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5" r:id="rId11"/>
    <p:sldId id="286" r:id="rId12"/>
    <p:sldId id="269" r:id="rId13"/>
    <p:sldId id="266" r:id="rId14"/>
    <p:sldId id="267" r:id="rId15"/>
    <p:sldId id="276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9822" autoAdjust="0"/>
  </p:normalViewPr>
  <p:slideViewPr>
    <p:cSldViewPr>
      <p:cViewPr varScale="1">
        <p:scale>
          <a:sx n="74" d="100"/>
          <a:sy n="74" d="100"/>
        </p:scale>
        <p:origin x="-12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769F5-7ADE-498F-999F-763FEC03C24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B13E9-C06B-43FA-8C53-3B9FF7CB9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5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B13E9-C06B-43FA-8C53-3B9FF7CB9F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7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jpeg"/><Relationship Id="rId7" Type="http://schemas.microsoft.com/office/2007/relationships/hdphoto" Target="../media/hdphoto3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microsoft.com/office/2007/relationships/hdphoto" Target="../media/hdphoto2.wdp"/><Relationship Id="rId4" Type="http://schemas.openxmlformats.org/officeDocument/2006/relationships/image" Target="../media/image55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40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71.jpeg"/><Relationship Id="rId7" Type="http://schemas.openxmlformats.org/officeDocument/2006/relationships/image" Target="../media/image7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40.jpe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f0330076-800px-w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44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05000" y="152400"/>
            <a:ext cx="5181600" cy="99060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72803" y="293757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0070C0"/>
                </a:solidFill>
                <a:latin typeface="Garamond" pitchFamily="18" charset="0"/>
              </a:rPr>
              <a:t>Corynebacterium</a:t>
            </a:r>
            <a:r>
              <a:rPr lang="en-US" sz="4000" b="1" dirty="0" smtClean="0">
                <a:solidFill>
                  <a:srgbClr val="0070C0"/>
                </a:solidFill>
                <a:latin typeface="Garamond" pitchFamily="18" charset="0"/>
              </a:rPr>
              <a:t> spp</a:t>
            </a:r>
            <a:r>
              <a:rPr lang="en-US" sz="4000" b="1" dirty="0">
                <a:solidFill>
                  <a:srgbClr val="0070C0"/>
                </a:solidFill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25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20" y="2475131"/>
            <a:ext cx="9590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Garamond" pitchFamily="18" charset="0"/>
              </a:rPr>
              <a:t>brisevi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promenjenih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sluznica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en-US" sz="2400" dirty="0" err="1">
                <a:latin typeface="Garamond" pitchFamily="18" charset="0"/>
              </a:rPr>
              <a:t>gnoj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sr-Latn-RS" sz="2400" dirty="0" smtClean="0">
                <a:latin typeface="Garamond" pitchFamily="18" charset="0"/>
              </a:rPr>
              <a:t>urin, </a:t>
            </a:r>
            <a:r>
              <a:rPr lang="en-US" sz="2400" dirty="0" err="1" smtClean="0">
                <a:latin typeface="Garamond" pitchFamily="18" charset="0"/>
              </a:rPr>
              <a:t>zagnojeni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limfni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čvorovi</a:t>
            </a:r>
            <a:r>
              <a:rPr lang="sr-Latn-RS" sz="2400" dirty="0" smtClean="0">
                <a:latin typeface="Garamond" pitchFamily="18" charset="0"/>
              </a:rPr>
              <a:t>...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6200" y="388620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sr-Latn-RS" sz="2400" dirty="0" smtClean="0">
                <a:latin typeface="Garamond" pitchFamily="18" charset="0"/>
              </a:rPr>
              <a:t>morfološki </a:t>
            </a:r>
            <a:r>
              <a:rPr lang="sr-Latn-RS" sz="2400" dirty="0">
                <a:latin typeface="Garamond" pitchFamily="18" charset="0"/>
              </a:rPr>
              <a:t>izgled na preparatu, prisustvo metahromatičnih granula, izgled kolonija, </a:t>
            </a:r>
            <a:r>
              <a:rPr lang="sr-Latn-RS" sz="2400" dirty="0" smtClean="0">
                <a:latin typeface="Garamond" pitchFamily="18" charset="0"/>
              </a:rPr>
              <a:t>CAMP test, biohemijske osobine (ispitivanje </a:t>
            </a:r>
            <a:r>
              <a:rPr lang="sr-Latn-RS" sz="2400" dirty="0">
                <a:latin typeface="Garamond" pitchFamily="18" charset="0"/>
              </a:rPr>
              <a:t>mogućnosti redukcije nitrata, dokazivanje prisustva </a:t>
            </a:r>
            <a:r>
              <a:rPr lang="sr-Latn-RS" sz="2400" dirty="0" smtClean="0">
                <a:latin typeface="Garamond" pitchFamily="18" charset="0"/>
              </a:rPr>
              <a:t>ureaze), komercijalni </a:t>
            </a:r>
            <a:r>
              <a:rPr lang="sr-Latn-RS" sz="2400" dirty="0">
                <a:latin typeface="Garamond" pitchFamily="18" charset="0"/>
              </a:rPr>
              <a:t>biohemijski sistemi za </a:t>
            </a:r>
            <a:r>
              <a:rPr lang="sr-Latn-RS" sz="2400" dirty="0" smtClean="0">
                <a:latin typeface="Garamond" pitchFamily="18" charset="0"/>
              </a:rPr>
              <a:t>identifikaciju, PCR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71022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latin typeface="Garamond" pitchFamily="18" charset="0"/>
              </a:rPr>
              <a:t>Fakultativno anaerobne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latin typeface="Garamond" pitchFamily="18" charset="0"/>
              </a:rPr>
              <a:t>Uglavnom nepokretne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34350"/>
            <a:ext cx="6579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600" b="1" u="sng" dirty="0" smtClean="0">
                <a:solidFill>
                  <a:srgbClr val="0070C0"/>
                </a:solidFill>
                <a:latin typeface="Garamond" pitchFamily="18" charset="0"/>
              </a:rPr>
              <a:t>Fiziološke </a:t>
            </a:r>
            <a:r>
              <a:rPr lang="sr-Latn-RS" sz="3600" b="1" u="sng" dirty="0">
                <a:solidFill>
                  <a:srgbClr val="0070C0"/>
                </a:solidFill>
                <a:latin typeface="Garamond" pitchFamily="18" charset="0"/>
              </a:rPr>
              <a:t>i biohemijske osobine</a:t>
            </a:r>
            <a:endParaRPr lang="en-US" sz="3600" b="1" u="sng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828800"/>
            <a:ext cx="4079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600" b="1" u="sng" dirty="0" smtClean="0">
                <a:solidFill>
                  <a:srgbClr val="0070C0"/>
                </a:solidFill>
                <a:latin typeface="Garamond" pitchFamily="18" charset="0"/>
              </a:rPr>
              <a:t>Materijal za pregled</a:t>
            </a:r>
            <a:endParaRPr lang="en-US" sz="3600" b="1" u="sng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918" y="3124200"/>
            <a:ext cx="2207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600" b="1" u="sng" dirty="0" smtClean="0">
                <a:solidFill>
                  <a:srgbClr val="0070C0"/>
                </a:solidFill>
                <a:latin typeface="Garamond" pitchFamily="18" charset="0"/>
              </a:rPr>
              <a:t>Dijagnoza</a:t>
            </a:r>
            <a:endParaRPr lang="en-US" sz="3600" b="1" u="sng" dirty="0">
              <a:solidFill>
                <a:srgbClr val="0070C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Garamond" pitchFamily="18" charset="0"/>
              </a:rPr>
              <a:t>gnojn</a:t>
            </a:r>
            <a:r>
              <a:rPr lang="sr-Latn-RS" sz="2800" dirty="0" smtClean="0">
                <a:latin typeface="Garamond" pitchFamily="18" charset="0"/>
              </a:rPr>
              <a:t>a</a:t>
            </a:r>
            <a:r>
              <a:rPr lang="en-US" sz="2800" dirty="0" smtClean="0">
                <a:latin typeface="Garamond" pitchFamily="18" charset="0"/>
              </a:rPr>
              <a:t> </a:t>
            </a:r>
            <a:r>
              <a:rPr lang="en-US" sz="2800" dirty="0" err="1" smtClean="0">
                <a:latin typeface="Garamond" pitchFamily="18" charset="0"/>
              </a:rPr>
              <a:t>pneumonij</a:t>
            </a:r>
            <a:r>
              <a:rPr lang="sr-Latn-RS" sz="2800" dirty="0" smtClean="0">
                <a:latin typeface="Garamond" pitchFamily="18" charset="0"/>
              </a:rPr>
              <a:t>a</a:t>
            </a:r>
            <a:r>
              <a:rPr lang="en-US" sz="2800" dirty="0" smtClean="0">
                <a:latin typeface="Garamond" pitchFamily="18" charset="0"/>
              </a:rPr>
              <a:t> </a:t>
            </a:r>
            <a:r>
              <a:rPr lang="en-US" sz="2800" dirty="0" err="1" smtClean="0">
                <a:latin typeface="Garamond" pitchFamily="18" charset="0"/>
              </a:rPr>
              <a:t>ždrebadi</a:t>
            </a:r>
            <a:endParaRPr lang="en-US" sz="2800" dirty="0">
              <a:latin typeface="Garamond" pitchFamily="18" charset="0"/>
            </a:endParaRPr>
          </a:p>
        </p:txBody>
      </p:sp>
      <p:pic>
        <p:nvPicPr>
          <p:cNvPr id="4098" name="Picture 2" descr="C:\Users\Isidora\Desktop\635241-161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1" y="1469931"/>
            <a:ext cx="3032303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sidora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74224"/>
            <a:ext cx="4221929" cy="236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Rhodococcus equi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6" name="Picture 4" descr="http://cdn.thehorse.com/images/cms/2012/10/TH-LEGACY-IMAGE-ID-262-foal-in-nicu.jpg?preset=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0564" y="4114800"/>
            <a:ext cx="3098687" cy="2021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ocw.tufts.edu/data/27/367446/367480_xlarge.jpg"/>
          <p:cNvPicPr>
            <a:picLocks noChangeAspect="1" noChangeArrowheads="1"/>
          </p:cNvPicPr>
          <p:nvPr/>
        </p:nvPicPr>
        <p:blipFill>
          <a:blip r:embed="rId5"/>
          <a:srcRect l="22857" t="30476" r="18857" b="10095"/>
          <a:stretch>
            <a:fillRect/>
          </a:stretch>
        </p:blipFill>
        <p:spPr bwMode="auto">
          <a:xfrm>
            <a:off x="3257282" y="3904716"/>
            <a:ext cx="2362200" cy="180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sidora\Desktop\Listeria_ConnectFood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2900" y="228600"/>
            <a:ext cx="4648200" cy="762000"/>
          </a:xfrm>
          <a:prstGeom prst="roundRect">
            <a:avLst/>
          </a:prstGeom>
          <a:solidFill>
            <a:schemeClr val="bg1">
              <a:alpha val="71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9373" y="19410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0070C0"/>
                </a:solidFill>
                <a:latin typeface="Garamond" pitchFamily="18" charset="0"/>
              </a:rPr>
              <a:t>Listeria</a:t>
            </a:r>
            <a:r>
              <a:rPr lang="en-US" sz="4800" b="1" dirty="0" smtClean="0">
                <a:solidFill>
                  <a:srgbClr val="0070C0"/>
                </a:solidFill>
                <a:latin typeface="Garamond" pitchFamily="18" charset="0"/>
              </a:rPr>
              <a:t> spp.</a:t>
            </a:r>
            <a:endParaRPr lang="en-US" sz="48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1219201"/>
            <a:ext cx="4246418" cy="198119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363414"/>
            <a:ext cx="480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  <a:latin typeface="Garamond" pitchFamily="18" charset="0"/>
              </a:rPr>
              <a:t>L. </a:t>
            </a:r>
            <a:r>
              <a:rPr lang="en-US" sz="4000" b="1" i="1" dirty="0" err="1">
                <a:solidFill>
                  <a:srgbClr val="0070C0"/>
                </a:solidFill>
                <a:latin typeface="Garamond" pitchFamily="18" charset="0"/>
              </a:rPr>
              <a:t>m</a:t>
            </a:r>
            <a:r>
              <a:rPr lang="en-US" sz="4000" b="1" i="1" dirty="0" err="1" smtClean="0">
                <a:solidFill>
                  <a:srgbClr val="0070C0"/>
                </a:solidFill>
                <a:latin typeface="Garamond" pitchFamily="18" charset="0"/>
              </a:rPr>
              <a:t>onocytogenes</a:t>
            </a:r>
            <a:endParaRPr lang="en-US" sz="4000" b="1" i="1" dirty="0" smtClean="0">
              <a:solidFill>
                <a:srgbClr val="0070C0"/>
              </a:solidFill>
              <a:latin typeface="Garamond" pitchFamily="18" charset="0"/>
            </a:endParaRPr>
          </a:p>
          <a:p>
            <a:r>
              <a:rPr lang="en-US" sz="3200" b="1" i="1" dirty="0" smtClean="0">
                <a:solidFill>
                  <a:srgbClr val="0070C0"/>
                </a:solidFill>
                <a:latin typeface="Garamond" pitchFamily="18" charset="0"/>
              </a:rPr>
              <a:t>L. </a:t>
            </a:r>
            <a:r>
              <a:rPr lang="en-US" sz="3200" b="1" i="1" dirty="0" err="1">
                <a:solidFill>
                  <a:srgbClr val="0070C0"/>
                </a:solidFill>
                <a:latin typeface="Garamond" pitchFamily="18" charset="0"/>
              </a:rPr>
              <a:t>i</a:t>
            </a:r>
            <a:r>
              <a:rPr lang="en-US" sz="3200" b="1" i="1" dirty="0" err="1" smtClean="0">
                <a:solidFill>
                  <a:srgbClr val="0070C0"/>
                </a:solidFill>
                <a:latin typeface="Garamond" pitchFamily="18" charset="0"/>
              </a:rPr>
              <a:t>vanovii</a:t>
            </a:r>
            <a:endParaRPr lang="en-US" sz="3200" b="1" i="1" dirty="0" smtClean="0">
              <a:solidFill>
                <a:srgbClr val="0070C0"/>
              </a:solidFill>
              <a:latin typeface="Garamond" pitchFamily="18" charset="0"/>
            </a:endParaRPr>
          </a:p>
          <a:p>
            <a:r>
              <a:rPr lang="en-US" sz="3200" b="1" i="1" dirty="0" smtClean="0">
                <a:solidFill>
                  <a:srgbClr val="0070C0"/>
                </a:solidFill>
                <a:latin typeface="Garamond" pitchFamily="18" charset="0"/>
              </a:rPr>
              <a:t>L. </a:t>
            </a:r>
            <a:r>
              <a:rPr lang="en-US" sz="3200" b="1" i="1" dirty="0" err="1" smtClean="0">
                <a:solidFill>
                  <a:srgbClr val="0070C0"/>
                </a:solidFill>
                <a:latin typeface="Garamond" pitchFamily="18" charset="0"/>
              </a:rPr>
              <a:t>innocua</a:t>
            </a:r>
            <a:endParaRPr lang="en-US" sz="3200" b="1" i="1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8" name="Picture 4" descr="C:\Users\Isidora\Desktop\funny-cow-105141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05305"/>
            <a:ext cx="294448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Isidora\Desktop\6504096995_3f5ef66c6b_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83" y="3700949"/>
            <a:ext cx="2541917" cy="18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Isidora\Desktop\images (3)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00949"/>
            <a:ext cx="2590801" cy="18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3400" y="3700949"/>
            <a:ext cx="8077201" cy="183315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Isidora\Desktop\depositphotos_133851576-stock-photo-the-dairy-cows-eat-sil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46" y="252611"/>
            <a:ext cx="3308350" cy="262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8694" y="5750867"/>
            <a:ext cx="8965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itchFamily="18" charset="0"/>
              </a:rPr>
              <a:t>P</a:t>
            </a:r>
            <a:r>
              <a:rPr lang="sr-Latn-RS" sz="2400" b="1" dirty="0" smtClean="0">
                <a:latin typeface="Garamond" pitchFamily="18" charset="0"/>
              </a:rPr>
              <a:t>rijemčivo preko 40 vrsta životinja-n</a:t>
            </a:r>
            <a:r>
              <a:rPr lang="en-US" sz="2400" b="1" dirty="0" err="1" smtClean="0">
                <a:latin typeface="Garamond" pitchFamily="18" charset="0"/>
              </a:rPr>
              <a:t>ajprijem</a:t>
            </a:r>
            <a:r>
              <a:rPr lang="sr-Latn-RS" sz="2400" b="1" dirty="0">
                <a:latin typeface="Garamond" pitchFamily="18" charset="0"/>
              </a:rPr>
              <a:t>čiviji: preživari </a:t>
            </a:r>
            <a:endParaRPr lang="sr-Latn-RS" sz="2400" b="1" dirty="0" smtClean="0">
              <a:latin typeface="Garamond" pitchFamily="18" charset="0"/>
            </a:endParaRPr>
          </a:p>
          <a:p>
            <a:r>
              <a:rPr lang="sr-Latn-RS" sz="2400" b="1" dirty="0" smtClean="0">
                <a:latin typeface="Garamond" pitchFamily="18" charset="0"/>
              </a:rPr>
              <a:t>Najčešći izvor zaraze: nepravilno pripremljina silaža (pH)</a:t>
            </a:r>
            <a:endParaRPr lang="en-US" sz="2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8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  <p:bldP spid="7" grpId="0"/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images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6"/>
            <a:ext cx="9144000" cy="68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898" y="5366"/>
            <a:ext cx="8957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latin typeface="Garamond" pitchFamily="18" charset="0"/>
              </a:rPr>
              <a:t>Listerioza – zoonoza</a:t>
            </a:r>
          </a:p>
          <a:p>
            <a:r>
              <a:rPr lang="sr-Latn-RS" sz="3200" b="1" dirty="0" smtClean="0">
                <a:latin typeface="Garamond" pitchFamily="18" charset="0"/>
              </a:rPr>
              <a:t>Ubikvitarna </a:t>
            </a:r>
            <a:r>
              <a:rPr lang="sr-Latn-RS" sz="3200" b="1" dirty="0">
                <a:latin typeface="Garamond" pitchFamily="18" charset="0"/>
              </a:rPr>
              <a:t>oportunistička bakterija...međutim</a:t>
            </a:r>
            <a:r>
              <a:rPr lang="sr-Latn-RS" sz="3200" b="1" dirty="0" smtClean="0">
                <a:latin typeface="Garamond" pitchFamily="18" charset="0"/>
              </a:rPr>
              <a:t>...</a:t>
            </a:r>
            <a:endParaRPr lang="sr-Latn-RS" sz="3200" b="1" dirty="0">
              <a:latin typeface="Garamond" pitchFamily="18" charset="0"/>
            </a:endParaRPr>
          </a:p>
          <a:p>
            <a:endParaRPr lang="en-US" sz="3200" b="1" dirty="0">
              <a:latin typeface="Garamond" pitchFamily="18" charset="0"/>
            </a:endParaRPr>
          </a:p>
        </p:txBody>
      </p:sp>
      <p:pic>
        <p:nvPicPr>
          <p:cNvPr id="2051" name="Picture 3" descr="C:\Users\Isidora\Desktop\sepsis-blood-poiso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1507"/>
            <a:ext cx="2286000" cy="16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sidora\Desktop\Heifer-3-bluish-corneal-opacity-and-white-focuses-on-the-cornea-floccules-of-material_Q3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11507"/>
            <a:ext cx="2133600" cy="16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sidora\Desktop\download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" y="1219200"/>
            <a:ext cx="2271417" cy="168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sidora\Desktop\b.abor-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1507"/>
            <a:ext cx="2438400" cy="16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582" y="2903292"/>
            <a:ext cx="91294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latin typeface="Garamond" pitchFamily="18" charset="0"/>
              </a:rPr>
              <a:t>Nervna forma       Septikemična (viscelarna)        Abortivna                  Okularna</a:t>
            </a:r>
          </a:p>
          <a:p>
            <a:r>
              <a:rPr lang="sr-Latn-RS" sz="2000" b="1" dirty="0" smtClean="0">
                <a:latin typeface="Garamond" pitchFamily="18" charset="0"/>
              </a:rPr>
              <a:t>-</a:t>
            </a:r>
            <a:r>
              <a:rPr lang="sr-Latn-RS" dirty="0" smtClean="0">
                <a:latin typeface="Garamond" pitchFamily="18" charset="0"/>
              </a:rPr>
              <a:t>meningoencefalitis           -septikemija                                -abortus                  -keratokonjunktivitis</a:t>
            </a:r>
          </a:p>
          <a:p>
            <a:r>
              <a:rPr lang="sr-Latn-RS" dirty="0">
                <a:latin typeface="Garamond" pitchFamily="18" charset="0"/>
              </a:rPr>
              <a:t> </a:t>
            </a:r>
            <a:r>
              <a:rPr lang="sr-Latn-RS" dirty="0" smtClean="0">
                <a:latin typeface="Garamond" pitchFamily="18" charset="0"/>
              </a:rPr>
              <a:t>                                                                                                                          -endoftalmitis</a:t>
            </a:r>
          </a:p>
          <a:p>
            <a:endParaRPr lang="en-US" dirty="0">
              <a:latin typeface="Garamond" pitchFamily="18" charset="0"/>
            </a:endParaRPr>
          </a:p>
        </p:txBody>
      </p:sp>
      <p:pic>
        <p:nvPicPr>
          <p:cNvPr id="2055" name="Picture 7" descr="C:\Users\Isidora\Desktop\download (3)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194" y="5715000"/>
            <a:ext cx="148780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Isidora\Desktop\download (2).jf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21" y="4343400"/>
            <a:ext cx="148967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Isidora\Desktop\Untitl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6" y="4762500"/>
            <a:ext cx="7659688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Isidora\Desktop\download (4).jf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73" y="5585948"/>
            <a:ext cx="2271522" cy="12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48422" y="4239280"/>
            <a:ext cx="99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Garamond" pitchFamily="18" charset="0"/>
              </a:rPr>
              <a:t>yopi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16" y="3647320"/>
            <a:ext cx="2775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latin typeface="Garamond" pitchFamily="18" charset="0"/>
              </a:rPr>
              <a:t>Mastitis</a:t>
            </a:r>
          </a:p>
          <a:p>
            <a:r>
              <a:rPr lang="sr-Latn-RS" sz="2000" b="1" dirty="0" smtClean="0">
                <a:latin typeface="Garamond" pitchFamily="18" charset="0"/>
              </a:rPr>
              <a:t>Inaparentna infekcija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00" y="1211507"/>
            <a:ext cx="9110098" cy="313189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idora\Desktop\images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788" y="152400"/>
            <a:ext cx="665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70C0"/>
                </a:solidFill>
                <a:latin typeface="Garamond" pitchFamily="18" charset="0"/>
              </a:rPr>
              <a:t>Morfolo</a:t>
            </a:r>
            <a:r>
              <a:rPr lang="sr-Latn-RS" sz="3200" b="1" u="sng" dirty="0" smtClean="0">
                <a:solidFill>
                  <a:srgbClr val="0070C0"/>
                </a:solidFill>
                <a:latin typeface="Garamond" pitchFamily="18" charset="0"/>
              </a:rPr>
              <a:t>ške i tinktorijalne osobine</a:t>
            </a:r>
            <a:endParaRPr lang="en-US" sz="3200" b="1" u="sng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3075" name="Picture 3" descr="C:\Users\Isidora\Desktop\images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141" y="1043726"/>
            <a:ext cx="315365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Isidora\Desktop\file-20190619-171252-1ec2r1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65" y="3418805"/>
            <a:ext cx="3172498" cy="238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Isidora\Desktop\images (1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141" y="3405926"/>
            <a:ext cx="3172498" cy="237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Isidora\Desktop\72282c00330dfbce37c65fe5c8e94101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49627"/>
            <a:ext cx="3172498" cy="237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55783"/>
            <a:ext cx="24851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rgbClr val="0070C0"/>
                </a:solidFill>
                <a:latin typeface="Garamond" pitchFamily="18" charset="0"/>
              </a:rPr>
              <a:t>Gr + </a:t>
            </a:r>
            <a:r>
              <a:rPr lang="sr-Latn-RS" sz="2400" b="1" dirty="0">
                <a:latin typeface="Garamond" pitchFamily="18" charset="0"/>
              </a:rPr>
              <a:t>polimorfni štapići</a:t>
            </a:r>
            <a:endParaRPr lang="en-US" sz="2400" b="1" dirty="0">
              <a:solidFill>
                <a:schemeClr val="accent5"/>
              </a:solidFill>
              <a:latin typeface="Garamond" pitchFamily="18" charset="0"/>
            </a:endParaRPr>
          </a:p>
          <a:p>
            <a:r>
              <a:rPr lang="sr-Latn-RS" sz="2400" b="1" dirty="0" smtClean="0">
                <a:latin typeface="Garamond" pitchFamily="18" charset="0"/>
              </a:rPr>
              <a:t>Korineformni</a:t>
            </a:r>
          </a:p>
          <a:p>
            <a:r>
              <a:rPr lang="sr-Latn-RS" sz="2400" b="1" dirty="0" smtClean="0">
                <a:latin typeface="Garamond" pitchFamily="18" charset="0"/>
              </a:rPr>
              <a:t>Raspored: </a:t>
            </a:r>
            <a:r>
              <a:rPr lang="sr-Latn-RS" sz="2400" dirty="0" smtClean="0">
                <a:latin typeface="Garamond" pitchFamily="18" charset="0"/>
              </a:rPr>
              <a:t>V, Y, Z</a:t>
            </a:r>
          </a:p>
          <a:p>
            <a:r>
              <a:rPr lang="sr-Latn-RS" sz="2400" b="1" dirty="0" smtClean="0">
                <a:latin typeface="Garamond" pitchFamily="18" charset="0"/>
              </a:rPr>
              <a:t>Asporogene</a:t>
            </a:r>
          </a:p>
          <a:p>
            <a:r>
              <a:rPr lang="sr-Latn-RS" sz="2400" b="1" dirty="0" smtClean="0">
                <a:latin typeface="Garamond" pitchFamily="18" charset="0"/>
              </a:rPr>
              <a:t>Poseduju flagele</a:t>
            </a:r>
          </a:p>
        </p:txBody>
      </p:sp>
      <p:sp>
        <p:nvSpPr>
          <p:cNvPr id="6" name="Rectangle 5"/>
          <p:cNvSpPr/>
          <p:nvPr/>
        </p:nvSpPr>
        <p:spPr>
          <a:xfrm>
            <a:off x="5677437" y="3443408"/>
            <a:ext cx="3172498" cy="23664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54335" y="3886200"/>
            <a:ext cx="2895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4400" b="1" dirty="0" smtClean="0">
                <a:latin typeface="Garamond" pitchFamily="18" charset="0"/>
              </a:rPr>
              <a:t>22 </a:t>
            </a:r>
            <a:r>
              <a:rPr lang="sr-Latn-RS" sz="4400" b="1" dirty="0">
                <a:latin typeface="Garamond" pitchFamily="18" charset="0"/>
              </a:rPr>
              <a:t>do </a:t>
            </a:r>
            <a:r>
              <a:rPr lang="sr-Latn-RS" sz="4400" b="1" dirty="0" smtClean="0">
                <a:latin typeface="Garamond" pitchFamily="18" charset="0"/>
              </a:rPr>
              <a:t>25°C</a:t>
            </a:r>
          </a:p>
          <a:p>
            <a:pPr algn="just"/>
            <a:r>
              <a:rPr lang="sr-Latn-RS" sz="4400" b="1" dirty="0" smtClean="0">
                <a:latin typeface="Garamond" pitchFamily="18" charset="0"/>
              </a:rPr>
              <a:t>pokretne</a:t>
            </a:r>
          </a:p>
          <a:p>
            <a:pPr algn="just"/>
            <a:endParaRPr lang="en-US" sz="4400" b="1" dirty="0"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85141" y="1049627"/>
            <a:ext cx="3153659" cy="2356299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5141" y="1049627"/>
            <a:ext cx="381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b="1" dirty="0" smtClean="0">
                <a:latin typeface="Garamond" pitchFamily="18" charset="0"/>
              </a:rPr>
              <a:t>37°C</a:t>
            </a:r>
          </a:p>
          <a:p>
            <a:r>
              <a:rPr lang="sr-Latn-RS" sz="4400" b="1" dirty="0" smtClean="0">
                <a:latin typeface="Garamond" pitchFamily="18" charset="0"/>
              </a:rPr>
              <a:t>(temp. tela) -</a:t>
            </a:r>
          </a:p>
          <a:p>
            <a:r>
              <a:rPr lang="sr-Latn-RS" sz="4400" b="1" dirty="0" smtClean="0">
                <a:latin typeface="Garamond" pitchFamily="18" charset="0"/>
              </a:rPr>
              <a:t>nepokretne</a:t>
            </a:r>
            <a:endParaRPr lang="en-US" sz="4400" b="1" dirty="0">
              <a:latin typeface="Garamond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sidora\Desktop\Listeria_ConnectFood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465" y="562096"/>
            <a:ext cx="9122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000" b="1" dirty="0" err="1">
                <a:solidFill>
                  <a:srgbClr val="C00000"/>
                </a:solidFill>
                <a:latin typeface="Garamond" pitchFamily="18" charset="0"/>
              </a:rPr>
              <a:t>I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ntracelularni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000" b="1" dirty="0" err="1" smtClean="0">
                <a:latin typeface="Garamond" pitchFamily="18" charset="0"/>
              </a:rPr>
              <a:t>parazit</a:t>
            </a:r>
            <a:r>
              <a:rPr lang="sr-Latn-RS" sz="2000" b="1" dirty="0" smtClean="0">
                <a:latin typeface="Garamond" pitchFamily="18" charset="0"/>
              </a:rPr>
              <a:t> </a:t>
            </a:r>
            <a:r>
              <a:rPr lang="sr-Latn-CS" sz="2000" b="1" dirty="0">
                <a:latin typeface="Garamond" pitchFamily="18" charset="0"/>
              </a:rPr>
              <a:t>(</a:t>
            </a:r>
            <a:r>
              <a:rPr lang="sr-Latn-CS" sz="2000" b="1" dirty="0" smtClean="0">
                <a:latin typeface="Garamond" pitchFamily="18" charset="0"/>
              </a:rPr>
              <a:t>nakon </a:t>
            </a:r>
            <a:r>
              <a:rPr lang="sr-Latn-CS" sz="2000" b="1" dirty="0">
                <a:latin typeface="Garamond" pitchFamily="18" charset="0"/>
              </a:rPr>
              <a:t>prodora u ćeliju domaćina </a:t>
            </a:r>
            <a:r>
              <a:rPr lang="sr-Latn-CS" sz="2000" b="1" dirty="0" smtClean="0">
                <a:latin typeface="Garamond" pitchFamily="18" charset="0"/>
              </a:rPr>
              <a:t>širi se direktno sa </a:t>
            </a:r>
            <a:r>
              <a:rPr lang="sr-Latn-CS" sz="2000" b="1" dirty="0">
                <a:latin typeface="Garamond" pitchFamily="18" charset="0"/>
              </a:rPr>
              <a:t>ćelije na </a:t>
            </a:r>
            <a:r>
              <a:rPr lang="sr-Latn-CS" sz="2000" b="1" dirty="0" smtClean="0">
                <a:latin typeface="Garamond" pitchFamily="18" charset="0"/>
              </a:rPr>
              <a:t>ćeliju bez </a:t>
            </a:r>
            <a:r>
              <a:rPr lang="sr-Latn-CS" sz="2000" b="1" dirty="0">
                <a:latin typeface="Garamond" pitchFamily="18" charset="0"/>
              </a:rPr>
              <a:t>izlaska u međućelijski </a:t>
            </a:r>
            <a:r>
              <a:rPr lang="sr-Latn-CS" sz="2000" b="1" dirty="0" smtClean="0">
                <a:latin typeface="Garamond" pitchFamily="18" charset="0"/>
              </a:rPr>
              <a:t>prostor-izbegava </a:t>
            </a:r>
            <a:r>
              <a:rPr lang="sr-Latn-CS" sz="2000" b="1" dirty="0">
                <a:latin typeface="Garamond" pitchFamily="18" charset="0"/>
              </a:rPr>
              <a:t>kontakt sa antitelima i ostalim faktorima humoralnog </a:t>
            </a:r>
            <a:r>
              <a:rPr lang="sr-Latn-CS" sz="2000" b="1" dirty="0" smtClean="0">
                <a:latin typeface="Garamond" pitchFamily="18" charset="0"/>
              </a:rPr>
              <a:t>imuniteta)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b="1" dirty="0" smtClean="0">
                <a:latin typeface="Garamond" pitchFamily="18" charset="0"/>
              </a:rPr>
              <a:t>S</a:t>
            </a:r>
            <a:r>
              <a:rPr lang="en-US" sz="2000" b="1" dirty="0" err="1" smtClean="0">
                <a:latin typeface="Garamond" pitchFamily="18" charset="0"/>
              </a:rPr>
              <a:t>posobna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>
                <a:latin typeface="Garamond" pitchFamily="18" charset="0"/>
              </a:rPr>
              <a:t>da </a:t>
            </a:r>
            <a:r>
              <a:rPr lang="en-US" sz="2000" b="1" dirty="0" err="1" smtClean="0">
                <a:latin typeface="Garamond" pitchFamily="18" charset="0"/>
              </a:rPr>
              <a:t>invadira</a:t>
            </a:r>
            <a:r>
              <a:rPr lang="sr-Latn-RS" sz="2000" b="1" dirty="0">
                <a:latin typeface="Garamond" pitchFamily="18" charset="0"/>
              </a:rPr>
              <a:t> </a:t>
            </a:r>
            <a:r>
              <a:rPr lang="sr-Latn-RS" sz="2000" b="1" dirty="0" smtClean="0">
                <a:latin typeface="Garamond" pitchFamily="18" charset="0"/>
              </a:rPr>
              <a:t>f</a:t>
            </a:r>
            <a:r>
              <a:rPr lang="en-US" sz="2000" b="1" dirty="0" err="1" smtClean="0">
                <a:latin typeface="Garamond" pitchFamily="18" charset="0"/>
              </a:rPr>
              <a:t>agocite</a:t>
            </a:r>
            <a:endParaRPr lang="sr-Latn-RS" sz="2000" b="1" dirty="0"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Listeriolizin</a:t>
            </a:r>
            <a:r>
              <a:rPr lang="sr-Latn-RS" sz="2000" b="1" dirty="0">
                <a:latin typeface="Garamond" pitchFamily="18" charset="0"/>
              </a:rPr>
              <a:t>-</a:t>
            </a:r>
            <a:r>
              <a:rPr lang="en-US" sz="2000" b="1" dirty="0" err="1" smtClean="0">
                <a:latin typeface="Garamond" pitchFamily="18" charset="0"/>
              </a:rPr>
              <a:t>razlaže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err="1" smtClean="0">
                <a:latin typeface="Garamond" pitchFamily="18" charset="0"/>
              </a:rPr>
              <a:t>membranu</a:t>
            </a:r>
            <a:r>
              <a:rPr lang="sr-Latn-RS" sz="2000" b="1" dirty="0">
                <a:latin typeface="Garamond" pitchFamily="18" charset="0"/>
              </a:rPr>
              <a:t> </a:t>
            </a:r>
            <a:r>
              <a:rPr lang="en-US" sz="2000" b="1" dirty="0" err="1" smtClean="0">
                <a:latin typeface="Garamond" pitchFamily="18" charset="0"/>
              </a:rPr>
              <a:t>fagolizizoma</a:t>
            </a:r>
            <a:r>
              <a:rPr lang="sr-Latn-RS" sz="2000" b="1" dirty="0" smtClean="0">
                <a:latin typeface="Garamond" pitchFamily="18" charset="0"/>
              </a:rPr>
              <a:t>-</a:t>
            </a:r>
            <a:r>
              <a:rPr lang="en-US" sz="2000" b="1" dirty="0" err="1" smtClean="0">
                <a:latin typeface="Garamond" pitchFamily="18" charset="0"/>
              </a:rPr>
              <a:t>otporna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err="1">
                <a:latin typeface="Garamond" pitchFamily="18" charset="0"/>
              </a:rPr>
              <a:t>na</a:t>
            </a:r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 err="1" smtClean="0">
                <a:latin typeface="Garamond" pitchFamily="18" charset="0"/>
              </a:rPr>
              <a:t>fagocitozu</a:t>
            </a:r>
            <a:endParaRPr lang="sr-Latn-RS" sz="2000" b="1" dirty="0" smtClean="0"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Internalin</a:t>
            </a:r>
            <a:r>
              <a:rPr lang="sr-Latn-RS" sz="2000" b="1" i="1" dirty="0">
                <a:latin typeface="Garamond" pitchFamily="18" charset="0"/>
              </a:rPr>
              <a:t>-</a:t>
            </a:r>
            <a:r>
              <a:rPr lang="en-US" sz="2000" b="1" dirty="0" err="1" smtClean="0">
                <a:latin typeface="Garamond" pitchFamily="18" charset="0"/>
              </a:rPr>
              <a:t>omogućava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err="1" smtClean="0">
                <a:latin typeface="Garamond" pitchFamily="18" charset="0"/>
              </a:rPr>
              <a:t>adherenciju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err="1">
                <a:latin typeface="Garamond" pitchFamily="18" charset="0"/>
              </a:rPr>
              <a:t>na</a:t>
            </a:r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 err="1">
                <a:latin typeface="Garamond" pitchFamily="18" charset="0"/>
              </a:rPr>
              <a:t>ćeliju</a:t>
            </a:r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 err="1" smtClean="0">
                <a:latin typeface="Garamond" pitchFamily="18" charset="0"/>
              </a:rPr>
              <a:t>domaćina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9" y="0"/>
            <a:ext cx="665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solidFill>
                  <a:srgbClr val="0070C0"/>
                </a:solidFill>
                <a:latin typeface="Garamond" pitchFamily="18" charset="0"/>
              </a:rPr>
              <a:t>Faktori virulencije - patogeneza</a:t>
            </a:r>
            <a:endParaRPr lang="en-US" sz="3200" b="1" u="sng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8" y="2667000"/>
            <a:ext cx="665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solidFill>
                  <a:srgbClr val="0070C0"/>
                </a:solidFill>
                <a:latin typeface="Garamond" pitchFamily="18" charset="0"/>
              </a:rPr>
              <a:t>Kulturelne osobine</a:t>
            </a:r>
          </a:p>
        </p:txBody>
      </p:sp>
      <p:pic>
        <p:nvPicPr>
          <p:cNvPr id="8" name="Picture 7" descr="C:\Users\Isidora\Desktop\prsktikum slike\praktikum slike koje sam skidala\1_M2O3Y0yd6v6V49Vyu7vfzg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1"/>
            <a:ext cx="3316813" cy="2770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 descr="C:\Users\Isidora\Desktop\02_listeria-25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35" y="4023162"/>
            <a:ext cx="2702985" cy="283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929" y="3200400"/>
            <a:ext cx="9601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latin typeface="Garamond" pitchFamily="18" charset="0"/>
              </a:rPr>
              <a:t>Nisu nutritivno zahtevne, rastu na osnovnim HP</a:t>
            </a:r>
          </a:p>
          <a:p>
            <a:r>
              <a:rPr lang="sr-Latn-RS" sz="2000" b="1" dirty="0" smtClean="0">
                <a:latin typeface="Garamond" pitchFamily="18" charset="0"/>
              </a:rPr>
              <a:t>Obogaćene (krvni agar)</a:t>
            </a:r>
          </a:p>
          <a:p>
            <a:r>
              <a:rPr lang="sr-Latn-RS" sz="2000" b="1" dirty="0" smtClean="0">
                <a:latin typeface="Garamond" pitchFamily="18" charset="0"/>
              </a:rPr>
              <a:t>Kolonije: sitne, beličaste, uska zona </a:t>
            </a:r>
            <a:r>
              <a:rPr lang="el-GR" sz="2000" b="1" dirty="0" smtClean="0">
                <a:latin typeface="Garamond" pitchFamily="18" charset="0"/>
              </a:rPr>
              <a:t>β</a:t>
            </a:r>
            <a:r>
              <a:rPr lang="sr-Latn-RS" sz="2000" b="1" dirty="0" smtClean="0">
                <a:latin typeface="Garamond" pitchFamily="18" charset="0"/>
              </a:rPr>
              <a:t> hemolize</a:t>
            </a:r>
          </a:p>
          <a:p>
            <a:r>
              <a:rPr lang="sr-Latn-RS" sz="2000" b="1" dirty="0" smtClean="0">
                <a:latin typeface="Garamond" pitchFamily="18" charset="0"/>
              </a:rPr>
              <a:t>Selektivne HP (</a:t>
            </a:r>
            <a:r>
              <a:rPr lang="sr-Latn-RS" sz="2000" b="1" dirty="0">
                <a:latin typeface="Garamond" pitchFamily="18" charset="0"/>
              </a:rPr>
              <a:t>PALCAM agar, Oxford agar, </a:t>
            </a:r>
            <a:r>
              <a:rPr lang="sr-Latn-RS" sz="2000" b="1" dirty="0" smtClean="0">
                <a:latin typeface="Garamond" pitchFamily="18" charset="0"/>
              </a:rPr>
              <a:t>ALOA...)</a:t>
            </a:r>
            <a:endParaRPr lang="en-US" sz="2000" b="1" dirty="0">
              <a:latin typeface="Garamond" pitchFamily="18" charset="0"/>
            </a:endParaRPr>
          </a:p>
          <a:p>
            <a:r>
              <a:rPr lang="sr-Latn-RS" sz="2000" b="1" dirty="0" smtClean="0">
                <a:latin typeface="Garamond" pitchFamily="18" charset="0"/>
              </a:rPr>
              <a:t>Bujon: RAST U VIDU KIŠOBRANA </a:t>
            </a:r>
          </a:p>
          <a:p>
            <a:endParaRPr lang="sr-Latn-RS" sz="2400" b="1" dirty="0"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0" name="Picture 4" descr="hémolyse par espe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13229"/>
            <a:ext cx="6172200" cy="334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124200" y="3604868"/>
            <a:ext cx="5791200" cy="5099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4200" y="3679408"/>
            <a:ext cx="784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CS" sz="2000" b="1" i="1" dirty="0">
                <a:latin typeface="Garamond" pitchFamily="18" charset="0"/>
                <a:cs typeface="Arial" charset="0"/>
              </a:rPr>
              <a:t>L.monocytogenes  </a:t>
            </a:r>
            <a:r>
              <a:rPr lang="en-GB" sz="2000" b="1" i="1" dirty="0" smtClean="0">
                <a:latin typeface="Garamond" pitchFamily="18" charset="0"/>
                <a:cs typeface="Arial" charset="0"/>
              </a:rPr>
              <a:t>      </a:t>
            </a:r>
            <a:r>
              <a:rPr lang="sr-Latn-CS" sz="2000" b="1" i="1" dirty="0" smtClean="0">
                <a:latin typeface="Garamond" pitchFamily="18" charset="0"/>
                <a:cs typeface="Arial" charset="0"/>
              </a:rPr>
              <a:t>L.ivanovii         </a:t>
            </a:r>
            <a:r>
              <a:rPr lang="en-GB" sz="2000" b="1" i="1" dirty="0" smtClean="0">
                <a:latin typeface="Garamond" pitchFamily="18" charset="0"/>
                <a:cs typeface="Arial" charset="0"/>
              </a:rPr>
              <a:t>      </a:t>
            </a:r>
            <a:r>
              <a:rPr lang="sr-Latn-CS" sz="2000" b="1" i="1" dirty="0" smtClean="0">
                <a:latin typeface="Garamond" pitchFamily="18" charset="0"/>
                <a:cs typeface="Arial" charset="0"/>
              </a:rPr>
              <a:t>L.innocua</a:t>
            </a:r>
            <a:endParaRPr lang="en-US" sz="2000" b="1" i="1" dirty="0"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7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sidora\Desktop\Listeria_ConnectFood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a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792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 smtClean="0">
                <a:latin typeface="Garamond" pitchFamily="18" charset="0"/>
              </a:rPr>
              <a:t>Uzorci mozga i likvora: </a:t>
            </a:r>
            <a:r>
              <a:rPr lang="sr-Latn-RS" sz="2400" b="1" u="sng" dirty="0" smtClean="0">
                <a:solidFill>
                  <a:srgbClr val="C00000"/>
                </a:solidFill>
                <a:latin typeface="Garamond" pitchFamily="18" charset="0"/>
              </a:rPr>
              <a:t>METODA HLADNOG OBOGAĆENJA</a:t>
            </a:r>
          </a:p>
          <a:p>
            <a:endParaRPr lang="sr-Latn-RS" sz="2400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latin typeface="Garamond" pitchFamily="18" charset="0"/>
              </a:rPr>
              <a:t>Nedetektabilan broj bakterija</a:t>
            </a:r>
            <a:endParaRPr lang="sr-Latn-RS" sz="2400" b="1" dirty="0">
              <a:latin typeface="Garamond" pitchFamily="18" charset="0"/>
            </a:endParaRPr>
          </a:p>
        </p:txBody>
      </p:sp>
      <p:pic>
        <p:nvPicPr>
          <p:cNvPr id="6146" name="Picture 2" descr="C:\Users\Isidora\Desktop\istockphoto-1175078620-102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8" y="2449250"/>
            <a:ext cx="46355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990600" y="3055305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80447" y="2909362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C:\Users\Isidora\Desktop\istockphoto-1175078620-102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61" y="2563228"/>
            <a:ext cx="46355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Isidora\Desktop\10-uL-Inoculating-Loop-I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5" b="90000" l="0" r="100000">
                        <a14:backgroundMark x1="12625" y1="70000" x2="14750" y2="66375"/>
                        <a14:backgroundMark x1="6000" y1="66625" x2="6500" y2="69250"/>
                        <a14:backgroundMark x1="73500" y1="27875" x2="98750" y2="11250"/>
                        <a14:backgroundMark x1="9625" y1="64000" x2="8625" y2="63125"/>
                        <a14:backgroundMark x1="12625" y1="62625" x2="98375" y2="3000"/>
                        <a14:backgroundMark x1="24500" y1="55000" x2="53625" y2="35125"/>
                        <a14:backgroundMark x1="12625" y1="66875" x2="45125" y2="45625"/>
                        <a14:backgroundMark x1="3250" y1="72750" x2="1125" y2="70625"/>
                        <a14:backgroundMark x1="2500" y1="66000" x2="4875" y2="6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37" y="1208809"/>
            <a:ext cx="1890242" cy="189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83087" y="2263031"/>
            <a:ext cx="199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Garamond" pitchFamily="18" charset="0"/>
              </a:rPr>
              <a:t>7-12 nedelja u frižider</a:t>
            </a:r>
            <a:endParaRPr lang="en-US" b="1" dirty="0">
              <a:latin typeface="Garamond" pitchFamily="18" charset="0"/>
            </a:endParaRPr>
          </a:p>
        </p:txBody>
      </p:sp>
      <p:pic>
        <p:nvPicPr>
          <p:cNvPr id="6150" name="Picture 6" descr="C:\Users\Isidora\Desktop\download.jfif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985" l="2767" r="88933">
                        <a14:foregroundMark x1="22925" y1="38693" x2="40711" y2="20603"/>
                        <a14:foregroundMark x1="47036" y1="20603" x2="67984" y2="21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74" y="1938017"/>
            <a:ext cx="2761151" cy="21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57472" y="3886200"/>
            <a:ext cx="3401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latin typeface="Garamond" pitchFamily="18" charset="0"/>
              </a:rPr>
              <a:t>Tokom tih 7-12 nedelja se na </a:t>
            </a:r>
            <a:r>
              <a:rPr lang="sr-Latn-CS" b="1" dirty="0">
                <a:latin typeface="Garamond" pitchFamily="18" charset="0"/>
              </a:rPr>
              <a:t>svakih sedam dana</a:t>
            </a:r>
            <a:r>
              <a:rPr lang="sr-Latn-RS" b="1" dirty="0">
                <a:latin typeface="Garamond" pitchFamily="18" charset="0"/>
              </a:rPr>
              <a:t> vrši </a:t>
            </a:r>
            <a:r>
              <a:rPr lang="sr-Latn-RS" b="1" dirty="0" smtClean="0">
                <a:latin typeface="Garamond" pitchFamily="18" charset="0"/>
              </a:rPr>
              <a:t> </a:t>
            </a:r>
            <a:r>
              <a:rPr lang="sr-Latn-RS" b="1" dirty="0">
                <a:latin typeface="Garamond" pitchFamily="18" charset="0"/>
              </a:rPr>
              <a:t>presejavanje na krvni agar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9892" y="6100718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b="1" dirty="0">
                <a:latin typeface="Garamond" pitchFamily="18" charset="0"/>
              </a:rPr>
              <a:t>U slučaju negativnog nalaza u primo-zasejavanju nervnog tkiva, uzorak se zamrzava na temperaturi od -20°C, a ispitivanje se ponavlja nakon nekoliko </a:t>
            </a:r>
            <a:r>
              <a:rPr lang="sr-Latn-RS" b="1" dirty="0" smtClean="0">
                <a:latin typeface="Garamond" pitchFamily="18" charset="0"/>
              </a:rPr>
              <a:t>dana </a:t>
            </a:r>
            <a:endParaRPr lang="en-US" b="1" dirty="0">
              <a:latin typeface="Garamond" pitchFamily="18" charset="0"/>
            </a:endParaRPr>
          </a:p>
          <a:p>
            <a:endParaRPr lang="en-US" dirty="0"/>
          </a:p>
        </p:txBody>
      </p:sp>
      <p:pic>
        <p:nvPicPr>
          <p:cNvPr id="6153" name="Picture 9" descr="C:\Users\Isidora\Desktop\1598879439_5831.jf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02" b="97898" l="24925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25" y="1300293"/>
            <a:ext cx="4824570" cy="482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5535" y="1568242"/>
            <a:ext cx="15964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b="1" i="1" dirty="0">
                <a:latin typeface="Garamond" pitchFamily="18" charset="0"/>
              </a:rPr>
              <a:t>Listeria</a:t>
            </a:r>
            <a:r>
              <a:rPr lang="sr-Latn-CS" sz="1600" b="1" dirty="0">
                <a:latin typeface="Garamond" pitchFamily="18" charset="0"/>
              </a:rPr>
              <a:t> spp. se umnožavaju, dok eventualno prisutni drugi </a:t>
            </a:r>
            <a:r>
              <a:rPr lang="sr-Latn-CS" sz="1600" b="1" dirty="0" smtClean="0">
                <a:latin typeface="Garamond" pitchFamily="18" charset="0"/>
              </a:rPr>
              <a:t>mikroorganizmi</a:t>
            </a:r>
          </a:p>
          <a:p>
            <a:endParaRPr lang="sr-Latn-CS" sz="1600" b="1" dirty="0" smtClean="0">
              <a:latin typeface="Garamond" pitchFamily="18" charset="0"/>
            </a:endParaRPr>
          </a:p>
          <a:p>
            <a:r>
              <a:rPr lang="sr-Latn-CS" sz="1600" b="1" dirty="0" smtClean="0">
                <a:latin typeface="Garamond" pitchFamily="18" charset="0"/>
              </a:rPr>
              <a:t>-kontaminanti </a:t>
            </a:r>
            <a:r>
              <a:rPr lang="sr-Latn-CS" sz="1600" b="1" dirty="0">
                <a:latin typeface="Garamond" pitchFamily="18" charset="0"/>
              </a:rPr>
              <a:t>propadaju na niskoj temperaturi</a:t>
            </a:r>
            <a:endParaRPr lang="en-US" sz="1600" b="1" dirty="0">
              <a:latin typeface="Garamon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5067" y="4214336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Garamond" pitchFamily="18" charset="0"/>
              </a:rPr>
              <a:t>Tako</a:t>
            </a:r>
            <a:r>
              <a:rPr lang="sr-Latn-RS" sz="1600" b="1" dirty="0">
                <a:latin typeface="Garamond" pitchFamily="18" charset="0"/>
              </a:rPr>
              <a:t> </a:t>
            </a:r>
            <a:r>
              <a:rPr lang="sr-Latn-RS" sz="1600" b="1" dirty="0" smtClean="0">
                <a:latin typeface="Garamond" pitchFamily="18" charset="0"/>
              </a:rPr>
              <a:t>s</a:t>
            </a:r>
            <a:r>
              <a:rPr lang="en-US" sz="1600" b="1" dirty="0" smtClean="0">
                <a:latin typeface="Garamond" pitchFamily="18" charset="0"/>
              </a:rPr>
              <a:t>e </a:t>
            </a:r>
            <a:r>
              <a:rPr lang="en-US" sz="1600" b="1" dirty="0" err="1">
                <a:latin typeface="Garamond" pitchFamily="18" charset="0"/>
              </a:rPr>
              <a:t>postepeno</a:t>
            </a:r>
            <a:r>
              <a:rPr lang="en-US" sz="1600" b="1" dirty="0">
                <a:latin typeface="Garamond" pitchFamily="18" charset="0"/>
              </a:rPr>
              <a:t> </a:t>
            </a:r>
            <a:r>
              <a:rPr lang="en-US" sz="1600" b="1" dirty="0" err="1">
                <a:latin typeface="Garamond" pitchFamily="18" charset="0"/>
              </a:rPr>
              <a:t>tokom</a:t>
            </a:r>
            <a:r>
              <a:rPr lang="en-US" sz="1600" b="1" dirty="0">
                <a:latin typeface="Garamond" pitchFamily="18" charset="0"/>
              </a:rPr>
              <a:t> </a:t>
            </a:r>
            <a:r>
              <a:rPr lang="en-US" sz="1600" b="1" dirty="0" err="1">
                <a:latin typeface="Garamond" pitchFamily="18" charset="0"/>
              </a:rPr>
              <a:t>nekoliko</a:t>
            </a:r>
            <a:r>
              <a:rPr lang="en-US" sz="1600" b="1" dirty="0">
                <a:latin typeface="Garamond" pitchFamily="18" charset="0"/>
              </a:rPr>
              <a:t> </a:t>
            </a:r>
            <a:r>
              <a:rPr lang="en-US" sz="1600" b="1" dirty="0" err="1">
                <a:latin typeface="Garamond" pitchFamily="18" charset="0"/>
              </a:rPr>
              <a:t>nedelja</a:t>
            </a:r>
            <a:r>
              <a:rPr lang="en-US" sz="1600" b="1" dirty="0">
                <a:latin typeface="Garamond" pitchFamily="18" charset="0"/>
              </a:rPr>
              <a:t> </a:t>
            </a:r>
            <a:r>
              <a:rPr lang="en-US" sz="1600" b="1" dirty="0" err="1">
                <a:latin typeface="Garamond" pitchFamily="18" charset="0"/>
              </a:rPr>
              <a:t>povećava</a:t>
            </a:r>
            <a:r>
              <a:rPr lang="en-US" sz="1600" b="1" dirty="0">
                <a:latin typeface="Garamond" pitchFamily="18" charset="0"/>
              </a:rPr>
              <a:t> </a:t>
            </a:r>
            <a:r>
              <a:rPr lang="en-US" sz="1600" b="1" dirty="0" err="1">
                <a:latin typeface="Garamond" pitchFamily="18" charset="0"/>
              </a:rPr>
              <a:t>ukupan</a:t>
            </a:r>
            <a:r>
              <a:rPr lang="en-US" sz="1600" b="1" dirty="0">
                <a:latin typeface="Garamond" pitchFamily="18" charset="0"/>
              </a:rPr>
              <a:t> </a:t>
            </a:r>
            <a:r>
              <a:rPr lang="en-US" sz="1600" b="1" dirty="0" err="1">
                <a:latin typeface="Garamond" pitchFamily="18" charset="0"/>
              </a:rPr>
              <a:t>broj</a:t>
            </a:r>
            <a:r>
              <a:rPr lang="en-US" sz="1600" b="1" dirty="0">
                <a:latin typeface="Garamond" pitchFamily="18" charset="0"/>
              </a:rPr>
              <a:t> </a:t>
            </a:r>
            <a:r>
              <a:rPr lang="en-US" sz="1600" b="1" dirty="0" err="1">
                <a:latin typeface="Garamond" pitchFamily="18" charset="0"/>
              </a:rPr>
              <a:t>listerija</a:t>
            </a:r>
            <a:r>
              <a:rPr lang="en-US" sz="1600" b="1" dirty="0">
                <a:latin typeface="Garamond" pitchFamily="18" charset="0"/>
              </a:rPr>
              <a:t> u </a:t>
            </a:r>
            <a:r>
              <a:rPr lang="en-US" sz="1600" b="1" dirty="0" err="1" smtClean="0">
                <a:latin typeface="Garamond" pitchFamily="18" charset="0"/>
              </a:rPr>
              <a:t>zasejanim</a:t>
            </a:r>
            <a:r>
              <a:rPr lang="sr-Latn-RS" sz="1600" b="1" dirty="0">
                <a:latin typeface="Garamond" pitchFamily="18" charset="0"/>
              </a:rPr>
              <a:t> </a:t>
            </a:r>
            <a:r>
              <a:rPr lang="en-US" sz="1600" b="1" dirty="0" err="1" smtClean="0">
                <a:latin typeface="Garamond" pitchFamily="18" charset="0"/>
              </a:rPr>
              <a:t>podlogama</a:t>
            </a:r>
            <a:endParaRPr lang="en-US" sz="1600" b="1" dirty="0">
              <a:latin typeface="Garamon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6" y="3639979"/>
            <a:ext cx="2349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latin typeface="Garamond" pitchFamily="18" charset="0"/>
              </a:rPr>
              <a:t>Homogenizacija </a:t>
            </a:r>
            <a:r>
              <a:rPr lang="sr-Latn-RS" sz="2000" b="1" dirty="0" smtClean="0">
                <a:latin typeface="Garamond" pitchFamily="18" charset="0"/>
              </a:rPr>
              <a:t>uzorka</a:t>
            </a:r>
            <a:endParaRPr lang="en-US" sz="20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Listeria_ConnectFood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8188" y="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latin typeface="Garamond" pitchFamily="18" charset="0"/>
              </a:rPr>
              <a:t>CAMP test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3" y="5026172"/>
            <a:ext cx="807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000" b="1" dirty="0">
                <a:latin typeface="Garamond" pitchFamily="18" charset="0"/>
              </a:rPr>
              <a:t>Dvostrukim CAMP testom sa </a:t>
            </a:r>
            <a:r>
              <a:rPr lang="sr-Latn-RS" sz="2000" b="1" i="1" dirty="0">
                <a:latin typeface="Garamond" pitchFamily="18" charset="0"/>
              </a:rPr>
              <a:t>Rhodococcus equi </a:t>
            </a:r>
            <a:r>
              <a:rPr lang="sr-Latn-RS" sz="2000" b="1" dirty="0">
                <a:latin typeface="Garamond" pitchFamily="18" charset="0"/>
              </a:rPr>
              <a:t>i </a:t>
            </a:r>
            <a:r>
              <a:rPr lang="sr-Latn-RS" sz="2000" b="1" i="1" dirty="0">
                <a:latin typeface="Garamond" pitchFamily="18" charset="0"/>
              </a:rPr>
              <a:t>Staphylococcus aureus </a:t>
            </a:r>
            <a:r>
              <a:rPr lang="sr-Latn-RS" sz="2000" b="1" dirty="0">
                <a:latin typeface="Garamond" pitchFamily="18" charset="0"/>
              </a:rPr>
              <a:t>mogu da se razlikuju </a:t>
            </a:r>
            <a:r>
              <a:rPr lang="sr-Latn-RS" sz="2000" b="1" i="1" dirty="0">
                <a:latin typeface="Garamond" pitchFamily="18" charset="0"/>
              </a:rPr>
              <a:t>L. monocytogenes </a:t>
            </a:r>
            <a:r>
              <a:rPr lang="sr-Latn-RS" sz="2000" b="1" dirty="0">
                <a:latin typeface="Garamond" pitchFamily="18" charset="0"/>
              </a:rPr>
              <a:t>i </a:t>
            </a:r>
            <a:r>
              <a:rPr lang="sr-Latn-RS" sz="2000" b="1" i="1" dirty="0">
                <a:latin typeface="Garamond" pitchFamily="18" charset="0"/>
              </a:rPr>
              <a:t>L. </a:t>
            </a:r>
            <a:r>
              <a:rPr lang="sr-Latn-RS" sz="2000" b="1" i="1" dirty="0" smtClean="0">
                <a:latin typeface="Garamond" pitchFamily="18" charset="0"/>
              </a:rPr>
              <a:t>ivanovii:</a:t>
            </a:r>
          </a:p>
          <a:p>
            <a:pPr algn="just"/>
            <a:r>
              <a:rPr lang="sr-Latn-RS" sz="2000" b="1" i="1" dirty="0" smtClean="0">
                <a:latin typeface="Garamond" pitchFamily="18" charset="0"/>
              </a:rPr>
              <a:t>-L</a:t>
            </a:r>
            <a:r>
              <a:rPr lang="sr-Latn-RS" sz="2000" b="1" i="1" dirty="0">
                <a:latin typeface="Garamond" pitchFamily="18" charset="0"/>
              </a:rPr>
              <a:t>. monocytogenes </a:t>
            </a:r>
            <a:r>
              <a:rPr lang="sr-Latn-RS" sz="2000" b="1" dirty="0">
                <a:latin typeface="Garamond" pitchFamily="18" charset="0"/>
              </a:rPr>
              <a:t>deluje sinergistično i uzrokuje potpunu hemolizu sa </a:t>
            </a:r>
            <a:r>
              <a:rPr lang="sr-Latn-RS" sz="2000" b="1" i="1" dirty="0">
                <a:latin typeface="Garamond" pitchFamily="18" charset="0"/>
              </a:rPr>
              <a:t>S. a</a:t>
            </a:r>
            <a:r>
              <a:rPr lang="sr-Latn-RS" sz="2000" b="1" i="1" dirty="0" smtClean="0">
                <a:latin typeface="Garamond" pitchFamily="18" charset="0"/>
              </a:rPr>
              <a:t>ureus</a:t>
            </a:r>
          </a:p>
          <a:p>
            <a:pPr algn="just"/>
            <a:r>
              <a:rPr lang="sr-Latn-RS" sz="2000" b="1" i="1" dirty="0" smtClean="0">
                <a:latin typeface="Garamond" pitchFamily="18" charset="0"/>
              </a:rPr>
              <a:t>-L</a:t>
            </a:r>
            <a:r>
              <a:rPr lang="sr-Latn-RS" sz="2000" b="1" i="1" dirty="0">
                <a:latin typeface="Garamond" pitchFamily="18" charset="0"/>
              </a:rPr>
              <a:t>. ivanovii </a:t>
            </a:r>
            <a:r>
              <a:rPr lang="sr-Latn-RS" sz="2000" b="1" dirty="0">
                <a:latin typeface="Garamond" pitchFamily="18" charset="0"/>
              </a:rPr>
              <a:t>deluje</a:t>
            </a:r>
            <a:r>
              <a:rPr lang="sr-Latn-RS" sz="2000" b="1" i="1" dirty="0">
                <a:latin typeface="Garamond" pitchFamily="18" charset="0"/>
              </a:rPr>
              <a:t> </a:t>
            </a:r>
            <a:r>
              <a:rPr lang="sr-Latn-RS" sz="2000" b="1" dirty="0">
                <a:latin typeface="Garamond" pitchFamily="18" charset="0"/>
              </a:rPr>
              <a:t>sinergistično</a:t>
            </a:r>
            <a:r>
              <a:rPr lang="sr-Latn-RS" sz="2000" b="1" i="1" dirty="0">
                <a:latin typeface="Garamond" pitchFamily="18" charset="0"/>
              </a:rPr>
              <a:t> </a:t>
            </a:r>
            <a:r>
              <a:rPr lang="sr-Latn-RS" sz="2000" b="1" dirty="0">
                <a:latin typeface="Garamond" pitchFamily="18" charset="0"/>
              </a:rPr>
              <a:t>sa </a:t>
            </a:r>
            <a:r>
              <a:rPr lang="sr-Latn-RS" sz="2000" b="1" i="1" dirty="0">
                <a:latin typeface="Garamond" pitchFamily="18" charset="0"/>
              </a:rPr>
              <a:t>R. equi, </a:t>
            </a:r>
            <a:r>
              <a:rPr lang="sr-Latn-RS" sz="2000" b="1" dirty="0">
                <a:latin typeface="Garamond" pitchFamily="18" charset="0"/>
              </a:rPr>
              <a:t>a CAMP negativna je sa vrstom </a:t>
            </a:r>
            <a:r>
              <a:rPr lang="sr-Latn-RS" sz="2000" b="1" i="1" dirty="0">
                <a:latin typeface="Garamond" pitchFamily="18" charset="0"/>
              </a:rPr>
              <a:t>S. </a:t>
            </a:r>
            <a:r>
              <a:rPr lang="sr-Latn-RS" sz="2000" b="1" i="1" dirty="0" smtClean="0">
                <a:latin typeface="Garamond" pitchFamily="18" charset="0"/>
              </a:rPr>
              <a:t>aureus</a:t>
            </a:r>
            <a:endParaRPr lang="en-US" sz="2000" b="1" dirty="0">
              <a:latin typeface="Garamond" pitchFamily="18" charset="0"/>
            </a:endParaRPr>
          </a:p>
          <a:p>
            <a:endParaRPr lang="en-US" dirty="0"/>
          </a:p>
        </p:txBody>
      </p:sp>
      <p:pic>
        <p:nvPicPr>
          <p:cNvPr id="7172" name="Picture 4" descr="C:\Users\Isidora\Desktop\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563310"/>
            <a:ext cx="533400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1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Listeria_ConnectFood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322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8788" y="152400"/>
            <a:ext cx="665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solidFill>
                  <a:srgbClr val="0070C0"/>
                </a:solidFill>
                <a:latin typeface="Garamond" pitchFamily="18" charset="0"/>
              </a:rPr>
              <a:t>Fiziološke i biohemijske osobine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041" y="926206"/>
            <a:ext cx="88499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latin typeface="Garamond" pitchFamily="18" charset="0"/>
              </a:rPr>
              <a:t>Fakultativni anaerobi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latin typeface="Garamond" pitchFamily="18" charset="0"/>
              </a:rPr>
              <a:t>Halotolerantni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latin typeface="Garamond" pitchFamily="18" charset="0"/>
              </a:rPr>
              <a:t>Termotolerantni (razmnožavanje </a:t>
            </a:r>
            <a:r>
              <a:rPr lang="pl-PL" sz="2400" b="1" dirty="0" smtClean="0">
                <a:latin typeface="Garamond" pitchFamily="18" charset="0"/>
              </a:rPr>
              <a:t>4ºC </a:t>
            </a:r>
            <a:r>
              <a:rPr lang="pl-PL" sz="2400" b="1" dirty="0">
                <a:latin typeface="Garamond" pitchFamily="18" charset="0"/>
              </a:rPr>
              <a:t>do </a:t>
            </a:r>
            <a:r>
              <a:rPr lang="pl-PL" sz="2400" b="1" dirty="0" smtClean="0">
                <a:latin typeface="Garamond" pitchFamily="18" charset="0"/>
              </a:rPr>
              <a:t>45ºC) - psihrotrofi</a:t>
            </a:r>
            <a:endParaRPr lang="pl-PL" sz="2400" b="1" dirty="0"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latin typeface="Garamond" pitchFamily="18" charset="0"/>
              </a:rPr>
              <a:t>Acidotolerantni (pH 5,5-9,6)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latin typeface="Garamond" pitchFamily="18" charset="0"/>
              </a:rPr>
              <a:t>Pokretni</a:t>
            </a:r>
            <a:r>
              <a:rPr lang="en-US" sz="2400" b="1" dirty="0" smtClean="0">
                <a:solidFill>
                  <a:srgbClr val="C00000"/>
                </a:solidFill>
                <a:latin typeface="Garamond" pitchFamily="18" charset="0"/>
              </a:rPr>
              <a:t>-</a:t>
            </a:r>
            <a:r>
              <a:rPr lang="en-US" sz="2400" b="1" dirty="0" err="1" smtClean="0">
                <a:solidFill>
                  <a:srgbClr val="C00000"/>
                </a:solidFill>
                <a:latin typeface="Garamond" pitchFamily="18" charset="0"/>
              </a:rPr>
              <a:t>zavisno</a:t>
            </a:r>
            <a:r>
              <a:rPr lang="en-US" sz="2400" b="1" dirty="0" smtClean="0">
                <a:solidFill>
                  <a:srgbClr val="C00000"/>
                </a:solidFill>
                <a:latin typeface="Garamond" pitchFamily="18" charset="0"/>
              </a:rPr>
              <a:t> od </a:t>
            </a:r>
            <a:r>
              <a:rPr lang="en-US" sz="2400" b="1" dirty="0" err="1" smtClean="0">
                <a:solidFill>
                  <a:srgbClr val="C00000"/>
                </a:solidFill>
                <a:latin typeface="Garamond" pitchFamily="18" charset="0"/>
              </a:rPr>
              <a:t>temerature</a:t>
            </a:r>
            <a:endParaRPr lang="sr-Latn-RS" sz="2400" b="1" dirty="0" smtClean="0">
              <a:solidFill>
                <a:srgbClr val="C00000"/>
              </a:solidFill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788" y="3048000"/>
            <a:ext cx="665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solidFill>
                  <a:srgbClr val="0070C0"/>
                </a:solidFill>
                <a:latin typeface="Garamond" pitchFamily="18" charset="0"/>
              </a:rPr>
              <a:t>Materijal za pregled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763" y="3809999"/>
            <a:ext cx="90152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latin typeface="Garamond" pitchFamily="18" charset="0"/>
              </a:rPr>
              <a:t>Mozak, produžena moždina, likvor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>
                <a:latin typeface="Garamond" pitchFamily="18" charset="0"/>
              </a:rPr>
              <a:t>U</a:t>
            </a:r>
            <a:r>
              <a:rPr lang="sr-Latn-RS" sz="2400" b="1" dirty="0" smtClean="0">
                <a:latin typeface="Garamond" pitchFamily="18" charset="0"/>
              </a:rPr>
              <a:t>nutrašnji organi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>
                <a:latin typeface="Garamond" pitchFamily="18" charset="0"/>
              </a:rPr>
              <a:t>P</a:t>
            </a:r>
            <a:r>
              <a:rPr lang="sr-Latn-RS" sz="2400" b="1" dirty="0" smtClean="0">
                <a:latin typeface="Garamond" pitchFamily="18" charset="0"/>
              </a:rPr>
              <a:t>lacenta (kotiledoni), plodova tečnost, abortirani plodovi (sirište fetusa)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latin typeface="Garamond" pitchFamily="18" charset="0"/>
              </a:rPr>
              <a:t>Mleko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latin typeface="Garamond" pitchFamily="18" charset="0"/>
              </a:rPr>
              <a:t>Hrana</a:t>
            </a:r>
            <a:endParaRPr lang="sr-Latn-RS" sz="2400" b="1" dirty="0"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>
                <a:latin typeface="Garamond" pitchFamily="18" charset="0"/>
              </a:rPr>
              <a:t>K</a:t>
            </a:r>
            <a:r>
              <a:rPr lang="sr-Latn-RS" sz="2400" b="1" dirty="0" smtClean="0">
                <a:latin typeface="Garamond" pitchFamily="18" charset="0"/>
              </a:rPr>
              <a:t>rvni serum</a:t>
            </a:r>
            <a:r>
              <a:rPr lang="en-US" sz="2400" b="1" dirty="0" smtClean="0">
                <a:latin typeface="Garamond" pitchFamily="18" charset="0"/>
              </a:rPr>
              <a:t>?</a:t>
            </a:r>
            <a:endParaRPr lang="en-US" sz="2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Listeria_ConnectFood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9572" y="73786"/>
            <a:ext cx="665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solidFill>
                  <a:srgbClr val="0070C0"/>
                </a:solidFill>
                <a:latin typeface="Garamond" pitchFamily="18" charset="0"/>
              </a:rPr>
              <a:t>Dijagnoza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197" y="813375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Garamond" pitchFamily="18" charset="0"/>
              </a:rPr>
              <a:t>Klinička slika, morfološke, tinktorijalne, kulturelne, fiziološke i biohemijske osobine, CAMP test, test pokretljivosti, serologija (otežano), biološki ogled, </a:t>
            </a:r>
            <a:r>
              <a:rPr lang="en-US" sz="2400" b="1" dirty="0" err="1" smtClean="0">
                <a:latin typeface="Garamond" pitchFamily="18" charset="0"/>
              </a:rPr>
              <a:t>komercijalni</a:t>
            </a: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 err="1" smtClean="0">
                <a:latin typeface="Garamond" pitchFamily="18" charset="0"/>
              </a:rPr>
              <a:t>kitovi</a:t>
            </a:r>
            <a:r>
              <a:rPr lang="en-US" sz="2400" b="1" dirty="0" smtClean="0">
                <a:latin typeface="Garamond" pitchFamily="18" charset="0"/>
              </a:rPr>
              <a:t>, </a:t>
            </a:r>
            <a:r>
              <a:rPr lang="sr-Latn-RS" sz="2400" b="1" dirty="0" smtClean="0">
                <a:latin typeface="Garamond" pitchFamily="18" charset="0"/>
              </a:rPr>
              <a:t>PCR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196" y="3791191"/>
            <a:ext cx="665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solidFill>
                  <a:srgbClr val="0070C0"/>
                </a:solidFill>
                <a:latin typeface="Garamond" pitchFamily="18" charset="0"/>
              </a:rPr>
              <a:t>DD:</a:t>
            </a:r>
          </a:p>
        </p:txBody>
      </p:sp>
      <p:pic>
        <p:nvPicPr>
          <p:cNvPr id="9219" name="Picture 3" descr="C:\Users\Isidora\Desktop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30421"/>
            <a:ext cx="4419599" cy="284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17489" y="2151727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u="sng" dirty="0" smtClean="0">
                <a:latin typeface="Garamond" pitchFamily="18" charset="0"/>
              </a:rPr>
              <a:t>Test pokretljivosti:</a:t>
            </a:r>
          </a:p>
          <a:p>
            <a:pPr algn="ctr"/>
            <a:r>
              <a:rPr lang="sr-Latn-CS" sz="2400" b="1" dirty="0" smtClean="0">
                <a:latin typeface="Garamond" pitchFamily="18" charset="0"/>
              </a:rPr>
              <a:t>zasejavanje </a:t>
            </a:r>
            <a:r>
              <a:rPr lang="sr-Latn-CS" sz="2400" b="1" dirty="0">
                <a:latin typeface="Garamond" pitchFamily="18" charset="0"/>
              </a:rPr>
              <a:t>u polutečni agar i </a:t>
            </a:r>
            <a:r>
              <a:rPr lang="sr-Latn-CS" sz="2400" b="1" dirty="0" smtClean="0">
                <a:latin typeface="Garamond" pitchFamily="18" charset="0"/>
              </a:rPr>
              <a:t>inkubacija </a:t>
            </a:r>
            <a:r>
              <a:rPr lang="sr-Latn-CS" sz="2400" b="1" dirty="0">
                <a:latin typeface="Garamond" pitchFamily="18" charset="0"/>
              </a:rPr>
              <a:t>podloga na različitim temperaturama (22-25</a:t>
            </a:r>
            <a:r>
              <a:rPr lang="sr-Latn-CS" sz="2400" b="1" baseline="30000" dirty="0">
                <a:latin typeface="Garamond" pitchFamily="18" charset="0"/>
              </a:rPr>
              <a:t> o</a:t>
            </a:r>
            <a:r>
              <a:rPr lang="sr-Latn-CS" sz="2400" b="1" dirty="0">
                <a:latin typeface="Garamond" pitchFamily="18" charset="0"/>
              </a:rPr>
              <a:t>C  i 37</a:t>
            </a:r>
            <a:r>
              <a:rPr lang="sr-Latn-CS" sz="2400" b="1" baseline="30000" dirty="0">
                <a:latin typeface="Garamond" pitchFamily="18" charset="0"/>
              </a:rPr>
              <a:t>o</a:t>
            </a:r>
            <a:r>
              <a:rPr lang="sr-Latn-CS" sz="2400" b="1" dirty="0">
                <a:latin typeface="Garamond" pitchFamily="18" charset="0"/>
              </a:rPr>
              <a:t>C</a:t>
            </a:r>
            <a:r>
              <a:rPr lang="sr-Latn-CS" sz="2400" b="1" dirty="0" smtClean="0">
                <a:latin typeface="Garamond" pitchFamily="18" charset="0"/>
              </a:rPr>
              <a:t>)</a:t>
            </a:r>
            <a:endParaRPr lang="en-US" sz="2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115" y="3393490"/>
            <a:ext cx="4079499" cy="24816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50" name="Picture 2" descr="C:\Users\Isidora\Desktop\download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8" y="3059268"/>
            <a:ext cx="2209800" cy="31501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sidora\Desktop\download (1).jf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60" b="98305" l="24912" r="78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347766" cy="27001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sidora\Desktop\download (2)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15" y="3575764"/>
            <a:ext cx="2863085" cy="21171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315" y="41564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70C0"/>
                </a:solidFill>
                <a:latin typeface="Garamond" pitchFamily="18" charset="0"/>
              </a:rPr>
              <a:t>Corynebacterium</a:t>
            </a:r>
            <a:r>
              <a:rPr lang="en-US" sz="3600" b="1" i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Garamond" pitchFamily="18" charset="0"/>
              </a:rPr>
              <a:t>diphteriae</a:t>
            </a:r>
            <a:endParaRPr lang="en-US" sz="3600" b="1" i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97" y="687895"/>
            <a:ext cx="7384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latin typeface="Garamond" pitchFamily="18" charset="0"/>
              </a:rPr>
              <a:t>Ljudi: difterija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Garamond" pitchFamily="18" charset="0"/>
              </a:rPr>
              <a:t>Infekcija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sluznice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ždrela</a:t>
            </a:r>
            <a:r>
              <a:rPr lang="en-US" sz="2400" dirty="0">
                <a:latin typeface="Garamond" pitchFamily="18" charset="0"/>
              </a:rPr>
              <a:t> i </a:t>
            </a:r>
            <a:r>
              <a:rPr lang="en-US" sz="2400" dirty="0" err="1" smtClean="0">
                <a:latin typeface="Garamond" pitchFamily="18" charset="0"/>
              </a:rPr>
              <a:t>nosa</a:t>
            </a:r>
            <a:r>
              <a:rPr lang="en-US" sz="2400" dirty="0" smtClean="0">
                <a:latin typeface="Garamond" pitchFamily="18" charset="0"/>
              </a:rPr>
              <a:t>, re</a:t>
            </a:r>
            <a:r>
              <a:rPr lang="sr-Latn-RS" sz="2400" dirty="0" smtClean="0">
                <a:latin typeface="Garamond" pitchFamily="18" charset="0"/>
              </a:rPr>
              <a:t>đe kože</a:t>
            </a:r>
            <a:endParaRPr lang="en-US" sz="2400" dirty="0" smtClean="0"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latin typeface="Garamond" pitchFamily="18" charset="0"/>
              </a:rPr>
              <a:t>Difterični egzotoksin        </a:t>
            </a:r>
            <a:r>
              <a:rPr lang="en-US" sz="2400" dirty="0" err="1" smtClean="0">
                <a:latin typeface="Garamond" pitchFamily="18" charset="0"/>
              </a:rPr>
              <a:t>pseudomembrane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139647" y="1600200"/>
            <a:ext cx="389446" cy="1524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883942" y="1600200"/>
            <a:ext cx="1202657" cy="1524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C:\Users\Isidora\Desktop\DTaP-Vaccine-Picture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7" y="2605158"/>
            <a:ext cx="5720640" cy="36042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Isidora\Desktop\istockphoto-546805660-1024x10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58" y="2700191"/>
            <a:ext cx="3733800" cy="28416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sidora\Desktop\Untitl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5390258"/>
            <a:ext cx="56673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0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Listeria_ConnectFood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76200" y="8586"/>
            <a:ext cx="92202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endParaRPr lang="sl-SI" dirty="0">
              <a:cs typeface="Arial" charset="0"/>
            </a:endParaRPr>
          </a:p>
        </p:txBody>
      </p:sp>
      <p:pic>
        <p:nvPicPr>
          <p:cNvPr id="4" name="Picture 2" descr="C:\Users\Isidora\Desktop\image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42" y="2895600"/>
            <a:ext cx="6781800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1806" y="531284"/>
            <a:ext cx="91676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 err="1" smtClean="0">
                <a:latin typeface="Garamond" pitchFamily="18" charset="0"/>
              </a:rPr>
              <a:t>biološki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>
                <a:latin typeface="Garamond" pitchFamily="18" charset="0"/>
              </a:rPr>
              <a:t>ogled </a:t>
            </a:r>
            <a:r>
              <a:rPr lang="en-US" sz="2000" b="1" dirty="0" err="1">
                <a:latin typeface="Garamond" pitchFamily="18" charset="0"/>
              </a:rPr>
              <a:t>koji</a:t>
            </a:r>
            <a:r>
              <a:rPr lang="en-US" sz="2000" b="1" dirty="0">
                <a:latin typeface="Garamond" pitchFamily="18" charset="0"/>
              </a:rPr>
              <a:t> se </a:t>
            </a:r>
            <a:r>
              <a:rPr lang="en-US" sz="2000" b="1" dirty="0" err="1" smtClean="0">
                <a:latin typeface="Garamond" pitchFamily="18" charset="0"/>
              </a:rPr>
              <a:t>izvodina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err="1">
                <a:latin typeface="Garamond" pitchFamily="18" charset="0"/>
              </a:rPr>
              <a:t>zečevima</a:t>
            </a:r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 err="1">
                <a:latin typeface="Garamond" pitchFamily="18" charset="0"/>
              </a:rPr>
              <a:t>ili</a:t>
            </a:r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 err="1" smtClean="0">
                <a:latin typeface="Garamond" pitchFamily="18" charset="0"/>
              </a:rPr>
              <a:t>zamorcima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>
                <a:latin typeface="Garamond" pitchFamily="18" charset="0"/>
              </a:rPr>
              <a:t>i to </a:t>
            </a:r>
            <a:r>
              <a:rPr lang="en-US" sz="2000" b="1" dirty="0" err="1">
                <a:latin typeface="Garamond" pitchFamily="18" charset="0"/>
              </a:rPr>
              <a:t>tako</a:t>
            </a:r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 err="1">
                <a:latin typeface="Garamond" pitchFamily="18" charset="0"/>
              </a:rPr>
              <a:t>što</a:t>
            </a:r>
            <a:r>
              <a:rPr lang="en-US" sz="2000" b="1" dirty="0">
                <a:latin typeface="Garamond" pitchFamily="18" charset="0"/>
              </a:rPr>
              <a:t> se </a:t>
            </a:r>
            <a:r>
              <a:rPr lang="en-US" sz="2000" b="1" dirty="0" err="1">
                <a:latin typeface="Garamond" pitchFamily="18" charset="0"/>
              </a:rPr>
              <a:t>oglednoj</a:t>
            </a:r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 err="1">
                <a:latin typeface="Garamond" pitchFamily="18" charset="0"/>
              </a:rPr>
              <a:t>životinji</a:t>
            </a:r>
            <a:r>
              <a:rPr lang="en-US" sz="2000" b="1" dirty="0">
                <a:latin typeface="Garamond" pitchFamily="18" charset="0"/>
              </a:rPr>
              <a:t> u </a:t>
            </a:r>
            <a:r>
              <a:rPr lang="en-US" sz="2000" b="1" dirty="0" err="1">
                <a:latin typeface="Garamond" pitchFamily="18" charset="0"/>
              </a:rPr>
              <a:t>medijalni</a:t>
            </a:r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 err="1" smtClean="0">
                <a:latin typeface="Garamond" pitchFamily="18" charset="0"/>
              </a:rPr>
              <a:t>očni</a:t>
            </a:r>
            <a:r>
              <a:rPr lang="sr-Latn-RS" sz="2000" b="1" dirty="0">
                <a:latin typeface="Garamond" pitchFamily="18" charset="0"/>
              </a:rPr>
              <a:t> </a:t>
            </a:r>
            <a:r>
              <a:rPr lang="en-US" sz="2000" b="1" dirty="0" err="1" smtClean="0">
                <a:latin typeface="Garamond" pitchFamily="18" charset="0"/>
              </a:rPr>
              <a:t>ugao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err="1">
                <a:latin typeface="Garamond" pitchFamily="18" charset="0"/>
              </a:rPr>
              <a:t>ukapava</a:t>
            </a:r>
            <a:r>
              <a:rPr lang="en-US" sz="2000" b="1" dirty="0">
                <a:latin typeface="Garamond" pitchFamily="18" charset="0"/>
              </a:rPr>
              <a:t> 1 </a:t>
            </a:r>
            <a:r>
              <a:rPr lang="en-US" sz="2000" b="1" dirty="0" err="1">
                <a:latin typeface="Garamond" pitchFamily="18" charset="0"/>
              </a:rPr>
              <a:t>kap</a:t>
            </a:r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 err="1">
                <a:latin typeface="Garamond" pitchFamily="18" charset="0"/>
              </a:rPr>
              <a:t>prekonoćne</a:t>
            </a:r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 err="1">
                <a:latin typeface="Garamond" pitchFamily="18" charset="0"/>
              </a:rPr>
              <a:t>bujonske</a:t>
            </a:r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 err="1">
                <a:latin typeface="Garamond" pitchFamily="18" charset="0"/>
              </a:rPr>
              <a:t>kulture</a:t>
            </a:r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 err="1">
                <a:latin typeface="Garamond" pitchFamily="18" charset="0"/>
              </a:rPr>
              <a:t>isptujućeg</a:t>
            </a:r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 err="1">
                <a:latin typeface="Garamond" pitchFamily="18" charset="0"/>
              </a:rPr>
              <a:t>mikroorganizma</a:t>
            </a:r>
            <a:r>
              <a:rPr lang="en-US" sz="2000" b="1" dirty="0">
                <a:latin typeface="Garamond" pitchFamily="18" charset="0"/>
              </a:rPr>
              <a:t>. </a:t>
            </a:r>
            <a:r>
              <a:rPr lang="en-US" sz="2000" b="1" dirty="0" err="1" smtClean="0">
                <a:latin typeface="Garamond" pitchFamily="18" charset="0"/>
              </a:rPr>
              <a:t>Samo</a:t>
            </a:r>
            <a:r>
              <a:rPr lang="sr-Latn-RS" sz="2000" b="1" dirty="0">
                <a:latin typeface="Garamond" pitchFamily="18" charset="0"/>
              </a:rPr>
              <a:t> </a:t>
            </a:r>
            <a:r>
              <a:rPr lang="en-US" sz="2000" b="1" dirty="0" err="1" smtClean="0">
                <a:latin typeface="Garamond" pitchFamily="18" charset="0"/>
              </a:rPr>
              <a:t>vrsta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i="1" dirty="0">
                <a:latin typeface="Garamond" pitchFamily="18" charset="0"/>
              </a:rPr>
              <a:t>Listeria </a:t>
            </a:r>
            <a:r>
              <a:rPr lang="en-US" sz="2000" b="1" i="1" dirty="0" err="1">
                <a:latin typeface="Garamond" pitchFamily="18" charset="0"/>
              </a:rPr>
              <a:t>monocytogenes</a:t>
            </a:r>
            <a:r>
              <a:rPr lang="en-US" sz="2000" b="1" i="1" dirty="0">
                <a:latin typeface="Garamond" pitchFamily="18" charset="0"/>
              </a:rPr>
              <a:t> </a:t>
            </a:r>
            <a:r>
              <a:rPr lang="en-US" sz="2000" b="1" dirty="0" err="1">
                <a:latin typeface="Garamond" pitchFamily="18" charset="0"/>
              </a:rPr>
              <a:t>nakon</a:t>
            </a:r>
            <a:r>
              <a:rPr lang="en-US" sz="2000" b="1" dirty="0">
                <a:latin typeface="Garamond" pitchFamily="18" charset="0"/>
              </a:rPr>
              <a:t> 24-36 h od </a:t>
            </a:r>
            <a:r>
              <a:rPr lang="en-US" sz="2000" b="1" dirty="0" err="1">
                <a:latin typeface="Garamond" pitchFamily="18" charset="0"/>
              </a:rPr>
              <a:t>inokulacije</a:t>
            </a:r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 err="1">
                <a:latin typeface="Garamond" pitchFamily="18" charset="0"/>
              </a:rPr>
              <a:t>dovodi</a:t>
            </a:r>
            <a:r>
              <a:rPr lang="en-US" sz="2000" b="1" dirty="0">
                <a:latin typeface="Garamond" pitchFamily="18" charset="0"/>
              </a:rPr>
              <a:t> do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gnojnog</a:t>
            </a:r>
            <a:r>
              <a:rPr lang="sr-Latn-RS" sz="2000" b="1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keratokonjunktivitisa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sr-Latn-RS" sz="2000" b="1" dirty="0">
                <a:solidFill>
                  <a:srgbClr val="C00000"/>
                </a:solidFill>
                <a:latin typeface="Garamond" pitchFamily="18" charset="0"/>
              </a:rPr>
              <a:t>i</a:t>
            </a:r>
            <a:r>
              <a:rPr lang="sr-Latn-RS" sz="2000" b="1" dirty="0" smtClean="0">
                <a:solidFill>
                  <a:srgbClr val="C00000"/>
                </a:solidFill>
                <a:latin typeface="Garamond" pitchFamily="18" charset="0"/>
              </a:rPr>
              <a:t> monocitoze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RS" sz="2000" b="1" dirty="0" smtClean="0">
                <a:latin typeface="Garamond" pitchFamily="18" charset="0"/>
              </a:rPr>
              <a:t>DANAS: PCR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RS" sz="2000" b="1" dirty="0">
                <a:latin typeface="Garamond" pitchFamily="18" charset="0"/>
              </a:rPr>
              <a:t>utvrđivanje razlika u virulenciji </a:t>
            </a:r>
            <a:r>
              <a:rPr lang="sr-Latn-RS" sz="2000" b="1" i="1" dirty="0" smtClean="0">
                <a:latin typeface="Garamond" pitchFamily="18" charset="0"/>
              </a:rPr>
              <a:t>L</a:t>
            </a:r>
            <a:r>
              <a:rPr lang="sr-Latn-RS" sz="2000" b="1" i="1" dirty="0">
                <a:latin typeface="Garamond" pitchFamily="18" charset="0"/>
              </a:rPr>
              <a:t>. monocytogenes</a:t>
            </a:r>
            <a:r>
              <a:rPr lang="sr-Latn-RS" sz="2000" b="1" dirty="0">
                <a:latin typeface="Garamond" pitchFamily="18" charset="0"/>
              </a:rPr>
              <a:t> i </a:t>
            </a:r>
            <a:r>
              <a:rPr lang="sr-Latn-RS" sz="2000" b="1" i="1" dirty="0">
                <a:latin typeface="Garamond" pitchFamily="18" charset="0"/>
              </a:rPr>
              <a:t>L. i</a:t>
            </a:r>
            <a:r>
              <a:rPr lang="sr-Latn-RS" sz="2000" b="1" i="1" dirty="0" smtClean="0">
                <a:latin typeface="Garamond" pitchFamily="18" charset="0"/>
              </a:rPr>
              <a:t>vanovii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RS" sz="2000" b="1" dirty="0" smtClean="0">
                <a:latin typeface="Garamond" pitchFamily="18" charset="0"/>
              </a:rPr>
              <a:t>diferencijalno dg test za </a:t>
            </a:r>
            <a:r>
              <a:rPr lang="sr-Latn-RS" sz="2000" b="1" dirty="0">
                <a:latin typeface="Garamond" pitchFamily="18" charset="0"/>
              </a:rPr>
              <a:t>razlikovanje </a:t>
            </a:r>
            <a:r>
              <a:rPr lang="sr-Latn-RS" sz="2000" b="1" i="1" dirty="0">
                <a:latin typeface="Garamond" pitchFamily="18" charset="0"/>
              </a:rPr>
              <a:t>L. monocytogenes </a:t>
            </a:r>
            <a:r>
              <a:rPr lang="sr-Latn-RS" sz="2000" b="1" dirty="0">
                <a:latin typeface="Garamond" pitchFamily="18" charset="0"/>
              </a:rPr>
              <a:t>od </a:t>
            </a:r>
            <a:r>
              <a:rPr lang="sr-Latn-RS" sz="2000" b="1" i="1" dirty="0">
                <a:latin typeface="Garamond" pitchFamily="18" charset="0"/>
              </a:rPr>
              <a:t>Erysipelothrix rhusiopathiae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806" y="4419600"/>
            <a:ext cx="2348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u="sng" dirty="0" smtClean="0">
                <a:latin typeface="Garamond" pitchFamily="18" charset="0"/>
              </a:rPr>
              <a:t>Terapija nervne forme</a:t>
            </a:r>
          </a:p>
          <a:p>
            <a:pPr algn="ctr"/>
            <a:r>
              <a:rPr lang="sr-Latn-RS" sz="2000" b="1" dirty="0" smtClean="0">
                <a:latin typeface="Garamond" pitchFamily="18" charset="0"/>
              </a:rPr>
              <a:t>AB koji prolaze hematoencefalnu barijeru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8" name="Picture 2" descr="http://3.bp.blogspot.com/-trM_qYHoQQA/VA00mXPmnfI/AAAAAAAADvQ/QhJVeZzv3JQ/s1600/Draize%2BTest%2B-%2BCredit%2Bto%2BPE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80" y="4006816"/>
            <a:ext cx="2388494" cy="170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3276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  <a:cs typeface="Arial" charset="0"/>
              </a:rPr>
              <a:t>Ogled </a:t>
            </a:r>
            <a:r>
              <a:rPr lang="en-US" sz="2400" dirty="0" err="1" smtClean="0">
                <a:latin typeface="Garamond" pitchFamily="18" charset="0"/>
                <a:cs typeface="Arial" charset="0"/>
              </a:rPr>
              <a:t>na</a:t>
            </a:r>
            <a:r>
              <a:rPr lang="en-US" sz="2400" dirty="0" smtClean="0">
                <a:latin typeface="Garamond" pitchFamily="18" charset="0"/>
                <a:cs typeface="Arial" charset="0"/>
              </a:rPr>
              <a:t> mi</a:t>
            </a:r>
            <a:r>
              <a:rPr lang="sr-Latn-RS" sz="2400" dirty="0" smtClean="0">
                <a:latin typeface="Garamond" pitchFamily="18" charset="0"/>
                <a:cs typeface="Arial" charset="0"/>
              </a:rPr>
              <a:t>šu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9" y="8586"/>
            <a:ext cx="665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>
                <a:solidFill>
                  <a:srgbClr val="0070C0"/>
                </a:solidFill>
                <a:latin typeface="Garamond" pitchFamily="18" charset="0"/>
              </a:rPr>
              <a:t>Dijagnoza: </a:t>
            </a:r>
            <a:r>
              <a:rPr lang="sr-Latn-RS" sz="2800" b="1" u="sng" dirty="0" smtClean="0">
                <a:latin typeface="Garamond" pitchFamily="18" charset="0"/>
              </a:rPr>
              <a:t>Antonov ogled </a:t>
            </a:r>
          </a:p>
        </p:txBody>
      </p:sp>
    </p:spTree>
    <p:extLst>
      <p:ext uri="{BB962C8B-B14F-4D97-AF65-F5344CB8AC3E}">
        <p14:creationId xmlns:p14="http://schemas.microsoft.com/office/powerpoint/2010/main" val="363073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sidora\Desktop\erysipelothrix-bacteria-3d-illustration-species-260nw-2056288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93861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i="1" dirty="0" smtClean="0">
                <a:solidFill>
                  <a:srgbClr val="C00000"/>
                </a:solidFill>
                <a:latin typeface="Garamond" pitchFamily="18" charset="0"/>
              </a:rPr>
              <a:t>Erysipelothrix</a:t>
            </a:r>
            <a:r>
              <a:rPr lang="sr-Latn-RS" sz="3600" b="1" dirty="0" smtClean="0">
                <a:solidFill>
                  <a:srgbClr val="C00000"/>
                </a:solidFill>
                <a:latin typeface="Garamond" pitchFamily="18" charset="0"/>
              </a:rPr>
              <a:t> spp.</a:t>
            </a:r>
            <a:endParaRPr lang="en-US" sz="36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26058" y="85382"/>
            <a:ext cx="3962400" cy="780365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7599" y="1252610"/>
            <a:ext cx="5829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C00000"/>
                </a:solidFill>
                <a:latin typeface="Garamond" pitchFamily="18" charset="0"/>
              </a:rPr>
              <a:t>Erysipelothrix</a:t>
            </a:r>
            <a:r>
              <a:rPr lang="en-US" sz="3200" b="1" i="1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Garamond" pitchFamily="18" charset="0"/>
              </a:rPr>
              <a:t>rhusiopathiae</a:t>
            </a:r>
            <a:endParaRPr lang="en-US" sz="3200" b="1" i="1" dirty="0" smtClean="0">
              <a:solidFill>
                <a:srgbClr val="C00000"/>
              </a:solidFill>
              <a:latin typeface="Garamond" pitchFamily="18" charset="0"/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  <a:latin typeface="Garamond" pitchFamily="18" charset="0"/>
              </a:rPr>
              <a:t>E. </a:t>
            </a:r>
            <a:r>
              <a:rPr lang="en-US" sz="2000" b="1" i="1" dirty="0" err="1" smtClean="0">
                <a:solidFill>
                  <a:srgbClr val="C00000"/>
                </a:solidFill>
                <a:latin typeface="Garamond" pitchFamily="18" charset="0"/>
              </a:rPr>
              <a:t>tonsillarum</a:t>
            </a:r>
            <a:endParaRPr lang="en-US" sz="2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5815" y="1252610"/>
            <a:ext cx="5295900" cy="8925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sidora\Desktop\a78059bb273c5575a7f30cffcfb46cc9--cute-pigs-little-pi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" y="2362200"/>
            <a:ext cx="2400300" cy="178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funny-turkey-260nw-7142966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27" y="2362200"/>
            <a:ext cx="2387958" cy="178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sidora\Desktop\istockphoto-106453829-612x6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85" y="2397617"/>
            <a:ext cx="1865313" cy="178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sidora\Desktop\veterinarians-examining-piglet-16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98" y="2399763"/>
            <a:ext cx="2471099" cy="178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073" y="2362200"/>
            <a:ext cx="9124670" cy="182439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651847"/>
              </p:ext>
            </p:extLst>
          </p:nvPr>
        </p:nvGraphicFramePr>
        <p:xfrm>
          <a:off x="1559417" y="4572000"/>
          <a:ext cx="6096000" cy="219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Garamond" pitchFamily="18" charset="0"/>
                        </a:rPr>
                        <a:t>Svinje</a:t>
                      </a:r>
                      <a:endParaRPr lang="en-US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Garamond" pitchFamily="18" charset="0"/>
                        </a:rPr>
                        <a:t>Ljudi</a:t>
                      </a:r>
                      <a:endParaRPr lang="en-US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Garamond" pitchFamily="18" charset="0"/>
                        </a:rPr>
                        <a:t>Streptococcus </a:t>
                      </a:r>
                      <a:r>
                        <a:rPr lang="en-US" b="1" i="1" dirty="0" err="1" smtClean="0">
                          <a:latin typeface="Garamond" pitchFamily="18" charset="0"/>
                        </a:rPr>
                        <a:t>pyogenes</a:t>
                      </a:r>
                      <a:endParaRPr lang="en-US" b="1" i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Garamond" pitchFamily="18" charset="0"/>
                        </a:rPr>
                        <a:t>Erisipelas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latin typeface="Garamond" pitchFamily="18" charset="0"/>
                        </a:rPr>
                        <a:t>Erysipelothrix</a:t>
                      </a:r>
                      <a:r>
                        <a:rPr lang="en-US" b="1" i="1" dirty="0" smtClean="0">
                          <a:latin typeface="Garamond" pitchFamily="18" charset="0"/>
                        </a:rPr>
                        <a:t> </a:t>
                      </a:r>
                      <a:r>
                        <a:rPr lang="en-US" b="1" i="1" dirty="0" err="1" smtClean="0">
                          <a:latin typeface="Garamond" pitchFamily="18" charset="0"/>
                        </a:rPr>
                        <a:t>rhusiopathiae</a:t>
                      </a:r>
                      <a:endParaRPr lang="en-US" b="1" i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Garamond" pitchFamily="18" charset="0"/>
                        </a:rPr>
                        <a:t>Erisipelas</a:t>
                      </a:r>
                      <a:endParaRPr lang="sr-Latn-RS" sz="2400" b="1" dirty="0" smtClean="0">
                        <a:latin typeface="Garamond" pitchFamily="18" charset="0"/>
                      </a:endParaRPr>
                    </a:p>
                    <a:p>
                      <a:pPr algn="ctr"/>
                      <a:r>
                        <a:rPr lang="sr-Latn-RS" sz="2400" b="1" dirty="0" smtClean="0">
                          <a:solidFill>
                            <a:srgbClr val="C00000"/>
                          </a:solidFill>
                          <a:latin typeface="Garamond" pitchFamily="18" charset="0"/>
                        </a:rPr>
                        <a:t>CRVENI VETAR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Garamond" pitchFamily="18" charset="0"/>
                        </a:rPr>
                        <a:t>Erisipeloid</a:t>
                      </a:r>
                      <a:endParaRPr lang="en-US" sz="24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61715" y="1630857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Garamond" pitchFamily="18" charset="0"/>
              </a:rPr>
              <a:t>ubikvitaran, ali...</a:t>
            </a:r>
            <a:endParaRPr lang="en-US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2" grpId="0"/>
      <p:bldP spid="6" grpId="0" animBg="1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erysipelothrix-bacteria-3d-illustration-species-260nw-2056288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2" y="358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1377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Isidora\Desktop\chapter-188-erysipelothrix-rhusiopathiae-infec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" y="794068"/>
            <a:ext cx="9144000" cy="290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classconnection.s3.amazonaws.com/922/flashcards/752922/png/6513192289710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149315"/>
            <a:ext cx="4495799" cy="274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Isidora\Desktop\images (2)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911"/>
            <a:ext cx="3357282" cy="290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0298" y="349024"/>
            <a:ext cx="967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Garamond" pitchFamily="18" charset="0"/>
              </a:rPr>
              <a:t>Akutna</a:t>
            </a:r>
            <a:r>
              <a:rPr lang="en-US" sz="2400" b="1" dirty="0" smtClean="0">
                <a:latin typeface="Garamond" pitchFamily="18" charset="0"/>
              </a:rPr>
              <a:t> forma</a:t>
            </a:r>
            <a:r>
              <a:rPr lang="en-US" dirty="0" smtClean="0"/>
              <a:t>:</a:t>
            </a:r>
            <a:r>
              <a:rPr lang="sr-Latn-RS" dirty="0" smtClean="0"/>
              <a:t> </a:t>
            </a:r>
            <a:r>
              <a:rPr lang="sr-Latn-RS" sz="2400" b="1" dirty="0">
                <a:latin typeface="Garamond" pitchFamily="18" charset="0"/>
              </a:rPr>
              <a:t>s</a:t>
            </a:r>
            <a:r>
              <a:rPr lang="sr-Latn-RS" sz="2400" b="1" dirty="0" smtClean="0">
                <a:latin typeface="Garamond" pitchFamily="18" charset="0"/>
              </a:rPr>
              <a:t>eptikemija, urtikarije po koži-“</a:t>
            </a:r>
            <a:r>
              <a:rPr lang="sr-Latn-RS" sz="2400" b="1" i="1" dirty="0" smtClean="0">
                <a:latin typeface="Garamond" pitchFamily="18" charset="0"/>
              </a:rPr>
              <a:t>diamond skin disease</a:t>
            </a:r>
            <a:r>
              <a:rPr lang="sr-Latn-RS" sz="2400" b="1" dirty="0" smtClean="0">
                <a:latin typeface="Garamond" pitchFamily="18" charset="0"/>
              </a:rPr>
              <a:t>“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99" y="3726697"/>
            <a:ext cx="790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Garamond" pitchFamily="18" charset="0"/>
              </a:rPr>
              <a:t>Hroni</a:t>
            </a:r>
            <a:r>
              <a:rPr lang="sr-Latn-RS" sz="2400" b="1" dirty="0" smtClean="0">
                <a:latin typeface="Garamond" pitchFamily="18" charset="0"/>
              </a:rPr>
              <a:t>čna forma: endokarditis, poliartritis</a:t>
            </a:r>
            <a:endParaRPr lang="en-US" sz="2400" b="1" dirty="0">
              <a:latin typeface="Garamond" pitchFamily="18" charset="0"/>
            </a:endParaRPr>
          </a:p>
        </p:txBody>
      </p:sp>
      <p:pic>
        <p:nvPicPr>
          <p:cNvPr id="2053" name="Picture 5" descr="C:\Users\Isidora\Desktop\8431757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2" y="4188362"/>
            <a:ext cx="4652682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Isidora\Desktop\sepsis-blood-poison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899" y="2011468"/>
            <a:ext cx="2286000" cy="16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98" y="3693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rgbClr val="C00000"/>
                </a:solidFill>
                <a:latin typeface="Garamond" pitchFamily="18" charset="0"/>
              </a:rPr>
              <a:t>SVINJE</a:t>
            </a:r>
            <a:endParaRPr lang="en-US" sz="24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6598" y="4513799"/>
            <a:ext cx="2362200" cy="1981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9498" y="5105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Garamond" pitchFamily="18" charset="0"/>
              </a:rPr>
              <a:t>autoimuno</a:t>
            </a:r>
            <a:endParaRPr lang="en-US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4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idora\Desktop\erysipelothrix-bacteria-3d-illustration-species-260nw-2056288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sidora\Desktop\download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1096"/>
            <a:ext cx="2324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Carpal-joint-sheep-No-5-chronic-arthritis-linked-to-a-B2-genotype-small-rumina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" y="3429000"/>
            <a:ext cx="19907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Isidora\Desktop\sepsis-blood-poison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22" y="728678"/>
            <a:ext cx="2286000" cy="16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sidora\Desktop\TARV.Por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096"/>
            <a:ext cx="10477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sidora\Desktop\download (1)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347036"/>
            <a:ext cx="3810001" cy="285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98" y="3693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rgbClr val="C00000"/>
                </a:solidFill>
                <a:latin typeface="Garamond" pitchFamily="18" charset="0"/>
              </a:rPr>
              <a:t>ĆURKE</a:t>
            </a:r>
            <a:endParaRPr lang="en-US" sz="24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73" y="273032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rgbClr val="C00000"/>
                </a:solidFill>
                <a:latin typeface="Garamond" pitchFamily="18" charset="0"/>
              </a:rPr>
              <a:t>OVCE</a:t>
            </a:r>
            <a:endParaRPr lang="en-US" sz="24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9300" y="274105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rgbClr val="C00000"/>
                </a:solidFill>
                <a:latin typeface="Garamond" pitchFamily="18" charset="0"/>
              </a:rPr>
              <a:t>ČOVEK</a:t>
            </a:r>
            <a:endParaRPr lang="en-US" sz="24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2" name="Picture 12" descr="https://classconnection.s3.amazonaws.com/922/flashcards/752922/png/65131922897105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8755" y="787311"/>
            <a:ext cx="2666999" cy="1625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Users\Isidora\Desktop\sepsis-blood-poison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5487010"/>
            <a:ext cx="1524000" cy="112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erysipelothrix-bacteria-3d-illustration-species-260nw-2056288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19318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latin typeface="Garamond" pitchFamily="18" charset="0"/>
              </a:rPr>
              <a:t>Morfolo</a:t>
            </a:r>
            <a:r>
              <a:rPr lang="sr-Latn-RS" sz="3200" b="1" u="sng" dirty="0" smtClean="0">
                <a:solidFill>
                  <a:srgbClr val="C00000"/>
                </a:solidFill>
                <a:latin typeface="Garamond" pitchFamily="18" charset="0"/>
              </a:rPr>
              <a:t>ške i tinktorijalne osobine</a:t>
            </a:r>
            <a:endParaRPr lang="en-US" sz="3200" b="1" u="sng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571" y="584775"/>
            <a:ext cx="4450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sr-Latn-RS" sz="2800" b="1" dirty="0">
                <a:solidFill>
                  <a:srgbClr val="0070C0"/>
                </a:solidFill>
                <a:latin typeface="Garamond" pitchFamily="18" charset="0"/>
              </a:rPr>
              <a:t>Gram + </a:t>
            </a:r>
            <a:r>
              <a:rPr lang="sr-Latn-RS" sz="2800" b="1" dirty="0">
                <a:latin typeface="Garamond" pitchFamily="18" charset="0"/>
              </a:rPr>
              <a:t>polimorfni bacili</a:t>
            </a:r>
            <a:endParaRPr lang="en-US" sz="2800" b="1" dirty="0">
              <a:solidFill>
                <a:schemeClr val="accent5"/>
              </a:solidFill>
              <a:latin typeface="Garamond" pitchFamily="18" charset="0"/>
            </a:endParaRPr>
          </a:p>
        </p:txBody>
      </p:sp>
      <p:pic>
        <p:nvPicPr>
          <p:cNvPr id="2050" name="Picture 2" descr="C:\Users\Isidora\Desktop\29740378175_ee5ba1422f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47" y="1371841"/>
            <a:ext cx="3306378" cy="248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sidora\Desktop\2-Figure2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81" y="1374752"/>
            <a:ext cx="3446445" cy="24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06392" y="3399646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Garamond" pitchFamily="18" charset="0"/>
              </a:rPr>
              <a:t>U zavisnosti od starosti kulture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571" y="383931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Latn-RS" sz="2800" b="1" dirty="0" smtClean="0">
                <a:latin typeface="Garamond" pitchFamily="18" charset="0"/>
              </a:rPr>
              <a:t>Nemaju spore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b="1" dirty="0" smtClean="0">
                <a:latin typeface="Garamond" pitchFamily="18" charset="0"/>
              </a:rPr>
              <a:t>Nemaju flagele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15" y="49530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solidFill>
                  <a:srgbClr val="C00000"/>
                </a:solidFill>
                <a:latin typeface="Garamond" pitchFamily="18" charset="0"/>
              </a:rPr>
              <a:t>Faktori virulencije – patogeneza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b="1" dirty="0" smtClean="0">
                <a:latin typeface="Garamond" pitchFamily="18" charset="0"/>
              </a:rPr>
              <a:t>Hijaluronidaza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b="1" dirty="0" smtClean="0">
                <a:latin typeface="Garamond" pitchFamily="18" charset="0"/>
              </a:rPr>
              <a:t>Kapsula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b="1" dirty="0" smtClean="0">
                <a:latin typeface="Garamond" pitchFamily="18" charset="0"/>
              </a:rPr>
              <a:t>Neuraminidaza</a:t>
            </a:r>
          </a:p>
          <a:p>
            <a:pPr marL="457200" indent="-457200">
              <a:buFont typeface="Arial" pitchFamily="34" charset="0"/>
              <a:buChar char="•"/>
            </a:pPr>
            <a:endParaRPr lang="sr-Latn-RS" sz="2800" b="1" dirty="0" smtClean="0"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8171" y="1374752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Garamond" pitchFamily="18" charset="0"/>
              </a:rPr>
              <a:t>U zavisnosti od forme bolesti</a:t>
            </a:r>
            <a:endParaRPr lang="en-US" sz="2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1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erysipelothrix-bacteria-3d-illustration-species-260nw-2056288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19318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499" y="152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solidFill>
                  <a:srgbClr val="C00000"/>
                </a:solidFill>
                <a:latin typeface="Garamond" pitchFamily="18" charset="0"/>
              </a:rPr>
              <a:t>Kulturelne osobine</a:t>
            </a:r>
            <a:endParaRPr lang="en-US" sz="3200" b="1" u="sng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3074" name="Picture 2" descr="C:\Users\Isidora\Desktop\dfsdf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1068"/>
            <a:ext cx="4874660" cy="334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498" y="737175"/>
            <a:ext cx="8670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latin typeface="Garamond" pitchFamily="18" charset="0"/>
              </a:rPr>
              <a:t>Nisu nutritivno zahtevne ali se obično koriste obogaćene podloge (krvni agar)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latin typeface="Garamond" pitchFamily="18" charset="0"/>
              </a:rPr>
              <a:t>Sitne kolonije, veličine glave čiode, alfa-hemolitične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latin typeface="Garamond" pitchFamily="18" charset="0"/>
              </a:rPr>
              <a:t>Želatin: četkica za pranje epruveta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8" y="3110958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latin typeface="Garamond" pitchFamily="18" charset="0"/>
              </a:rPr>
              <a:t>U ZAVISNOSTI OD TOKA INFEKCIJE: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99024" y="5142633"/>
            <a:ext cx="3236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>
                <a:latin typeface="Garamond" pitchFamily="18" charset="0"/>
              </a:rPr>
              <a:t>AKUTNI</a:t>
            </a:r>
          </a:p>
          <a:p>
            <a:pPr algn="ctr"/>
            <a:r>
              <a:rPr lang="sr-Latn-RS" b="1" dirty="0" smtClean="0">
                <a:latin typeface="Garamond" pitchFamily="18" charset="0"/>
              </a:rPr>
              <a:t>TOK</a:t>
            </a:r>
          </a:p>
          <a:p>
            <a:pPr algn="ctr"/>
            <a:endParaRPr lang="sr-Latn-RS" b="1" dirty="0">
              <a:latin typeface="Garamond" pitchFamily="18" charset="0"/>
            </a:endParaRPr>
          </a:p>
          <a:p>
            <a:pPr algn="ctr"/>
            <a:endParaRPr lang="sr-Latn-RS" b="1" dirty="0" smtClean="0">
              <a:latin typeface="Garamond" pitchFamily="18" charset="0"/>
            </a:endParaRPr>
          </a:p>
          <a:p>
            <a:pPr algn="ctr"/>
            <a:endParaRPr lang="sr-Latn-RS" b="1" dirty="0">
              <a:latin typeface="Garamond" pitchFamily="18" charset="0"/>
            </a:endParaRPr>
          </a:p>
          <a:p>
            <a:pPr algn="ctr"/>
            <a:r>
              <a:rPr lang="sr-Latn-RS" b="1" dirty="0" smtClean="0">
                <a:latin typeface="Garamond" pitchFamily="18" charset="0"/>
              </a:rPr>
              <a:t>S KOLONIJE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184534"/>
            <a:ext cx="2460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>
                <a:latin typeface="Garamond" pitchFamily="18" charset="0"/>
              </a:rPr>
              <a:t>HRONIČNI</a:t>
            </a:r>
          </a:p>
          <a:p>
            <a:pPr algn="ctr"/>
            <a:r>
              <a:rPr lang="sr-Latn-RS" b="1" dirty="0" smtClean="0">
                <a:latin typeface="Garamond" pitchFamily="18" charset="0"/>
              </a:rPr>
              <a:t>TOK</a:t>
            </a:r>
          </a:p>
          <a:p>
            <a:pPr algn="ctr"/>
            <a:endParaRPr lang="sr-Latn-RS" b="1" dirty="0">
              <a:latin typeface="Garamond" pitchFamily="18" charset="0"/>
            </a:endParaRPr>
          </a:p>
          <a:p>
            <a:pPr algn="ctr"/>
            <a:endParaRPr lang="sr-Latn-RS" b="1" dirty="0" smtClean="0">
              <a:latin typeface="Garamond" pitchFamily="18" charset="0"/>
            </a:endParaRPr>
          </a:p>
          <a:p>
            <a:pPr algn="ctr"/>
            <a:endParaRPr lang="sr-Latn-RS" b="1" dirty="0">
              <a:latin typeface="Garamond" pitchFamily="18" charset="0"/>
            </a:endParaRPr>
          </a:p>
          <a:p>
            <a:pPr algn="ctr"/>
            <a:r>
              <a:rPr lang="sr-Latn-RS" b="1" dirty="0" smtClean="0">
                <a:latin typeface="Garamond" pitchFamily="18" charset="0"/>
              </a:rPr>
              <a:t>R KOLONIJE</a:t>
            </a:r>
            <a:endParaRPr lang="en-US" b="1" dirty="0">
              <a:latin typeface="Garamond" pitchFamily="18" charset="0"/>
            </a:endParaRPr>
          </a:p>
        </p:txBody>
      </p:sp>
      <p:pic>
        <p:nvPicPr>
          <p:cNvPr id="10" name="Picture 9" descr="C:\Users\proka\Desktop\praktikum za prof Marinu\slike praktikum\Kolonije\Erysipelothrix -krvni agar - 48h kultura 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81937"/>
            <a:ext cx="4038600" cy="313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Isidora\Desktop\download (2)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1335193"/>
            <a:ext cx="1120775" cy="23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3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erysipelothrix-bacteria-3d-illustration-species-260nw-2056288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13952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80352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solidFill>
                  <a:srgbClr val="C00000"/>
                </a:solidFill>
                <a:latin typeface="Garamond" pitchFamily="18" charset="0"/>
              </a:rPr>
              <a:t>Fiziološke i biohemijske osobine</a:t>
            </a:r>
            <a:endParaRPr lang="en-US" sz="3200" b="1" u="sng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276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solidFill>
                  <a:srgbClr val="C00000"/>
                </a:solidFill>
                <a:latin typeface="Garamond" pitchFamily="18" charset="0"/>
              </a:rPr>
              <a:t>Materijal za pregled</a:t>
            </a:r>
            <a:endParaRPr lang="en-US" sz="3200" b="1" u="sng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914313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Garamond" pitchFamily="18" charset="0"/>
              </a:rPr>
              <a:t>Jako je važno ne kontaminirati uzorak (dugo generacijsko vreme)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104" y="665127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400" b="1" dirty="0">
                <a:latin typeface="Garamond" pitchFamily="18" charset="0"/>
              </a:rPr>
              <a:t>Fakultativno </a:t>
            </a:r>
            <a:r>
              <a:rPr lang="sr-Latn-RS" sz="2400" b="1" dirty="0" smtClean="0">
                <a:latin typeface="Garamond" pitchFamily="18" charset="0"/>
              </a:rPr>
              <a:t>anaerobne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b="1" dirty="0">
                <a:latin typeface="Garamond" pitchFamily="18" charset="0"/>
              </a:rPr>
              <a:t>Rastu u širokom rasponu temperature </a:t>
            </a:r>
            <a:r>
              <a:rPr lang="sr-Latn-RS" sz="2400" b="1" dirty="0" smtClean="0">
                <a:latin typeface="Garamond" pitchFamily="18" charset="0"/>
              </a:rPr>
              <a:t>i </a:t>
            </a:r>
            <a:r>
              <a:rPr lang="sr-Latn-RS" sz="2400" b="1" dirty="0">
                <a:latin typeface="Garamond" pitchFamily="18" charset="0"/>
              </a:rPr>
              <a:t>pH </a:t>
            </a:r>
            <a:r>
              <a:rPr lang="sr-Latn-RS" sz="2400" b="1" dirty="0" smtClean="0">
                <a:latin typeface="Garamond" pitchFamily="18" charset="0"/>
              </a:rPr>
              <a:t>vrednosti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b="1" dirty="0" smtClean="0">
                <a:latin typeface="Garamond" pitchFamily="18" charset="0"/>
              </a:rPr>
              <a:t>Nepokretne</a:t>
            </a:r>
            <a:endParaRPr lang="en-US" sz="2400" b="1" dirty="0">
              <a:latin typeface="Garamond" pitchFamily="18" charset="0"/>
            </a:endParaRPr>
          </a:p>
          <a:p>
            <a:endParaRPr lang="sr-Latn-R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6200" y="4549676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400" b="1" dirty="0">
                <a:latin typeface="Garamond" pitchFamily="18" charset="0"/>
              </a:rPr>
              <a:t>K</a:t>
            </a:r>
            <a:r>
              <a:rPr lang="sr-Latn-RS" sz="2400" b="1" dirty="0" smtClean="0">
                <a:latin typeface="Garamond" pitchFamily="18" charset="0"/>
              </a:rPr>
              <a:t>rv</a:t>
            </a:r>
            <a:r>
              <a:rPr lang="sr-Latn-RS" sz="2400" b="1" dirty="0">
                <a:latin typeface="Garamond" pitchFamily="18" charset="0"/>
              </a:rPr>
              <a:t>, serum, bioptat kože ili deo kože uzet brizgalicom (obavezno zahvatiti </a:t>
            </a:r>
            <a:r>
              <a:rPr lang="sr-Latn-RS" sz="2400" b="1" dirty="0" smtClean="0">
                <a:latin typeface="Garamond" pitchFamily="18" charset="0"/>
              </a:rPr>
              <a:t>dermis)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b="1" dirty="0">
                <a:latin typeface="Garamond" pitchFamily="18" charset="0"/>
              </a:rPr>
              <a:t>O</a:t>
            </a:r>
            <a:r>
              <a:rPr lang="sr-Latn-RS" sz="2400" b="1" dirty="0" smtClean="0">
                <a:latin typeface="Garamond" pitchFamily="18" charset="0"/>
              </a:rPr>
              <a:t>rgani </a:t>
            </a:r>
            <a:r>
              <a:rPr lang="sr-Latn-RS" sz="2400" b="1" dirty="0">
                <a:latin typeface="Garamond" pitchFamily="18" charset="0"/>
              </a:rPr>
              <a:t>(jetra, slezina, bubrezi, srce</a:t>
            </a:r>
            <a:r>
              <a:rPr lang="sr-Latn-RS" sz="2400" b="1" dirty="0" smtClean="0">
                <a:latin typeface="Garamond" pitchFamily="18" charset="0"/>
              </a:rPr>
              <a:t>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b="1" dirty="0">
                <a:latin typeface="Garamond" pitchFamily="18" charset="0"/>
              </a:rPr>
              <a:t>C</a:t>
            </a:r>
            <a:r>
              <a:rPr lang="sr-Latn-RS" sz="2400" b="1" dirty="0" smtClean="0">
                <a:latin typeface="Garamond" pitchFamily="18" charset="0"/>
              </a:rPr>
              <a:t>evasta </a:t>
            </a:r>
            <a:r>
              <a:rPr lang="sr-Latn-RS" sz="2400" b="1" dirty="0">
                <a:latin typeface="Garamond" pitchFamily="18" charset="0"/>
              </a:rPr>
              <a:t>kost </a:t>
            </a:r>
            <a:endParaRPr lang="sr-Latn-RS" sz="2400" b="1" dirty="0" smtClean="0">
              <a:latin typeface="Garamond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b="1" dirty="0">
                <a:latin typeface="Garamond" pitchFamily="18" charset="0"/>
              </a:rPr>
              <a:t>P</a:t>
            </a:r>
            <a:r>
              <a:rPr lang="sr-Latn-RS" sz="2400" b="1" dirty="0" smtClean="0">
                <a:latin typeface="Garamond" pitchFamily="18" charset="0"/>
              </a:rPr>
              <a:t>unktat zglobova?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b="1" dirty="0">
                <a:latin typeface="Garamond" pitchFamily="18" charset="0"/>
              </a:rPr>
              <a:t>B</a:t>
            </a:r>
            <a:r>
              <a:rPr lang="sr-Latn-RS" sz="2400" b="1" dirty="0" smtClean="0">
                <a:latin typeface="Garamond" pitchFamily="18" charset="0"/>
              </a:rPr>
              <a:t>ris kože?</a:t>
            </a:r>
            <a:endParaRPr lang="en-US" sz="2400" b="1" dirty="0">
              <a:latin typeface="Garamond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2739"/>
            <a:ext cx="1192566" cy="2492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69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erysipelothrix-bacteria-3d-illustration-species-260nw-2056288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8113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solidFill>
                  <a:srgbClr val="C00000"/>
                </a:solidFill>
                <a:latin typeface="Garamond" pitchFamily="18" charset="0"/>
              </a:rPr>
              <a:t>Dijagnoza</a:t>
            </a:r>
            <a:endParaRPr lang="en-US" sz="32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033" y="5562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Garamond" pitchFamily="18" charset="0"/>
              </a:rPr>
              <a:t>Penicilini...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596" y="737175"/>
            <a:ext cx="8807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itchFamily="18" charset="0"/>
              </a:rPr>
              <a:t>Klinička slika, morfološke, tinktorijalne, kulturelne, fiziološke i biohemijske </a:t>
            </a:r>
            <a:r>
              <a:rPr lang="sr-Latn-RS" sz="2400" b="1" dirty="0" smtClean="0">
                <a:latin typeface="Garamond" pitchFamily="18" charset="0"/>
              </a:rPr>
              <a:t>osobine, serologija, PCR...</a:t>
            </a:r>
          </a:p>
          <a:p>
            <a:r>
              <a:rPr lang="sr-Latn-RS" sz="2400" b="1" u="sng" dirty="0" smtClean="0">
                <a:latin typeface="Garamond" pitchFamily="18" charset="0"/>
              </a:rPr>
              <a:t>biološki ogled</a:t>
            </a:r>
            <a:r>
              <a:rPr lang="sr-Latn-RS" sz="2400" b="1" u="sng" dirty="0">
                <a:latin typeface="Garamond" pitchFamily="18" charset="0"/>
              </a:rPr>
              <a:t>:</a:t>
            </a:r>
            <a:endParaRPr lang="en-US" u="sng" dirty="0"/>
          </a:p>
        </p:txBody>
      </p:sp>
      <p:pic>
        <p:nvPicPr>
          <p:cNvPr id="8" name="Picture 2" descr="http://www.buzzons.ca/files/qs/Pige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0"/>
            <a:ext cx="3031171" cy="2872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://upload.wikimedia.org/wikipedia/commons/f/f2/Lab_mouse_mg_3263.jpg"/>
          <p:cNvPicPr>
            <a:picLocks noChangeAspect="1" noChangeArrowheads="1"/>
          </p:cNvPicPr>
          <p:nvPr/>
        </p:nvPicPr>
        <p:blipFill>
          <a:blip r:embed="rId4" cstate="print"/>
          <a:srcRect l="7323" t="10984" r="9687"/>
          <a:stretch>
            <a:fillRect/>
          </a:stretch>
        </p:blipFill>
        <p:spPr bwMode="auto">
          <a:xfrm>
            <a:off x="4343400" y="2438400"/>
            <a:ext cx="3623124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205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315" y="803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70C0"/>
                </a:solidFill>
                <a:latin typeface="Garamond" pitchFamily="18" charset="0"/>
              </a:rPr>
              <a:t>Corynebacterium</a:t>
            </a:r>
            <a:r>
              <a:rPr lang="en-US" sz="3600" b="1" i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sr-Latn-RS" sz="3600" b="1" i="1" dirty="0" smtClean="0">
                <a:solidFill>
                  <a:srgbClr val="0070C0"/>
                </a:solidFill>
                <a:latin typeface="Garamond" pitchFamily="18" charset="0"/>
              </a:rPr>
              <a:t>pseudotuberculosis</a:t>
            </a:r>
            <a:endParaRPr lang="en-US" sz="3600" b="1" i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3400"/>
            <a:ext cx="899868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latin typeface="Garamond" pitchFamily="18" charset="0"/>
              </a:rPr>
              <a:t>Koze, ovce i goveda: </a:t>
            </a:r>
            <a:r>
              <a:rPr lang="en-US" sz="2400" dirty="0" err="1" smtClean="0">
                <a:solidFill>
                  <a:srgbClr val="C00000"/>
                </a:solidFill>
                <a:latin typeface="Garamond" pitchFamily="18" charset="0"/>
              </a:rPr>
              <a:t>Kazeozn</a:t>
            </a:r>
            <a:r>
              <a:rPr lang="sr-Latn-RS" sz="2400" dirty="0">
                <a:solidFill>
                  <a:srgbClr val="C00000"/>
                </a:solidFill>
                <a:latin typeface="Garamond" pitchFamily="18" charset="0"/>
              </a:rPr>
              <a:t>i </a:t>
            </a:r>
            <a:r>
              <a:rPr lang="en-US" sz="2400" dirty="0" err="1" smtClean="0">
                <a:solidFill>
                  <a:srgbClr val="C00000"/>
                </a:solidFill>
                <a:latin typeface="Garamond" pitchFamily="18" charset="0"/>
              </a:rPr>
              <a:t>limfadenitis</a:t>
            </a:r>
            <a:r>
              <a:rPr lang="sr-Latn-RS" sz="24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sr-Latn-RS" sz="2400" dirty="0" smtClean="0">
                <a:latin typeface="Garamond" pitchFamily="18" charset="0"/>
              </a:rPr>
              <a:t>(hronična </a:t>
            </a:r>
            <a:r>
              <a:rPr lang="sr-Latn-RS" sz="2400" dirty="0">
                <a:latin typeface="Garamond" pitchFamily="18" charset="0"/>
              </a:rPr>
              <a:t>gnojna infekcija limfnih </a:t>
            </a:r>
            <a:r>
              <a:rPr lang="sr-Latn-RS" sz="2400" dirty="0" smtClean="0">
                <a:latin typeface="Garamond" pitchFamily="18" charset="0"/>
              </a:rPr>
              <a:t>čvorova), pseudotuberkuloza– nitrat neredukujući sojevi</a:t>
            </a:r>
            <a:endParaRPr lang="sr-Latn-RS" sz="2400" dirty="0"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latin typeface="Garamond" pitchFamily="18" charset="0"/>
              </a:rPr>
              <a:t>Konji i goveda: </a:t>
            </a:r>
            <a:r>
              <a:rPr lang="sr-Latn-RS" sz="2400" dirty="0" smtClean="0">
                <a:solidFill>
                  <a:srgbClr val="C00000"/>
                </a:solidFill>
                <a:latin typeface="Garamond" pitchFamily="18" charset="0"/>
              </a:rPr>
              <a:t>Ulcerativni limfangitis</a:t>
            </a:r>
            <a:r>
              <a:rPr lang="sr-Latn-RS" sz="2400" dirty="0" smtClean="0">
                <a:latin typeface="Garamond" pitchFamily="18" charset="0"/>
              </a:rPr>
              <a:t>, apscesi (</a:t>
            </a:r>
            <a:r>
              <a:rPr lang="en-US" sz="2400" dirty="0" err="1" smtClean="0">
                <a:latin typeface="Garamond" pitchFamily="18" charset="0"/>
              </a:rPr>
              <a:t>gnojn</a:t>
            </a:r>
            <a:r>
              <a:rPr lang="sr-Latn-RS" sz="2400" dirty="0" smtClean="0">
                <a:latin typeface="Garamond" pitchFamily="18" charset="0"/>
              </a:rPr>
              <a:t>o</a:t>
            </a:r>
            <a:r>
              <a:rPr lang="sr-Latn-RS" sz="2400" dirty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zapaljenje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limfnih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sudova</a:t>
            </a:r>
            <a:r>
              <a:rPr lang="en-US" sz="2400" dirty="0">
                <a:latin typeface="Garamond" pitchFamily="18" charset="0"/>
              </a:rPr>
              <a:t> i </a:t>
            </a:r>
            <a:r>
              <a:rPr lang="en-US" sz="2400" dirty="0" err="1">
                <a:latin typeface="Garamond" pitchFamily="18" charset="0"/>
              </a:rPr>
              <a:t>limfnih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čvorova</a:t>
            </a:r>
            <a:r>
              <a:rPr lang="sr-Latn-RS" sz="2400" dirty="0" smtClean="0">
                <a:latin typeface="Garamond" pitchFamily="18" charset="0"/>
              </a:rPr>
              <a:t>) – nitrat redukujući sojevi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latin typeface="Garamond" pitchFamily="18" charset="0"/>
              </a:rPr>
              <a:t>Ljudi: lokalni gnojni procesi</a:t>
            </a:r>
            <a:endParaRPr lang="sr-Latn-RS" sz="2400" dirty="0">
              <a:latin typeface="Garamond" pitchFamily="18" charset="0"/>
            </a:endParaRPr>
          </a:p>
          <a:p>
            <a:endParaRPr lang="sr-Latn-RS" sz="2400" dirty="0">
              <a:latin typeface="Garamond" pitchFamily="18" charset="0"/>
            </a:endParaRPr>
          </a:p>
          <a:p>
            <a:endParaRPr lang="sr-Latn-RS" sz="2400" dirty="0" smtClean="0">
              <a:latin typeface="Garamond" pitchFamily="18" charset="0"/>
            </a:endParaRPr>
          </a:p>
          <a:p>
            <a:endParaRPr lang="en-US" dirty="0">
              <a:latin typeface="Garamond" pitchFamily="18" charset="0"/>
            </a:endParaRPr>
          </a:p>
        </p:txBody>
      </p:sp>
      <p:pic>
        <p:nvPicPr>
          <p:cNvPr id="3074" name="Picture 2" descr="C:\Users\Isidora\Desktop\download (5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412740"/>
            <a:ext cx="2743201" cy="21592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idora\Desktop\download (6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12740"/>
            <a:ext cx="2743200" cy="23116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sidora\Desktop\avsah-v3-id1022-g00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22265"/>
            <a:ext cx="2895600" cy="21497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sidora\Desktop\pigeon_fev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627778"/>
            <a:ext cx="2743201" cy="22302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Isidora\Desktop\PigeonFever_20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9788"/>
            <a:ext cx="2514599" cy="22082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Isidora\Desktop\download (7).jf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77352"/>
            <a:ext cx="2895600" cy="21806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315" y="105012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70C0"/>
                </a:solidFill>
                <a:latin typeface="Garamond" pitchFamily="18" charset="0"/>
              </a:rPr>
              <a:t>Corynebacterium</a:t>
            </a:r>
            <a:r>
              <a:rPr lang="en-US" sz="3600" b="1" i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Garamond" pitchFamily="18" charset="0"/>
              </a:rPr>
              <a:t>bovis</a:t>
            </a:r>
            <a:endParaRPr lang="en-US" sz="3600" b="1" i="1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4098" name="Picture 2" descr="C:\Users\Isidora\Desktop\mastitis-holstein-cow-big-udder-full-of-mi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64571"/>
            <a:ext cx="6220691" cy="19644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315" y="751343"/>
            <a:ext cx="8866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latin typeface="Garamond" pitchFamily="18" charset="0"/>
              </a:rPr>
              <a:t>Normalno nastanjuje sisni kanal mlečne žlezde krava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latin typeface="Garamond" pitchFamily="18" charset="0"/>
              </a:rPr>
              <a:t>Mastitis (subklinički)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927" y="3429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70C0"/>
                </a:solidFill>
                <a:latin typeface="Garamond" pitchFamily="18" charset="0"/>
              </a:rPr>
              <a:t>Corynebacterium</a:t>
            </a:r>
            <a:r>
              <a:rPr lang="en-US" sz="3600" b="1" i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sr-Latn-RS" sz="3600" b="1" i="1" dirty="0" smtClean="0">
                <a:solidFill>
                  <a:srgbClr val="0070C0"/>
                </a:solidFill>
                <a:latin typeface="Garamond" pitchFamily="18" charset="0"/>
              </a:rPr>
              <a:t>renale </a:t>
            </a:r>
            <a:r>
              <a:rPr lang="sr-Latn-RS" sz="3600" b="1" dirty="0" smtClean="0">
                <a:solidFill>
                  <a:srgbClr val="0070C0"/>
                </a:solidFill>
                <a:latin typeface="Garamond" pitchFamily="18" charset="0"/>
              </a:rPr>
              <a:t>grupa</a:t>
            </a:r>
            <a:endParaRPr lang="en-US" sz="36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707" y="4700115"/>
            <a:ext cx="599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latin typeface="Garamond" pitchFamily="18" charset="0"/>
              </a:rPr>
              <a:t>Vulva, vagina, prepucijum klinički zdravih goveda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latin typeface="Garamond" pitchFamily="18" charset="0"/>
              </a:rPr>
              <a:t>Preživari, karnivore, ljudi: cistitis, pijelonefritis, uretritis, genitalne infekcije-balanopostitis...</a:t>
            </a:r>
            <a:endParaRPr lang="en-US" sz="2400" dirty="0">
              <a:latin typeface="Garamond" pitchFamily="18" charset="0"/>
            </a:endParaRPr>
          </a:p>
        </p:txBody>
      </p:sp>
      <p:pic>
        <p:nvPicPr>
          <p:cNvPr id="4099" name="Picture 3" descr="C:\Users\Isidora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73" y="3572813"/>
            <a:ext cx="3010011" cy="22546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5076" y="4092503"/>
            <a:ext cx="8504238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sr-Latn-RS" sz="2800" b="1" i="1" dirty="0" smtClean="0">
                <a:latin typeface="Garamond" pitchFamily="18" charset="0"/>
              </a:rPr>
              <a:t>C.renale, C. </a:t>
            </a:r>
            <a:r>
              <a:rPr lang="sr-Latn-RS" sz="2800" b="1" i="1" dirty="0" err="1">
                <a:latin typeface="Garamond" pitchFamily="18" charset="0"/>
              </a:rPr>
              <a:t>c</a:t>
            </a:r>
            <a:r>
              <a:rPr lang="en-US" sz="2800" b="1" i="1" dirty="0" err="1" smtClean="0">
                <a:latin typeface="Garamond" pitchFamily="18" charset="0"/>
              </a:rPr>
              <a:t>ystitidis</a:t>
            </a:r>
            <a:r>
              <a:rPr lang="sr-Latn-RS" sz="2800" b="1" i="1" dirty="0" smtClean="0">
                <a:latin typeface="Garamond" pitchFamily="18" charset="0"/>
              </a:rPr>
              <a:t>, C.pylosum</a:t>
            </a:r>
          </a:p>
          <a:p>
            <a:pPr>
              <a:buFont typeface="Wingdings 2" pitchFamily="18" charset="2"/>
              <a:buNone/>
            </a:pPr>
            <a:endParaRPr lang="en-US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09" y="5181600"/>
            <a:ext cx="2352675" cy="157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0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966428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70C0"/>
                </a:solidFill>
                <a:latin typeface="Garamond" pitchFamily="18" charset="0"/>
              </a:rPr>
              <a:t>Corynebacterium</a:t>
            </a:r>
            <a:r>
              <a:rPr lang="en-US" sz="3600" b="1" i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sr-Latn-RS" sz="3600" b="1" dirty="0" smtClean="0">
                <a:solidFill>
                  <a:srgbClr val="0070C0"/>
                </a:solidFill>
                <a:latin typeface="Garamond" pitchFamily="18" charset="0"/>
              </a:rPr>
              <a:t>spp.</a:t>
            </a:r>
            <a:endParaRPr lang="en-US" sz="36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4612759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latin typeface="Garamond" pitchFamily="18" charset="0"/>
              </a:rPr>
              <a:t>Psi i mačke: </a:t>
            </a:r>
            <a:r>
              <a:rPr lang="en-US" sz="2400" dirty="0" err="1" smtClean="0">
                <a:latin typeface="Garamond" pitchFamily="18" charset="0"/>
              </a:rPr>
              <a:t>poln</a:t>
            </a:r>
            <a:r>
              <a:rPr lang="sr-Latn-RS" sz="2400" dirty="0" smtClean="0">
                <a:latin typeface="Garamond" pitchFamily="18" charset="0"/>
              </a:rPr>
              <a:t>e</a:t>
            </a:r>
            <a:r>
              <a:rPr lang="sr-Latn-RS" sz="2400" dirty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infekcij</a:t>
            </a:r>
            <a:r>
              <a:rPr lang="sr-Latn-RS" sz="2400" dirty="0" smtClean="0">
                <a:latin typeface="Garamond" pitchFamily="18" charset="0"/>
              </a:rPr>
              <a:t>e</a:t>
            </a:r>
            <a:r>
              <a:rPr lang="en-US" sz="2400" dirty="0" smtClean="0">
                <a:latin typeface="Garamond" pitchFamily="18" charset="0"/>
              </a:rPr>
              <a:t>, </a:t>
            </a:r>
            <a:r>
              <a:rPr lang="sr-Latn-RS" sz="2400" dirty="0" smtClean="0">
                <a:latin typeface="Garamond" pitchFamily="18" charset="0"/>
              </a:rPr>
              <a:t>otitis externa</a:t>
            </a:r>
            <a:r>
              <a:rPr lang="en-US" sz="2400" dirty="0" smtClean="0">
                <a:latin typeface="Garamond" pitchFamily="18" charset="0"/>
              </a:rPr>
              <a:t>, </a:t>
            </a:r>
            <a:r>
              <a:rPr lang="sr-Latn-RS" sz="2400" dirty="0" smtClean="0">
                <a:latin typeface="Garamond" pitchFamily="18" charset="0"/>
              </a:rPr>
              <a:t>tonsillitis, conjunctivitis...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52121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latin typeface="Garamond" pitchFamily="18" charset="0"/>
              </a:rPr>
              <a:t>Svi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smtClean="0">
                <a:latin typeface="Garamond" pitchFamily="18" charset="0"/>
              </a:rPr>
              <a:t>a</a:t>
            </a:r>
            <a:r>
              <a:rPr lang="sr-Latn-RS" sz="2400" dirty="0" smtClean="0">
                <a:latin typeface="Garamond" pitchFamily="18" charset="0"/>
              </a:rPr>
              <a:t>p</a:t>
            </a:r>
            <a:r>
              <a:rPr lang="en-US" sz="2400" dirty="0" err="1" smtClean="0">
                <a:latin typeface="Garamond" pitchFamily="18" charset="0"/>
              </a:rPr>
              <a:t>scesi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kod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životinja</a:t>
            </a:r>
            <a:r>
              <a:rPr lang="en-US" sz="2400" dirty="0">
                <a:latin typeface="Garamond" pitchFamily="18" charset="0"/>
              </a:rPr>
              <a:t> i </a:t>
            </a:r>
            <a:r>
              <a:rPr lang="en-US" sz="2400" dirty="0" err="1" smtClean="0">
                <a:latin typeface="Garamond" pitchFamily="18" charset="0"/>
              </a:rPr>
              <a:t>ljudi</a:t>
            </a:r>
            <a:r>
              <a:rPr lang="sr-Latn-RS" sz="2400" dirty="0" smtClean="0">
                <a:latin typeface="Garamond" pitchFamily="18" charset="0"/>
              </a:rPr>
              <a:t>,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bez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obzira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na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lokalizaciju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en-US" sz="2400" dirty="0" err="1" smtClean="0">
                <a:latin typeface="Garamond" pitchFamily="18" charset="0"/>
              </a:rPr>
              <a:t>sumnjivi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r-Latn-RS" sz="2400" dirty="0" smtClean="0">
                <a:latin typeface="Garamond" pitchFamily="18" charset="0"/>
              </a:rPr>
              <a:t>su </a:t>
            </a:r>
            <a:r>
              <a:rPr lang="en-US" sz="2400" dirty="0" err="1" smtClean="0">
                <a:latin typeface="Garamond" pitchFamily="18" charset="0"/>
              </a:rPr>
              <a:t>na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prisutvo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i="1" dirty="0" err="1">
                <a:latin typeface="Garamond" pitchFamily="18" charset="0"/>
              </a:rPr>
              <a:t>Corynebactreium</a:t>
            </a:r>
            <a:r>
              <a:rPr lang="en-US" sz="2400" i="1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vrste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kao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uzorčnika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0" y="5212140"/>
            <a:ext cx="4876800" cy="15696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50562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70C0"/>
                </a:solidFill>
                <a:latin typeface="Garamond" pitchFamily="18" charset="0"/>
              </a:rPr>
              <a:t>Corynebacterium</a:t>
            </a:r>
            <a:r>
              <a:rPr lang="en-US" sz="3600" b="1" i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sr-Latn-RS" sz="3600" b="1" i="1" dirty="0" smtClean="0">
                <a:solidFill>
                  <a:srgbClr val="0070C0"/>
                </a:solidFill>
                <a:latin typeface="Garamond" pitchFamily="18" charset="0"/>
              </a:rPr>
              <a:t>ulcerans</a:t>
            </a:r>
            <a:endParaRPr lang="en-US" sz="36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96893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i="1" dirty="0" smtClean="0">
                <a:solidFill>
                  <a:srgbClr val="0070C0"/>
                </a:solidFill>
                <a:latin typeface="Garamond" pitchFamily="18" charset="0"/>
              </a:rPr>
              <a:t>Trueperella </a:t>
            </a:r>
            <a:r>
              <a:rPr lang="sr-Latn-RS" sz="3600" b="1" i="1" dirty="0">
                <a:solidFill>
                  <a:srgbClr val="0070C0"/>
                </a:solidFill>
                <a:latin typeface="Garamond" pitchFamily="18" charset="0"/>
              </a:rPr>
              <a:t>pyogenes</a:t>
            </a:r>
          </a:p>
          <a:p>
            <a:endParaRPr lang="en-US" sz="36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97057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Latn-RS" sz="2800" dirty="0" smtClean="0">
                <a:latin typeface="Garamond" pitchFamily="18" charset="0"/>
              </a:rPr>
              <a:t>LETNJI MASTITIS</a:t>
            </a:r>
            <a:endParaRPr lang="en-US" sz="2800" dirty="0">
              <a:latin typeface="Garamond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0277"/>
            <a:ext cx="3024955" cy="202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34" y="2090111"/>
            <a:ext cx="2940050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7869">
            <a:off x="5887145" y="1097267"/>
            <a:ext cx="1461790" cy="97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4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07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 smtClean="0">
                <a:solidFill>
                  <a:srgbClr val="0070C0"/>
                </a:solidFill>
                <a:latin typeface="Garamond" pitchFamily="18" charset="0"/>
              </a:rPr>
              <a:t>Morfološke osobine</a:t>
            </a:r>
            <a:endParaRPr lang="en-US" sz="3600" b="1" u="sng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5122" name="Picture 2" descr="C:\Users\Isidora\Desktop\400px-Corynebacterium_glutamic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0" y="3137558"/>
            <a:ext cx="3911600" cy="26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sidora\Desktop\palisa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91" y="3545313"/>
            <a:ext cx="923242" cy="7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sidora\Desktop\corynebacterium diphtheri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97" y="4591650"/>
            <a:ext cx="1529941" cy="10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929" y="6248400"/>
            <a:ext cx="9377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Garamond" pitchFamily="18" charset="0"/>
              </a:rPr>
              <a:t>Difteroidi-korineformi: rodovi </a:t>
            </a:r>
            <a:r>
              <a:rPr lang="sr-Latn-RS" sz="2400" i="1" dirty="0" smtClean="0">
                <a:latin typeface="Garamond" pitchFamily="18" charset="0"/>
              </a:rPr>
              <a:t>Corynebacterium, Listeria, Erysipelothrix</a:t>
            </a:r>
            <a:r>
              <a:rPr lang="sr-Latn-RS" sz="2400" dirty="0" smtClean="0">
                <a:latin typeface="Garamond" pitchFamily="18" charset="0"/>
              </a:rPr>
              <a:t>...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610" y="1371600"/>
            <a:ext cx="6262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 smtClean="0">
                <a:solidFill>
                  <a:srgbClr val="C00000"/>
                </a:solidFill>
                <a:latin typeface="Garamond" pitchFamily="18" charset="0"/>
              </a:rPr>
              <a:t>PLEOMORFIZAM: </a:t>
            </a:r>
            <a:r>
              <a:rPr lang="en-US" sz="2400" dirty="0" err="1" smtClean="0">
                <a:latin typeface="Garamond" pitchFamily="18" charset="0"/>
              </a:rPr>
              <a:t>filamentozni</a:t>
            </a:r>
            <a:r>
              <a:rPr lang="sr-Latn-RS" sz="2400" dirty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štapići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en-US" sz="2400" dirty="0" err="1" smtClean="0">
                <a:latin typeface="Garamond" pitchFamily="18" charset="0"/>
              </a:rPr>
              <a:t>savijeni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u </a:t>
            </a:r>
            <a:r>
              <a:rPr lang="en-US" sz="2400" dirty="0" err="1">
                <a:latin typeface="Garamond" pitchFamily="18" charset="0"/>
              </a:rPr>
              <a:t>obliku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kifle</a:t>
            </a:r>
            <a:r>
              <a:rPr lang="sr-Latn-RS" sz="2400" dirty="0" smtClean="0">
                <a:latin typeface="Garamond" pitchFamily="18" charset="0"/>
              </a:rPr>
              <a:t>, </a:t>
            </a:r>
            <a:r>
              <a:rPr lang="en-US" sz="2400" dirty="0" err="1" smtClean="0">
                <a:latin typeface="Garamond" pitchFamily="18" charset="0"/>
              </a:rPr>
              <a:t>bubrežastog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oblika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en-US" sz="2400" dirty="0" err="1" smtClean="0">
                <a:latin typeface="Garamond" pitchFamily="18" charset="0"/>
              </a:rPr>
              <a:t>oblik</a:t>
            </a:r>
            <a:r>
              <a:rPr lang="sr-Latn-RS" sz="2400" dirty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palice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za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bejzbol</a:t>
            </a:r>
            <a:r>
              <a:rPr lang="sr-Latn-RS" sz="2400" dirty="0" smtClean="0">
                <a:latin typeface="Garamond" pitchFamily="18" charset="0"/>
              </a:rPr>
              <a:t>...</a:t>
            </a:r>
            <a:endParaRPr lang="en-US" sz="2400" dirty="0">
              <a:latin typeface="Garamond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11480" y="4074108"/>
            <a:ext cx="2082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55799" y="4484690"/>
            <a:ext cx="4390961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49210" y="412998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Garamond" pitchFamily="18" charset="0"/>
              </a:rPr>
              <a:t>palisade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3846" y="493427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Garamond" pitchFamily="18" charset="0"/>
              </a:rPr>
              <a:t>kineska slova, </a:t>
            </a:r>
            <a:r>
              <a:rPr lang="sr-Latn-RS" sz="2400" dirty="0">
                <a:latin typeface="Garamond" pitchFamily="18" charset="0"/>
              </a:rPr>
              <a:t>V, Y, L 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929" y="987055"/>
            <a:ext cx="446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latin typeface="Garamond" pitchFamily="18" charset="0"/>
              </a:rPr>
              <a:t>Difteroidni, korineformni oblik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636" y="2562355"/>
            <a:ext cx="204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 smtClean="0">
                <a:latin typeface="Garamond" pitchFamily="18" charset="0"/>
              </a:rPr>
              <a:t>RASPORED:</a:t>
            </a:r>
            <a:endParaRPr lang="en-US" sz="2400" b="1" u="sng" dirty="0">
              <a:latin typeface="Garamon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856" y="532088"/>
            <a:ext cx="317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 smtClean="0">
                <a:latin typeface="Garamond" pitchFamily="18" charset="0"/>
              </a:rPr>
              <a:t>OBLIK:  </a:t>
            </a:r>
            <a:r>
              <a:rPr lang="sr-Latn-RS" sz="2400" dirty="0" smtClean="0">
                <a:latin typeface="Garamond" pitchFamily="18" charset="0"/>
              </a:rPr>
              <a:t>štapićast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484" y="5867400"/>
            <a:ext cx="7921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Garamond" pitchFamily="18" charset="0"/>
              </a:rPr>
              <a:t>Nemaju spore i flagele (nepokretni)</a:t>
            </a:r>
            <a:endParaRPr lang="en-US" sz="2400" dirty="0">
              <a:latin typeface="Garamond" pitchFamily="18" charset="0"/>
            </a:endParaRPr>
          </a:p>
        </p:txBody>
      </p:sp>
      <p:pic>
        <p:nvPicPr>
          <p:cNvPr id="1026" name="Picture 2" descr="C:\Users\Isidora\Desktop\images (1)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76" y="77417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sidora\Desktop\Corynebacterium_diphtheriae_Gram_st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8" y="1130898"/>
            <a:ext cx="4319588" cy="28634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337" y="124691"/>
            <a:ext cx="707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 smtClean="0">
                <a:solidFill>
                  <a:srgbClr val="0070C0"/>
                </a:solidFill>
                <a:latin typeface="Garamond" pitchFamily="18" charset="0"/>
              </a:rPr>
              <a:t>Tinktorijalne osobine</a:t>
            </a:r>
            <a:endParaRPr lang="en-US" sz="3600" b="1" u="sng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828" y="685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0070C0"/>
                </a:solidFill>
                <a:latin typeface="Garamond" pitchFamily="18" charset="0"/>
              </a:rPr>
              <a:t>Gram pozitivni</a:t>
            </a:r>
            <a:endParaRPr lang="en-US" sz="2800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6147" name="Picture 3" descr="C:\Users\Isidora\Desktop\Albert-Staining-Principle-Reagents-Procedure-Results-Interpre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03" y="1239004"/>
            <a:ext cx="4114800" cy="27865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2451" y="1308698"/>
            <a:ext cx="3958503" cy="264719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95658" y="1593105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u="sng" dirty="0" smtClean="0">
                <a:latin typeface="Garamond" pitchFamily="18" charset="0"/>
              </a:rPr>
              <a:t>Bojenje po Neisser-u:</a:t>
            </a:r>
          </a:p>
          <a:p>
            <a:pPr algn="ctr"/>
            <a:r>
              <a:rPr lang="sr-Latn-RS" sz="2400" b="1" dirty="0" smtClean="0">
                <a:latin typeface="Garamond" pitchFamily="18" charset="0"/>
              </a:rPr>
              <a:t>(specijalno bojenje)</a:t>
            </a:r>
          </a:p>
          <a:p>
            <a:pPr algn="ctr"/>
            <a:r>
              <a:rPr lang="sr-Latn-RS" sz="2400" b="1" dirty="0" smtClean="0">
                <a:solidFill>
                  <a:srgbClr val="0070C0"/>
                </a:solidFill>
                <a:latin typeface="Garamond" pitchFamily="18" charset="0"/>
              </a:rPr>
              <a:t>METAHROMATIČNE GRANULE </a:t>
            </a:r>
          </a:p>
          <a:p>
            <a:pPr algn="ctr"/>
            <a:r>
              <a:rPr lang="sr-Latn-RS" sz="2400" b="1" dirty="0">
                <a:latin typeface="Garamond" pitchFamily="18" charset="0"/>
              </a:rPr>
              <a:t>-</a:t>
            </a:r>
            <a:r>
              <a:rPr lang="sr-Latn-RS" sz="2400" b="1" dirty="0" smtClean="0">
                <a:latin typeface="Garamond" pitchFamily="18" charset="0"/>
              </a:rPr>
              <a:t>rezerve energije-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858" y="4025589"/>
            <a:ext cx="707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 smtClean="0">
                <a:solidFill>
                  <a:srgbClr val="0070C0"/>
                </a:solidFill>
                <a:latin typeface="Garamond" pitchFamily="18" charset="0"/>
              </a:rPr>
              <a:t>Faktori virulencije</a:t>
            </a:r>
            <a:endParaRPr lang="en-US" sz="3600" b="1" u="sng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0"/>
            <a:ext cx="4266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000" dirty="0" smtClean="0">
                <a:latin typeface="Garamond" pitchFamily="18" charset="0"/>
              </a:rPr>
              <a:t>Difterični egzotoksin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dirty="0" smtClean="0">
                <a:latin typeface="Garamond" pitchFamily="18" charset="0"/>
              </a:rPr>
              <a:t>Fosfolipaza 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dirty="0" smtClean="0">
                <a:latin typeface="Garamond" pitchFamily="18" charset="0"/>
              </a:rPr>
              <a:t>Fimbrije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dirty="0" smtClean="0">
                <a:latin typeface="Garamond" pitchFamily="18" charset="0"/>
              </a:rPr>
              <a:t>Ureaza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3952" y="4835185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Garamond" pitchFamily="18" charset="0"/>
              </a:rPr>
              <a:t>komensali na koži i sluznicama ljudi </a:t>
            </a:r>
            <a:r>
              <a:rPr lang="pl-PL" sz="2400" b="1" dirty="0" smtClean="0">
                <a:latin typeface="Garamond" pitchFamily="18" charset="0"/>
              </a:rPr>
              <a:t>i </a:t>
            </a:r>
            <a:r>
              <a:rPr lang="en-US" sz="2400" b="1" dirty="0" err="1" smtClean="0">
                <a:latin typeface="Garamond" pitchFamily="18" charset="0"/>
              </a:rPr>
              <a:t>životinja</a:t>
            </a:r>
            <a:endParaRPr lang="en-US" sz="2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37" y="124691"/>
            <a:ext cx="707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 smtClean="0">
                <a:solidFill>
                  <a:srgbClr val="0070C0"/>
                </a:solidFill>
                <a:latin typeface="Garamond" pitchFamily="18" charset="0"/>
              </a:rPr>
              <a:t>Kulturelne osobine</a:t>
            </a:r>
            <a:endParaRPr lang="en-US" sz="3600" b="1" u="sng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264" y="771022"/>
            <a:ext cx="8831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Garamond" pitchFamily="18" charset="0"/>
              </a:rPr>
              <a:t>Najveći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broj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i="1" dirty="0" err="1">
                <a:latin typeface="Garamond" pitchFamily="18" charset="0"/>
              </a:rPr>
              <a:t>Coryenbacterium</a:t>
            </a:r>
            <a:r>
              <a:rPr lang="en-US" sz="2400" i="1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vrsta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ima</a:t>
            </a:r>
            <a:r>
              <a:rPr lang="en-US" sz="2400" dirty="0">
                <a:latin typeface="Garamond" pitchFamily="18" charset="0"/>
              </a:rPr>
              <a:t> male, </a:t>
            </a:r>
            <a:r>
              <a:rPr lang="en-US" sz="2400" dirty="0" err="1">
                <a:latin typeface="Garamond" pitchFamily="18" charset="0"/>
              </a:rPr>
              <a:t>suve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en-US" sz="2400" dirty="0" err="1">
                <a:latin typeface="Garamond" pitchFamily="18" charset="0"/>
              </a:rPr>
              <a:t>mrvljive</a:t>
            </a:r>
            <a:r>
              <a:rPr lang="en-US" sz="2400" dirty="0">
                <a:latin typeface="Garamond" pitchFamily="18" charset="0"/>
              </a:rPr>
              <a:t> i </a:t>
            </a:r>
            <a:r>
              <a:rPr lang="en-US" sz="2400" dirty="0" err="1" smtClean="0">
                <a:latin typeface="Garamond" pitchFamily="18" charset="0"/>
              </a:rPr>
              <a:t>krte</a:t>
            </a:r>
            <a:r>
              <a:rPr lang="sr-Latn-RS" sz="2400" dirty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kolonije</a:t>
            </a:r>
            <a:r>
              <a:rPr lang="en-US" sz="2400" dirty="0" smtClean="0">
                <a:latin typeface="Garamond" pitchFamily="18" charset="0"/>
              </a:rPr>
              <a:t>,</a:t>
            </a:r>
            <a:r>
              <a:rPr lang="sr-Latn-R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žućkaste</a:t>
            </a:r>
            <a:r>
              <a:rPr lang="sr-Latn-RS" sz="2400" dirty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ili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sive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boje</a:t>
            </a:r>
            <a:r>
              <a:rPr lang="en-US" sz="2400" dirty="0">
                <a:latin typeface="Garamond" pitchFamily="18" charset="0"/>
              </a:rPr>
              <a:t> </a:t>
            </a:r>
            <a:endParaRPr lang="sr-Latn-RS" sz="2400" dirty="0"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Garamond" pitchFamily="18" charset="0"/>
              </a:rPr>
              <a:t>Neke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vrste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daju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zonu</a:t>
            </a:r>
            <a:r>
              <a:rPr lang="en-US" sz="2400" dirty="0">
                <a:latin typeface="Garamond" pitchFamily="18" charset="0"/>
              </a:rPr>
              <a:t> beta </a:t>
            </a:r>
            <a:r>
              <a:rPr lang="en-US" sz="2400" dirty="0" err="1" smtClean="0">
                <a:latin typeface="Garamond" pitchFamily="18" charset="0"/>
              </a:rPr>
              <a:t>hemolize</a:t>
            </a:r>
            <a:endParaRPr lang="en-US" sz="2400" dirty="0">
              <a:latin typeface="Garamond" pitchFamily="18" charset="0"/>
            </a:endParaRPr>
          </a:p>
        </p:txBody>
      </p:sp>
      <p:pic>
        <p:nvPicPr>
          <p:cNvPr id="7" name="Picture 6" descr="C:\Users\ISIDORA\Desktop\praktikum sliki bakterije\korine\Untitled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4" y="2219682"/>
            <a:ext cx="4183136" cy="321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14" y="2219683"/>
            <a:ext cx="3404286" cy="321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555735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2400" i="1" dirty="0" smtClean="0">
                <a:latin typeface="Garamond" pitchFamily="18" charset="0"/>
              </a:rPr>
              <a:t>C. pseudotuberculosis </a:t>
            </a:r>
            <a:r>
              <a:rPr lang="en-US" sz="2400" i="1" dirty="0"/>
              <a:t>	</a:t>
            </a:r>
            <a:r>
              <a:rPr lang="en-US" i="1" dirty="0"/>
              <a:t>						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400" y="5585636"/>
            <a:ext cx="3037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Garamond" pitchFamily="18" charset="0"/>
              </a:rPr>
              <a:t>Pigmenti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i="1" dirty="0">
                <a:latin typeface="Garamond" pitchFamily="18" charset="0"/>
              </a:rPr>
              <a:t>C. </a:t>
            </a:r>
            <a:r>
              <a:rPr lang="en-US" sz="2400" i="1" dirty="0" err="1">
                <a:latin typeface="Garamond" pitchFamily="18" charset="0"/>
              </a:rPr>
              <a:t>renale</a:t>
            </a:r>
            <a:r>
              <a:rPr lang="en-US" sz="2400" i="1" dirty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grupe</a:t>
            </a:r>
            <a:endParaRPr lang="en-US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4452938" cy="428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76200"/>
            <a:ext cx="498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Garamond" pitchFamily="18" charset="0"/>
              </a:rPr>
              <a:t>CAMP TEST</a:t>
            </a:r>
            <a:endParaRPr lang="en-US" sz="2400" b="1" dirty="0">
              <a:latin typeface="Garamond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95800" y="2209800"/>
            <a:ext cx="2514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562600" y="3581400"/>
            <a:ext cx="1475509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248400" y="2895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905000" y="3463636"/>
            <a:ext cx="1295400" cy="1177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96138" y="2623479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>
                <a:latin typeface="Garamond" pitchFamily="18" charset="0"/>
              </a:rPr>
              <a:t>Staphylococcus aureus</a:t>
            </a:r>
            <a:endParaRPr lang="en-US" sz="2400" i="1" dirty="0">
              <a:latin typeface="Garamon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197896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>
                <a:latin typeface="Garamond" pitchFamily="18" charset="0"/>
              </a:rPr>
              <a:t>Rhodococcus equi</a:t>
            </a:r>
            <a:endParaRPr lang="en-US" sz="2400" i="1" dirty="0"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16590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>
                <a:latin typeface="Garamond" pitchFamily="18" charset="0"/>
              </a:rPr>
              <a:t>Corynebacterium pseudotuberculosis</a:t>
            </a:r>
            <a:endParaRPr lang="en-US" sz="2400" i="1" dirty="0">
              <a:latin typeface="Garamon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38109" y="3515337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>
                <a:latin typeface="Garamond" pitchFamily="18" charset="0"/>
              </a:rPr>
              <a:t>Corynebacterium renale </a:t>
            </a:r>
            <a:r>
              <a:rPr lang="sr-Latn-RS" sz="2400" dirty="0" smtClean="0">
                <a:latin typeface="Garamond" pitchFamily="18" charset="0"/>
              </a:rPr>
              <a:t>grupa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334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i="1" dirty="0" smtClean="0">
                <a:latin typeface="Garamond" pitchFamily="18" charset="0"/>
              </a:rPr>
              <a:t>C. </a:t>
            </a:r>
            <a:r>
              <a:rPr lang="sr-Latn-RS" sz="2400" i="1" dirty="0">
                <a:latin typeface="Garamond" pitchFamily="18" charset="0"/>
              </a:rPr>
              <a:t>p</a:t>
            </a:r>
            <a:r>
              <a:rPr lang="sr-Latn-RS" sz="2400" i="1" dirty="0" smtClean="0">
                <a:latin typeface="Garamond" pitchFamily="18" charset="0"/>
              </a:rPr>
              <a:t>seudotuberculosis </a:t>
            </a:r>
            <a:r>
              <a:rPr lang="sr-Latn-RS" sz="2400" dirty="0" smtClean="0">
                <a:latin typeface="Garamond" pitchFamily="18" charset="0"/>
              </a:rPr>
              <a:t>deluje inhibitorno na beta he</a:t>
            </a:r>
            <a:r>
              <a:rPr lang="en-US" sz="2400" dirty="0" smtClean="0">
                <a:latin typeface="Garamond" pitchFamily="18" charset="0"/>
              </a:rPr>
              <a:t>m</a:t>
            </a:r>
            <a:r>
              <a:rPr lang="sr-Latn-RS" sz="2400" dirty="0" smtClean="0">
                <a:latin typeface="Garamond" pitchFamily="18" charset="0"/>
              </a:rPr>
              <a:t>olizin </a:t>
            </a:r>
            <a:r>
              <a:rPr lang="sr-Latn-RS" sz="2400" i="1" dirty="0" smtClean="0">
                <a:latin typeface="Garamond" pitchFamily="18" charset="0"/>
              </a:rPr>
              <a:t>S. aureus</a:t>
            </a:r>
            <a:r>
              <a:rPr lang="sr-Latn-RS" sz="2400" dirty="0" smtClean="0">
                <a:latin typeface="Garamond" pitchFamily="18" charset="0"/>
              </a:rPr>
              <a:t> – REVERZNI KAMP FENOMEN</a:t>
            </a:r>
          </a:p>
          <a:p>
            <a:endParaRPr lang="en-US" sz="2400" i="1" dirty="0">
              <a:latin typeface="Garamond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0" y="3165901"/>
            <a:ext cx="1981200" cy="9488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38109" y="2573618"/>
            <a:ext cx="1981200" cy="9488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1119</Words>
  <Application>Microsoft Office PowerPoint</Application>
  <PresentationFormat>On-screen Show (4:3)</PresentationFormat>
  <Paragraphs>205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78</cp:revision>
  <dcterms:created xsi:type="dcterms:W3CDTF">2006-08-16T00:00:00Z</dcterms:created>
  <dcterms:modified xsi:type="dcterms:W3CDTF">2022-04-08T21:55:09Z</dcterms:modified>
</cp:coreProperties>
</file>