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6" r:id="rId13"/>
    <p:sldId id="265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7" r:id="rId23"/>
    <p:sldId id="279" r:id="rId24"/>
    <p:sldId id="280" r:id="rId25"/>
    <p:sldId id="278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2D840-7946-4D68-B72E-6055A48B7CA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63BA9-43D6-4F32-944B-B3A49C36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3BA9-43D6-4F32-944B-B3A49C3600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2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microsoft.com/office/2007/relationships/hdphoto" Target="../media/hdphoto5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64.png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1219200"/>
            <a:ext cx="3352800" cy="2057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66800" y="2303400"/>
            <a:ext cx="7010400" cy="38412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16182" y="2902690"/>
            <a:ext cx="723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sz="2800" dirty="0" smtClean="0">
                <a:latin typeface="Comic Sans MS" pitchFamily="66" charset="0"/>
              </a:rPr>
              <a:t>Morfološke i tinktorijalne osobine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>
                <a:latin typeface="Comic Sans MS" pitchFamily="66" charset="0"/>
              </a:rPr>
              <a:t>Faktori virulencije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sr-Latn-RS" sz="28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do </a:t>
            </a:r>
            <a:r>
              <a:rPr lang="sr-Latn-RS" sz="2800" dirty="0" smtClean="0">
                <a:latin typeface="Comic Sans MS" pitchFamily="66" charset="0"/>
              </a:rPr>
              <a:t>čega dovode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>
                <a:latin typeface="Comic Sans MS" pitchFamily="66" charset="0"/>
              </a:rPr>
              <a:t>Kulturelne osobine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>
                <a:latin typeface="Comic Sans MS" pitchFamily="66" charset="0"/>
              </a:rPr>
              <a:t>Fiziološke i biohemijske osobine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>
                <a:latin typeface="Comic Sans MS" pitchFamily="66" charset="0"/>
              </a:rPr>
              <a:t>Materijal za pregled, dijagnostika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>
                <a:latin typeface="Comic Sans MS" pitchFamily="66" charset="0"/>
              </a:rPr>
              <a:t>Vrste i šta izazivaju</a:t>
            </a:r>
          </a:p>
          <a:p>
            <a:endParaRPr lang="sr-Latn-RS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19600" y="1600200"/>
            <a:ext cx="3048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372235"/>
            <a:ext cx="5257800" cy="46166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722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SPECIJALNA BAKTERIOLOGIJA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400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C00000"/>
                </a:solidFill>
                <a:latin typeface="Comic Sans MS" pitchFamily="66" charset="0"/>
              </a:rPr>
              <a:t>* Nazivi bakterija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bumblef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8554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Comic Sans MS" pitchFamily="66" charset="0"/>
              </a:rPr>
              <a:t> </a:t>
            </a:r>
            <a:r>
              <a:rPr lang="sr-Latn-RS" sz="2800" b="1" i="1" dirty="0">
                <a:latin typeface="Comic Sans MS" pitchFamily="66" charset="0"/>
              </a:rPr>
              <a:t>B</a:t>
            </a:r>
            <a:r>
              <a:rPr lang="en-US" sz="2800" b="1" i="1" dirty="0" err="1" smtClean="0">
                <a:latin typeface="Comic Sans MS" pitchFamily="66" charset="0"/>
              </a:rPr>
              <a:t>umblefoot</a:t>
            </a:r>
            <a:r>
              <a:rPr lang="sr-Latn-RS" sz="2800" b="1" i="1" dirty="0" smtClean="0">
                <a:latin typeface="Comic Sans MS" pitchFamily="66" charset="0"/>
              </a:rPr>
              <a:t> </a:t>
            </a:r>
            <a:r>
              <a:rPr lang="sr-Latn-RS" sz="2800" b="1" dirty="0" smtClean="0">
                <a:latin typeface="Comic Sans MS" pitchFamily="66" charset="0"/>
              </a:rPr>
              <a:t>pododermatitis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Comic Sans MS" pitchFamily="66" charset="0"/>
              </a:rPr>
              <a:t>piogranulomatozna infekcija supkutanog tkiva noge </a:t>
            </a:r>
            <a:r>
              <a:rPr lang="sr-Latn-RS" sz="2400" dirty="0" smtClean="0">
                <a:latin typeface="Comic Sans MS" pitchFamily="66" charset="0"/>
              </a:rPr>
              <a:t>ptice 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3076" name="Picture 4" descr="C:\Users\Isidora\Desktop\bumblefoot_Kathy-Shea-Morm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0"/>
            <a:ext cx="515112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sidora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331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sidora\Desktop\628ba667fe74e9f2bf437750dc623b6c--safe-food-food-networktris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52111"/>
            <a:ext cx="4732338" cy="42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Bacteria-in-Blood-777x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7" y="193964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sr-Latn-RS" sz="3600" b="1" dirty="0" smtClean="0">
                <a:latin typeface="Comic Sans MS" pitchFamily="66" charset="0"/>
              </a:rPr>
              <a:t>Bakterijemija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600" b="1" dirty="0" smtClean="0">
                <a:latin typeface="Comic Sans MS" pitchFamily="66" charset="0"/>
              </a:rPr>
              <a:t>Septikemija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600" b="1" i="1" dirty="0" smtClean="0">
                <a:latin typeface="Comic Sans MS" pitchFamily="66" charset="0"/>
              </a:rPr>
              <a:t>Viremija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600" b="1" i="1" dirty="0" smtClean="0">
                <a:latin typeface="Comic Sans MS" pitchFamily="66" charset="0"/>
              </a:rPr>
              <a:t>Toksemija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2051" name="Picture 3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00600"/>
            <a:ext cx="313131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3893127" y="193964"/>
            <a:ext cx="374073" cy="201583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19600" y="76200"/>
            <a:ext cx="4724400" cy="289560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8927" y="193964"/>
            <a:ext cx="5098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Comic Sans MS" pitchFamily="66" charset="0"/>
              </a:rPr>
              <a:t>Osteomijelitis</a:t>
            </a:r>
          </a:p>
          <a:p>
            <a:r>
              <a:rPr lang="sr-Latn-RS" sz="2400" dirty="0" smtClean="0">
                <a:latin typeface="Comic Sans MS" pitchFamily="66" charset="0"/>
              </a:rPr>
              <a:t>Pneumonija</a:t>
            </a:r>
          </a:p>
          <a:p>
            <a:r>
              <a:rPr lang="sr-Latn-RS" sz="2400" dirty="0" smtClean="0">
                <a:latin typeface="Comic Sans MS" pitchFamily="66" charset="0"/>
              </a:rPr>
              <a:t>Perikarditis</a:t>
            </a:r>
          </a:p>
          <a:p>
            <a:r>
              <a:rPr lang="sr-Latn-RS" sz="2400" dirty="0" smtClean="0">
                <a:latin typeface="Comic Sans MS" pitchFamily="66" charset="0"/>
              </a:rPr>
              <a:t>Endokarditis</a:t>
            </a:r>
            <a:endParaRPr lang="sr-Latn-RS" dirty="0" smtClean="0"/>
          </a:p>
          <a:p>
            <a:r>
              <a:rPr lang="sr-Latn-RS" sz="2400" b="1" dirty="0" smtClean="0">
                <a:latin typeface="Comic Sans MS" pitchFamily="66" charset="0"/>
              </a:rPr>
              <a:t>...SVAKO TKIVO I ORGAN!!!</a:t>
            </a:r>
          </a:p>
          <a:p>
            <a:r>
              <a:rPr lang="sr-Latn-RS" sz="2400" b="1" dirty="0" smtClean="0">
                <a:latin typeface="Comic Sans MS" pitchFamily="66" charset="0"/>
              </a:rPr>
              <a:t>*tropizam!!!</a:t>
            </a:r>
          </a:p>
          <a:p>
            <a:r>
              <a:rPr lang="sr-Latn-RS" sz="2400" b="1" dirty="0" smtClean="0">
                <a:solidFill>
                  <a:srgbClr val="C00000"/>
                </a:solidFill>
                <a:latin typeface="Comic Sans MS" pitchFamily="66" charset="0"/>
              </a:rPr>
              <a:t>VAŽNO</a:t>
            </a:r>
          </a:p>
        </p:txBody>
      </p:sp>
      <p:pic>
        <p:nvPicPr>
          <p:cNvPr id="2052" name="Picture 4" descr="C:\Users\Isidora\Desktop\4c6365c82202f820b4f45e396581998c31976d2e857dca258930e30c583250f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00" b="93400" l="10000" r="90000">
                        <a14:foregroundMark x1="49333" y1="31400" x2="50267" y2="7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84" y="2078999"/>
            <a:ext cx="1339201" cy="8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578927" y="243997"/>
            <a:ext cx="2050473" cy="14746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3" name="Picture 5" descr="C:\Users\Isidora\Desktop\Check_mark_23x20_02.svg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84" y="422275"/>
            <a:ext cx="1163410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58596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dirty="0" smtClean="0">
                <a:latin typeface="Comic Sans MS" pitchFamily="66" charset="0"/>
              </a:rPr>
              <a:t>Gram pozitivne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 smtClean="0">
                <a:latin typeface="Comic Sans MS" pitchFamily="66" charset="0"/>
              </a:rPr>
              <a:t>Sferičan oblik – nepravilne grupice u </a:t>
            </a:r>
            <a:r>
              <a:rPr lang="sr-Latn-RS" dirty="0">
                <a:latin typeface="Comic Sans MS" pitchFamily="66" charset="0"/>
              </a:rPr>
              <a:t>vidu </a:t>
            </a:r>
            <a:r>
              <a:rPr lang="sr-Latn-RS" dirty="0" smtClean="0">
                <a:latin typeface="Comic Sans MS" pitchFamily="66" charset="0"/>
              </a:rPr>
              <a:t>grozdova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Comic Sans MS" pitchFamily="66" charset="0"/>
              </a:rPr>
              <a:t>N</a:t>
            </a:r>
            <a:r>
              <a:rPr lang="sr-Latn-RS" dirty="0" smtClean="0">
                <a:latin typeface="Comic Sans MS" pitchFamily="66" charset="0"/>
              </a:rPr>
              <a:t>emaju flagele - </a:t>
            </a:r>
            <a:r>
              <a:rPr lang="sr-Latn-RS" dirty="0">
                <a:latin typeface="Comic Sans MS" pitchFamily="66" charset="0"/>
              </a:rPr>
              <a:t>nepokretne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 smtClean="0">
                <a:latin typeface="Comic Sans MS" pitchFamily="66" charset="0"/>
              </a:rPr>
              <a:t>Ne stvaraju </a:t>
            </a:r>
            <a:r>
              <a:rPr lang="sr-Latn-RS" dirty="0">
                <a:latin typeface="Comic Sans MS" pitchFamily="66" charset="0"/>
              </a:rPr>
              <a:t>spore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C:\Users\Isidora\Desktop\tamlXr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93493"/>
            <a:ext cx="3359512" cy="22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sidora\Desktop\istockphoto-627038500-612x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1567"/>
            <a:ext cx="2792828" cy="18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9693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C00000"/>
                </a:solidFill>
                <a:latin typeface="Comic Sans MS" pitchFamily="66" charset="0"/>
              </a:rPr>
              <a:t>Morfološke i tinktorijalne osobine</a:t>
            </a:r>
          </a:p>
        </p:txBody>
      </p:sp>
      <p:pic>
        <p:nvPicPr>
          <p:cNvPr id="4100" name="Picture 4" descr="C:\Users\Isidora\Desktop\Phagocytosis_DiffQuick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1719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proka\Desktop\2000-12-31-23-00-00-1-17851-articl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3617595" cy="217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2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sidora\Desktop\51cz6x43-9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6" b="94251" l="10000" r="90000">
                        <a14:foregroundMark x1="21444" y1="47023" x2="19778" y2="36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289" y="171662"/>
            <a:ext cx="11287650" cy="63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21" y="36286"/>
            <a:ext cx="9144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518" y="221542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Comic Sans MS" pitchFamily="66" charset="0"/>
              </a:rPr>
              <a:t>Faktori virulencije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18" y="762905"/>
            <a:ext cx="97120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Alfa </a:t>
            </a:r>
            <a:r>
              <a:rPr lang="sr-Latn-RS" sz="2400" b="1" dirty="0" smtClean="0">
                <a:solidFill>
                  <a:srgbClr val="C00000"/>
                </a:solidFill>
                <a:latin typeface="Comic Sans MS" pitchFamily="66" charset="0"/>
              </a:rPr>
              <a:t>toksin</a:t>
            </a:r>
            <a:endParaRPr lang="sr-Latn-RS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rgbClr val="C00000"/>
                </a:solidFill>
                <a:latin typeface="Comic Sans MS" pitchFamily="66" charset="0"/>
              </a:rPr>
              <a:t>Beta </a:t>
            </a: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toksin (sfingomijelinaza)</a:t>
            </a:r>
            <a:r>
              <a:rPr lang="sr-Latn-RS" sz="2400" b="1" dirty="0">
                <a:latin typeface="Comic Sans MS" pitchFamily="66" charset="0"/>
              </a:rPr>
              <a:t> </a:t>
            </a:r>
            <a:endParaRPr lang="sr-Latn-RS" sz="2400" b="1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Comic Sans MS" pitchFamily="66" charset="0"/>
              </a:rPr>
              <a:t>Leukocidin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rgbClr val="C00000"/>
                </a:solidFill>
                <a:latin typeface="Comic Sans MS" pitchFamily="66" charset="0"/>
              </a:rPr>
              <a:t>Biofilm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Comic Sans MS" pitchFamily="66" charset="0"/>
              </a:rPr>
              <a:t>Dermonekritični toksin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937864" y="744762"/>
            <a:ext cx="295971" cy="96464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10424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omic Sans MS" pitchFamily="66" charset="0"/>
              </a:rPr>
              <a:t>Hemoliza Er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518" y="3586609"/>
            <a:ext cx="8440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RS" sz="2000" dirty="0">
                <a:latin typeface="Comic Sans MS" pitchFamily="66" charset="0"/>
              </a:rPr>
              <a:t>Enzimi: </a:t>
            </a: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koagulaza, </a:t>
            </a:r>
            <a:r>
              <a:rPr lang="sr-Latn-RS" sz="2000" dirty="0" smtClean="0">
                <a:latin typeface="Comic Sans MS" pitchFamily="66" charset="0"/>
              </a:rPr>
              <a:t>hijaluronidaza</a:t>
            </a:r>
            <a:r>
              <a:rPr lang="sr-Latn-RS" sz="2000" dirty="0">
                <a:latin typeface="Comic Sans MS" pitchFamily="66" charset="0"/>
              </a:rPr>
              <a:t>, lipaza, kolagenaza</a:t>
            </a:r>
            <a:r>
              <a:rPr lang="sr-Latn-RS" sz="2000" dirty="0" smtClean="0">
                <a:latin typeface="Comic Sans MS" pitchFamily="66" charset="0"/>
              </a:rPr>
              <a:t>, Dnaza</a:t>
            </a:r>
            <a:r>
              <a:rPr lang="sr-Latn-RS" sz="2000" dirty="0">
                <a:latin typeface="Comic Sans MS" pitchFamily="66" charset="0"/>
              </a:rPr>
              <a:t>, endonukleaza, </a:t>
            </a:r>
            <a:r>
              <a:rPr lang="sr-Latn-RS" sz="2000" b="1" dirty="0" smtClean="0">
                <a:latin typeface="Comic Sans MS" pitchFamily="66" charset="0"/>
              </a:rPr>
              <a:t>beta-laktamaza</a:t>
            </a:r>
            <a:r>
              <a:rPr lang="sr-Latn-RS" sz="2000" b="1" dirty="0" smtClean="0"/>
              <a:t> </a:t>
            </a:r>
            <a:endParaRPr lang="sr-Latn-R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61" y="2509391"/>
            <a:ext cx="723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E</a:t>
            </a:r>
            <a:r>
              <a:rPr lang="sr-Latn-RS" sz="2400" b="1" dirty="0" smtClean="0">
                <a:solidFill>
                  <a:srgbClr val="C00000"/>
                </a:solidFill>
                <a:latin typeface="Comic Sans MS" pitchFamily="66" charset="0"/>
              </a:rPr>
              <a:t>nterotoksini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latin typeface="Comic Sans MS" pitchFamily="66" charset="0"/>
              </a:rPr>
              <a:t>E</a:t>
            </a:r>
            <a:r>
              <a:rPr lang="sr-Latn-RS" sz="2000" dirty="0" smtClean="0">
                <a:latin typeface="Comic Sans MS" pitchFamily="66" charset="0"/>
              </a:rPr>
              <a:t>ksfolijatin </a:t>
            </a:r>
            <a:r>
              <a:rPr lang="sr-Latn-RS" sz="2000" dirty="0">
                <a:latin typeface="Comic Sans MS" pitchFamily="66" charset="0"/>
              </a:rPr>
              <a:t>(epidermolitični toksin)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latin typeface="Comic Sans MS" pitchFamily="66" charset="0"/>
              </a:rPr>
              <a:t>S</a:t>
            </a:r>
            <a:r>
              <a:rPr lang="sr-Latn-RS" sz="2000" dirty="0" smtClean="0">
                <a:latin typeface="Comic Sans MS" pitchFamily="66" charset="0"/>
              </a:rPr>
              <a:t>tafilokokni </a:t>
            </a:r>
            <a:r>
              <a:rPr lang="sr-Latn-RS" sz="2000" dirty="0">
                <a:latin typeface="Comic Sans MS" pitchFamily="66" charset="0"/>
              </a:rPr>
              <a:t>toksični šok sindrom toksin 1 (TSST-1</a:t>
            </a:r>
            <a:r>
              <a:rPr lang="sr-Latn-RS" sz="2000" dirty="0" smtClean="0">
                <a:latin typeface="Comic Sans MS" pitchFamily="66" charset="0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18" y="5889486"/>
            <a:ext cx="7231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00B050"/>
                </a:solidFill>
                <a:latin typeface="Comic Sans MS" pitchFamily="66" charset="0"/>
              </a:rPr>
              <a:t>Patogeni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00B050"/>
                </a:solidFill>
                <a:latin typeface="Comic Sans MS" pitchFamily="66" charset="0"/>
              </a:rPr>
              <a:t>Oportunistički patogeni – uslovno patogeni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00B050"/>
                </a:solidFill>
                <a:latin typeface="Comic Sans MS" pitchFamily="66" charset="0"/>
              </a:rPr>
              <a:t>Saprofiti</a:t>
            </a:r>
            <a:endParaRPr lang="en-US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3971329"/>
            <a:ext cx="228600" cy="9816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21" y="5181600"/>
            <a:ext cx="9136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atin typeface="Comic Sans MS" pitchFamily="66" charset="0"/>
              </a:rPr>
              <a:t>Koagulaza </a:t>
            </a:r>
            <a:r>
              <a:rPr lang="en-US" sz="2000" b="1" dirty="0" err="1" smtClean="0">
                <a:latin typeface="Comic Sans MS" pitchFamily="66" charset="0"/>
              </a:rPr>
              <a:t>pozitivni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sojevi</a:t>
            </a:r>
            <a:r>
              <a:rPr lang="en-US" sz="2000" b="1" dirty="0" smtClean="0">
                <a:latin typeface="Comic Sans MS" pitchFamily="66" charset="0"/>
              </a:rPr>
              <a:t> -</a:t>
            </a:r>
            <a:r>
              <a:rPr lang="en-US" sz="2000" b="1" dirty="0" err="1" smtClean="0">
                <a:latin typeface="Comic Sans MS" pitchFamily="66" charset="0"/>
              </a:rPr>
              <a:t>sigurno</a:t>
            </a:r>
            <a:r>
              <a:rPr lang="sr-Latn-RS" sz="2000" b="1" dirty="0" smtClean="0">
                <a:latin typeface="Comic Sans MS" pitchFamily="66" charset="0"/>
              </a:rPr>
              <a:t> patogeni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r>
              <a:rPr lang="sr-Latn-RS" sz="2000" b="1" dirty="0" smtClean="0">
                <a:latin typeface="Comic Sans MS" pitchFamily="66" charset="0"/>
              </a:rPr>
              <a:t>Koagulaza </a:t>
            </a:r>
            <a:r>
              <a:rPr lang="en-US" sz="2000" b="1" dirty="0" err="1" smtClean="0">
                <a:latin typeface="Comic Sans MS" pitchFamily="66" charset="0"/>
              </a:rPr>
              <a:t>negativni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sojevi</a:t>
            </a:r>
            <a:r>
              <a:rPr lang="en-US" sz="2000" b="1" dirty="0" smtClean="0">
                <a:latin typeface="Comic Sans MS" pitchFamily="66" charset="0"/>
              </a:rPr>
              <a:t> – </a:t>
            </a:r>
            <a:r>
              <a:rPr lang="en-US" sz="2000" b="1" dirty="0" err="1" smtClean="0">
                <a:latin typeface="Comic Sans MS" pitchFamily="66" charset="0"/>
              </a:rPr>
              <a:t>najverovatnje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nisu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patogeni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5892278"/>
            <a:ext cx="3588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  <a:latin typeface="Comic Sans MS" pitchFamily="66" charset="0"/>
              </a:rPr>
              <a:t>normalna</a:t>
            </a: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omic Sans MS" pitchFamily="66" charset="0"/>
              </a:rPr>
              <a:t>mikroflora</a:t>
            </a: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omic Sans MS" pitchFamily="66" charset="0"/>
              </a:rPr>
              <a:t>kože</a:t>
            </a: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 i </a:t>
            </a:r>
            <a:r>
              <a:rPr lang="en-US" sz="2000" dirty="0" err="1">
                <a:solidFill>
                  <a:srgbClr val="00B0F0"/>
                </a:solidFill>
                <a:latin typeface="Comic Sans MS" pitchFamily="66" charset="0"/>
              </a:rPr>
              <a:t>sluznica</a:t>
            </a: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omic Sans MS" pitchFamily="66" charset="0"/>
              </a:rPr>
              <a:t>ali</a:t>
            </a: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Comic Sans MS" pitchFamily="66" charset="0"/>
              </a:rPr>
              <a:t>USLOVNO PATOGENE</a:t>
            </a:r>
          </a:p>
        </p:txBody>
      </p:sp>
    </p:spTree>
    <p:extLst>
      <p:ext uri="{BB962C8B-B14F-4D97-AF65-F5344CB8AC3E}">
        <p14:creationId xmlns:p14="http://schemas.microsoft.com/office/powerpoint/2010/main" val="15002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27478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C00000"/>
                </a:solidFill>
                <a:latin typeface="Comic Sans MS" pitchFamily="66" charset="0"/>
              </a:rPr>
              <a:t>Kulturelne osobine</a:t>
            </a:r>
            <a:endParaRPr lang="en-US" sz="2400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637" y="510569"/>
            <a:ext cx="91717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RS" sz="2000" i="1" dirty="0">
                <a:latin typeface="Comic Sans MS" pitchFamily="66" charset="0"/>
              </a:rPr>
              <a:t>Staphylococcus</a:t>
            </a:r>
            <a:r>
              <a:rPr lang="sr-Latn-RS" sz="2000" dirty="0">
                <a:latin typeface="Comic Sans MS" pitchFamily="66" charset="0"/>
              </a:rPr>
              <a:t> spp. n</a:t>
            </a:r>
            <a:r>
              <a:rPr lang="sr-Latn-RS" sz="2000" dirty="0" smtClean="0">
                <a:latin typeface="Comic Sans MS" pitchFamily="66" charset="0"/>
              </a:rPr>
              <a:t>isu nutritivno zahtevne - dobro </a:t>
            </a:r>
            <a:r>
              <a:rPr lang="sr-Latn-RS" sz="2000" dirty="0">
                <a:latin typeface="Comic Sans MS" pitchFamily="66" charset="0"/>
              </a:rPr>
              <a:t>rastu na </a:t>
            </a:r>
            <a:r>
              <a:rPr lang="sr-Latn-RS" sz="2000" b="1" dirty="0" smtClean="0">
                <a:latin typeface="Comic Sans MS" pitchFamily="66" charset="0"/>
              </a:rPr>
              <a:t>običnim</a:t>
            </a:r>
            <a:r>
              <a:rPr lang="sr-Latn-RS" sz="2000" dirty="0" smtClean="0">
                <a:latin typeface="Comic Sans MS" pitchFamily="66" charset="0"/>
              </a:rPr>
              <a:t> HP, najčešće se koriste </a:t>
            </a:r>
            <a:r>
              <a:rPr lang="sr-Latn-RS" sz="2000" b="1" dirty="0" smtClean="0">
                <a:latin typeface="Comic Sans MS" pitchFamily="66" charset="0"/>
              </a:rPr>
              <a:t>obogaćene</a:t>
            </a:r>
            <a:r>
              <a:rPr lang="sr-Latn-RS" sz="2000" dirty="0" smtClean="0">
                <a:latin typeface="Comic Sans MS" pitchFamily="66" charset="0"/>
              </a:rPr>
              <a:t> (krvni agar)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sz="2000" dirty="0" smtClean="0">
                <a:latin typeface="Comic Sans MS" pitchFamily="66" charset="0"/>
              </a:rPr>
              <a:t>Kolonije: glatke</a:t>
            </a:r>
            <a:r>
              <a:rPr lang="sr-Latn-RS" sz="2000" dirty="0">
                <a:latin typeface="Comic Sans MS" pitchFamily="66" charset="0"/>
              </a:rPr>
              <a:t>, okrugle, neprozirne, sjajne i konveksne kolonije veličine </a:t>
            </a:r>
            <a:r>
              <a:rPr lang="sr-Latn-RS" sz="2000" dirty="0" smtClean="0">
                <a:latin typeface="Comic Sans MS" pitchFamily="66" charset="0"/>
              </a:rPr>
              <a:t>oko 1,5mm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sz="2000" dirty="0" smtClean="0">
                <a:latin typeface="Comic Sans MS" pitchFamily="66" charset="0"/>
              </a:rPr>
              <a:t>stafiloksantin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2059399"/>
            <a:ext cx="889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sr-Latn-RS" sz="2000" dirty="0">
                <a:latin typeface="Comic Sans MS" pitchFamily="66" charset="0"/>
              </a:rPr>
              <a:t>Radi ciljane izolacije </a:t>
            </a:r>
            <a:r>
              <a:rPr lang="sr-Latn-RS" sz="2000" i="1" dirty="0">
                <a:latin typeface="Comic Sans MS" pitchFamily="66" charset="0"/>
              </a:rPr>
              <a:t>Staphylococcus</a:t>
            </a:r>
            <a:r>
              <a:rPr lang="sr-Latn-RS" sz="2000" dirty="0">
                <a:latin typeface="Comic Sans MS" pitchFamily="66" charset="0"/>
              </a:rPr>
              <a:t> spp. mogu se koristiti i </a:t>
            </a:r>
            <a:r>
              <a:rPr lang="sr-Latn-RS" sz="2000" b="1" dirty="0">
                <a:latin typeface="Comic Sans MS" pitchFamily="66" charset="0"/>
              </a:rPr>
              <a:t>selektivne</a:t>
            </a:r>
            <a:r>
              <a:rPr lang="sr-Latn-RS" sz="2000" dirty="0">
                <a:latin typeface="Comic Sans MS" pitchFamily="66" charset="0"/>
              </a:rPr>
              <a:t> </a:t>
            </a:r>
            <a:r>
              <a:rPr lang="sr-Latn-RS" sz="2000" dirty="0" smtClean="0">
                <a:latin typeface="Comic Sans MS" pitchFamily="66" charset="0"/>
              </a:rPr>
              <a:t>HP:</a:t>
            </a:r>
          </a:p>
          <a:p>
            <a:pPr algn="just"/>
            <a:r>
              <a:rPr lang="sr-Latn-RS" sz="2000" dirty="0" smtClean="0">
                <a:latin typeface="Comic Sans MS" pitchFamily="66" charset="0"/>
              </a:rPr>
              <a:t> </a:t>
            </a:r>
            <a:r>
              <a:rPr lang="sr-Latn-RS" sz="2000" dirty="0">
                <a:latin typeface="Comic Sans MS" pitchFamily="66" charset="0"/>
              </a:rPr>
              <a:t>A</a:t>
            </a:r>
            <a:r>
              <a:rPr lang="sr-Latn-RS" sz="2000" dirty="0" smtClean="0">
                <a:latin typeface="Comic Sans MS" pitchFamily="66" charset="0"/>
              </a:rPr>
              <a:t>gar </a:t>
            </a:r>
            <a:r>
              <a:rPr lang="sr-Latn-RS" sz="2000" dirty="0">
                <a:latin typeface="Comic Sans MS" pitchFamily="66" charset="0"/>
              </a:rPr>
              <a:t>sa manitolom i sa </a:t>
            </a:r>
            <a:r>
              <a:rPr lang="sr-Latn-RS" sz="2000" dirty="0" smtClean="0">
                <a:latin typeface="Comic Sans MS" pitchFamily="66" charset="0"/>
              </a:rPr>
              <a:t>NaCl (halotolerantni)</a:t>
            </a:r>
          </a:p>
          <a:p>
            <a:pPr algn="just"/>
            <a:r>
              <a:rPr lang="sr-Latn-RS" sz="2000" dirty="0">
                <a:latin typeface="Comic Sans MS" pitchFamily="66" charset="0"/>
              </a:rPr>
              <a:t> </a:t>
            </a:r>
            <a:r>
              <a:rPr lang="sr-Latn-RS" sz="2000" dirty="0" smtClean="0">
                <a:latin typeface="Comic Sans MS" pitchFamily="66" charset="0"/>
              </a:rPr>
              <a:t>Baird- </a:t>
            </a:r>
            <a:r>
              <a:rPr lang="sr-Latn-RS" sz="2000" dirty="0">
                <a:latin typeface="Comic Sans MS" pitchFamily="66" charset="0"/>
              </a:rPr>
              <a:t>Parker agar </a:t>
            </a:r>
            <a:endParaRPr lang="sr-Latn-RS" sz="2000" dirty="0" smtClean="0">
              <a:latin typeface="Comic Sans MS" pitchFamily="66" charset="0"/>
            </a:endParaRPr>
          </a:p>
          <a:p>
            <a:pPr algn="just"/>
            <a:r>
              <a:rPr lang="sr-Latn-RS" sz="2000" dirty="0">
                <a:latin typeface="Comic Sans MS" pitchFamily="66" charset="0"/>
              </a:rPr>
              <a:t> </a:t>
            </a:r>
            <a:r>
              <a:rPr lang="sr-Latn-RS" sz="2000" dirty="0" smtClean="0">
                <a:latin typeface="Comic Sans MS" pitchFamily="66" charset="0"/>
              </a:rPr>
              <a:t>Columbia </a:t>
            </a:r>
            <a:r>
              <a:rPr lang="sr-Latn-RS" sz="2000" dirty="0">
                <a:latin typeface="Comic Sans MS" pitchFamily="66" charset="0"/>
              </a:rPr>
              <a:t>krvni </a:t>
            </a:r>
            <a:r>
              <a:rPr lang="sr-Latn-RS" sz="2000" dirty="0" smtClean="0">
                <a:latin typeface="Comic Sans MS" pitchFamily="66" charset="0"/>
              </a:rPr>
              <a:t>agar</a:t>
            </a:r>
          </a:p>
        </p:txBody>
      </p:sp>
      <p:pic>
        <p:nvPicPr>
          <p:cNvPr id="6" name="Picture 5" descr="Food Microbiologee: Microccus &amp; Staphylococcus Identification Te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80" y="2565913"/>
            <a:ext cx="3060065" cy="294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bacteriainphotos.com/photo%20gallery/staphylococcus%20aur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7047" r="8385" b="8385"/>
          <a:stretch>
            <a:fillRect/>
          </a:stretch>
        </p:blipFill>
        <p:spPr bwMode="auto">
          <a:xfrm>
            <a:off x="-34637" y="3690614"/>
            <a:ext cx="4059382" cy="320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1.bp.blogspot.com/-0wv1oexiSlk/VdC8DEmm8lI/AAAAAAAAAZc/NAkR2Q9iTUk/s320/MicroBio_img_0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45" y="4157814"/>
            <a:ext cx="2667000" cy="2700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5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4071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 smtClean="0">
                <a:latin typeface="Comic Sans MS" pitchFamily="66" charset="0"/>
              </a:rPr>
              <a:t>Krvni agar</a:t>
            </a:r>
          </a:p>
          <a:p>
            <a:r>
              <a:rPr lang="sr-Latn-RS" sz="2000" dirty="0" smtClean="0">
                <a:latin typeface="Comic Sans MS" pitchFamily="66" charset="0"/>
              </a:rPr>
              <a:t>A) </a:t>
            </a:r>
            <a:r>
              <a:rPr lang="sr-Latn-RS" sz="2400" dirty="0">
                <a:solidFill>
                  <a:srgbClr val="C00000"/>
                </a:solidFill>
                <a:latin typeface="Comic Sans MS" pitchFamily="66" charset="0"/>
              </a:rPr>
              <a:t>Potpuna – beta hemoliza</a:t>
            </a:r>
            <a:r>
              <a:rPr lang="sr-Latn-R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sr-Latn-RS" sz="2000" dirty="0">
                <a:latin typeface="Comic Sans MS" pitchFamily="66" charset="0"/>
              </a:rPr>
              <a:t>– Alfa </a:t>
            </a:r>
            <a:r>
              <a:rPr lang="sr-Latn-RS" sz="2000" dirty="0" smtClean="0">
                <a:latin typeface="Comic Sans MS" pitchFamily="66" charset="0"/>
              </a:rPr>
              <a:t>toksin/Beta </a:t>
            </a:r>
            <a:r>
              <a:rPr lang="sr-Latn-RS" sz="2000" dirty="0">
                <a:latin typeface="Comic Sans MS" pitchFamily="66" charset="0"/>
              </a:rPr>
              <a:t>hemolizin</a:t>
            </a:r>
          </a:p>
          <a:p>
            <a:r>
              <a:rPr lang="sr-Latn-RS" sz="2000" dirty="0" smtClean="0">
                <a:latin typeface="Comic Sans MS" pitchFamily="66" charset="0"/>
              </a:rPr>
              <a:t>B) </a:t>
            </a:r>
            <a:r>
              <a:rPr lang="sr-Latn-RS" sz="2400" dirty="0">
                <a:solidFill>
                  <a:srgbClr val="C00000"/>
                </a:solidFill>
                <a:latin typeface="Comic Sans MS" pitchFamily="66" charset="0"/>
              </a:rPr>
              <a:t>Nepotpuna – alfa hemoliza </a:t>
            </a:r>
            <a:r>
              <a:rPr lang="sr-Latn-RS" sz="2000" dirty="0">
                <a:latin typeface="Comic Sans MS" pitchFamily="66" charset="0"/>
              </a:rPr>
              <a:t>- Beta toksin </a:t>
            </a:r>
            <a:r>
              <a:rPr lang="sr-Latn-RS" sz="2000" dirty="0" smtClean="0">
                <a:latin typeface="Comic Sans MS" pitchFamily="66" charset="0"/>
              </a:rPr>
              <a:t> </a:t>
            </a:r>
            <a:endParaRPr lang="en-US" sz="2000" dirty="0"/>
          </a:p>
          <a:p>
            <a:r>
              <a:rPr lang="sr-Latn-RS" sz="2000" dirty="0" smtClean="0">
                <a:latin typeface="Comic Sans MS" pitchFamily="66" charset="0"/>
              </a:rPr>
              <a:t>C) </a:t>
            </a:r>
            <a:r>
              <a:rPr lang="sr-Latn-RS" sz="2400" dirty="0" smtClean="0">
                <a:solidFill>
                  <a:srgbClr val="C00000"/>
                </a:solidFill>
                <a:latin typeface="Comic Sans MS" pitchFamily="66" charset="0"/>
              </a:rPr>
              <a:t>Nema hemolize – gama hemoliza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128154" y="1017478"/>
            <a:ext cx="533400" cy="838200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363" y="1662176"/>
            <a:ext cx="613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C00000"/>
                </a:solidFill>
                <a:latin typeface="Comic Sans MS" pitchFamily="66" charset="0"/>
              </a:rPr>
              <a:t>Kasnije: Toplo – hladna hemoliza (dvostruka  hemoliza) potpuna + nepotpuna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126" name="Picture 6" descr="C:\Users\Isidora\Desktop\Staphylococcus-Hemo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10257"/>
            <a:ext cx="426971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Isidora\Desktop\ABeta-Hemolysis-BAlpha-Hemolysis-CGamm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25198"/>
            <a:ext cx="4350620" cy="442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2362200" y="4953000"/>
            <a:ext cx="5715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81400" y="3505200"/>
            <a:ext cx="16383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00200" y="3124200"/>
            <a:ext cx="5264727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rved Left Arrow 21"/>
          <p:cNvSpPr/>
          <p:nvPr/>
        </p:nvSpPr>
        <p:spPr>
          <a:xfrm>
            <a:off x="6366310" y="1017478"/>
            <a:ext cx="609600" cy="1005998"/>
          </a:xfrm>
          <a:prstGeom prst="curvedLef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1555" y="1662176"/>
            <a:ext cx="5704756" cy="64633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Isidora\Desktop\beta hemolysis on blood a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6927"/>
            <a:ext cx="6096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891" y="19159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  <a:latin typeface="Comic Sans MS" pitchFamily="66" charset="0"/>
              </a:rPr>
              <a:t>Beta hemoliza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419601"/>
            <a:ext cx="36576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68291" y="405026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  <a:latin typeface="Comic Sans MS" pitchFamily="66" charset="0"/>
              </a:rPr>
              <a:t>Toplo-hladna hemoliza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sidora\Desktop\51cz6x43-9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6" b="94251" l="10000" r="90000">
                        <a14:foregroundMark x1="21444" y1="47023" x2="19778" y2="36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8743" y="261695"/>
            <a:ext cx="11287650" cy="63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99552"/>
            <a:ext cx="5678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u="sng" dirty="0">
                <a:solidFill>
                  <a:srgbClr val="C00000"/>
                </a:solidFill>
                <a:latin typeface="Comic Sans MS" pitchFamily="66" charset="0"/>
              </a:rPr>
              <a:t>Fiziološke i biohemijske osobine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2772"/>
            <a:ext cx="93301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Comic Sans MS" pitchFamily="66" charset="0"/>
              </a:rPr>
              <a:t>F</a:t>
            </a:r>
            <a:r>
              <a:rPr lang="sr-Latn-RS" sz="2400" dirty="0" smtClean="0">
                <a:latin typeface="Comic Sans MS" pitchFamily="66" charset="0"/>
              </a:rPr>
              <a:t>akultativno anaerobne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u="sng" dirty="0">
                <a:latin typeface="Comic Sans MS" pitchFamily="66" charset="0"/>
              </a:rPr>
              <a:t>Katalaza pozitivne </a:t>
            </a:r>
            <a:r>
              <a:rPr lang="sr-Latn-RS" sz="2400" u="sng" dirty="0" smtClean="0">
                <a:latin typeface="Comic Sans MS" pitchFamily="66" charset="0"/>
              </a:rPr>
              <a:t> </a:t>
            </a:r>
          </a:p>
          <a:p>
            <a:pPr lvl="4"/>
            <a:r>
              <a:rPr lang="sr-Latn-RS" sz="2400" dirty="0" smtClean="0">
                <a:latin typeface="Comic Sans MS" pitchFamily="66" charset="0"/>
              </a:rPr>
              <a:t>katalaza + </a:t>
            </a:r>
            <a:r>
              <a:rPr lang="sr-Latn-RS" sz="2400" i="1" dirty="0">
                <a:latin typeface="Comic Sans MS" pitchFamily="66" charset="0"/>
              </a:rPr>
              <a:t>Staphylococcus</a:t>
            </a:r>
            <a:r>
              <a:rPr lang="sr-Latn-RS" sz="2400" dirty="0">
                <a:latin typeface="Comic Sans MS" pitchFamily="66" charset="0"/>
              </a:rPr>
              <a:t> spp. </a:t>
            </a:r>
          </a:p>
          <a:p>
            <a:r>
              <a:rPr lang="sr-Latn-RS" sz="2400" dirty="0" smtClean="0">
                <a:latin typeface="Comic Sans MS" pitchFamily="66" charset="0"/>
              </a:rPr>
              <a:t>		katalaza - </a:t>
            </a:r>
            <a:r>
              <a:rPr lang="sr-Latn-RS" sz="2400" i="1" dirty="0" smtClean="0">
                <a:latin typeface="Comic Sans MS" pitchFamily="66" charset="0"/>
              </a:rPr>
              <a:t>Streptococcus </a:t>
            </a:r>
            <a:r>
              <a:rPr lang="sr-Latn-RS" sz="2400" dirty="0">
                <a:latin typeface="Comic Sans MS" pitchFamily="66" charset="0"/>
              </a:rPr>
              <a:t>spp.</a:t>
            </a:r>
            <a:endParaRPr lang="en-US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u="sng" dirty="0" smtClean="0">
                <a:latin typeface="Comic Sans MS" pitchFamily="66" charset="0"/>
              </a:rPr>
              <a:t>O</a:t>
            </a:r>
            <a:r>
              <a:rPr lang="sr-Latn-RS" sz="2400" u="sng" dirty="0">
                <a:latin typeface="Comic Sans MS" pitchFamily="66" charset="0"/>
              </a:rPr>
              <a:t>ksidaza negativne </a:t>
            </a:r>
            <a:endParaRPr lang="sr-Latn-RS" sz="2400" u="sng" dirty="0" smtClean="0">
              <a:latin typeface="Comic Sans MS" pitchFamily="66" charset="0"/>
            </a:endParaRPr>
          </a:p>
          <a:p>
            <a:r>
              <a:rPr lang="sr-Latn-RS" sz="2400" dirty="0">
                <a:latin typeface="Comic Sans MS" pitchFamily="66" charset="0"/>
              </a:rPr>
              <a:t>	</a:t>
            </a:r>
            <a:r>
              <a:rPr lang="sr-Latn-RS" sz="2400" dirty="0" smtClean="0">
                <a:latin typeface="Comic Sans MS" pitchFamily="66" charset="0"/>
              </a:rPr>
              <a:t>	</a:t>
            </a:r>
            <a:r>
              <a:rPr lang="sr-Latn-R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sr-Latn-RS" sz="2400" dirty="0" smtClean="0">
                <a:latin typeface="Comic Sans MS" pitchFamily="66" charset="0"/>
              </a:rPr>
              <a:t>oksidaza -</a:t>
            </a:r>
            <a:r>
              <a:rPr lang="sr-Latn-RS" sz="2400" i="1" dirty="0" smtClean="0">
                <a:latin typeface="Comic Sans MS" pitchFamily="66" charset="0"/>
              </a:rPr>
              <a:t>Staphylococcus</a:t>
            </a:r>
            <a:r>
              <a:rPr lang="sr-Latn-RS" sz="2400" dirty="0" smtClean="0">
                <a:latin typeface="Comic Sans MS" pitchFamily="66" charset="0"/>
              </a:rPr>
              <a:t> </a:t>
            </a:r>
            <a:r>
              <a:rPr lang="sr-Latn-RS" sz="2400" dirty="0">
                <a:latin typeface="Comic Sans MS" pitchFamily="66" charset="0"/>
              </a:rPr>
              <a:t>spp. </a:t>
            </a:r>
          </a:p>
          <a:p>
            <a:r>
              <a:rPr lang="sr-Latn-RS" sz="2400" dirty="0" smtClean="0">
                <a:latin typeface="Comic Sans MS" pitchFamily="66" charset="0"/>
              </a:rPr>
              <a:t>		    oksidaza + </a:t>
            </a:r>
            <a:r>
              <a:rPr lang="sr-Latn-RS" sz="2400" i="1" dirty="0" smtClean="0">
                <a:latin typeface="Comic Sans MS" pitchFamily="66" charset="0"/>
              </a:rPr>
              <a:t>Micrococcus</a:t>
            </a:r>
            <a:r>
              <a:rPr lang="sr-Latn-RS" sz="2400" dirty="0" smtClean="0">
                <a:latin typeface="Comic Sans MS" pitchFamily="66" charset="0"/>
              </a:rPr>
              <a:t> spp. </a:t>
            </a:r>
            <a:endParaRPr lang="sr-Latn-RS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latin typeface="Comic Sans MS" pitchFamily="66" charset="0"/>
              </a:rPr>
              <a:t>Nepokretne </a:t>
            </a:r>
          </a:p>
          <a:p>
            <a:endParaRPr lang="sr-Latn-RS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" y="4617576"/>
            <a:ext cx="4665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Comic Sans MS" pitchFamily="66" charset="0"/>
              </a:rPr>
              <a:t>K</a:t>
            </a:r>
            <a:r>
              <a:rPr lang="sr-Latn-RS" sz="2400" dirty="0" smtClean="0">
                <a:latin typeface="Comic Sans MS" pitchFamily="66" charset="0"/>
              </a:rPr>
              <a:t>oagulaza + </a:t>
            </a:r>
            <a:r>
              <a:rPr lang="en-US" sz="2400" dirty="0" err="1" smtClean="0">
                <a:latin typeface="Comic Sans MS" pitchFamily="66" charset="0"/>
              </a:rPr>
              <a:t>sigurno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sr-Latn-RS" sz="2400" dirty="0" smtClean="0">
                <a:latin typeface="Comic Sans MS" pitchFamily="66" charset="0"/>
              </a:rPr>
              <a:t>patogene </a:t>
            </a:r>
          </a:p>
          <a:p>
            <a:r>
              <a:rPr lang="sr-Latn-RS" sz="2400" dirty="0" smtClean="0">
                <a:latin typeface="Comic Sans MS" pitchFamily="66" charset="0"/>
              </a:rPr>
              <a:t>    Koagulaza – saprofitske i uslovno patogene </a:t>
            </a:r>
            <a:r>
              <a:rPr lang="sr-Latn-RS" sz="2400" i="1" dirty="0">
                <a:latin typeface="Comic Sans MS" pitchFamily="66" charset="0"/>
              </a:rPr>
              <a:t>Staphylococcus</a:t>
            </a:r>
            <a:r>
              <a:rPr lang="sr-Latn-RS" sz="2400" dirty="0">
                <a:latin typeface="Comic Sans MS" pitchFamily="66" charset="0"/>
              </a:rPr>
              <a:t> </a:t>
            </a:r>
            <a:r>
              <a:rPr lang="sr-Latn-RS" sz="2400" dirty="0" smtClean="0">
                <a:latin typeface="Comic Sans MS" pitchFamily="66" charset="0"/>
              </a:rPr>
              <a:t>spp.</a:t>
            </a:r>
          </a:p>
        </p:txBody>
      </p:sp>
      <p:pic>
        <p:nvPicPr>
          <p:cNvPr id="5122" name="Picture 2" descr="C:\Users\Isidora\Desktop\download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93" y="333452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sidora\Desktop\slide_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93" y="3104473"/>
            <a:ext cx="2478007" cy="10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sidora\Desktop\coagulase-502x4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4271964"/>
            <a:ext cx="4079875" cy="26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sidora\Desktop\51cz6x43-9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6" b="94251" l="10000" r="90000">
                        <a14:foregroundMark x1="21444" y1="47023" x2="19778" y2="36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81518"/>
            <a:ext cx="11287650" cy="63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219908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>
                <a:solidFill>
                  <a:srgbClr val="C00000"/>
                </a:solidFill>
                <a:latin typeface="Comic Sans MS" pitchFamily="66" charset="0"/>
              </a:rPr>
              <a:t>Materijal za pregled</a:t>
            </a:r>
            <a:endParaRPr lang="en-US" sz="2800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Comic Sans MS" pitchFamily="66" charset="0"/>
              </a:rPr>
              <a:t>Mleko</a:t>
            </a:r>
            <a:r>
              <a:rPr lang="sr-Latn-RS" sz="2000" dirty="0" smtClean="0">
                <a:latin typeface="Comic Sans MS" pitchFamily="66" charset="0"/>
              </a:rPr>
              <a:t>, </a:t>
            </a:r>
            <a:r>
              <a:rPr lang="sr-Latn-RS" sz="2000" dirty="0">
                <a:latin typeface="Comic Sans MS" pitchFamily="66" charset="0"/>
              </a:rPr>
              <a:t>g</a:t>
            </a:r>
            <a:r>
              <a:rPr lang="en-US" sz="2000" dirty="0" err="1" smtClean="0">
                <a:latin typeface="Comic Sans MS" pitchFamily="66" charset="0"/>
              </a:rPr>
              <a:t>noj</a:t>
            </a:r>
            <a:r>
              <a:rPr lang="sr-Latn-RS" sz="2000" dirty="0" smtClean="0">
                <a:latin typeface="Comic Sans MS" pitchFamily="66" charset="0"/>
              </a:rPr>
              <a:t>, s</a:t>
            </a:r>
            <a:r>
              <a:rPr lang="en-US" sz="2000" dirty="0" err="1" smtClean="0">
                <a:latin typeface="Comic Sans MS" pitchFamily="66" charset="0"/>
              </a:rPr>
              <a:t>ekret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eksudati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rana</a:t>
            </a:r>
            <a:r>
              <a:rPr lang="sr-Latn-RS" sz="2000" dirty="0" smtClean="0">
                <a:latin typeface="Comic Sans MS" pitchFamily="66" charset="0"/>
              </a:rPr>
              <a:t>, </a:t>
            </a:r>
            <a:r>
              <a:rPr lang="sr-Latn-RS" sz="2000" dirty="0">
                <a:latin typeface="Comic Sans MS" pitchFamily="66" charset="0"/>
              </a:rPr>
              <a:t>s</a:t>
            </a:r>
            <a:r>
              <a:rPr lang="en-US" sz="2000" dirty="0" err="1" smtClean="0">
                <a:latin typeface="Comic Sans MS" pitchFamily="66" charset="0"/>
              </a:rPr>
              <a:t>karifikat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kože</a:t>
            </a:r>
            <a:r>
              <a:rPr lang="sr-Latn-RS" sz="2000" dirty="0" smtClean="0">
                <a:latin typeface="Comic Sans MS" pitchFamily="66" charset="0"/>
              </a:rPr>
              <a:t>, </a:t>
            </a:r>
            <a:r>
              <a:rPr lang="sr-Latn-RS" sz="2000" dirty="0">
                <a:latin typeface="Comic Sans MS" pitchFamily="66" charset="0"/>
              </a:rPr>
              <a:t>b</a:t>
            </a:r>
            <a:r>
              <a:rPr lang="en-US" sz="2000" dirty="0" err="1" smtClean="0">
                <a:latin typeface="Comic Sans MS" pitchFamily="66" charset="0"/>
              </a:rPr>
              <a:t>risevi</a:t>
            </a:r>
            <a:r>
              <a:rPr lang="sr-Latn-RS" sz="2000" dirty="0" smtClean="0">
                <a:latin typeface="Comic Sans MS" pitchFamily="66" charset="0"/>
              </a:rPr>
              <a:t>, a</a:t>
            </a:r>
            <a:r>
              <a:rPr lang="en-US" sz="2000" dirty="0" err="1" smtClean="0">
                <a:latin typeface="Comic Sans MS" pitchFamily="66" charset="0"/>
              </a:rPr>
              <a:t>spirati</a:t>
            </a:r>
            <a:r>
              <a:rPr lang="sr-Latn-RS" sz="2000" dirty="0" smtClean="0">
                <a:latin typeface="Comic Sans MS" pitchFamily="66" charset="0"/>
              </a:rPr>
              <a:t>, p</a:t>
            </a:r>
            <a:r>
              <a:rPr lang="en-US" sz="2000" dirty="0" err="1" smtClean="0">
                <a:latin typeface="Comic Sans MS" pitchFamily="66" charset="0"/>
              </a:rPr>
              <a:t>unktati</a:t>
            </a:r>
            <a:r>
              <a:rPr lang="sr-Latn-RS" sz="2000" dirty="0" smtClean="0">
                <a:latin typeface="Comic Sans MS" pitchFamily="66" charset="0"/>
              </a:rPr>
              <a:t>, n</a:t>
            </a:r>
            <a:r>
              <a:rPr lang="en-US" sz="2000" dirty="0" err="1" smtClean="0">
                <a:latin typeface="Comic Sans MS" pitchFamily="66" charset="0"/>
              </a:rPr>
              <a:t>amirnice</a:t>
            </a:r>
            <a:r>
              <a:rPr lang="sr-Latn-RS" sz="2000" dirty="0" smtClean="0">
                <a:latin typeface="Comic Sans MS" pitchFamily="66" charset="0"/>
              </a:rPr>
              <a:t>... UVEK POVEZIVATI SA KLINIČKOM SLIKOM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43" y="2667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>
                <a:solidFill>
                  <a:srgbClr val="C00000"/>
                </a:solidFill>
                <a:latin typeface="Comic Sans MS" pitchFamily="66" charset="0"/>
              </a:rPr>
              <a:t>Dijagnostika</a:t>
            </a:r>
            <a:endParaRPr lang="en-US" sz="2800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532" y="3429000"/>
            <a:ext cx="8631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000" dirty="0" smtClean="0">
                <a:latin typeface="Comic Sans MS" pitchFamily="66" charset="0"/>
              </a:rPr>
              <a:t>Klinička slika, morfološke, tinktorijalne, kulturelne osobine,  fiziološke i biohemijske osobine UVEK ISTO, DODATI SAMO SPECIFIČNO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0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Comic Sans MS" pitchFamily="66" charset="0"/>
              </a:rPr>
              <a:t> </a:t>
            </a: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D</a:t>
            </a:r>
            <a:r>
              <a:rPr lang="sr-Latn-RS" sz="2400" b="1" dirty="0" smtClean="0">
                <a:solidFill>
                  <a:srgbClr val="C00000"/>
                </a:solidFill>
                <a:latin typeface="Comic Sans MS" pitchFamily="66" charset="0"/>
              </a:rPr>
              <a:t>okazivanje patogenosti!</a:t>
            </a:r>
          </a:p>
        </p:txBody>
      </p:sp>
    </p:spTree>
    <p:extLst>
      <p:ext uri="{BB962C8B-B14F-4D97-AF65-F5344CB8AC3E}">
        <p14:creationId xmlns:p14="http://schemas.microsoft.com/office/powerpoint/2010/main" val="12951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51cz6x43-9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6" b="94251" l="10000" r="90000">
                        <a14:foregroundMark x1="21444" y1="47023" x2="19778" y2="36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346" y="152400"/>
            <a:ext cx="11287650" cy="63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636" y="50953"/>
            <a:ext cx="9144000" cy="687185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C:\Users\Isidora\Desktop\17889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21558"/>
            <a:ext cx="4775200" cy="35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7270"/>
            <a:ext cx="712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Comic Sans MS" pitchFamily="66" charset="0"/>
              </a:rPr>
              <a:t>Staphylococcus</a:t>
            </a:r>
            <a:r>
              <a:rPr lang="en-US" sz="5400" dirty="0" smtClean="0">
                <a:latin typeface="Comic Sans MS" pitchFamily="66" charset="0"/>
              </a:rPr>
              <a:t> spp.</a:t>
            </a:r>
            <a:endParaRPr lang="en-US" sz="5400" dirty="0">
              <a:latin typeface="Comic Sans MS" pitchFamily="66" charset="0"/>
            </a:endParaRPr>
          </a:p>
        </p:txBody>
      </p:sp>
      <p:pic>
        <p:nvPicPr>
          <p:cNvPr id="5" name="Picture 2" descr="C:\Users\Isidora\Desktop\abscessMRSAXsec_a_enIL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63" b="92275" l="5783" r="97349">
                        <a14:foregroundMark x1="6988" y1="6867" x2="6506" y2="87124"/>
                        <a14:foregroundMark x1="7711" y1="87554" x2="95181" y2="88412"/>
                        <a14:foregroundMark x1="94940" y1="72532" x2="94940" y2="8584"/>
                        <a14:foregroundMark x1="93494" y1="46781" x2="88434" y2="4721"/>
                        <a14:foregroundMark x1="8916" y1="9013" x2="91807" y2="3863"/>
                        <a14:foregroundMark x1="20723" y1="20172" x2="32530" y2="32189"/>
                        <a14:foregroundMark x1="37108" y1="25322" x2="75422" y2="26180"/>
                        <a14:foregroundMark x1="90602" y1="43348" x2="82892" y2="21030"/>
                        <a14:foregroundMark x1="46265" y1="10730" x2="66265" y2="7296"/>
                        <a14:foregroundMark x1="40482" y1="20601" x2="73735" y2="15451"/>
                        <a14:foregroundMark x1="8916" y1="34764" x2="13012" y2="35193"/>
                        <a14:foregroundMark x1="42651" y1="15451" x2="52048" y2="17167"/>
                        <a14:backgroundMark x1="3855" y1="93991" x2="4096" y2="2146"/>
                        <a14:backgroundMark x1="5542" y1="94850" x2="26265" y2="94850"/>
                        <a14:backgroundMark x1="98313" y1="89270" x2="98554" y2="2575"/>
                        <a14:backgroundMark x1="7229" y1="1288" x2="96627" y2="1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080" y="4495800"/>
            <a:ext cx="4648480" cy="26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sidora\Desktop\51cz6x43-9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6" b="94251" l="10000" r="90000">
                        <a14:foregroundMark x1="21444" y1="47023" x2="19778" y2="36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11287650" cy="63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1" y="76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u="sng" dirty="0" smtClean="0">
                <a:latin typeface="Comic Sans MS" pitchFamily="66" charset="0"/>
              </a:rPr>
              <a:t>Patogene vrste </a:t>
            </a:r>
            <a:r>
              <a:rPr lang="sr-Latn-RS" sz="2400" b="1" u="sng" dirty="0">
                <a:latin typeface="Comic Sans MS" pitchFamily="66" charset="0"/>
              </a:rPr>
              <a:t>i šta </a:t>
            </a:r>
            <a:r>
              <a:rPr lang="sr-Latn-RS" sz="2400" b="1" u="sng" dirty="0" smtClean="0">
                <a:latin typeface="Comic Sans MS" pitchFamily="66" charset="0"/>
              </a:rPr>
              <a:t>izazivaju </a:t>
            </a:r>
            <a:r>
              <a:rPr lang="sr-Latn-RS" sz="2400" b="1" u="sng" dirty="0" smtClean="0">
                <a:solidFill>
                  <a:srgbClr val="C00000"/>
                </a:solidFill>
                <a:latin typeface="Comic Sans MS" pitchFamily="66" charset="0"/>
              </a:rPr>
              <a:t>(najčešće)</a:t>
            </a:r>
          </a:p>
          <a:p>
            <a:r>
              <a:rPr lang="sr-Latn-RS" sz="2400" dirty="0" smtClean="0">
                <a:latin typeface="Comic Sans MS" pitchFamily="66" charset="0"/>
              </a:rPr>
              <a:t>Svaka patogena i uslovno patogena vrsta iz roda </a:t>
            </a:r>
            <a:r>
              <a:rPr lang="sr-Latn-RS" sz="2400" i="1" dirty="0" smtClean="0">
                <a:latin typeface="Comic Sans MS" pitchFamily="66" charset="0"/>
              </a:rPr>
              <a:t>Staphylococcus</a:t>
            </a:r>
            <a:r>
              <a:rPr lang="sr-Latn-RS" sz="2400" dirty="0" smtClean="0">
                <a:latin typeface="Comic Sans MS" pitchFamily="66" charset="0"/>
              </a:rPr>
              <a:t> može dovesti do upale kože, uha, oka... </a:t>
            </a:r>
            <a:endParaRPr lang="sr-Latn-RS" sz="2400" dirty="0"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6716"/>
              </p:ext>
            </p:extLst>
          </p:nvPr>
        </p:nvGraphicFramePr>
        <p:xfrm>
          <a:off x="721388" y="1600200"/>
          <a:ext cx="7015426" cy="4815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2012"/>
                <a:gridCol w="3393414"/>
              </a:tblGrid>
              <a:tr h="1189637">
                <a:tc>
                  <a:txBody>
                    <a:bodyPr/>
                    <a:lstStyle/>
                    <a:p>
                      <a:r>
                        <a:rPr lang="sr-Latn-RS" i="1" dirty="0" smtClean="0">
                          <a:latin typeface="Comic Sans MS" pitchFamily="66" charset="0"/>
                        </a:rPr>
                        <a:t>S. aureus</a:t>
                      </a:r>
                      <a:endParaRPr lang="en-US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Comic Sans MS" pitchFamily="66" charset="0"/>
                        </a:rPr>
                        <a:t>Piodermije, mastitis, otitis, apscesi</a:t>
                      </a:r>
                      <a:r>
                        <a:rPr lang="sr-Latn-RS" baseline="0" dirty="0" smtClean="0">
                          <a:latin typeface="Comic Sans MS" pitchFamily="66" charset="0"/>
                        </a:rPr>
                        <a:t> (koža, unutr.organi), botriomikoza, pododermatitis (bumblefoot) ptica, sistemska infekcija-septikemija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82464">
                <a:tc>
                  <a:txBody>
                    <a:bodyPr/>
                    <a:lstStyle/>
                    <a:p>
                      <a:r>
                        <a:rPr lang="sr-Latn-RS" i="1" dirty="0" smtClean="0">
                          <a:latin typeface="Comic Sans MS" pitchFamily="66" charset="0"/>
                        </a:rPr>
                        <a:t>S. pseudintermedius</a:t>
                      </a:r>
                      <a:endParaRPr lang="en-US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Comic Sans MS" pitchFamily="66" charset="0"/>
                        </a:rPr>
                        <a:t>Piodermije, otitis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 smtClean="0">
                          <a:latin typeface="Comic Sans MS" pitchFamily="66" charset="0"/>
                        </a:rPr>
                        <a:t>externa</a:t>
                      </a:r>
                      <a:r>
                        <a:rPr lang="sr-Latn-RS" dirty="0" smtClean="0">
                          <a:latin typeface="Comic Sans MS" pitchFamily="66" charset="0"/>
                        </a:rPr>
                        <a:t> i</a:t>
                      </a:r>
                      <a:r>
                        <a:rPr lang="sr-Latn-RS" baseline="0" dirty="0" smtClean="0">
                          <a:latin typeface="Comic Sans MS" pitchFamily="66" charset="0"/>
                        </a:rPr>
                        <a:t> dr. gnojne infekcije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32746">
                <a:tc>
                  <a:txBody>
                    <a:bodyPr/>
                    <a:lstStyle/>
                    <a:p>
                      <a:r>
                        <a:rPr lang="sr-Latn-RS" i="1" dirty="0" smtClean="0">
                          <a:latin typeface="Comic Sans MS" pitchFamily="66" charset="0"/>
                        </a:rPr>
                        <a:t>S.</a:t>
                      </a:r>
                      <a:r>
                        <a:rPr lang="sr-Latn-RS" i="1" baseline="0" dirty="0" smtClean="0">
                          <a:latin typeface="Comic Sans MS" pitchFamily="66" charset="0"/>
                        </a:rPr>
                        <a:t> hyicus </a:t>
                      </a:r>
                      <a:r>
                        <a:rPr lang="sr-Latn-RS" i="0" baseline="0" dirty="0" smtClean="0">
                          <a:latin typeface="Comic Sans MS" pitchFamily="66" charset="0"/>
                        </a:rPr>
                        <a:t>(svinje)</a:t>
                      </a:r>
                      <a:endParaRPr lang="en-US" i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Comic Sans MS" pitchFamily="66" charset="0"/>
                        </a:rPr>
                        <a:t>Eksudativni epidermitis, poliartritis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82464">
                <a:tc>
                  <a:txBody>
                    <a:bodyPr/>
                    <a:lstStyle/>
                    <a:p>
                      <a:r>
                        <a:rPr lang="sr-Latn-RS" i="1" dirty="0" smtClean="0">
                          <a:latin typeface="Comic Sans MS" pitchFamily="66" charset="0"/>
                        </a:rPr>
                        <a:t>S. epidermidis </a:t>
                      </a:r>
                      <a:r>
                        <a:rPr lang="sr-Latn-RS" i="0" dirty="0" smtClean="0">
                          <a:latin typeface="Comic Sans MS" pitchFamily="66" charset="0"/>
                        </a:rPr>
                        <a:t>(uslovno patogen)</a:t>
                      </a:r>
                      <a:endParaRPr lang="en-US" i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Comic Sans MS" pitchFamily="66" charset="0"/>
                        </a:rPr>
                        <a:t>Apscesi...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82464">
                <a:tc>
                  <a:txBody>
                    <a:bodyPr/>
                    <a:lstStyle/>
                    <a:p>
                      <a:r>
                        <a:rPr lang="sr-Latn-RS" i="1" dirty="0" smtClean="0">
                          <a:latin typeface="Comic Sans MS" pitchFamily="66" charset="0"/>
                        </a:rPr>
                        <a:t>S. intermedius</a:t>
                      </a:r>
                      <a:endParaRPr lang="en-US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mic Sans MS" pitchFamily="66" charset="0"/>
                        </a:rPr>
                        <a:t>Gnojne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 smtClean="0">
                          <a:latin typeface="Comic Sans MS" pitchFamily="66" charset="0"/>
                        </a:rPr>
                        <a:t>infekcije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 smtClean="0">
                          <a:latin typeface="Comic Sans MS" pitchFamily="66" charset="0"/>
                        </a:rPr>
                        <a:t>ko</a:t>
                      </a:r>
                      <a:r>
                        <a:rPr lang="sr-Latn-RS" dirty="0" smtClean="0">
                          <a:latin typeface="Comic Sans MS" pitchFamily="66" charset="0"/>
                        </a:rPr>
                        <a:t>že,</a:t>
                      </a:r>
                      <a:r>
                        <a:rPr lang="sr-Latn-RS" baseline="0" dirty="0" smtClean="0">
                          <a:latin typeface="Comic Sans MS" pitchFamily="66" charset="0"/>
                        </a:rPr>
                        <a:t> rana, respiratorog trakta, zglobova, pyometra 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82464">
                <a:tc>
                  <a:txBody>
                    <a:bodyPr/>
                    <a:lstStyle/>
                    <a:p>
                      <a:r>
                        <a:rPr lang="sr-Latn-RS" i="1" dirty="0" smtClean="0">
                          <a:latin typeface="Comic Sans MS" pitchFamily="66" charset="0"/>
                        </a:rPr>
                        <a:t>S. schleiferi subsp. coagulans</a:t>
                      </a:r>
                      <a:endParaRPr lang="en-US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Comic Sans MS" pitchFamily="66" charset="0"/>
                        </a:rPr>
                        <a:t>Otitis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 smtClean="0">
                          <a:latin typeface="Comic Sans MS" pitchFamily="66" charset="0"/>
                        </a:rPr>
                        <a:t>externa</a:t>
                      </a:r>
                      <a:r>
                        <a:rPr lang="sr-Latn-RS" dirty="0" smtClean="0">
                          <a:latin typeface="Comic Sans MS" pitchFamily="66" charset="0"/>
                        </a:rPr>
                        <a:t>...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3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sidora\Desktop\MRSA 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25" y="1371600"/>
            <a:ext cx="7864456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sidora\Desktop\ANTIMICROB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3678237"/>
            <a:ext cx="5441306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524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000" dirty="0" smtClean="0">
                <a:latin typeface="Comic Sans MS" pitchFamily="66" charset="0"/>
              </a:rPr>
              <a:t>MRSA</a:t>
            </a:r>
            <a:endParaRPr lang="en-US" sz="6000" dirty="0">
              <a:latin typeface="Comic Sans MS" pitchFamily="66" charset="0"/>
            </a:endParaRPr>
          </a:p>
        </p:txBody>
      </p:sp>
      <p:pic>
        <p:nvPicPr>
          <p:cNvPr id="14338" name="Picture 2" descr="C:\Users\Isidora\Desktop\aa1f223d0471548d39f0bd797e7efa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51" y="4038600"/>
            <a:ext cx="3290454" cy="26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 descr="C:\Users\Isidora\Desktop\groupa-str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1819" y="24296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i="1" dirty="0" smtClean="0">
                <a:solidFill>
                  <a:schemeClr val="bg1"/>
                </a:solidFill>
                <a:latin typeface="Comic Sans MS" pitchFamily="66" charset="0"/>
              </a:rPr>
              <a:t>Streptococcus</a:t>
            </a:r>
            <a:r>
              <a:rPr lang="sr-Latn-RS" sz="4800" dirty="0" smtClean="0">
                <a:solidFill>
                  <a:schemeClr val="bg1"/>
                </a:solidFill>
                <a:latin typeface="Comic Sans MS" pitchFamily="66" charset="0"/>
              </a:rPr>
              <a:t> spp.</a:t>
            </a:r>
            <a:endParaRPr lang="en-US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172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u="sng" dirty="0" smtClean="0">
                <a:solidFill>
                  <a:schemeClr val="bg1"/>
                </a:solidFill>
                <a:latin typeface="Comic Sans MS" pitchFamily="66" charset="0"/>
              </a:rPr>
              <a:t>Prema Lancefieldovoj: 21 serološka grupa (A, B, C, D...)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4126593"/>
            <a:ext cx="6553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Respiratorni trakt + limfadenitis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Neonatalne respiratorne i septikemične infekcije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Sekundarne pneumonije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Gnojne inf. urogenitalnog trakta, vimena</a:t>
            </a:r>
            <a:r>
              <a:rPr lang="sr-Latn-RS" dirty="0"/>
              <a:t>, kože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" y="20782"/>
            <a:ext cx="361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Grupa A</a:t>
            </a:r>
          </a:p>
          <a:p>
            <a:r>
              <a:rPr lang="sr-Latn-RS" sz="2800" i="1" dirty="0" smtClean="0">
                <a:solidFill>
                  <a:srgbClr val="FFC000"/>
                </a:solidFill>
                <a:latin typeface="Comic Sans MS" pitchFamily="66" charset="0"/>
              </a:rPr>
              <a:t>S. pyogenes</a:t>
            </a:r>
            <a:endParaRPr lang="en-US" sz="28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Isidora\Desktop\Sarlah_kod_dece_mamin_saj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79" y="117980"/>
            <a:ext cx="5445975" cy="27776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ommons.wikivet.net/images/7/71/Equine_Internal_Medicine_Q%26A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29000"/>
            <a:ext cx="4984707" cy="336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905" y="38862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Ljudi: šarlah, erisipelas, gnojne upale grla, apscesi...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Limfadenitis ždrebadi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2" descr="http://www.your-doctor.net/dermatology_atlas/rwx/uploaded_images/Erysipelas/erysipelas_le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45" y="1219200"/>
            <a:ext cx="334859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964" y="34636"/>
            <a:ext cx="361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Grupa B</a:t>
            </a:r>
          </a:p>
          <a:p>
            <a:r>
              <a:rPr lang="sr-Latn-RS" sz="2800" i="1" dirty="0" smtClean="0">
                <a:solidFill>
                  <a:srgbClr val="FFC000"/>
                </a:solidFill>
                <a:latin typeface="Comic Sans MS" pitchFamily="66" charset="0"/>
              </a:rPr>
              <a:t>S. agalactiae</a:t>
            </a:r>
            <a:endParaRPr lang="en-US" sz="28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8" y="1935602"/>
            <a:ext cx="4748668" cy="2986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964" y="1648691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Preživari: </a:t>
            </a:r>
            <a:r>
              <a:rPr lang="sr-Latn-RS" sz="2400" b="1" dirty="0" smtClean="0">
                <a:solidFill>
                  <a:schemeClr val="bg1"/>
                </a:solidFill>
                <a:latin typeface="Comic Sans MS" pitchFamily="66" charset="0"/>
              </a:rPr>
              <a:t>mastitis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Neonatalne septikemije ljudi i pasa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3962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i="1" dirty="0" smtClean="0">
                <a:solidFill>
                  <a:srgbClr val="FFC000"/>
                </a:solidFill>
                <a:latin typeface="Comic Sans MS" pitchFamily="66" charset="0"/>
              </a:rPr>
              <a:t>S. dysgalactiae</a:t>
            </a:r>
          </a:p>
          <a:p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astitis krava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964" y="34636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Grupa 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802" y="0"/>
            <a:ext cx="6998998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sr-Latn-RS" b="1" u="sng" dirty="0" smtClean="0"/>
              <a:t> </a:t>
            </a:r>
            <a:endParaRPr lang="sr-Latn-RS" b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RS" sz="2800" i="1" dirty="0" smtClean="0">
                <a:solidFill>
                  <a:srgbClr val="FFC000"/>
                </a:solidFill>
                <a:latin typeface="Comic Sans MS" pitchFamily="66" charset="0"/>
              </a:rPr>
              <a:t>S. </a:t>
            </a:r>
            <a:r>
              <a:rPr lang="en-US" sz="2800" i="1" dirty="0" err="1" smtClean="0">
                <a:solidFill>
                  <a:srgbClr val="FFC000"/>
                </a:solidFill>
                <a:latin typeface="Comic Sans MS" pitchFamily="66" charset="0"/>
              </a:rPr>
              <a:t>equisimilis</a:t>
            </a:r>
            <a:endParaRPr lang="sr-Latn-RS" sz="2800" i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konji – apscesi, mastitis, endometritis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gnojne infekcije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drugih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 vrsta životinja</a:t>
            </a:r>
          </a:p>
          <a:p>
            <a:pPr marL="0" indent="0">
              <a:buNone/>
            </a:pPr>
            <a:endParaRPr lang="sr-Latn-R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sr-Latn-RS" sz="2800" i="1" dirty="0" smtClean="0">
                <a:solidFill>
                  <a:srgbClr val="FFC000"/>
                </a:solidFill>
                <a:latin typeface="Comic Sans MS" pitchFamily="66" charset="0"/>
              </a:rPr>
              <a:t>S. equi</a:t>
            </a:r>
          </a:p>
          <a:p>
            <a:r>
              <a:rPr lang="sr-Latn-R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ŽDREBEĆAK</a:t>
            </a:r>
          </a:p>
          <a:p>
            <a:pPr>
              <a:buFont typeface="Wingdings 2" pitchFamily="18" charset="2"/>
              <a:buNone/>
            </a:pPr>
            <a:r>
              <a:rPr lang="sr-Latn-RS" b="1" dirty="0" smtClean="0">
                <a:solidFill>
                  <a:schemeClr val="bg1"/>
                </a:solidFill>
              </a:rPr>
              <a:t> </a:t>
            </a:r>
          </a:p>
          <a:p>
            <a:endParaRPr lang="sr-Latn-RS" b="1" dirty="0" smtClean="0"/>
          </a:p>
          <a:p>
            <a:pPr>
              <a:buFont typeface="Wingdings 2" pitchFamily="18" charset="2"/>
              <a:buNone/>
            </a:pPr>
            <a:endParaRPr lang="sr-Latn-RS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27" y="3810000"/>
            <a:ext cx="6927273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sr-Latn-RS" sz="2800" i="1" dirty="0" smtClean="0">
                <a:solidFill>
                  <a:srgbClr val="FFC000"/>
                </a:solidFill>
                <a:latin typeface="Comic Sans MS" pitchFamily="66" charset="0"/>
              </a:rPr>
              <a:t>S. zooepidermicus (S. equi subsp. zooepidermicus)</a:t>
            </a:r>
          </a:p>
          <a:p>
            <a:pPr>
              <a:buFont typeface="Wingdings 2" pitchFamily="18" charset="2"/>
              <a:buNone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konji- mastitis, abortus, sekundarne pneumonije</a:t>
            </a:r>
          </a:p>
          <a:p>
            <a:pPr>
              <a:buFont typeface="Wingdings 2" pitchFamily="18" charset="2"/>
              <a:buNone/>
              <a:defRPr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rave – mastitis, metritis</a:t>
            </a:r>
          </a:p>
          <a:p>
            <a:pPr>
              <a:buFont typeface="Wingdings 2" pitchFamily="18" charset="2"/>
              <a:buNone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prasad – septikemija i artritis</a:t>
            </a:r>
          </a:p>
          <a:p>
            <a:pPr>
              <a:buFont typeface="Wingdings 2" pitchFamily="18" charset="2"/>
              <a:buNone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živina – septikemija i endokarditis</a:t>
            </a:r>
            <a:endParaRPr lang="sr-Latn-RS" dirty="0" smtClean="0"/>
          </a:p>
          <a:p>
            <a:pPr>
              <a:buFont typeface="Wingdings 2" pitchFamily="18" charset="2"/>
              <a:buNone/>
              <a:defRPr/>
            </a:pPr>
            <a:endParaRPr lang="en-US" b="1" i="1" dirty="0" smtClean="0"/>
          </a:p>
        </p:txBody>
      </p:sp>
      <p:pic>
        <p:nvPicPr>
          <p:cNvPr id="6" name="Picture 4" descr="http://www.wholehorsevetservices.com/images/diseases/abs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64143"/>
            <a:ext cx="3186379" cy="329171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964" y="34636"/>
            <a:ext cx="88738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Grupa D</a:t>
            </a:r>
          </a:p>
          <a:p>
            <a:r>
              <a:rPr lang="sr-Latn-RS" sz="2800" i="1" dirty="0" smtClean="0">
                <a:solidFill>
                  <a:srgbClr val="FFC000"/>
                </a:solidFill>
                <a:latin typeface="Comic Sans MS" pitchFamily="66" charset="0"/>
              </a:rPr>
              <a:t>Enterococcus faecalis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oportunističke infekcije</a:t>
            </a:r>
          </a:p>
          <a:p>
            <a:r>
              <a:rPr lang="sr-Latn-RS" sz="2800" i="1" dirty="0" smtClean="0">
                <a:solidFill>
                  <a:srgbClr val="FFC000"/>
                </a:solidFill>
                <a:latin typeface="Comic Sans MS" pitchFamily="66" charset="0"/>
              </a:rPr>
              <a:t>S. suis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rtritis, meningitis, pneumonija, septikemija prasadi</a:t>
            </a:r>
          </a:p>
          <a:p>
            <a:r>
              <a:rPr lang="sr-Latn-RS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Grupa E</a:t>
            </a:r>
          </a:p>
          <a:p>
            <a:r>
              <a:rPr lang="sr-Latn-RS" sz="2800" i="1" dirty="0" smtClean="0">
                <a:solidFill>
                  <a:srgbClr val="FFC000"/>
                </a:solidFill>
                <a:latin typeface="Comic Sans MS" pitchFamily="66" charset="0"/>
              </a:rPr>
              <a:t>S. porcinus</a:t>
            </a:r>
          </a:p>
          <a:p>
            <a:r>
              <a:rPr lang="sr-Latn-RS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Grupa G</a:t>
            </a:r>
          </a:p>
          <a:p>
            <a:pPr marL="514350" indent="-514350">
              <a:buAutoNum type="alphaUcPeriod" startAt="19"/>
            </a:pPr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c</a:t>
            </a:r>
            <a:r>
              <a:rPr lang="sr-Latn-RS" sz="2800" i="1" dirty="0" smtClean="0">
                <a:solidFill>
                  <a:srgbClr val="FFC000"/>
                </a:solidFill>
                <a:latin typeface="Comic Sans MS" pitchFamily="66" charset="0"/>
              </a:rPr>
              <a:t>anis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Karnivore: infekcije kože, rana, genitalnog trakta, otitis</a:t>
            </a:r>
          </a:p>
          <a:p>
            <a:endParaRPr lang="sr-Latn-RS" sz="2800" u="sng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endParaRPr lang="sr-Latn-RS" sz="2800" i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64" y="4267200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Negrupisane</a:t>
            </a:r>
          </a:p>
          <a:p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Streptococcus uberis</a:t>
            </a:r>
          </a:p>
          <a:p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Streptococcus pneumoniae</a:t>
            </a:r>
            <a:endParaRPr lang="en-US" sz="28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Users\Isidora\Desktop\pneumococcal-pneumonia-medical-concept-pneumococcal-pneumonia-medical-concept-d-illustration-showing-bacteria-streptococcus-123301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3210039" cy="21161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0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839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>
                <a:solidFill>
                  <a:srgbClr val="FF0000"/>
                </a:solidFill>
                <a:latin typeface="Comic Sans MS" pitchFamily="66" charset="0"/>
              </a:rPr>
              <a:t>Morfološke i tinktorijalne osobine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Gram pozitivni, kokoidni, mogu da formiraju parove i lance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Nepokretne, ne stvaraju spore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400" i="1" dirty="0" smtClean="0">
                <a:solidFill>
                  <a:schemeClr val="bg1"/>
                </a:solidFill>
                <a:latin typeface="Comic Sans MS" pitchFamily="66" charset="0"/>
              </a:rPr>
              <a:t>S. </a:t>
            </a:r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p</a:t>
            </a:r>
            <a:r>
              <a:rPr lang="sr-Latn-RS" sz="2400" i="1" dirty="0" smtClean="0">
                <a:solidFill>
                  <a:schemeClr val="bg1"/>
                </a:solidFill>
                <a:latin typeface="Comic Sans MS" pitchFamily="66" charset="0"/>
              </a:rPr>
              <a:t>neumoniae – 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direktan preparat iz kliničkog materijala: diplokok u obliku lancete obavijen zajedničkom kapsulom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Isidora\Desktop\gnRoGePr25cJmR8ieM2S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47" y="1405230"/>
            <a:ext cx="3000375" cy="22617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Isidora\Desktop\images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93" y="1405230"/>
            <a:ext cx="3055143" cy="22884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Isidora\Desktop\pneumococcus 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64" y="4323967"/>
            <a:ext cx="3276600" cy="26222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73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>
                <a:solidFill>
                  <a:srgbClr val="FF0000"/>
                </a:solidFill>
                <a:latin typeface="Comic Sans MS" pitchFamily="66" charset="0"/>
              </a:rPr>
              <a:t>Faktori virulencije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Hemolizini, streptokinaza, eritrogeni toksin...</a:t>
            </a:r>
          </a:p>
          <a:p>
            <a:r>
              <a:rPr lang="sr-Latn-RS" sz="2800" b="1" u="sng" dirty="0" smtClean="0">
                <a:solidFill>
                  <a:srgbClr val="FF0000"/>
                </a:solidFill>
                <a:latin typeface="Comic Sans MS" pitchFamily="66" charset="0"/>
              </a:rPr>
              <a:t>Kulturelne osobine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Najčešće: krvni agar (ne rastu na MacConkey agaru za razliku od roda </a:t>
            </a:r>
            <a:r>
              <a:rPr lang="sr-Latn-RS" sz="2400" i="1" dirty="0" smtClean="0">
                <a:solidFill>
                  <a:schemeClr val="bg1"/>
                </a:solidFill>
                <a:latin typeface="Comic Sans MS" pitchFamily="66" charset="0"/>
              </a:rPr>
              <a:t>Enterococcus) 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Alfa hemoliza-nepotpuna-</a:t>
            </a:r>
            <a:r>
              <a:rPr lang="sr-Latn-RS" sz="2400" b="1" dirty="0" smtClean="0">
                <a:solidFill>
                  <a:srgbClr val="00B050"/>
                </a:solidFill>
                <a:latin typeface="Comic Sans MS" pitchFamily="66" charset="0"/>
              </a:rPr>
              <a:t>viridans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Beta hemoliza-potpuna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Gama hemoliza-nema hemolize</a:t>
            </a: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www.bacteriainphotos.com/photo%20gallery/viridans%20streptococ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3276600" cy="304602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6" descr="C:\Users\Isidora\Desktop\Staphylococcus-Hemolysi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64" y1="70370" x2="15430" y2="85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86956"/>
            <a:ext cx="2898110" cy="27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Isidora\Desktop\ABeta-Hemolysis-BAlpha-Hemolysis-CGamma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97" b="93750" l="2548" r="976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47710"/>
            <a:ext cx="3163416" cy="32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543050" y="5410200"/>
            <a:ext cx="493395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62250" y="5105400"/>
            <a:ext cx="16383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371600" y="4648200"/>
            <a:ext cx="44196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56068" y="2438400"/>
            <a:ext cx="16383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CAMP TEST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861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Streptokoke grupe B POSEDUJU </a:t>
            </a:r>
            <a:r>
              <a:rPr lang="sr-Latn-RS" sz="2400" u="sng" dirty="0">
                <a:solidFill>
                  <a:schemeClr val="bg1"/>
                </a:solidFill>
                <a:latin typeface="Comic Sans MS" pitchFamily="66" charset="0"/>
              </a:rPr>
              <a:t>CAMP FAKTOR 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KOJI POTENCIRA HEMOLITIČNO DELOVANJE </a:t>
            </a:r>
            <a:r>
              <a:rPr lang="el-GR" sz="2400" dirty="0">
                <a:solidFill>
                  <a:schemeClr val="bg1"/>
                </a:solidFill>
                <a:latin typeface="Comic Sans MS" pitchFamily="66" charset="0"/>
              </a:rPr>
              <a:t>β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 TOKSINA </a:t>
            </a:r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Staphylococcus </a:t>
            </a:r>
            <a:r>
              <a:rPr lang="sr-Latn-RS" sz="2400" i="1" dirty="0" smtClean="0">
                <a:solidFill>
                  <a:schemeClr val="bg1"/>
                </a:solidFill>
                <a:latin typeface="Comic Sans MS" pitchFamily="66" charset="0"/>
              </a:rPr>
              <a:t>aureus       POTPUNA </a:t>
            </a:r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HEMOLIZA</a:t>
            </a:r>
          </a:p>
          <a:p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Z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aseje se </a:t>
            </a:r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S. </a:t>
            </a:r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aureus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, a pod pravim uglom </a:t>
            </a:r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S. </a:t>
            </a:r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agalactiae</a:t>
            </a:r>
            <a:endParaRPr lang="sr-Latn-RS" sz="2400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i="1" dirty="0"/>
          </a:p>
        </p:txBody>
      </p:sp>
      <p:pic>
        <p:nvPicPr>
          <p:cNvPr id="12290" name="Picture 2" descr="C:\Users\Isidora\Desktop\camptest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79" y="3048000"/>
            <a:ext cx="4878388" cy="31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688773" y="1828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5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sidora\Desktop\hair-follicle-infe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8025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02792b9abaebcf57194992c23effb9f67863c1aa-651x3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7154"/>
            <a:ext cx="5846618" cy="32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sidora\Desktop\Evolution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0"/>
            <a:ext cx="4605193" cy="36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5734" y="152400"/>
            <a:ext cx="533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Superficijalna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piodermija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Isidora\Desktop\vetn201566316_f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1790"/>
            <a:ext cx="4094017" cy="32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0308" y="635930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FFFF00"/>
                </a:solidFill>
                <a:latin typeface="Comic Sans MS" pitchFamily="66" charset="0"/>
              </a:rPr>
              <a:t>Infekcije rana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9569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u="sng" dirty="0">
                <a:solidFill>
                  <a:srgbClr val="FF0000"/>
                </a:solidFill>
                <a:latin typeface="Comic Sans MS" pitchFamily="66" charset="0"/>
              </a:rPr>
              <a:t>Fiziološke i biohemijske </a:t>
            </a:r>
            <a:r>
              <a:rPr lang="sr-Latn-RS" sz="2800" b="1" u="sng" dirty="0" smtClean="0">
                <a:solidFill>
                  <a:srgbClr val="FF0000"/>
                </a:solidFill>
                <a:latin typeface="Comic Sans MS" pitchFamily="66" charset="0"/>
              </a:rPr>
              <a:t>osobine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Fakultativno anaerobne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Katalaza negativne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Oksidaza negativne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Nepokretne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800" b="1" u="sng" dirty="0" smtClean="0">
                <a:solidFill>
                  <a:srgbClr val="FF0000"/>
                </a:solidFill>
                <a:latin typeface="Comic Sans MS" pitchFamily="66" charset="0"/>
              </a:rPr>
              <a:t>Materijal za pregled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leko, sekret iz obolelog vimena, gnoj, brisevi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ransportna podloga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315" name="Picture 3" descr="C:\Users\Isidora\Desktop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43746"/>
            <a:ext cx="2476500" cy="1847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170219"/>
            <a:ext cx="5105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u="sng" dirty="0">
                <a:solidFill>
                  <a:srgbClr val="FF0000"/>
                </a:solidFill>
                <a:latin typeface="Comic Sans MS" pitchFamily="66" charset="0"/>
              </a:rPr>
              <a:t>Dijagnostika</a:t>
            </a: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Klinička slika, morfološke, tinktorijalne, kulturelne osobine, CAMP test, fiziološke i biohemijske osobine, brzi antigenski testovi</a:t>
            </a:r>
            <a:endParaRPr lang="sr-Latn-RS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316" name="Picture 4" descr="C:\Users\Isidora\Desktop\OSC_Microbio_20_03_Lanc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31" y="4738237"/>
            <a:ext cx="3170237" cy="20364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3429000" y="990600"/>
            <a:ext cx="626919" cy="7620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9100" y="1048434"/>
            <a:ext cx="386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  <a:latin typeface="Comic Sans MS" pitchFamily="66" charset="0"/>
              </a:rPr>
              <a:t>Razlika od </a:t>
            </a:r>
            <a:r>
              <a:rPr lang="sr-Latn-RS" i="1" dirty="0" smtClean="0">
                <a:solidFill>
                  <a:schemeClr val="bg1"/>
                </a:solidFill>
                <a:latin typeface="Comic Sans MS" pitchFamily="66" charset="0"/>
              </a:rPr>
              <a:t>Staphylococcus</a:t>
            </a:r>
            <a:r>
              <a:rPr lang="sr-Latn-RS" dirty="0" smtClean="0">
                <a:solidFill>
                  <a:schemeClr val="bg1"/>
                </a:solidFill>
                <a:latin typeface="Comic Sans MS" pitchFamily="66" charset="0"/>
              </a:rPr>
              <a:t> spp., </a:t>
            </a:r>
            <a:r>
              <a:rPr lang="sr-Latn-RS" i="1" dirty="0" smtClean="0">
                <a:solidFill>
                  <a:schemeClr val="bg1"/>
                </a:solidFill>
                <a:latin typeface="Comic Sans MS" pitchFamily="66" charset="0"/>
              </a:rPr>
              <a:t>Micrococcus</a:t>
            </a:r>
            <a:r>
              <a:rPr lang="sr-Latn-RS" dirty="0" smtClean="0">
                <a:solidFill>
                  <a:schemeClr val="bg1"/>
                </a:solidFill>
                <a:latin typeface="Comic Sans MS" pitchFamily="66" charset="0"/>
              </a:rPr>
              <a:t> spp.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22516"/>
              </p:ext>
            </p:extLst>
          </p:nvPr>
        </p:nvGraphicFramePr>
        <p:xfrm>
          <a:off x="1061774" y="71392"/>
          <a:ext cx="7015426" cy="6695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2012"/>
                <a:gridCol w="3393414"/>
              </a:tblGrid>
              <a:tr h="914400">
                <a:tc>
                  <a:txBody>
                    <a:bodyPr/>
                    <a:lstStyle/>
                    <a:p>
                      <a:r>
                        <a:rPr lang="sr-Latn-RS" sz="1400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S. p</a:t>
                      </a:r>
                      <a:r>
                        <a:rPr lang="en-US" sz="1400" i="1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yogenes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Ljudi: šarlah, erisipelas, gnojne upale grla, apscesi...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Ždrebad:</a:t>
                      </a:r>
                      <a:r>
                        <a:rPr lang="sr-Latn-RS" sz="14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l</a:t>
                      </a: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imfadenitis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464">
                <a:tc>
                  <a:txBody>
                    <a:bodyPr/>
                    <a:lstStyle/>
                    <a:p>
                      <a:r>
                        <a:rPr lang="sr-Latn-RS" sz="1400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S. agalactiae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Preživari: </a:t>
                      </a:r>
                      <a:r>
                        <a:rPr lang="sr-Latn-RS" sz="14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mastitis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Neonatalne septikemije ljudi i pasa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sr-Latn-RS" sz="1400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S.</a:t>
                      </a:r>
                      <a:r>
                        <a:rPr lang="sr-Latn-RS" sz="1400" i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disgalactiae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Preživari: </a:t>
                      </a:r>
                      <a:r>
                        <a:rPr lang="sr-Latn-RS" sz="14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mastitis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4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r-Latn-RS" sz="1400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S. </a:t>
                      </a:r>
                      <a:r>
                        <a:rPr lang="en-US" sz="1400" i="1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equisimilis</a:t>
                      </a:r>
                      <a:endParaRPr lang="sr-Latn-RS" sz="1400" i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Konji:</a:t>
                      </a:r>
                      <a:r>
                        <a:rPr lang="sr-Latn-RS" sz="14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apscesi, mastitis, endometritis</a:t>
                      </a:r>
                    </a:p>
                    <a:p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gnojne infekcije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drugih</a:t>
                      </a: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vrsta životinja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6288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S. equi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Ždrebećak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sr-Latn-RS" sz="1400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S. zooepidermicus (S. equi </a:t>
                      </a:r>
                      <a:r>
                        <a:rPr lang="sr-Latn-RS" sz="1400" i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subsp. </a:t>
                      </a:r>
                      <a:r>
                        <a:rPr lang="sr-Latn-RS" sz="1400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zooepidermicus)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Konji: mastitis, abortus, sekundarne pneumonije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Krave: mastitis, metritis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Prasad: septikemija i artritis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Živina: septikemija i endokarditis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endParaRPr lang="en-US" sz="1400" b="1" i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S. suis</a:t>
                      </a:r>
                    </a:p>
                    <a:p>
                      <a:pPr marL="0" indent="0">
                        <a:buNone/>
                        <a:defRPr/>
                      </a:pPr>
                      <a:endParaRPr lang="sr-Latn-RS" sz="1400" i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artritis, meningitis, pneumonija, septikemija prasadi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endParaRPr lang="en-US" sz="1400" b="1" i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464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sr-Latn-RS" sz="1400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S. canis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sr-Latn-R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Karnivore: infekcije kože, rana, genitalnog trakta, otitis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endParaRPr lang="en-US" sz="1400" b="1" i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S. uberis</a:t>
                      </a:r>
                    </a:p>
                    <a:p>
                      <a:pPr marL="0" indent="0">
                        <a:buNone/>
                        <a:defRPr/>
                      </a:pPr>
                      <a:endParaRPr lang="sr-Latn-RS" sz="1400" i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b="0" i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Krave: mastitis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464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sr-Latn-RS" sz="1400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S. pneumoniae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b="0" i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Ljudi: pneumonija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b="0" i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Životinje: retko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Isidora\Desktop\facialfold_grandjenette2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4" y="1447800"/>
            <a:ext cx="6312267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6895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Intertrigo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idora\Desktop\ac_pyoderma_fig1-28636-arti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sidora\Desktop\brown-dog-being-sleep-recovery-260nw-444946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031674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sidora\Desktop\cki_dp_img01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26" y="0"/>
            <a:ext cx="43745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Isidora\Desktop\canine_deep_pyoder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4" y="3352800"/>
            <a:ext cx="5105400" cy="37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9627" y="76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Comic Sans MS" pitchFamily="66" charset="0"/>
              </a:rPr>
              <a:t>Duboka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Comic Sans MS" pitchFamily="66" charset="0"/>
              </a:rPr>
              <a:t>piodermija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Isidora\Desktop\21_267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7589"/>
            <a:ext cx="4777220" cy="30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sidora\Desktop\21_166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0"/>
            <a:ext cx="4352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sidora\Desktop\1-s2.0-S1557506314001347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029328"/>
            <a:ext cx="4804930" cy="38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Isidora\Desktop\ch791.fig1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55" y="4808248"/>
            <a:ext cx="310531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5210" y="3242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BOTRIOMIKOZA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Isidora\Desktop\a26f5acb7002f6001bf3946042f6e422991908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08" y="3276600"/>
            <a:ext cx="477289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sidora\Desktop\dog-ear-infection-hel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73" y="787209"/>
            <a:ext cx="2635826" cy="24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8817" y="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Otitis </a:t>
            </a:r>
            <a:r>
              <a:rPr lang="en-US" sz="3200" dirty="0" err="1" smtClean="0">
                <a:latin typeface="Comic Sans MS" pitchFamily="66" charset="0"/>
              </a:rPr>
              <a:t>externa</a:t>
            </a:r>
            <a:endParaRPr lang="sr-Latn-RS" sz="3200" dirty="0" smtClean="0">
              <a:latin typeface="Comic Sans MS" pitchFamily="66" charset="0"/>
            </a:endParaRPr>
          </a:p>
          <a:p>
            <a:endParaRPr lang="sr-Latn-RS" sz="2000" dirty="0" smtClean="0"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</p:txBody>
      </p:sp>
      <p:pic>
        <p:nvPicPr>
          <p:cNvPr id="3074" name="Picture 2" descr="C:\Users\Isidora\Desktop\cleaning-your-dogs-ears-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645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70346"/>
            <a:ext cx="5140036" cy="34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eeoe01_hig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410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A-Holstein-cow-with-Staphylococcus-aureus-peracute-mastitis-Cow-is-downer-due-to-sev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623455"/>
            <a:ext cx="8001000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10023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Comic Sans MS" pitchFamily="66" charset="0"/>
              </a:rPr>
              <a:t>MASTITIS</a:t>
            </a:r>
            <a:endParaRPr lang="en-U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Isidora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14" y="838200"/>
            <a:ext cx="4699000" cy="36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10" y="3708400"/>
            <a:ext cx="507139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chronic-exudative-epidermitis-pig-itgex902-cameron-siz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943"/>
            <a:ext cx="4445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sidora\Desktop\exudative-epidermitis-piglets-itgex901-cameron-siz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6314"/>
            <a:ext cx="4445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14" y="-5137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latin typeface="Comic Sans MS" pitchFamily="66" charset="0"/>
              </a:rPr>
              <a:t>Eksudativni epidermitis – čađavost prasadi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6314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i="1" dirty="0" smtClean="0">
                <a:latin typeface="Comic Sans MS" pitchFamily="66" charset="0"/>
              </a:rPr>
              <a:t>S. hy</a:t>
            </a:r>
            <a:r>
              <a:rPr lang="en-US" sz="2800" b="1" i="1" dirty="0" smtClean="0">
                <a:latin typeface="Comic Sans MS" pitchFamily="66" charset="0"/>
              </a:rPr>
              <a:t>i</a:t>
            </a:r>
            <a:r>
              <a:rPr lang="sr-Latn-RS" sz="2800" b="1" i="1" dirty="0" smtClean="0">
                <a:latin typeface="Comic Sans MS" pitchFamily="66" charset="0"/>
              </a:rPr>
              <a:t>cus</a:t>
            </a:r>
            <a:endParaRPr lang="en-US" sz="2800" b="1" i="1" dirty="0">
              <a:latin typeface="Comic Sans MS" pitchFamily="66" charset="0"/>
            </a:endParaRPr>
          </a:p>
        </p:txBody>
      </p:sp>
      <p:pic>
        <p:nvPicPr>
          <p:cNvPr id="7170" name="Picture 2" descr="C:\Users\Isidora\Desktop\joint-ill_2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63" y="3067395"/>
            <a:ext cx="2408451" cy="17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0419" y="4332690"/>
            <a:ext cx="234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FF00"/>
                </a:solidFill>
                <a:latin typeface="Comic Sans MS" pitchFamily="66" charset="0"/>
              </a:rPr>
              <a:t>POLIARTRITI</a:t>
            </a:r>
            <a:r>
              <a:rPr lang="sr-Latn-RS" sz="2000" b="1" dirty="0">
                <a:solidFill>
                  <a:srgbClr val="FFFF00"/>
                </a:solidFill>
                <a:latin typeface="Comic Sans MS" pitchFamily="66" charset="0"/>
              </a:rPr>
              <a:t>S</a:t>
            </a:r>
            <a:endParaRPr lang="en-US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940</Words>
  <Application>Microsoft Office PowerPoint</Application>
  <PresentationFormat>On-screen Show (4:3)</PresentationFormat>
  <Paragraphs>209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68</cp:revision>
  <dcterms:created xsi:type="dcterms:W3CDTF">2006-08-16T00:00:00Z</dcterms:created>
  <dcterms:modified xsi:type="dcterms:W3CDTF">2022-03-12T19:36:57Z</dcterms:modified>
</cp:coreProperties>
</file>