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52" r:id="rId1"/>
  </p:sldMasterIdLst>
  <p:notesMasterIdLst>
    <p:notesMasterId r:id="rId35"/>
  </p:notesMasterIdLst>
  <p:handoutMasterIdLst>
    <p:handoutMasterId r:id="rId36"/>
  </p:handoutMasterIdLst>
  <p:sldIdLst>
    <p:sldId id="1020" r:id="rId2"/>
    <p:sldId id="1042" r:id="rId3"/>
    <p:sldId id="1021" r:id="rId4"/>
    <p:sldId id="1022" r:id="rId5"/>
    <p:sldId id="1023" r:id="rId6"/>
    <p:sldId id="1004" r:id="rId7"/>
    <p:sldId id="1024" r:id="rId8"/>
    <p:sldId id="1025" r:id="rId9"/>
    <p:sldId id="1026" r:id="rId10"/>
    <p:sldId id="1027" r:id="rId11"/>
    <p:sldId id="1028" r:id="rId12"/>
    <p:sldId id="1029" r:id="rId13"/>
    <p:sldId id="1030" r:id="rId14"/>
    <p:sldId id="1031" r:id="rId15"/>
    <p:sldId id="1032" r:id="rId16"/>
    <p:sldId id="1033" r:id="rId17"/>
    <p:sldId id="1034" r:id="rId18"/>
    <p:sldId id="1035" r:id="rId19"/>
    <p:sldId id="1036" r:id="rId20"/>
    <p:sldId id="1037" r:id="rId21"/>
    <p:sldId id="1038" r:id="rId22"/>
    <p:sldId id="1039" r:id="rId23"/>
    <p:sldId id="1040" r:id="rId24"/>
    <p:sldId id="1041" r:id="rId25"/>
    <p:sldId id="1043" r:id="rId26"/>
    <p:sldId id="1044" r:id="rId27"/>
    <p:sldId id="1045" r:id="rId28"/>
    <p:sldId id="1046" r:id="rId29"/>
    <p:sldId id="1047" r:id="rId30"/>
    <p:sldId id="1048" r:id="rId31"/>
    <p:sldId id="1049" r:id="rId32"/>
    <p:sldId id="1050" r:id="rId33"/>
    <p:sldId id="105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7C80"/>
    <a:srgbClr val="F7C9AF"/>
    <a:srgbClr val="FFFF99"/>
    <a:srgbClr val="FFFFCC"/>
    <a:srgbClr val="FF9999"/>
    <a:srgbClr val="00FFCC"/>
    <a:srgbClr val="FFCDDE"/>
    <a:srgbClr val="FF9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6445" autoAdjust="0"/>
  </p:normalViewPr>
  <p:slideViewPr>
    <p:cSldViewPr>
      <p:cViewPr varScale="1">
        <p:scale>
          <a:sx n="64" d="100"/>
          <a:sy n="64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48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15-Mar-21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15-Mar-21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17CD5-6F7D-4E73-9707-62BAE279F2F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5408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DD1FC-9BCB-46F8-8A8F-41849D4667B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402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DD1FC-9BCB-46F8-8A8F-41849D4667B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56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B6A62-BE86-4616-986F-9B8A4F81495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174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FE592-493C-4668-9099-B6364FAF6358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735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B93D2-DF9B-4B58-9C94-5D1AF44EC33E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4378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EFF60-8594-423F-8F73-0E29D17B8A2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385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318CBC-46D8-4A66-BCA8-B764FE7C06F9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9084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527601-20E1-4F84-98E1-73C3A54BACBC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4398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BA884-CDF1-41B0-98CE-C130E3C4D622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7958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B5AB0-588F-4BC8-B012-93F0B0EE08A2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46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17CD5-6F7D-4E73-9707-62BAE279F2F7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269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AABE2-FE4A-4DF3-860D-75164F9DCFA4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647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DBA49-0DE9-4CC1-8AE5-0C908D0AEDF5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9231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9A4EA-3EAB-4225-B37F-BD9D8293B93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CS" smtClean="0"/>
              <a:t>i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95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8B85E-017D-4F0E-BDBE-4F2CB85BB916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9959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3C22D-035D-4D8B-B072-8491BE876EE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4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BFC9C4-83C1-477C-9ACA-2887CF8BC8ED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25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6DDEE5-1F6D-482F-9D62-6916CECDE6B1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79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D480B-C670-4BE3-9CF7-9F255AE5BCD1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22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26F283-C1F9-4B77-83FE-D2D0E44456AE}" type="slidenum">
              <a:rPr lang="en-US" smtClean="0">
                <a:cs typeface="Arial" pitchFamily="34" charset="0"/>
              </a:rPr>
              <a:pPr/>
              <a:t>28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71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B81F5D-57D3-49AA-941D-54E3481D319D}" type="slidenum">
              <a:rPr lang="en-US" smtClean="0">
                <a:cs typeface="Arial" pitchFamily="34" charset="0"/>
              </a:rPr>
              <a:pPr/>
              <a:t>29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7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17CD5-6F7D-4E73-9707-62BAE279F2F7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071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95E8B-73D2-4444-B11F-ACCC7C021249}" type="slidenum">
              <a:rPr lang="en-US" smtClean="0">
                <a:cs typeface="Arial" pitchFamily="34" charset="0"/>
              </a:rPr>
              <a:pPr/>
              <a:t>30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98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2FE9D-3052-477B-AC9E-8A8209575841}" type="slidenum">
              <a:rPr lang="en-GB" smtClean="0">
                <a:cs typeface="Arial" pitchFamily="34" charset="0"/>
              </a:rPr>
              <a:pPr/>
              <a:t>31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80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E2BE1-DF4E-4981-AA0E-5CF491FA6F90}" type="slidenum">
              <a:rPr lang="en-GB" smtClean="0">
                <a:cs typeface="Arial" pitchFamily="34" charset="0"/>
              </a:rPr>
              <a:pPr/>
              <a:t>32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24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A6895C-55E9-4D2A-953C-C77502CD2626}" type="slidenum">
              <a:rPr lang="en-US" smtClean="0">
                <a:cs typeface="Arial" pitchFamily="34" charset="0"/>
              </a:rPr>
              <a:pPr/>
              <a:t>33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7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17CD5-6F7D-4E73-9707-62BAE279F2F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78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17CD5-6F7D-4E73-9707-62BAE279F2F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52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C73155-0BB3-4894-BA80-ACA5085274AE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79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CA4153-5E59-4B77-A871-3C78451DD905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0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D94D5-188D-4A79-9844-A574C22702A9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50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D94D5-188D-4A79-9844-A574C22702A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226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070C-D510-4910-94C8-DD353839196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189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D641-23A1-4C11-A6DF-2AFDA949C0B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9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EE34-4366-4811-BF04-F7F848A2F72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35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501-0994-49EE-9B0A-3F954D102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6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175FF-0806-42C8-B73B-6BD5FE8D7F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63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4038-7E3D-46EB-8946-99F7165C9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3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0107-DB23-474E-87E3-97C78A3F39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33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90E5-D133-44BD-B763-4C0C1D8C49B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14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2902-CA6C-4188-8217-AF6D4BBAF3A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73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4C43-12ED-4F7D-8B7B-BF3285F7712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6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0E7E-5BBD-46CC-9E27-EA0F5A3685E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90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553A-1BA2-41D9-9B81-321C69D356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56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009EB2-5E06-448E-8E0A-B71762A9A2D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468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C066-98A0-4928-B973-0D3730FBF2B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1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9A95D0-1056-4704-BFDB-9E0CE144A831}" type="slidenum">
              <a:rPr lang="en-GB" altLang="en-US" smtClean="0">
                <a:cs typeface="Arial" panose="020B0604020202020204" pitchFamily="34" charset="0"/>
              </a:rPr>
              <a:pPr/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3" r:id="rId1"/>
    <p:sldLayoutId id="2147486854" r:id="rId2"/>
    <p:sldLayoutId id="2147486855" r:id="rId3"/>
    <p:sldLayoutId id="2147486856" r:id="rId4"/>
    <p:sldLayoutId id="2147486857" r:id="rId5"/>
    <p:sldLayoutId id="2147486858" r:id="rId6"/>
    <p:sldLayoutId id="2147486859" r:id="rId7"/>
    <p:sldLayoutId id="2147486860" r:id="rId8"/>
    <p:sldLayoutId id="2147486861" r:id="rId9"/>
    <p:sldLayoutId id="2147486862" r:id="rId10"/>
    <p:sldLayoutId id="2147486863" r:id="rId11"/>
    <p:sldLayoutId id="2147486867" r:id="rId12"/>
    <p:sldLayoutId id="2147486869" r:id="rId13"/>
    <p:sldLayoutId id="2147486870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34117"/>
            <a:ext cx="8534400" cy="540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3800" b="1" i="1" dirty="0">
                <a:solidFill>
                  <a:srgbClr val="FF5050"/>
                </a:solidFill>
              </a:rPr>
              <a:t>Bordetella </a:t>
            </a:r>
            <a:r>
              <a:rPr lang="en-US" sz="3800" b="1" dirty="0" err="1" smtClean="0">
                <a:solidFill>
                  <a:srgbClr val="FF5050"/>
                </a:solidFill>
              </a:rPr>
              <a:t>vrste</a:t>
            </a:r>
            <a:endParaRPr lang="sr-Latn-CS" sz="3800" b="1" i="1" dirty="0">
              <a:solidFill>
                <a:srgbClr val="FF5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3300" b="1" i="1" dirty="0" smtClean="0">
                <a:solidFill>
                  <a:srgbClr val="FF5050"/>
                </a:solidFill>
              </a:rPr>
              <a:t>Bordetella pertussis</a:t>
            </a:r>
            <a:r>
              <a:rPr lang="en-US" sz="3300" b="1" i="1" dirty="0" smtClean="0">
                <a:solidFill>
                  <a:srgbClr val="FF5050"/>
                </a:solidFill>
              </a:rPr>
              <a:t> </a:t>
            </a:r>
            <a:r>
              <a:rPr lang="en-US" sz="3000" dirty="0" smtClean="0"/>
              <a:t>– </a:t>
            </a:r>
            <a:r>
              <a:rPr lang="sr-Latn-RS" sz="3000" dirty="0" smtClean="0"/>
              <a:t>uzročnik velikog kašlja ljudi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sz="3000" dirty="0" smtClean="0"/>
              <a:t>U svetu 2010. godine 39 miliona slučajeva kod ljudi od kojih 297.000 sa smrtnim ishodom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sz="3000" b="1" dirty="0" smtClean="0">
                <a:solidFill>
                  <a:srgbClr val="002060"/>
                </a:solidFill>
                <a:latin typeface="Times New Roman" pitchFamily="18" charset="0"/>
              </a:rPr>
              <a:t>Vakcinacija u Srbiji – DI-TE-PER – difterija, tetanus, pertusis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Latn-RS" sz="3000" dirty="0" smtClean="0">
                <a:latin typeface="Times New Roman" pitchFamily="18" charset="0"/>
              </a:rPr>
              <a:t>primo vakcinacija - 2 mesec, 3.5 meseca, 5 meseci – tri puta tokom prvih meseci života,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Latn-RS" sz="3000" dirty="0" smtClean="0">
                <a:latin typeface="Times New Roman" pitchFamily="18" charset="0"/>
              </a:rPr>
              <a:t>prva revakcinacija - 15 meseci 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sr-Latn-RS" sz="3000" dirty="0" smtClean="0">
                <a:latin typeface="Times New Roman" pitchFamily="18" charset="0"/>
              </a:rPr>
              <a:t>druga revakcinacija -6-7 godina</a:t>
            </a:r>
            <a:endParaRPr lang="en-US" sz="3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816" y="381000"/>
            <a:ext cx="7991475" cy="33337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Bordetella </a:t>
            </a:r>
            <a:r>
              <a:rPr lang="sr-Latn-CS" sz="2800" b="1" i="1" dirty="0" smtClean="0">
                <a:solidFill>
                  <a:srgbClr val="FF5050"/>
                </a:solidFill>
              </a:rPr>
              <a:t>avium - </a:t>
            </a:r>
            <a:r>
              <a:rPr lang="sr-Latn-CS" sz="2800" b="1" dirty="0">
                <a:solidFill>
                  <a:srgbClr val="FF5050"/>
                </a:solidFill>
              </a:rPr>
              <a:t>ć</a:t>
            </a:r>
            <a:r>
              <a:rPr lang="sr-Latn-CS" sz="2800" b="1" dirty="0" smtClean="0">
                <a:solidFill>
                  <a:srgbClr val="FF5050"/>
                </a:solidFill>
              </a:rPr>
              <a:t>urke – korica</a:t>
            </a:r>
          </a:p>
          <a:p>
            <a:pPr algn="just"/>
            <a:r>
              <a:rPr lang="en-US" sz="2800" dirty="0" err="1" smtClean="0"/>
              <a:t>zapaljenja</a:t>
            </a:r>
            <a:r>
              <a:rPr lang="en-US" sz="2800" dirty="0" smtClean="0"/>
              <a:t> </a:t>
            </a:r>
            <a:r>
              <a:rPr lang="en-US" sz="2800" dirty="0" err="1" smtClean="0"/>
              <a:t>gornjih</a:t>
            </a:r>
            <a:r>
              <a:rPr lang="en-US" sz="2800" dirty="0" smtClean="0"/>
              <a:t> </a:t>
            </a:r>
            <a:r>
              <a:rPr lang="en-US" sz="2800" dirty="0" err="1" smtClean="0"/>
              <a:t>respiratornih</a:t>
            </a:r>
            <a:r>
              <a:rPr lang="en-US" sz="2800" dirty="0" smtClean="0"/>
              <a:t> </a:t>
            </a:r>
            <a:r>
              <a:rPr lang="en-US" sz="2800" dirty="0" err="1" smtClean="0"/>
              <a:t>puteva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pojavom</a:t>
            </a:r>
            <a:r>
              <a:rPr lang="sr-Latn-RS" sz="2800" dirty="0" smtClean="0"/>
              <a:t> </a:t>
            </a:r>
            <a:r>
              <a:rPr lang="en-US" sz="2800" dirty="0" err="1" smtClean="0"/>
              <a:t>otežanog</a:t>
            </a:r>
            <a:r>
              <a:rPr lang="en-US" sz="2800" dirty="0" smtClean="0"/>
              <a:t> </a:t>
            </a:r>
            <a:r>
              <a:rPr lang="en-US" sz="2800" dirty="0" err="1" smtClean="0"/>
              <a:t>disanja</a:t>
            </a:r>
            <a:r>
              <a:rPr lang="en-US" sz="2800" dirty="0" smtClean="0"/>
              <a:t>, </a:t>
            </a:r>
            <a:r>
              <a:rPr lang="en-US" sz="2800" dirty="0" err="1" smtClean="0"/>
              <a:t>pojačanog</a:t>
            </a:r>
            <a:r>
              <a:rPr lang="en-US" sz="2800" dirty="0" smtClean="0"/>
              <a:t> </a:t>
            </a:r>
            <a:r>
              <a:rPr lang="en-US" sz="2800" dirty="0" err="1" smtClean="0"/>
              <a:t>suzenja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nagomilavanja</a:t>
            </a:r>
            <a:r>
              <a:rPr lang="en-US" sz="2800" dirty="0" smtClean="0"/>
              <a:t> </a:t>
            </a:r>
            <a:r>
              <a:rPr lang="en-US" sz="2800" dirty="0" err="1" smtClean="0"/>
              <a:t>iscetka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nozdravama</a:t>
            </a:r>
            <a:endParaRPr lang="sr-Latn-CS" sz="6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 typeface="Arial" pitchFamily="34" charset="0"/>
              <a:buChar char="–"/>
              <a:defRPr/>
            </a:pPr>
            <a:endParaRPr lang="sr-Latn-C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0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889" y="2912932"/>
            <a:ext cx="3332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35718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5898" y="533400"/>
            <a:ext cx="7991475" cy="45307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b="1" i="1" dirty="0" smtClean="0">
                <a:solidFill>
                  <a:srgbClr val="FF5050"/>
                </a:solidFill>
              </a:rPr>
              <a:t>Bordetella </a:t>
            </a:r>
            <a:r>
              <a:rPr lang="sr-Latn-CS" sz="2800" b="1" i="1" dirty="0">
                <a:solidFill>
                  <a:srgbClr val="FF5050"/>
                </a:solidFill>
              </a:rPr>
              <a:t>parapertussis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Jagnjad - pneumonija</a:t>
            </a:r>
          </a:p>
          <a:p>
            <a:pPr>
              <a:buFont typeface="Arial" pitchFamily="34" charset="0"/>
              <a:buChar char="•"/>
              <a:defRPr/>
            </a:pPr>
            <a:endParaRPr lang="en-US" sz="30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71" name="Picture 3" descr="Smith Baskerville podloga ma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5650" y="1872493"/>
            <a:ext cx="4038600" cy="3521075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95738" y="609282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419600" y="5763382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lang="sr-Latn-C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Smith-Baskerville podloga</a:t>
            </a:r>
            <a:endParaRPr lang="en-US" sz="24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6082" name="Picture 2" descr="&amp;Rcy;&amp;iecy;&amp;zcy;&amp;ucy;&amp;lcy;&amp;tcy;&amp;acy;&amp;tcy; &amp;scy;&amp;lcy;&amp;icy;&amp;kcy;&amp;acy; &amp;zcy;&amp;acy; bordetella parapertus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64" y="2141324"/>
            <a:ext cx="3333750" cy="2095501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4800" y="4559681"/>
            <a:ext cx="411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sz="2400" dirty="0" smtClean="0">
                <a:latin typeface="+mn-lt"/>
                <a:cs typeface="Arial" pitchFamily="34" charset="0"/>
              </a:rPr>
              <a:t>R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egan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-</a:t>
            </a:r>
            <a:r>
              <a:rPr kumimoji="0" lang="sr-Latn-R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L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owe agar</a:t>
            </a:r>
            <a:r>
              <a:rPr kumimoji="0" lang="sr-Latn-R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– krvni agar sa dodatkom uglja</a:t>
            </a:r>
            <a:r>
              <a:rPr lang="sr-Latn-RS" sz="2400" dirty="0" smtClean="0">
                <a:latin typeface="+mn-lt"/>
                <a:cs typeface="Arial" pitchFamily="34" charset="0"/>
              </a:rPr>
              <a:t> -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charcoal blood agar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54898"/>
            <a:ext cx="8874125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 smtClean="0">
                <a:solidFill>
                  <a:srgbClr val="FF5050"/>
                </a:solidFill>
              </a:rPr>
              <a:t>		</a:t>
            </a:r>
            <a:r>
              <a:rPr lang="sr-Latn-CS" sz="2800" b="1" i="1" dirty="0" smtClean="0">
                <a:solidFill>
                  <a:srgbClr val="FF5050"/>
                </a:solidFill>
              </a:rPr>
              <a:t>Moraxella bovis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 smtClean="0"/>
              <a:t>Sitni Gram negativni bacili ili koke – uglavnom u parovima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 smtClean="0"/>
              <a:t>Nepokretan mikroorganizam, aerob, obično katalaza i oksidaza pozitivan, ne razlaže šećere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 smtClean="0"/>
              <a:t>Rast pospešen dodatkom krvi ili seruma u podlogu, ne raste na MacConkey agaru</a:t>
            </a:r>
            <a:endParaRPr lang="en-US" sz="28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02506"/>
            <a:ext cx="31543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35375"/>
            <a:ext cx="3133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04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0" y="404813"/>
            <a:ext cx="8064500" cy="45307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Prouzrokuju infektivni keratokonjuktivitis goveda </a:t>
            </a:r>
            <a:r>
              <a:rPr lang="en-US" sz="2800" dirty="0" smtClean="0"/>
              <a:t>           	</a:t>
            </a:r>
            <a:r>
              <a:rPr lang="sr-Latn-RS" sz="2800" dirty="0" smtClean="0"/>
              <a:t>            </a:t>
            </a:r>
            <a:r>
              <a:rPr lang="sr-Latn-CS" sz="2800" dirty="0" smtClean="0">
                <a:solidFill>
                  <a:srgbClr val="FF7C80"/>
                </a:solidFill>
              </a:rPr>
              <a:t>– </a:t>
            </a:r>
            <a:r>
              <a:rPr lang="sr-Latn-CS" sz="2800" dirty="0">
                <a:solidFill>
                  <a:srgbClr val="FF5050"/>
                </a:solidFill>
              </a:rPr>
              <a:t>pink eye bolest</a:t>
            </a:r>
          </a:p>
        </p:txBody>
      </p:sp>
      <p:pic>
        <p:nvPicPr>
          <p:cNvPr id="9219" name="Picture 3" descr="Rotation of Moraxella oko ma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676400"/>
            <a:ext cx="6192838" cy="3957637"/>
          </a:xfrm>
          <a:noFill/>
        </p:spPr>
      </p:pic>
    </p:spTree>
    <p:extLst>
      <p:ext uri="{BB962C8B-B14F-4D97-AF65-F5344CB8AC3E}">
        <p14:creationId xmlns:p14="http://schemas.microsoft.com/office/powerpoint/2010/main" val="29579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1" y="404813"/>
            <a:ext cx="8839200" cy="45307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Uglavnom do 2 godine starosti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Smanjenje prirasta i mlečnosti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Virulencija – Fimbrije – Q fimbrije i I fimbrije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Toksini – hemolizin, fibrolizin, fosfataza, hialuronidaza, aminopeptidaze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Hemolizin – liza neutrofila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Krvni agar izolacija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Hemoliza oko kolonija</a:t>
            </a:r>
            <a:endParaRPr lang="en-US" sz="2800" dirty="0"/>
          </a:p>
        </p:txBody>
      </p:sp>
      <p:pic>
        <p:nvPicPr>
          <p:cNvPr id="10243" name="Picture 3" descr="Moraxella makro ma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895600"/>
            <a:ext cx="3118644" cy="3118644"/>
          </a:xfrm>
          <a:noFill/>
        </p:spPr>
      </p:pic>
    </p:spTree>
    <p:extLst>
      <p:ext uri="{BB962C8B-B14F-4D97-AF65-F5344CB8AC3E}">
        <p14:creationId xmlns:p14="http://schemas.microsoft.com/office/powerpoint/2010/main" val="800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81000"/>
            <a:ext cx="8441532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C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sr-Latn-CS" sz="28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Actinobacillus</a:t>
            </a:r>
            <a:r>
              <a:rPr lang="sr-Latn-C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vrste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Gram negativni bacili ili kokobacili – sitni 0,3-0,5 x 0,6-1,4 </a:t>
            </a:r>
            <a:r>
              <a:rPr lang="sr-Latn-CS" sz="2800" dirty="0">
                <a:latin typeface="Symbol" pitchFamily="18" charset="2"/>
              </a:rPr>
              <a:t>m</a:t>
            </a:r>
            <a:r>
              <a:rPr lang="sr-Latn-CS" sz="2800" dirty="0"/>
              <a:t>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Nepokretni, fakultativni anaerobi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Većina vrsta ureaza i oksidaza pozitivne</a:t>
            </a:r>
            <a:endParaRPr lang="en-US" sz="2800" dirty="0"/>
          </a:p>
        </p:txBody>
      </p:sp>
      <p:pic>
        <p:nvPicPr>
          <p:cNvPr id="11267" name="Picture 3" descr="A lignieresii gram ma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048000"/>
            <a:ext cx="4973638" cy="2963863"/>
          </a:xfrm>
          <a:noFill/>
        </p:spPr>
      </p:pic>
    </p:spTree>
    <p:extLst>
      <p:ext uri="{BB962C8B-B14F-4D97-AF65-F5344CB8AC3E}">
        <p14:creationId xmlns:p14="http://schemas.microsoft.com/office/powerpoint/2010/main" val="32912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381000"/>
            <a:ext cx="8686800" cy="440055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Komensali na sluznicama posebno gornjih delova respiratornog trakta životinja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Neotporni u spoljašnjoj sredini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Kliconoše glavni izvor infekcije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A</a:t>
            </a:r>
            <a:r>
              <a:rPr lang="sr-Latn-CS" sz="2800" b="1" i="1" dirty="0" smtClean="0">
                <a:solidFill>
                  <a:srgbClr val="FF5050"/>
                </a:solidFill>
              </a:rPr>
              <a:t>.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sr-Latn-CS" sz="2800" b="1" i="1" dirty="0" smtClean="0">
                <a:solidFill>
                  <a:srgbClr val="FF5050"/>
                </a:solidFill>
              </a:rPr>
              <a:t>lignieresii</a:t>
            </a:r>
            <a:r>
              <a:rPr lang="sr-Latn-CS" sz="2800" b="1" i="1" dirty="0" smtClean="0">
                <a:solidFill>
                  <a:srgbClr val="FFFF99"/>
                </a:solidFill>
              </a:rPr>
              <a:t> </a:t>
            </a:r>
            <a:r>
              <a:rPr lang="sr-Latn-CS" sz="2800" b="1" dirty="0"/>
              <a:t>– </a:t>
            </a:r>
            <a:r>
              <a:rPr lang="sr-Latn-CS" sz="2800" dirty="0"/>
              <a:t>granulomatozne lezije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Jezik, limfni čvorovi, burag, koža – </a:t>
            </a:r>
            <a:r>
              <a:rPr lang="sr-Latn-CS" sz="2800" b="1" dirty="0">
                <a:solidFill>
                  <a:srgbClr val="FF3300"/>
                </a:solidFill>
              </a:rPr>
              <a:t>goveda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Koža - </a:t>
            </a:r>
            <a:r>
              <a:rPr lang="sr-Latn-CS" sz="2800" b="1" dirty="0">
                <a:solidFill>
                  <a:srgbClr val="FF3300"/>
                </a:solidFill>
              </a:rPr>
              <a:t>ovce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A</a:t>
            </a:r>
            <a:r>
              <a:rPr lang="sr-Latn-CS" sz="2800" b="1" i="1" dirty="0" smtClean="0">
                <a:solidFill>
                  <a:srgbClr val="FF5050"/>
                </a:solidFill>
              </a:rPr>
              <a:t>.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sr-Latn-CS" sz="2800" b="1" i="1" dirty="0" smtClean="0">
                <a:solidFill>
                  <a:srgbClr val="FF5050"/>
                </a:solidFill>
              </a:rPr>
              <a:t>pleuropneumoniae</a:t>
            </a:r>
            <a:r>
              <a:rPr lang="sr-Latn-CS" sz="2800" b="1" i="1" dirty="0" smtClean="0">
                <a:solidFill>
                  <a:schemeClr val="tx2"/>
                </a:solidFill>
              </a:rPr>
              <a:t> </a:t>
            </a:r>
            <a:r>
              <a:rPr lang="sr-Latn-CS" sz="2800" dirty="0"/>
              <a:t>– pleuropneumonija </a:t>
            </a:r>
            <a:r>
              <a:rPr lang="sr-Latn-CS" sz="2800" dirty="0" smtClean="0"/>
              <a:t>–</a:t>
            </a:r>
            <a:r>
              <a:rPr lang="sr-Latn-CS" sz="2800" b="1" dirty="0" smtClean="0">
                <a:solidFill>
                  <a:srgbClr val="FF3300"/>
                </a:solidFill>
              </a:rPr>
              <a:t>svinje</a:t>
            </a:r>
            <a:r>
              <a:rPr lang="sr-Latn-CS" sz="2800" b="1" dirty="0" smtClean="0">
                <a:solidFill>
                  <a:srgbClr val="FF7C80"/>
                </a:solidFill>
              </a:rPr>
              <a:t> </a:t>
            </a:r>
            <a:r>
              <a:rPr lang="sr-Latn-CS" sz="2800" dirty="0" smtClean="0"/>
              <a:t>– 20% svih pneumonija – visoko kontagiozno oboljenje jedinki po pravilu mlađih od 6 meseci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33478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533400"/>
            <a:ext cx="860425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A</a:t>
            </a:r>
            <a:r>
              <a:rPr lang="sr-Latn-CS" sz="2800" b="1" i="1" dirty="0" smtClean="0">
                <a:solidFill>
                  <a:srgbClr val="FF5050"/>
                </a:solidFill>
              </a:rPr>
              <a:t>.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sr-Latn-CS" sz="2800" b="1" i="1" dirty="0" smtClean="0">
                <a:solidFill>
                  <a:srgbClr val="FF5050"/>
                </a:solidFill>
              </a:rPr>
              <a:t>equuli </a:t>
            </a:r>
            <a:endParaRPr lang="sr-Latn-CS" sz="2800" b="1" i="1" dirty="0">
              <a:solidFill>
                <a:srgbClr val="FF505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r-Latn-CS" sz="2400" dirty="0"/>
              <a:t>Septikemija, enteritis</a:t>
            </a:r>
            <a:r>
              <a:rPr lang="sr-Latn-CS" sz="2400" dirty="0">
                <a:solidFill>
                  <a:schemeClr val="tx2"/>
                </a:solidFill>
              </a:rPr>
              <a:t> – </a:t>
            </a:r>
            <a:r>
              <a:rPr lang="sr-Latn-C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ždrebad</a:t>
            </a:r>
            <a:r>
              <a:rPr lang="sr-Latn-CS" sz="2400" dirty="0">
                <a:solidFill>
                  <a:schemeClr val="tx2"/>
                </a:solidFill>
              </a:rPr>
              <a:t>, </a:t>
            </a:r>
            <a:r>
              <a:rPr lang="sr-Latn-CS" sz="2400" dirty="0"/>
              <a:t>abortus</a:t>
            </a:r>
            <a:r>
              <a:rPr lang="sr-Latn-CS" sz="2400" dirty="0">
                <a:solidFill>
                  <a:schemeClr val="tx2"/>
                </a:solidFill>
              </a:rPr>
              <a:t> – </a:t>
            </a:r>
            <a:r>
              <a:rPr lang="sr-Latn-C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kobile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r-Latn-CS" sz="2400" dirty="0"/>
              <a:t>Artritis, enteritis</a:t>
            </a:r>
            <a:r>
              <a:rPr lang="sr-Latn-CS" sz="2400" dirty="0">
                <a:solidFill>
                  <a:schemeClr val="tx2"/>
                </a:solidFill>
              </a:rPr>
              <a:t> – </a:t>
            </a:r>
            <a:r>
              <a:rPr lang="sr-Latn-C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svinje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r-Latn-CS" sz="2400" dirty="0"/>
              <a:t>Enteritis</a:t>
            </a:r>
            <a:r>
              <a:rPr lang="sr-Latn-CS" sz="2400" dirty="0">
                <a:solidFill>
                  <a:schemeClr val="tx2"/>
                </a:solidFill>
              </a:rPr>
              <a:t> - </a:t>
            </a:r>
            <a:r>
              <a:rPr lang="sr-Latn-C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telad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A</a:t>
            </a:r>
            <a:r>
              <a:rPr lang="sr-Latn-CS" sz="2800" b="1" i="1" dirty="0" smtClean="0">
                <a:solidFill>
                  <a:srgbClr val="FF5050"/>
                </a:solidFill>
              </a:rPr>
              <a:t>.</a:t>
            </a:r>
            <a:r>
              <a:rPr lang="en-US" sz="2800" b="1" i="1" dirty="0" smtClean="0">
                <a:solidFill>
                  <a:srgbClr val="FF5050"/>
                </a:solidFill>
              </a:rPr>
              <a:t>  </a:t>
            </a:r>
            <a:r>
              <a:rPr lang="sr-Latn-CS" sz="2800" b="1" i="1" dirty="0" smtClean="0">
                <a:solidFill>
                  <a:srgbClr val="FF5050"/>
                </a:solidFill>
              </a:rPr>
              <a:t>sius</a:t>
            </a:r>
            <a:r>
              <a:rPr lang="sr-Latn-CS" sz="2400" b="1" i="1" dirty="0" smtClean="0">
                <a:solidFill>
                  <a:srgbClr val="FFFF99"/>
                </a:solidFill>
              </a:rPr>
              <a:t> </a:t>
            </a:r>
            <a:r>
              <a:rPr lang="sr-Latn-CS" sz="2400" dirty="0">
                <a:solidFill>
                  <a:schemeClr val="tx2"/>
                </a:solidFill>
              </a:rPr>
              <a:t>– </a:t>
            </a:r>
            <a:r>
              <a:rPr lang="sr-Latn-CS" sz="2400" dirty="0"/>
              <a:t>septikemija i pneumonija </a:t>
            </a:r>
            <a:r>
              <a:rPr lang="sr-Latn-CS" sz="2400" dirty="0">
                <a:solidFill>
                  <a:schemeClr val="tx2"/>
                </a:solidFill>
              </a:rPr>
              <a:t>– </a:t>
            </a:r>
            <a:r>
              <a:rPr lang="sr-Latn-C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konji, svinje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A</a:t>
            </a:r>
            <a:r>
              <a:rPr lang="sr-Latn-CS" sz="2800" b="1" i="1" dirty="0" smtClean="0">
                <a:solidFill>
                  <a:srgbClr val="FF5050"/>
                </a:solidFill>
              </a:rPr>
              <a:t>.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sr-Latn-CS" sz="2800" b="1" i="1" dirty="0" smtClean="0">
                <a:solidFill>
                  <a:srgbClr val="FF5050"/>
                </a:solidFill>
              </a:rPr>
              <a:t>seminis</a:t>
            </a:r>
            <a:r>
              <a:rPr lang="sr-Latn-CS" sz="2400" b="1" i="1" dirty="0" smtClean="0">
                <a:solidFill>
                  <a:srgbClr val="FFFF99"/>
                </a:solidFill>
              </a:rPr>
              <a:t> </a:t>
            </a:r>
            <a:r>
              <a:rPr lang="sr-Latn-CS" sz="2400" dirty="0"/>
              <a:t>– epididimitis – ovnovi, poliartritis - jagnjad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b="1" i="1" dirty="0">
                <a:solidFill>
                  <a:srgbClr val="FF5050"/>
                </a:solidFill>
              </a:rPr>
              <a:t>A</a:t>
            </a:r>
            <a:r>
              <a:rPr lang="sr-Latn-CS" sz="2800" b="1" i="1" dirty="0" smtClean="0">
                <a:solidFill>
                  <a:srgbClr val="FF5050"/>
                </a:solidFill>
              </a:rPr>
              <a:t>.</a:t>
            </a:r>
            <a:r>
              <a:rPr lang="en-US" sz="2800" b="1" i="1" dirty="0" smtClean="0">
                <a:solidFill>
                  <a:srgbClr val="FF5050"/>
                </a:solidFill>
              </a:rPr>
              <a:t> </a:t>
            </a:r>
            <a:r>
              <a:rPr lang="sr-Latn-CS" sz="2800" b="1" i="1" dirty="0" smtClean="0">
                <a:solidFill>
                  <a:srgbClr val="FF5050"/>
                </a:solidFill>
              </a:rPr>
              <a:t>actinomycetemcomitans</a:t>
            </a:r>
            <a:r>
              <a:rPr lang="sr-Latn-CS" sz="2400" b="1" i="1" dirty="0" smtClean="0">
                <a:solidFill>
                  <a:srgbClr val="FF6699"/>
                </a:solidFill>
              </a:rPr>
              <a:t> </a:t>
            </a:r>
            <a:r>
              <a:rPr lang="sr-Latn-CS" sz="2400" dirty="0"/>
              <a:t>– epididimitis - ovnovi </a:t>
            </a: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3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33375"/>
            <a:ext cx="7975599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28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Latn-CS" sz="3200" b="1" i="1" dirty="0">
                <a:solidFill>
                  <a:srgbClr val="FF3300"/>
                </a:solidFill>
              </a:rPr>
              <a:t>Actinobacillus lignieresii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FF3300"/>
                </a:solidFill>
              </a:rPr>
              <a:t>Aktinobaciloza, bolest drvenog jezika goveda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Hronično piogranulomatozno zapaljenje mekih tkiva</a:t>
            </a:r>
          </a:p>
        </p:txBody>
      </p:sp>
      <p:pic>
        <p:nvPicPr>
          <p:cNvPr id="14339" name="Picture 3" descr="Actinobacillus lignieresii H&amp;E mal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>
          <a:xfrm>
            <a:off x="4621343" y="1980680"/>
            <a:ext cx="3670300" cy="2222500"/>
          </a:xfr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237704"/>
            <a:ext cx="3810000" cy="37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324350"/>
            <a:ext cx="2286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333375"/>
            <a:ext cx="8305800" cy="4530725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Erozija sluznica ili kože</a:t>
            </a:r>
          </a:p>
          <a:p>
            <a:r>
              <a:rPr lang="sr-Latn-CS" sz="2800" dirty="0" smtClean="0"/>
              <a:t>Pored promena u tkivu mogu biti zahvaćeni i limfni čvorovi</a:t>
            </a:r>
          </a:p>
          <a:p>
            <a:r>
              <a:rPr lang="sr-Latn-CS" sz="2800" dirty="0" smtClean="0"/>
              <a:t>Sporadično oboljenje</a:t>
            </a:r>
            <a:endParaRPr lang="en-US" sz="2800" dirty="0" smtClean="0"/>
          </a:p>
        </p:txBody>
      </p:sp>
      <p:pic>
        <p:nvPicPr>
          <p:cNvPr id="15363" name="Picture 3" descr="A lignieresii m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579959" y="2895600"/>
            <a:ext cx="3452813" cy="2270125"/>
          </a:xfrm>
          <a:noFill/>
        </p:spPr>
      </p:pic>
      <p:pic>
        <p:nvPicPr>
          <p:cNvPr id="29698" name="Picture 2" descr="http://www.vetbact.org/vetbact/include/getvetbaktimage.php?imgid=298&amp;imgtable=vetbact_images&amp;imag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8136" y="2855965"/>
            <a:ext cx="4000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5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34117"/>
            <a:ext cx="9144000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3800" b="1" i="1" dirty="0">
                <a:solidFill>
                  <a:srgbClr val="FF5050"/>
                </a:solidFill>
              </a:rPr>
              <a:t>Bordetella </a:t>
            </a:r>
            <a:r>
              <a:rPr lang="en-US" sz="3800" b="1" dirty="0" err="1" smtClean="0">
                <a:solidFill>
                  <a:srgbClr val="FF5050"/>
                </a:solidFill>
              </a:rPr>
              <a:t>vrste</a:t>
            </a:r>
            <a:endParaRPr lang="sr-Latn-CS" sz="3800" b="1" i="1" dirty="0">
              <a:solidFill>
                <a:srgbClr val="FF5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3300" b="1" i="1" dirty="0" smtClean="0">
                <a:solidFill>
                  <a:srgbClr val="FF5050"/>
                </a:solidFill>
              </a:rPr>
              <a:t>Bordetella pertussis</a:t>
            </a:r>
            <a:r>
              <a:rPr lang="en-US" sz="3300" b="1" i="1" dirty="0" smtClean="0">
                <a:solidFill>
                  <a:srgbClr val="FF5050"/>
                </a:solidFill>
              </a:rPr>
              <a:t> </a:t>
            </a:r>
            <a:r>
              <a:rPr lang="en-US" sz="3000" dirty="0" smtClean="0"/>
              <a:t>– </a:t>
            </a:r>
            <a:r>
              <a:rPr lang="sr-Latn-RS" sz="3000" dirty="0" smtClean="0"/>
              <a:t>uzročnik velikog kašlja ljudi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sz="3000" dirty="0" smtClean="0"/>
              <a:t>Zabeleženi slučajevi velikog kašlja kod majmuna– šimpanzi i babuna</a:t>
            </a:r>
          </a:p>
        </p:txBody>
      </p:sp>
      <p:pic>
        <p:nvPicPr>
          <p:cNvPr id="2052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2327253"/>
            <a:ext cx="2776626" cy="3749878"/>
          </a:xfrm>
          <a:prstGeom prst="rect">
            <a:avLst/>
          </a:prstGeom>
          <a:noFill/>
        </p:spPr>
      </p:pic>
      <p:pic>
        <p:nvPicPr>
          <p:cNvPr id="2054" name="Picture 6" descr="&amp;Rcy;&amp;iecy;&amp;zcy;&amp;ucy;&amp;lcy;&amp;tcy;&amp;acy;&amp;tcy; &amp;scy;&amp;lcy;&amp;icy;&amp;kcy;&amp;acy; &amp;zcy;&amp;acy; bab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86" y="2971800"/>
            <a:ext cx="3913559" cy="2449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2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404813"/>
            <a:ext cx="8120063" cy="4530725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None/>
              <a:defRPr/>
            </a:pPr>
            <a:r>
              <a:rPr lang="sr-Latn-CS" sz="2800" b="1" dirty="0">
                <a:solidFill>
                  <a:srgbClr val="FF6699"/>
                </a:solidFill>
                <a:latin typeface="Times New Roman" pitchFamily="18" charset="0"/>
              </a:rPr>
              <a:t>	</a:t>
            </a:r>
            <a:r>
              <a:rPr lang="sr-Latn-CS" sz="3200" b="1" i="1" dirty="0">
                <a:solidFill>
                  <a:srgbClr val="FF3300"/>
                </a:solidFill>
              </a:rPr>
              <a:t>Actinobacillus pleuropneumoniae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Pleuropneumonija svinja bez obzira na </a:t>
            </a:r>
            <a:r>
              <a:rPr lang="sr-Latn-CS" sz="2800" b="1" dirty="0" smtClean="0">
                <a:solidFill>
                  <a:srgbClr val="002060"/>
                </a:solidFill>
              </a:rPr>
              <a:t>starost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15 </a:t>
            </a:r>
            <a:r>
              <a:rPr lang="en-US" sz="2800" dirty="0" err="1" smtClean="0">
                <a:solidFill>
                  <a:srgbClr val="FF3300"/>
                </a:solidFill>
              </a:rPr>
              <a:t>serotipova</a:t>
            </a:r>
            <a:endParaRPr lang="sr-Latn-CS" sz="2800" dirty="0">
              <a:solidFill>
                <a:srgbClr val="FF33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Veoma kontagiozna bolest pre svega do 6 meseci starosti</a:t>
            </a:r>
            <a:endParaRPr lang="en-US" sz="28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031" y="3350333"/>
            <a:ext cx="279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76600"/>
            <a:ext cx="2514600" cy="264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34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404813"/>
            <a:ext cx="8458200" cy="532923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FF3300"/>
                </a:solidFill>
              </a:rPr>
              <a:t>Faktori virulencije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Kapsula, fimbrije, RTX </a:t>
            </a:r>
            <a:r>
              <a:rPr lang="sr-Latn-CS" sz="2800" dirty="0" smtClean="0"/>
              <a:t>citotoksini</a:t>
            </a:r>
            <a:r>
              <a:rPr lang="en-US" sz="2800" dirty="0" smtClean="0"/>
              <a:t> - </a:t>
            </a:r>
            <a:r>
              <a:rPr lang="en-US" sz="2800" dirty="0" err="1" smtClean="0"/>
              <a:t>ApxI</a:t>
            </a:r>
            <a:r>
              <a:rPr lang="en-US" sz="2800" dirty="0" smtClean="0"/>
              <a:t>, </a:t>
            </a:r>
            <a:r>
              <a:rPr lang="en-US" sz="2800" dirty="0" err="1" smtClean="0"/>
              <a:t>ApxII</a:t>
            </a:r>
            <a:r>
              <a:rPr lang="en-US" sz="2800" dirty="0" smtClean="0"/>
              <a:t>, </a:t>
            </a:r>
            <a:r>
              <a:rPr lang="en-US" sz="2800" dirty="0" err="1" smtClean="0"/>
              <a:t>ApxIII</a:t>
            </a:r>
            <a:r>
              <a:rPr lang="en-US" sz="2800" dirty="0" smtClean="0"/>
              <a:t>, </a:t>
            </a:r>
            <a:r>
              <a:rPr lang="en-US" sz="2800" dirty="0" err="1" smtClean="0"/>
              <a:t>ApxIV</a:t>
            </a:r>
            <a:endParaRPr lang="sr-Latn-CS" sz="2800" dirty="0"/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Neutrofili glavni faktor brze nekroze tkiva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FF3300"/>
                </a:solidFill>
              </a:rPr>
              <a:t>Kliconoštvo, loša ventilacija i naglo zahlađenje doprinose pojavi bolesti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Morbititet 30 - 50%, mortalitet oko 50%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Konkurentne infekcije – </a:t>
            </a:r>
            <a:r>
              <a:rPr lang="sr-Latn-CS" sz="2800" i="1" dirty="0"/>
              <a:t>Pasteurella multocida </a:t>
            </a:r>
            <a:r>
              <a:rPr lang="sr-Latn-CS" sz="2800" dirty="0"/>
              <a:t>i </a:t>
            </a:r>
            <a:r>
              <a:rPr lang="sr-Latn-CS" sz="2800" i="1" dirty="0" smtClean="0"/>
              <a:t>Mycoplasma </a:t>
            </a:r>
            <a:r>
              <a:rPr lang="sr-Latn-CS" sz="2800" dirty="0" smtClean="0"/>
              <a:t>vrste</a:t>
            </a:r>
            <a:endParaRPr lang="sr-Latn-CS" sz="2800" i="1" dirty="0"/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Antibiotska terapija, vakcinacija </a:t>
            </a:r>
            <a:endParaRPr lang="en-US" sz="2800" dirty="0"/>
          </a:p>
        </p:txBody>
      </p:sp>
      <p:pic>
        <p:nvPicPr>
          <p:cNvPr id="3" name="Picture 3" descr="A pleuropneumoniae 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4191000"/>
            <a:ext cx="2437700" cy="243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404813"/>
            <a:ext cx="8534400" cy="56911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Latn-C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3200" b="1" i="1" dirty="0">
                <a:solidFill>
                  <a:srgbClr val="FF5050"/>
                </a:solidFill>
              </a:rPr>
              <a:t>Actinobacillus </a:t>
            </a:r>
            <a:r>
              <a:rPr lang="sr-Latn-CS" sz="3200" b="1" i="1" dirty="0" smtClean="0">
                <a:solidFill>
                  <a:srgbClr val="FF5050"/>
                </a:solidFill>
              </a:rPr>
              <a:t>equuli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1000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Akutno potencijalno fatalno oboljenje ždrebadi – septikemija - bolest pospane ždrebadi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dirty="0"/>
              <a:t>Može ređe prouzrokovati abortus kod kobila, septikemiju i peritonitis kod odraslih životinja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dirty="0"/>
              <a:t>Organizam prisutan u reproduktivnom traktu kobile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dirty="0"/>
              <a:t>Infekcija </a:t>
            </a:r>
            <a:r>
              <a:rPr lang="sr-Latn-CS" sz="2800" i="1" dirty="0"/>
              <a:t>in utero</a:t>
            </a:r>
            <a:r>
              <a:rPr lang="sr-Latn-CS" sz="2800" dirty="0"/>
              <a:t> ili nakon rođenja preko pupčane vrpce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dirty="0"/>
              <a:t>Smrt ždrebadi nakon 1-2 dana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Latn-CS" sz="2800" dirty="0"/>
              <a:t>Terapija – antibiotici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5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09600" y="304800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2800" b="1" dirty="0">
                <a:solidFill>
                  <a:srgbClr val="FF5050"/>
                </a:solidFill>
              </a:rPr>
              <a:t>	</a:t>
            </a:r>
            <a:r>
              <a:rPr lang="sr-Latn-CS" sz="3200" b="1" i="1" dirty="0">
                <a:solidFill>
                  <a:srgbClr val="FF5050"/>
                </a:solidFill>
              </a:rPr>
              <a:t>Actinobacillus </a:t>
            </a:r>
            <a:r>
              <a:rPr lang="sr-Latn-CS" sz="3200" b="1" i="1" dirty="0" smtClean="0">
                <a:solidFill>
                  <a:srgbClr val="FF5050"/>
                </a:solidFill>
              </a:rPr>
              <a:t>suis</a:t>
            </a:r>
          </a:p>
          <a:p>
            <a:pPr>
              <a:buFont typeface="Wingdings" pitchFamily="2" charset="2"/>
              <a:buNone/>
              <a:defRPr/>
            </a:pPr>
            <a:endParaRPr lang="sr-Latn-CS" sz="2800" b="1" i="1" dirty="0">
              <a:solidFill>
                <a:srgbClr val="FF5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Infekcija uglavnom do 3 meseca starosti svinja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Septikemija i brzo uginuće, mortalitet i preko 50%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Opsežna krvarenja, intersticijalna pneumonija, pleuritis, meningoencefalitis...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/>
              <a:t>Kod ždrebadi simptomi slični onim kod infekcija A.equuli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20574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Gram negativne diplokoke ukupno 11 komensali na sluznicama ljudi i životinja</a:t>
            </a:r>
          </a:p>
          <a:p>
            <a:r>
              <a:rPr lang="sr-Latn-RS" sz="2800" b="1" i="1" dirty="0" smtClean="0">
                <a:solidFill>
                  <a:srgbClr val="FF5050"/>
                </a:solidFill>
              </a:rPr>
              <a:t>Neisseria meningitidis</a:t>
            </a:r>
            <a:endParaRPr lang="sr-Latn-RS" sz="2800" b="1" dirty="0" smtClean="0">
              <a:solidFill>
                <a:srgbClr val="FF5050"/>
              </a:solidFill>
            </a:endParaRPr>
          </a:p>
          <a:p>
            <a:r>
              <a:rPr lang="sr-Latn-RS" sz="2800" b="1" i="1" dirty="0" smtClean="0">
                <a:solidFill>
                  <a:srgbClr val="FF5050"/>
                </a:solidFill>
              </a:rPr>
              <a:t>Neisseria gonorrhoeae</a:t>
            </a:r>
            <a:endParaRPr lang="sr-Latn-RS" sz="2800" b="1" dirty="0" smtClean="0">
              <a:solidFill>
                <a:srgbClr val="FF5050"/>
              </a:solidFill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FF6600"/>
                </a:solidFill>
              </a:rPr>
              <a:t>Neisseria</a:t>
            </a:r>
            <a:r>
              <a:rPr lang="en-US" sz="3200" b="1" i="1" dirty="0" smtClean="0">
                <a:solidFill>
                  <a:srgbClr val="FF6600"/>
                </a:solidFill>
              </a:rPr>
              <a:t> </a:t>
            </a:r>
            <a:r>
              <a:rPr lang="sr-Latn-RS" sz="3200" b="1" i="1" dirty="0" smtClean="0">
                <a:solidFill>
                  <a:srgbClr val="FF6600"/>
                </a:solidFill>
              </a:rPr>
              <a:t> </a:t>
            </a:r>
            <a:r>
              <a:rPr lang="sr-Latn-RS" sz="3200" b="1" dirty="0" smtClean="0">
                <a:solidFill>
                  <a:srgbClr val="FF6600"/>
                </a:solidFill>
              </a:rPr>
              <a:t>vrste</a:t>
            </a:r>
            <a:endParaRPr lang="en-US" sz="3200" b="1" i="1" dirty="0" smtClean="0">
              <a:solidFill>
                <a:srgbClr val="FF6600"/>
              </a:solidFill>
            </a:endParaRPr>
          </a:p>
        </p:txBody>
      </p:sp>
      <p:sp>
        <p:nvSpPr>
          <p:cNvPr id="20484" name="AutoShape 2" descr="mk:@MSITStore:C:\Users\Dejan\Documents\Fakultet%20Veterina%20FAO\Fakultet%20Nauka\Knjige%20mikrobiologija\Microbiology%20and%20infectious%20diseases\2010%20Ryan%20-%20Sherris%20Medical%20Microbiolog%20Fifth%20Edition.chm::/III.%20Pathogenic%20Bacteria/30.%20Neisseria_files/loadBinary_003.jpg"/>
          <p:cNvSpPr>
            <a:spLocks noChangeAspect="1" noChangeArrowheads="1"/>
          </p:cNvSpPr>
          <p:nvPr/>
        </p:nvSpPr>
        <p:spPr bwMode="auto">
          <a:xfrm>
            <a:off x="714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4" descr="mk:@MSITStore:C:\Users\Dejan\Documents\Fakultet%20Veterina%20FAO\Fakultet%20Nauka\Knjige%20mikrobiologija\Microbiology%20and%20infectious%20diseases\2010%20Ryan%20-%20Sherris%20Medical%20Microbiolog%20Fifth%20Edition.chm::/III.%20Pathogenic%20Bacteria/30.%20Neisseria_files/loadBinary_003.jpg"/>
          <p:cNvSpPr>
            <a:spLocks noChangeAspect="1" noChangeArrowheads="1"/>
          </p:cNvSpPr>
          <p:nvPr/>
        </p:nvSpPr>
        <p:spPr bwMode="auto">
          <a:xfrm>
            <a:off x="714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407807"/>
            <a:ext cx="1588516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62300"/>
            <a:ext cx="4114800" cy="273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383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30213" y="838200"/>
            <a:ext cx="8332787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sz="3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sr-Latn-CS" sz="34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sr-Latn-CS" sz="3200" b="1" dirty="0">
                <a:solidFill>
                  <a:srgbClr val="FF3300"/>
                </a:solidFill>
                <a:latin typeface="Times New Roman" pitchFamily="18" charset="0"/>
              </a:rPr>
              <a:t>Patogene Gram negativne nesporogene 	  	    anaerobne bakterije                                                                  	- </a:t>
            </a:r>
            <a:r>
              <a:rPr lang="sr-Latn-CS" sz="3200" b="1" i="1" dirty="0">
                <a:solidFill>
                  <a:srgbClr val="FF3300"/>
                </a:solidFill>
                <a:latin typeface="Times New Roman" pitchFamily="18" charset="0"/>
              </a:rPr>
              <a:t>Fusobacterium </a:t>
            </a:r>
            <a:r>
              <a:rPr lang="sr-Latn-CS" sz="3200" b="1" dirty="0">
                <a:solidFill>
                  <a:srgbClr val="FF3300"/>
                </a:solidFill>
                <a:latin typeface="Times New Roman" pitchFamily="18" charset="0"/>
              </a:rPr>
              <a:t>vrste i</a:t>
            </a:r>
            <a:r>
              <a:rPr lang="sr-Latn-CS" sz="3200" b="1" i="1" dirty="0">
                <a:solidFill>
                  <a:srgbClr val="FF3300"/>
                </a:solidFill>
                <a:latin typeface="Times New Roman" pitchFamily="18" charset="0"/>
              </a:rPr>
              <a:t> Bacteroides </a:t>
            </a:r>
            <a:r>
              <a:rPr lang="sr-Latn-CS" sz="3200" b="1" dirty="0">
                <a:solidFill>
                  <a:srgbClr val="FF3300"/>
                </a:solidFill>
                <a:latin typeface="Times New Roman" pitchFamily="18" charset="0"/>
              </a:rPr>
              <a:t>vrste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Neophodna primena obogaćenih podloga za njihovo kultivisanje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Komensali na površini sluznica – pre svega digestivnog trakta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Oportunistički patogeni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706126"/>
            <a:ext cx="7715250" cy="649288"/>
          </a:xfrm>
        </p:spPr>
        <p:txBody>
          <a:bodyPr/>
          <a:lstStyle/>
          <a:p>
            <a:r>
              <a:rPr lang="en-GB" sz="2400" i="1" dirty="0" smtClean="0">
                <a:solidFill>
                  <a:srgbClr val="FF3300"/>
                </a:solidFill>
                <a:latin typeface="Times New Roman" pitchFamily="18" charset="0"/>
              </a:rPr>
              <a:t>        </a:t>
            </a:r>
            <a:r>
              <a:rPr lang="sr-Latn-CS" sz="2800" b="1" i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Bacteroides </a:t>
            </a:r>
            <a:r>
              <a:rPr lang="sr-Latn-CS" sz="28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spp.                    </a:t>
            </a:r>
            <a:r>
              <a:rPr lang="sr-Latn-CS" sz="2800" b="1" i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Fusobacterium</a:t>
            </a:r>
            <a:r>
              <a:rPr lang="sr-Latn-CS" sz="28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 spp.</a:t>
            </a:r>
            <a:endParaRPr lang="en-US" sz="2800" b="1" dirty="0" smtClean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0994" y="159940"/>
            <a:ext cx="83629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z="2600" dirty="0" smtClean="0">
                <a:solidFill>
                  <a:srgbClr val="FF7C80"/>
                </a:solidFill>
                <a:latin typeface="Times New Roman" pitchFamily="18" charset="0"/>
              </a:rPr>
              <a:t>	</a:t>
            </a:r>
            <a:r>
              <a:rPr lang="sr-Latn-CS" sz="2800" dirty="0" smtClean="0">
                <a:latin typeface="Times New Roman" pitchFamily="18" charset="0"/>
              </a:rPr>
              <a:t>Najvažniji patogeni</a:t>
            </a:r>
          </a:p>
          <a:p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Dichelobacter nodosus (Bacteroides nodosus)</a:t>
            </a:r>
          </a:p>
          <a:p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Bacteroides fragilis</a:t>
            </a:r>
          </a:p>
          <a:p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Fusobacterium necrophorum</a:t>
            </a:r>
          </a:p>
          <a:p>
            <a:r>
              <a:rPr lang="sr-Latn-CS" sz="2800" i="1" dirty="0" smtClean="0">
                <a:latin typeface="Times New Roman" pitchFamily="18" charset="0"/>
              </a:rPr>
              <a:t>Prevotella</a:t>
            </a:r>
            <a:r>
              <a:rPr lang="sr-Latn-CS" sz="2800" dirty="0" smtClean="0">
                <a:latin typeface="Times New Roman" pitchFamily="18" charset="0"/>
              </a:rPr>
              <a:t> vrste –</a:t>
            </a:r>
            <a:r>
              <a:rPr lang="sr-Latn-CS" sz="2800" i="1" dirty="0" smtClean="0">
                <a:latin typeface="Times New Roman" pitchFamily="18" charset="0"/>
              </a:rPr>
              <a:t> P. heparinolytica </a:t>
            </a:r>
            <a:r>
              <a:rPr lang="sr-Latn-CS" sz="2800" dirty="0" smtClean="0">
                <a:latin typeface="Times New Roman" pitchFamily="18" charset="0"/>
              </a:rPr>
              <a:t>i </a:t>
            </a:r>
            <a:r>
              <a:rPr lang="sr-Latn-CS" sz="2800" i="1" dirty="0" smtClean="0">
                <a:latin typeface="Times New Roman" pitchFamily="18" charset="0"/>
              </a:rPr>
              <a:t>P.melaninogenica</a:t>
            </a:r>
          </a:p>
          <a:p>
            <a:r>
              <a:rPr lang="sr-Latn-CS" sz="2800" i="1" dirty="0" smtClean="0">
                <a:latin typeface="Times New Roman" pitchFamily="18" charset="0"/>
              </a:rPr>
              <a:t>Porphyromonas </a:t>
            </a:r>
            <a:r>
              <a:rPr lang="sr-Latn-CS" sz="2800" dirty="0" smtClean="0">
                <a:latin typeface="Times New Roman" pitchFamily="18" charset="0"/>
              </a:rPr>
              <a:t>vrste</a:t>
            </a:r>
            <a:r>
              <a:rPr lang="sr-Latn-CS" sz="2600" dirty="0" smtClean="0">
                <a:latin typeface="Times New Roman" pitchFamily="18" charset="0"/>
              </a:rPr>
              <a:t> </a:t>
            </a:r>
          </a:p>
          <a:p>
            <a:endParaRPr lang="en-US" sz="26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10596" name="Picture 4" descr="Bacteroides thetaiotaomicron 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20000" contrast="34000"/>
          </a:blip>
          <a:srcRect/>
          <a:stretch>
            <a:fillRect/>
          </a:stretch>
        </p:blipFill>
        <p:spPr>
          <a:xfrm>
            <a:off x="368378" y="3485213"/>
            <a:ext cx="3744913" cy="2220913"/>
          </a:xfrm>
          <a:noFill/>
        </p:spPr>
      </p:pic>
      <p:pic>
        <p:nvPicPr>
          <p:cNvPr id="110597" name="Picture 5" descr="Fusobacterium nucleatum 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bright="18000" contrast="22000"/>
          </a:blip>
          <a:srcRect/>
          <a:stretch>
            <a:fillRect/>
          </a:stretch>
        </p:blipFill>
        <p:spPr>
          <a:xfrm>
            <a:off x="5206142" y="3485213"/>
            <a:ext cx="3760787" cy="2232025"/>
          </a:xfrm>
          <a:noFill/>
        </p:spPr>
      </p:pic>
    </p:spTree>
    <p:extLst>
      <p:ext uri="{BB962C8B-B14F-4D97-AF65-F5344CB8AC3E}">
        <p14:creationId xmlns:p14="http://schemas.microsoft.com/office/powerpoint/2010/main" val="9602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5113338" cy="58324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Aerosenzitivni, brzo propadaju uz prisustvo O</a:t>
            </a:r>
            <a:r>
              <a:rPr lang="sr-Latn-CS" sz="2800" baseline="-25000" dirty="0">
                <a:latin typeface="Times New Roman" pitchFamily="18" charset="0"/>
              </a:rPr>
              <a:t>2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Transportne podloge, veća količina tkiva za uzorak – najmanje 2 cm prečnik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b="1" dirty="0">
                <a:solidFill>
                  <a:srgbClr val="002060"/>
                </a:solidFill>
                <a:latin typeface="Times New Roman" pitchFamily="18" charset="0"/>
              </a:rPr>
              <a:t>Kultivisanje – anaerobni uslovi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Hranljive podloge – obogaćeni krvni agar sa 5-10% ovčije krvi, heminom, ekstraktom kvasca i vitaminom K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Dichelobacter nodosus </a:t>
            </a:r>
            <a:r>
              <a:rPr lang="sr-Latn-CS" sz="2800" dirty="0">
                <a:latin typeface="Times New Roman" pitchFamily="18" charset="0"/>
              </a:rPr>
              <a:t>– u nekim formulacijama se dodaje i prah od papaka ovaca</a:t>
            </a:r>
          </a:p>
          <a:p>
            <a:pPr>
              <a:buFont typeface="Arial" charset="0"/>
              <a:buChar char="•"/>
              <a:defRPr/>
            </a:pPr>
            <a:endParaRPr lang="sr-Latn-C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3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11619" name="Picture 3" descr="Bacteroides fragilis KVLB BBE agar 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2738" y="1341438"/>
            <a:ext cx="3751262" cy="3038475"/>
          </a:xfrm>
          <a:noFill/>
        </p:spPr>
      </p:pic>
    </p:spTree>
    <p:extLst>
      <p:ext uri="{BB962C8B-B14F-4D97-AF65-F5344CB8AC3E}">
        <p14:creationId xmlns:p14="http://schemas.microsoft.com/office/powerpoint/2010/main" val="39845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30213" y="404813"/>
            <a:ext cx="8713787" cy="57610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Latn-CS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Patogeneza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Replikacija samo pri niskom odnosno negativnom redukcionom potencijalu – Eh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Trauma tkiva, nekroza – fakultativno anaerobne bakterije – obezbeđuju adekvatnu sredinu – mešane infekcije sa fakultativnim anaerobima i striktnim anaerobima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Primer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i="1" dirty="0">
                <a:latin typeface="Times New Roman" pitchFamily="18" charset="0"/>
              </a:rPr>
              <a:t>Arcanobacterium pyogenes </a:t>
            </a:r>
            <a:r>
              <a:rPr lang="sr-Latn-CS" sz="2800" dirty="0">
                <a:latin typeface="Times New Roman" pitchFamily="18" charset="0"/>
              </a:rPr>
              <a:t>stvara termolabilni faktor stimuliše rast </a:t>
            </a:r>
            <a:r>
              <a:rPr lang="sr-Latn-CS" sz="2800" i="1" dirty="0">
                <a:latin typeface="Times New Roman" pitchFamily="18" charset="0"/>
              </a:rPr>
              <a:t>Fusobacterium necrophorum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latin typeface="Times New Roman" pitchFamily="18" charset="0"/>
              </a:rPr>
              <a:t>S druge strane </a:t>
            </a:r>
            <a:r>
              <a:rPr lang="sr-Latn-CS" sz="2800" i="1" dirty="0">
                <a:latin typeface="Times New Roman" pitchFamily="18" charset="0"/>
              </a:rPr>
              <a:t>F</a:t>
            </a:r>
            <a:r>
              <a:rPr lang="sr-Latn-CS" sz="2800" i="1" dirty="0" smtClean="0">
                <a:latin typeface="Times New Roman" pitchFamily="18" charset="0"/>
              </a:rPr>
              <a:t>. necrophorum </a:t>
            </a:r>
            <a:r>
              <a:rPr lang="sr-Latn-CS" sz="2800" dirty="0">
                <a:latin typeface="Times New Roman" pitchFamily="18" charset="0"/>
              </a:rPr>
              <a:t>produkuje leukotoksin koji potpomaže preživljavanje </a:t>
            </a:r>
            <a:r>
              <a:rPr lang="sr-Latn-CS" sz="2800" i="1" dirty="0">
                <a:latin typeface="Times New Roman" pitchFamily="18" charset="0"/>
              </a:rPr>
              <a:t>A</a:t>
            </a:r>
            <a:r>
              <a:rPr lang="sr-Latn-CS" sz="2800" i="1" dirty="0" smtClean="0">
                <a:latin typeface="Times New Roman" pitchFamily="18" charset="0"/>
              </a:rPr>
              <a:t>. pyogene</a:t>
            </a:r>
            <a:r>
              <a:rPr lang="sr-Latn-CS" sz="2800" dirty="0" smtClean="0">
                <a:latin typeface="Times New Roman" pitchFamily="18" charset="0"/>
              </a:rPr>
              <a:t>s</a:t>
            </a:r>
            <a:endParaRPr lang="sr-Latn-CS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dirty="0">
                <a:latin typeface="Times New Roman" pitchFamily="18" charset="0"/>
              </a:rPr>
              <a:t>Primer 2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i="1" dirty="0">
                <a:latin typeface="Times New Roman" pitchFamily="18" charset="0"/>
              </a:rPr>
              <a:t>F</a:t>
            </a:r>
            <a:r>
              <a:rPr lang="sr-Latn-CS" sz="2800" i="1" dirty="0" smtClean="0">
                <a:latin typeface="Times New Roman" pitchFamily="18" charset="0"/>
              </a:rPr>
              <a:t>. necrophorum </a:t>
            </a:r>
            <a:r>
              <a:rPr lang="sr-Latn-CS" sz="2800" dirty="0">
                <a:latin typeface="Times New Roman" pitchFamily="18" charset="0"/>
              </a:rPr>
              <a:t>i </a:t>
            </a:r>
            <a:r>
              <a:rPr lang="sr-Latn-CS" sz="2800" i="1" dirty="0">
                <a:latin typeface="Times New Roman" pitchFamily="18" charset="0"/>
              </a:rPr>
              <a:t>Dichelobacter nodosus 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404813"/>
            <a:ext cx="8382000" cy="554513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Tri biotipa </a:t>
            </a: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Fusobacterium necrophorum</a:t>
            </a:r>
          </a:p>
          <a:p>
            <a:pPr lvl="1">
              <a:buFont typeface="Arial" charset="0"/>
              <a:buChar char="–"/>
              <a:defRPr/>
            </a:pP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Biotip A – </a:t>
            </a: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. necrophorum </a:t>
            </a: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subsp. </a:t>
            </a:r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necrophorum</a:t>
            </a:r>
            <a:r>
              <a:rPr lang="sr-Latn-C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sr-Latn-CS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Biotip B -  </a:t>
            </a: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. necrophorum </a:t>
            </a: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subsp. f</a:t>
            </a: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unduliforme </a:t>
            </a:r>
          </a:p>
          <a:p>
            <a:pPr lvl="1">
              <a:buFont typeface="Arial" charset="0"/>
              <a:buChar char="–"/>
              <a:defRPr/>
            </a:pP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Biotip C -  </a:t>
            </a: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sr-Latn-CS" sz="2800" b="1" i="1" dirty="0" smtClean="0">
                <a:solidFill>
                  <a:srgbClr val="FF3300"/>
                </a:solidFill>
                <a:latin typeface="Times New Roman" pitchFamily="18" charset="0"/>
              </a:rPr>
              <a:t>. necrophorum </a:t>
            </a: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</a:rPr>
              <a:t>subsp. </a:t>
            </a: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pseudonecrophorum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Goveda – difterija teladi, postpartalni metritis, apcesi u jetri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Konji – nekroza kopita i nekrobaciloza donjih delova ekstremiteta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Svinje – nekrotični rinitis - bolest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“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bikovog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”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 nosa</a:t>
            </a:r>
          </a:p>
          <a:p>
            <a:pPr>
              <a:buFont typeface="Arial" charset="0"/>
              <a:buChar char="•"/>
              <a:defRPr/>
            </a:pP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</a:rPr>
              <a:t>Dichelobacter nodosus </a:t>
            </a:r>
            <a:r>
              <a:rPr lang="sr-Latn-CS" sz="2800" dirty="0">
                <a:latin typeface="Times New Roman" pitchFamily="18" charset="0"/>
              </a:rPr>
              <a:t>– različite virulencije sojevi u zavisnosti od keratolitičkih svojstava 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60350"/>
            <a:ext cx="8488363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3200" b="1" i="1" dirty="0">
                <a:solidFill>
                  <a:srgbClr val="FF5050"/>
                </a:solidFill>
              </a:rPr>
              <a:t>Bordetella </a:t>
            </a:r>
            <a:r>
              <a:rPr lang="en-US" sz="3200" b="1" dirty="0" err="1" smtClean="0">
                <a:solidFill>
                  <a:srgbClr val="FF5050"/>
                </a:solidFill>
              </a:rPr>
              <a:t>vrste</a:t>
            </a:r>
            <a:endParaRPr lang="sr-Latn-CS" sz="3200" b="1" i="1" dirty="0">
              <a:solidFill>
                <a:srgbClr val="FF5050"/>
              </a:solidFill>
            </a:endParaRPr>
          </a:p>
          <a:p>
            <a:pPr>
              <a:defRPr/>
            </a:pPr>
            <a:r>
              <a:rPr lang="sr-Latn-CS" sz="2800" b="1" i="1" dirty="0" smtClean="0">
                <a:solidFill>
                  <a:srgbClr val="FF5050"/>
                </a:solidFill>
              </a:rPr>
              <a:t>B. pertussis</a:t>
            </a:r>
          </a:p>
          <a:p>
            <a:pPr>
              <a:defRPr/>
            </a:pPr>
            <a:r>
              <a:rPr lang="sr-Latn-CS" sz="2800" b="1" i="1" dirty="0" smtClean="0">
                <a:solidFill>
                  <a:srgbClr val="FF5050"/>
                </a:solidFill>
              </a:rPr>
              <a:t>B. parapertussis</a:t>
            </a:r>
          </a:p>
          <a:p>
            <a:pPr>
              <a:defRPr/>
            </a:pPr>
            <a:r>
              <a:rPr lang="sr-Latn-CS" sz="2800" b="1" i="1" dirty="0" smtClean="0">
                <a:solidFill>
                  <a:srgbClr val="FF5050"/>
                </a:solidFill>
              </a:rPr>
              <a:t>B. bronchiseptica</a:t>
            </a:r>
          </a:p>
          <a:p>
            <a:pPr>
              <a:defRPr/>
            </a:pPr>
            <a:r>
              <a:rPr lang="sr-Latn-CS" sz="2800" b="1" i="1" dirty="0" smtClean="0">
                <a:solidFill>
                  <a:srgbClr val="FF5050"/>
                </a:solidFill>
              </a:rPr>
              <a:t>B. avium</a:t>
            </a:r>
          </a:p>
          <a:p>
            <a:pPr>
              <a:defRPr/>
            </a:pPr>
            <a:r>
              <a:rPr lang="sr-Latn-CS" sz="2800" dirty="0" smtClean="0"/>
              <a:t>Pokazuju afinitet prema respiratornom epitelu i dovode do respiratornih infekcija kod životinja, ptica i ljudi</a:t>
            </a:r>
            <a:r>
              <a:rPr lang="sr-Latn-CS" sz="2400" dirty="0" smtClean="0"/>
              <a:t>.</a:t>
            </a:r>
          </a:p>
          <a:p>
            <a:pPr>
              <a:defRPr/>
            </a:pPr>
            <a:endParaRPr lang="sr-Latn-CS" sz="2400" b="1" i="1" dirty="0" smtClean="0">
              <a:solidFill>
                <a:srgbClr val="FF7C80"/>
              </a:solidFill>
            </a:endParaRPr>
          </a:p>
        </p:txBody>
      </p:sp>
      <p:pic>
        <p:nvPicPr>
          <p:cNvPr id="59394" name="Picture 2" descr="&amp;Rcy;&amp;iecy;&amp;zcy;&amp;ucy;&amp;lcy;&amp;tcy;&amp;acy;&amp;tcy; &amp;scy;&amp;lcy;&amp;icy;&amp;kcy;&amp;acy; &amp;zcy;&amp;acy; genus bordet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91000"/>
            <a:ext cx="3971925" cy="1990309"/>
          </a:xfrm>
          <a:prstGeom prst="rect">
            <a:avLst/>
          </a:prstGeom>
          <a:noFill/>
        </p:spPr>
      </p:pic>
      <p:pic>
        <p:nvPicPr>
          <p:cNvPr id="59398" name="Picture 6" descr="&amp;Rcy;&amp;iecy;&amp;zcy;&amp;ucy;&amp;lcy;&amp;tcy;&amp;acy;&amp;tcy; &amp;scy;&amp;lcy;&amp;icy;&amp;kcy;&amp;acy; &amp;zcy;&amp;acy; genus bordet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500" y="533400"/>
            <a:ext cx="3211174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1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" y="404813"/>
            <a:ext cx="9144000" cy="59769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3200" b="1" dirty="0">
                <a:solidFill>
                  <a:srgbClr val="FF3300"/>
                </a:solidFill>
                <a:latin typeface="Times New Roman" pitchFamily="18" charset="0"/>
              </a:rPr>
              <a:t>Infekcije papaka ovaca, goveda i svinja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Ovce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Interdigitalni dermatitis-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. necrophorum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. nodosus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(benigni soj)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Apcesi pete i lamelarna supuracija –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. pyogenes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sr-Latn-CS" sz="2800" dirty="0" smtClean="0">
                <a:solidFill>
                  <a:schemeClr val="tx1"/>
                </a:solidFill>
                <a:latin typeface="Times New Roman" pitchFamily="18" charset="0"/>
              </a:rPr>
              <a:t>                        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F. necrophorum</a:t>
            </a:r>
            <a:endParaRPr lang="sr-Latn-CS" sz="28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Zarazna šepavost ovaca –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. nodosus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. necrophorum                </a:t>
            </a:r>
            <a:r>
              <a:rPr lang="sr-Latn-CS" sz="2800" dirty="0" smtClean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sr-Latn-CS" sz="2800" i="1" dirty="0" smtClean="0">
                <a:solidFill>
                  <a:schemeClr val="tx1"/>
                </a:solidFill>
                <a:latin typeface="Times New Roman" pitchFamily="18" charset="0"/>
              </a:rPr>
              <a:t>. pyogenes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+ neidentifikovana spiroheta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Goveda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Interdigitalna nekroza</a:t>
            </a:r>
            <a:r>
              <a:rPr lang="sr-Latn-C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F.necrophorum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+ Porphyromonas levii</a:t>
            </a:r>
            <a:endParaRPr lang="sr-Latn-C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Interdigitalni dermatitis - </a:t>
            </a:r>
            <a:r>
              <a:rPr lang="sr-Latn-CS" sz="2800" i="1" dirty="0">
                <a:solidFill>
                  <a:schemeClr val="tx1"/>
                </a:solidFill>
                <a:latin typeface="Times New Roman" pitchFamily="18" charset="0"/>
              </a:rPr>
              <a:t>D.nodosus + F.necrophorum + Prevotella spp.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Svinje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</a:rPr>
              <a:t>Apcesi i lamelarna supuracija – “mešani”anaerobi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7600" y="219075"/>
            <a:ext cx="487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CS" sz="32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Zarazna šepavost</a:t>
            </a:r>
            <a:endParaRPr lang="en-GB" sz="3200" b="1" dirty="0">
              <a:solidFill>
                <a:srgbClr val="FF3300"/>
              </a:solidFill>
              <a:effectLst/>
            </a:endParaRPr>
          </a:p>
        </p:txBody>
      </p:sp>
      <p:pic>
        <p:nvPicPr>
          <p:cNvPr id="115715" name="Picture 2" descr="Foot rot in a calf. There is swelling of the entire foot from above the hoof to above the dewclaw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2381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6" descr="http://www.farmersguardian.com/Pictures/PictureStory/m/o/d/Sheep_dise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32956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8" descr="Extremely severe case of foot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35718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10" descr="Extreme case of footrot (post-paring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95400"/>
            <a:ext cx="3009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0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4114800" y="228600"/>
            <a:ext cx="5029200" cy="762000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Higijena</a:t>
            </a:r>
            <a:r>
              <a:rPr lang="en-GB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papaka</a:t>
            </a:r>
            <a:endParaRPr lang="en-GB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Picture 12" descr="There are a variety of courses at the Training Centre and these are run throughout the year. Courses can be tailor made to individual requirements where possi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1952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Trimming my way a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6" descr="http://www.delaval.com/NR/rdonlyres/9A6601BD-ECBF-45B5-B5BA-159CADFDF373/0/footbathAFB1000___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295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8" descr="http://www.cormac.ie/images/products/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914400"/>
            <a:ext cx="2438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12" descr="http://farm4.static.flickr.com/3152/2558929281_c07471486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352800"/>
            <a:ext cx="2422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0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76250"/>
            <a:ext cx="8642350" cy="61912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Bacteroides</a:t>
            </a:r>
            <a:endParaRPr lang="en-GB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GB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B.fragili</a:t>
            </a:r>
            <a:r>
              <a:rPr lang="en-GB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B.thetaiotaomicron</a:t>
            </a:r>
            <a:r>
              <a:rPr lang="en-GB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infekcije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ljudi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GB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B.fragilis</a:t>
            </a:r>
            <a:r>
              <a:rPr lang="en-GB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jagnjad</a:t>
            </a:r>
            <a:r>
              <a:rPr lang="en-GB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telad, ždrebad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Faktori patogenosti</a:t>
            </a:r>
          </a:p>
          <a:p>
            <a:pPr lvl="1">
              <a:buFont typeface="Arial" charset="0"/>
              <a:buChar char="–"/>
              <a:defRPr/>
            </a:pP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B.fragili</a:t>
            </a:r>
            <a:r>
              <a:rPr lang="sr-Latn-C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kapsula, pile, endotoksin, enterotoksin - fragilizin </a:t>
            </a:r>
          </a:p>
          <a:p>
            <a:pPr lvl="1">
              <a:buFont typeface="Arial" charset="0"/>
              <a:buChar char="–"/>
              <a:defRPr/>
            </a:pP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Fusobacterium necrophorum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leukotoksin, endotoksin, hemolisin, hemaglutinin, pile, dermonekrotični toksin...</a:t>
            </a:r>
          </a:p>
          <a:p>
            <a:pPr lvl="1">
              <a:buFont typeface="Arial" charset="0"/>
              <a:buChar char="–"/>
              <a:defRPr/>
            </a:pPr>
            <a:r>
              <a:rPr lang="sr-Latn-C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Dichelobacter nodosus </a:t>
            </a:r>
            <a:r>
              <a:rPr lang="sr-Latn-C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LPS, ekstracelularnu proteazu, pile IV tipa – 18 serotipova</a:t>
            </a:r>
          </a:p>
          <a:p>
            <a:pPr lvl="1">
              <a:buFont typeface="Arial" charset="0"/>
              <a:buChar char="–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2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1" y="304800"/>
            <a:ext cx="8839200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3200" b="1" dirty="0" smtClean="0">
                <a:solidFill>
                  <a:srgbClr val="FF0066"/>
                </a:solidFill>
              </a:rPr>
              <a:t>                    </a:t>
            </a:r>
            <a:r>
              <a:rPr lang="sr-Latn-RS" sz="3200" b="1" i="1" dirty="0" smtClean="0">
                <a:solidFill>
                  <a:srgbClr val="FF5050"/>
                </a:solidFill>
              </a:rPr>
              <a:t>Bordetella </a:t>
            </a:r>
            <a:r>
              <a:rPr lang="sr-Latn-RS" sz="3200" b="1" dirty="0" smtClean="0">
                <a:solidFill>
                  <a:srgbClr val="FF5050"/>
                </a:solidFill>
              </a:rPr>
              <a:t>vrste</a:t>
            </a:r>
            <a:endParaRPr lang="sr-Latn-RS" sz="3200" b="1" i="1" dirty="0" smtClean="0">
              <a:solidFill>
                <a:srgbClr val="FF5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Sitni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0,2-0,5 x 0,5-1,5 mm Gram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negativni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štapići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pokretni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katalaza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oksidaza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pozitivni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Energiju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dobijaju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oksidacijom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</a:rPr>
              <a:t>aminokiselina</a:t>
            </a:r>
            <a:endParaRPr lang="sr-Latn-RS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RS" sz="2800" dirty="0" smtClean="0">
                <a:solidFill>
                  <a:schemeClr val="tx2"/>
                </a:solidFill>
                <a:latin typeface="Times New Roman" pitchFamily="18" charset="0"/>
              </a:rPr>
              <a:t>Aerobne bakterije, neke vrste nutritivno zahtevne                 </a:t>
            </a:r>
            <a:r>
              <a:rPr lang="sr-Latn-RS" sz="2800" b="1" i="1" dirty="0" smtClean="0">
                <a:solidFill>
                  <a:srgbClr val="FF5050"/>
                </a:solidFill>
                <a:latin typeface="Times New Roman" pitchFamily="18" charset="0"/>
              </a:rPr>
              <a:t>B. pertussis </a:t>
            </a:r>
            <a:r>
              <a:rPr lang="sr-Latn-RS" sz="2800" b="1" dirty="0" smtClean="0">
                <a:solidFill>
                  <a:srgbClr val="FF5050"/>
                </a:solidFill>
                <a:latin typeface="Times New Roman" pitchFamily="18" charset="0"/>
              </a:rPr>
              <a:t>i </a:t>
            </a:r>
            <a:r>
              <a:rPr lang="sr-Latn-RS" sz="2800" b="1" i="1" dirty="0" smtClean="0">
                <a:solidFill>
                  <a:srgbClr val="FF5050"/>
                </a:solidFill>
                <a:latin typeface="Times New Roman" pitchFamily="18" charset="0"/>
              </a:rPr>
              <a:t>B. parapertussis </a:t>
            </a:r>
            <a:r>
              <a:rPr lang="sr-Latn-RS" sz="2800" i="1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sr-Latn-RS" sz="2800" dirty="0" smtClean="0">
                <a:solidFill>
                  <a:schemeClr val="tx2"/>
                </a:solidFill>
                <a:latin typeface="Times New Roman" pitchFamily="18" charset="0"/>
              </a:rPr>
              <a:t>specijalne podloge                - Bordet-Gengou agar ili BCYE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RS" dirty="0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4" descr="&amp;Rcy;&amp;iecy;&amp;zcy;&amp;ucy;&amp;lcy;&amp;tcy;&amp;acy;&amp;tcy; &amp;scy;&amp;lcy;&amp;icy;&amp;kcy;&amp;acy; &amp;zcy;&amp;acy; genus bordet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3962400"/>
            <a:ext cx="2066925" cy="2066925"/>
          </a:xfrm>
          <a:prstGeom prst="rect">
            <a:avLst/>
          </a:prstGeom>
          <a:noFill/>
        </p:spPr>
      </p:pic>
      <p:pic>
        <p:nvPicPr>
          <p:cNvPr id="61442" name="Picture 2" descr="&amp;Rcy;&amp;iecy;&amp;zcy;&amp;ucy;&amp;lcy;&amp;tcy;&amp;acy;&amp;tcy; &amp;scy;&amp;lcy;&amp;icy;&amp;kcy;&amp;acy; &amp;zcy;&amp;acy; oxidasa reaction 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962400"/>
            <a:ext cx="2910222" cy="1971676"/>
          </a:xfrm>
          <a:prstGeom prst="rect">
            <a:avLst/>
          </a:prstGeom>
          <a:noFill/>
        </p:spPr>
      </p:pic>
      <p:pic>
        <p:nvPicPr>
          <p:cNvPr id="61444" name="Picture 4" descr="&amp;Rcy;&amp;iecy;&amp;zcy;&amp;ucy;&amp;lcy;&amp;tcy;&amp;acy;&amp;tcy; &amp;scy;&amp;lcy;&amp;icy;&amp;kcy;&amp;acy; &amp;zcy;&amp;acy; catalasa reaction bacte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2022" y="3958652"/>
            <a:ext cx="2600547" cy="1951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60350"/>
            <a:ext cx="8259763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2800" b="1" i="1" dirty="0">
                <a:solidFill>
                  <a:srgbClr val="FF5050"/>
                </a:solidFill>
              </a:rPr>
              <a:t>Bordetella bronchiseptica </a:t>
            </a:r>
            <a:r>
              <a:rPr lang="sr-Latn-CS" sz="2800" b="1" dirty="0">
                <a:solidFill>
                  <a:srgbClr val="FF5050"/>
                </a:solidFill>
              </a:rPr>
              <a:t>i </a:t>
            </a:r>
            <a:r>
              <a:rPr lang="sr-Latn-CS" sz="2800" b="1" i="1" dirty="0">
                <a:solidFill>
                  <a:srgbClr val="FF5050"/>
                </a:solidFill>
              </a:rPr>
              <a:t>Bordetella avium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400" dirty="0" smtClean="0"/>
              <a:t>Rastu </a:t>
            </a:r>
            <a:r>
              <a:rPr lang="sr-Latn-CS" sz="2400" dirty="0"/>
              <a:t>na standardnim podlogama uključujući i MacConkey agar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3695" y="4953000"/>
            <a:ext cx="9060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 i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B.bronhiseptica </a:t>
            </a:r>
            <a:r>
              <a:rPr lang="sr-Latn-C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– krvni agar       </a:t>
            </a:r>
            <a:r>
              <a:rPr lang="sr-Latn-CS" sz="2400" b="1" i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B. bronhiseptica </a:t>
            </a:r>
            <a:r>
              <a:rPr lang="sr-Latn-C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– MacConkey agar</a:t>
            </a:r>
            <a:endParaRPr lang="en-US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80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0350"/>
            <a:ext cx="8640763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2800" b="1" dirty="0" smtClean="0">
                <a:solidFill>
                  <a:srgbClr val="FF0066"/>
                </a:solidFill>
              </a:rPr>
              <a:t>             </a:t>
            </a:r>
            <a:r>
              <a:rPr lang="sr-Latn-CS" sz="2800" b="1" i="1" dirty="0" smtClean="0">
                <a:solidFill>
                  <a:srgbClr val="FF5050"/>
                </a:solidFill>
              </a:rPr>
              <a:t>Bordetella </a:t>
            </a:r>
            <a:r>
              <a:rPr lang="sr-Latn-CS" sz="2800" b="1" i="1" dirty="0">
                <a:solidFill>
                  <a:srgbClr val="FF5050"/>
                </a:solidFill>
              </a:rPr>
              <a:t>bronchiseptica </a:t>
            </a:r>
            <a:r>
              <a:rPr lang="sr-Latn-CS" sz="2800" b="1" dirty="0">
                <a:solidFill>
                  <a:srgbClr val="FF5050"/>
                </a:solidFill>
              </a:rPr>
              <a:t>i </a:t>
            </a:r>
            <a:r>
              <a:rPr lang="sr-Latn-CS" sz="2800" b="1" i="1" dirty="0">
                <a:solidFill>
                  <a:srgbClr val="FF5050"/>
                </a:solidFill>
              </a:rPr>
              <a:t>Bordetella avium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6499" name="Picture 3" descr="B avium krvni ma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3668713" cy="2371725"/>
          </a:xfrm>
          <a:noFill/>
        </p:spPr>
      </p:pic>
      <p:pic>
        <p:nvPicPr>
          <p:cNvPr id="106500" name="Picture 4" descr="B bronchiseptica Mac ma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0031" y="1522412"/>
            <a:ext cx="4470400" cy="2373313"/>
          </a:xfrm>
          <a:noFill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09600" y="4591050"/>
            <a:ext cx="8316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 i="1" dirty="0">
                <a:solidFill>
                  <a:srgbClr val="002060"/>
                </a:solidFill>
                <a:latin typeface="+mn-lt"/>
              </a:rPr>
              <a:t>B.avium</a:t>
            </a:r>
            <a:r>
              <a:rPr lang="sr-Latn-CS" sz="2400" b="1" dirty="0">
                <a:solidFill>
                  <a:srgbClr val="002060"/>
                </a:solidFill>
                <a:latin typeface="+mn-lt"/>
              </a:rPr>
              <a:t> – krvni agar           </a:t>
            </a:r>
            <a:r>
              <a:rPr lang="sr-Latn-CS" sz="2400" b="1" i="1" dirty="0" smtClean="0">
                <a:solidFill>
                  <a:srgbClr val="002060"/>
                </a:solidFill>
                <a:latin typeface="+mn-lt"/>
              </a:rPr>
              <a:t>B.bronhiseptica </a:t>
            </a:r>
            <a:r>
              <a:rPr lang="sr-Latn-CS" sz="2400" b="1" dirty="0">
                <a:solidFill>
                  <a:srgbClr val="002060"/>
                </a:solidFill>
                <a:latin typeface="+mn-lt"/>
              </a:rPr>
              <a:t>– MacConkey agar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6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549275"/>
            <a:ext cx="8839200" cy="55435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</a:rPr>
              <a:t>Komensali na sluznicama gornjih delova respiratornog trakta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dirty="0">
                <a:solidFill>
                  <a:srgbClr val="FF3300"/>
                </a:solidFill>
              </a:rPr>
              <a:t>Virulencija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r-Latn-CS" sz="2800" dirty="0">
                <a:solidFill>
                  <a:schemeClr val="tx1"/>
                </a:solidFill>
              </a:rPr>
              <a:t>Fazne promene 1-4, Faza 1 virulentni sojevi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chemeClr val="tx1"/>
                </a:solidFill>
              </a:rPr>
              <a:t>Hemaglutinin</a:t>
            </a:r>
            <a:r>
              <a:rPr lang="sr-Latn-CS" sz="2800" dirty="0">
                <a:solidFill>
                  <a:schemeClr val="tx1"/>
                </a:solidFill>
              </a:rPr>
              <a:t> – vezivanje za cilije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chemeClr val="tx1"/>
                </a:solidFill>
              </a:rPr>
              <a:t>Peraktin</a:t>
            </a:r>
            <a:r>
              <a:rPr lang="sr-Latn-CS" sz="2800" dirty="0">
                <a:solidFill>
                  <a:schemeClr val="tx1"/>
                </a:solidFill>
              </a:rPr>
              <a:t> – vezivanje za ćelije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Fimbrije</a:t>
            </a:r>
            <a:r>
              <a:rPr lang="sr-Latn-CS" sz="2800" dirty="0">
                <a:solidFill>
                  <a:schemeClr val="tx1"/>
                </a:solidFill>
              </a:rPr>
              <a:t> – vezivanje za ćelije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chemeClr val="tx1"/>
                </a:solidFill>
              </a:rPr>
              <a:t>Adenilat ciklaza </a:t>
            </a:r>
            <a:r>
              <a:rPr lang="sr-Latn-CS" sz="2800" dirty="0">
                <a:solidFill>
                  <a:schemeClr val="tx1"/>
                </a:solidFill>
              </a:rPr>
              <a:t>- hemolizin – fagocitoza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Trahealni citotoksin 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Dermonekrotični toksin </a:t>
            </a:r>
            <a:r>
              <a:rPr lang="sr-Latn-CS" sz="2800" dirty="0">
                <a:solidFill>
                  <a:srgbClr val="002060"/>
                </a:solidFill>
              </a:rPr>
              <a:t>i </a:t>
            </a:r>
            <a:r>
              <a:rPr lang="sr-Latn-CS" sz="2800" b="1" dirty="0">
                <a:solidFill>
                  <a:srgbClr val="002060"/>
                </a:solidFill>
              </a:rPr>
              <a:t>osteotoksin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6525" y="152400"/>
            <a:ext cx="8569325" cy="540067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sr-Latn-CS" sz="2800" b="1" i="1" dirty="0" smtClean="0">
                <a:solidFill>
                  <a:srgbClr val="FF5050"/>
                </a:solidFill>
              </a:rPr>
              <a:t>Bordetella </a:t>
            </a:r>
            <a:r>
              <a:rPr lang="sr-Latn-CS" sz="2800" b="1" i="1" dirty="0">
                <a:solidFill>
                  <a:srgbClr val="FF5050"/>
                </a:solidFill>
              </a:rPr>
              <a:t>bronchiseptica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Svinje – atrofični rinitis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b="1" dirty="0">
                <a:solidFill>
                  <a:srgbClr val="002060"/>
                </a:solidFill>
              </a:rPr>
              <a:t>Psi – infektivni traheobronhitis </a:t>
            </a:r>
            <a:r>
              <a:rPr lang="sr-Latn-CS" sz="2800" dirty="0"/>
              <a:t>– </a:t>
            </a:r>
            <a:r>
              <a:rPr lang="sr-Latn-CS" sz="2800" dirty="0" smtClean="0"/>
              <a:t>vakcina – bivalentna sa parainfluenza virusom</a:t>
            </a:r>
            <a:endParaRPr lang="sr-Latn-CS" sz="2800" dirty="0"/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Mačići - pneumonija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Konji – respiratorne infekcije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sr-Latn-CS" sz="2800" dirty="0"/>
              <a:t>Kunići – infekcije respiratornog trakta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</a:rPr>
              <a:t>Mlađe kategorije osetljivije</a:t>
            </a:r>
            <a:r>
              <a:rPr lang="sr-Latn-RS" sz="2800" dirty="0" smtClean="0">
                <a:solidFill>
                  <a:schemeClr val="tx2"/>
                </a:solidFill>
                <a:latin typeface="Times New Roman" pitchFamily="18" charset="0"/>
              </a:rPr>
              <a:t>, p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</a:rPr>
              <a:t>redisponirajući faktori</a:t>
            </a:r>
          </a:p>
          <a:p>
            <a:pPr>
              <a:buFont typeface="Arial" pitchFamily="34" charset="0"/>
              <a:buChar char="•"/>
              <a:defRPr/>
            </a:pPr>
            <a:endParaRPr lang="sr-Latn-CS" sz="34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47" y="3962400"/>
            <a:ext cx="23622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307" y="3939915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629" y="4003311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42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0"/>
            <a:ext cx="9067800" cy="3048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sr-Latn-CS" sz="2400" dirty="0"/>
          </a:p>
          <a:p>
            <a:pPr>
              <a:buFont typeface="Arial" pitchFamily="34" charset="0"/>
              <a:buChar char="•"/>
              <a:defRPr/>
            </a:pPr>
            <a:r>
              <a:rPr lang="sr-Latn-CS" sz="3000" b="1" i="1" dirty="0">
                <a:solidFill>
                  <a:srgbClr val="FF5050"/>
                </a:solidFill>
              </a:rPr>
              <a:t>Bordetella </a:t>
            </a:r>
            <a:r>
              <a:rPr lang="sr-Latn-CS" sz="3000" b="1" i="1" dirty="0" smtClean="0">
                <a:solidFill>
                  <a:srgbClr val="FF5050"/>
                </a:solidFill>
              </a:rPr>
              <a:t>bronchiseptica </a:t>
            </a:r>
            <a:endParaRPr lang="sr-Latn-CS" sz="3000" i="1" dirty="0" smtClean="0">
              <a:solidFill>
                <a:srgbClr val="FF5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2800" b="1" dirty="0" smtClean="0">
                <a:solidFill>
                  <a:srgbClr val="002060"/>
                </a:solidFill>
              </a:rPr>
              <a:t>Svinje </a:t>
            </a:r>
            <a:r>
              <a:rPr lang="sr-Latn-CS" sz="2800" b="1" dirty="0">
                <a:solidFill>
                  <a:srgbClr val="002060"/>
                </a:solidFill>
              </a:rPr>
              <a:t>– atrofični </a:t>
            </a:r>
            <a:r>
              <a:rPr lang="sr-Latn-CS" sz="2800" b="1" dirty="0" smtClean="0">
                <a:solidFill>
                  <a:srgbClr val="002060"/>
                </a:solidFill>
              </a:rPr>
              <a:t>rinitis - </a:t>
            </a:r>
            <a:r>
              <a:rPr lang="en-US" sz="2800" b="1" dirty="0" err="1" smtClean="0">
                <a:solidFill>
                  <a:srgbClr val="002060"/>
                </a:solidFill>
              </a:rPr>
              <a:t>zajedno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</a:t>
            </a:r>
            <a:r>
              <a:rPr lang="sr-Latn-R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Pasteurella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multocida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sr-Latn-RS" sz="2800" b="1" i="1" dirty="0" smtClean="0">
                <a:solidFill>
                  <a:srgbClr val="002060"/>
                </a:solidFill>
              </a:rPr>
              <a:t> </a:t>
            </a:r>
            <a:r>
              <a:rPr lang="sr-Latn-CS" sz="2800" dirty="0" smtClean="0"/>
              <a:t>kijanje, pojava iscedka iz nosa i očiju, degeneracijom rila odnosno nosne kosti.</a:t>
            </a:r>
            <a:endParaRPr lang="sr-Latn-C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3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088" y="3258721"/>
            <a:ext cx="11572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403" y="2743200"/>
            <a:ext cx="2743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586" y="2700337"/>
            <a:ext cx="28244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09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19598</TotalTime>
  <Words>714</Words>
  <Application>Microsoft Office PowerPoint</Application>
  <PresentationFormat>On-screen Show (4:3)</PresentationFormat>
  <Paragraphs>201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Tahoma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Neisseria  vrste</vt:lpstr>
      <vt:lpstr>PowerPoint Presentation</vt:lpstr>
      <vt:lpstr>        Bacteroides spp.                    Fusobacterium spp.</vt:lpstr>
      <vt:lpstr>PowerPoint Presentation</vt:lpstr>
      <vt:lpstr>PowerPoint Presentation</vt:lpstr>
      <vt:lpstr>PowerPoint Presentation</vt:lpstr>
      <vt:lpstr>PowerPoint Presentation</vt:lpstr>
      <vt:lpstr>Zarazna šepavost</vt:lpstr>
      <vt:lpstr>Higijena papaka</vt:lpstr>
      <vt:lpstr>PowerPoint Presentation</vt:lpstr>
    </vt:vector>
  </TitlesOfParts>
  <Company>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Dejan Krnjaic</cp:lastModifiedBy>
  <cp:revision>451</cp:revision>
  <dcterms:created xsi:type="dcterms:W3CDTF">2002-10-17T22:18:13Z</dcterms:created>
  <dcterms:modified xsi:type="dcterms:W3CDTF">2021-03-15T00:04:20Z</dcterms:modified>
</cp:coreProperties>
</file>