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80" r:id="rId4"/>
    <p:sldId id="261" r:id="rId5"/>
    <p:sldId id="263" r:id="rId6"/>
    <p:sldId id="256" r:id="rId7"/>
    <p:sldId id="260" r:id="rId8"/>
    <p:sldId id="273" r:id="rId9"/>
    <p:sldId id="284" r:id="rId10"/>
    <p:sldId id="283" r:id="rId11"/>
    <p:sldId id="265" r:id="rId12"/>
    <p:sldId id="274" r:id="rId13"/>
    <p:sldId id="275" r:id="rId14"/>
    <p:sldId id="281" r:id="rId15"/>
    <p:sldId id="271" r:id="rId16"/>
    <p:sldId id="282" r:id="rId17"/>
    <p:sldId id="272" r:id="rId18"/>
    <p:sldId id="277" r:id="rId19"/>
    <p:sldId id="276" r:id="rId20"/>
    <p:sldId id="279" r:id="rId21"/>
    <p:sldId id="270" r:id="rId22"/>
    <p:sldId id="27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idora\Desktop\asfaf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4" y="0"/>
            <a:ext cx="7598585" cy="67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nejmp1311479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ndara" pitchFamily="34" charset="0"/>
                <a:ea typeface="Cambria" panose="02040503050406030204" pitchFamily="18" charset="0"/>
              </a:rPr>
              <a:t>UZROCI AMR: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Selektivni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pritisak</a:t>
            </a:r>
            <a:r>
              <a:rPr lang="sr-Latn-RS" sz="2400" b="1" dirty="0" smtClean="0">
                <a:latin typeface="Candara" pitchFamily="34" charset="0"/>
                <a:ea typeface="Cambria" panose="02040503050406030204" pitchFamily="18" charset="0"/>
              </a:rPr>
              <a:t> izazvan prekomernom i nepravilnom upotrebom i zloupotrebom antibiotika</a:t>
            </a:r>
            <a:endParaRPr lang="en-US" sz="2400" b="1" dirty="0" smtClean="0">
              <a:latin typeface="Candara" pitchFamily="34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Kratko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generacijsko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vreme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bakterija</a:t>
            </a:r>
            <a:endParaRPr lang="en-US" sz="2400" b="1" dirty="0" smtClean="0">
              <a:latin typeface="Candara" pitchFamily="34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Horizontalni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transfer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gena</a:t>
            </a:r>
            <a:endParaRPr lang="en-US" sz="2400" b="1" dirty="0" smtClean="0">
              <a:latin typeface="Candara" pitchFamily="34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en-US" sz="2400" b="1" dirty="0">
              <a:latin typeface="Candara" pitchFamily="34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4139" y="309282"/>
            <a:ext cx="483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GENETSKA POZADINA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4776" y="1855695"/>
            <a:ext cx="3092823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38" y="1964921"/>
            <a:ext cx="476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Endogena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rezistencija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7213" y="3119718"/>
            <a:ext cx="3100386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4777" y="3182776"/>
            <a:ext cx="299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Egzogena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rezistencija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40892" y="1842248"/>
            <a:ext cx="3370404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73705" y="1964921"/>
            <a:ext cx="283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Klonalno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širenje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40892" y="3119717"/>
            <a:ext cx="3370404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57462" y="3228943"/>
            <a:ext cx="335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Mobilni genetički elementi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26741" y="5926488"/>
            <a:ext cx="2531408" cy="525461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526741" y="4893077"/>
            <a:ext cx="2531408" cy="549126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26741" y="3869251"/>
            <a:ext cx="2531408" cy="525320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879130" y="3743351"/>
            <a:ext cx="0" cy="46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79131" y="4205623"/>
            <a:ext cx="389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 rot="5400000">
            <a:off x="5159030" y="4126387"/>
            <a:ext cx="378605" cy="15847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73706" y="3738282"/>
            <a:ext cx="0" cy="139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73706" y="5132920"/>
            <a:ext cx="495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 rot="5400000">
            <a:off x="5159030" y="6036553"/>
            <a:ext cx="378605" cy="15847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5162863" y="5081470"/>
            <a:ext cx="378605" cy="15847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642597" y="3738282"/>
            <a:ext cx="0" cy="2357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42597" y="6095762"/>
            <a:ext cx="626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71372" y="3939103"/>
            <a:ext cx="14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Plazmidi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1713" y="5989162"/>
            <a:ext cx="129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Integroni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6410" y="4960651"/>
            <a:ext cx="170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Transpozoni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30" grpId="0" animBg="1"/>
      <p:bldP spid="35" grpId="0" animBg="1"/>
      <p:bldP spid="36" grpId="0" animBg="1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07" y="16588"/>
            <a:ext cx="6030893" cy="30002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54942" y="857251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60820" y="873839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0" y="857250"/>
            <a:ext cx="3871888" cy="5006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63" y="1723490"/>
            <a:ext cx="3604147" cy="3036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11" b="52632" l="9483" r="88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13" y="3216586"/>
            <a:ext cx="610946" cy="1067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32" y="3175711"/>
            <a:ext cx="610946" cy="10673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9" y="2486096"/>
            <a:ext cx="6146674" cy="222916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272113" y="3279242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24" y="2766735"/>
            <a:ext cx="610946" cy="1067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10" y="5024626"/>
            <a:ext cx="2735714" cy="155238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58046" y="5684643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58502" y="3546745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52" y="4680169"/>
            <a:ext cx="3386610" cy="2257740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6185967" y="5422593"/>
            <a:ext cx="111443" cy="221750"/>
          </a:xfrm>
          <a:custGeom>
            <a:avLst/>
            <a:gdLst>
              <a:gd name="connsiteX0" fmla="*/ 0 w 148590"/>
              <a:gd name="connsiteY0" fmla="*/ 24618 h 221750"/>
              <a:gd name="connsiteX1" fmla="*/ 57150 w 148590"/>
              <a:gd name="connsiteY1" fmla="*/ 1758 h 221750"/>
              <a:gd name="connsiteX2" fmla="*/ 114300 w 148590"/>
              <a:gd name="connsiteY2" fmla="*/ 104628 h 221750"/>
              <a:gd name="connsiteX3" fmla="*/ 125730 w 148590"/>
              <a:gd name="connsiteY3" fmla="*/ 150348 h 221750"/>
              <a:gd name="connsiteX4" fmla="*/ 80010 w 148590"/>
              <a:gd name="connsiteY4" fmla="*/ 218928 h 221750"/>
              <a:gd name="connsiteX5" fmla="*/ 57150 w 148590"/>
              <a:gd name="connsiteY5" fmla="*/ 184638 h 221750"/>
              <a:gd name="connsiteX6" fmla="*/ 68580 w 148590"/>
              <a:gd name="connsiteY6" fmla="*/ 150348 h 221750"/>
              <a:gd name="connsiteX7" fmla="*/ 148590 w 148590"/>
              <a:gd name="connsiteY7" fmla="*/ 138918 h 2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590" h="221750">
                <a:moveTo>
                  <a:pt x="0" y="24618"/>
                </a:moveTo>
                <a:cubicBezTo>
                  <a:pt x="19050" y="16998"/>
                  <a:pt x="38401" y="-6575"/>
                  <a:pt x="57150" y="1758"/>
                </a:cubicBezTo>
                <a:cubicBezTo>
                  <a:pt x="83943" y="13666"/>
                  <a:pt x="105413" y="73522"/>
                  <a:pt x="114300" y="104628"/>
                </a:cubicBezTo>
                <a:cubicBezTo>
                  <a:pt x="118616" y="119733"/>
                  <a:pt x="121920" y="135108"/>
                  <a:pt x="125730" y="150348"/>
                </a:cubicBezTo>
                <a:cubicBezTo>
                  <a:pt x="123482" y="161590"/>
                  <a:pt x="125571" y="237152"/>
                  <a:pt x="80010" y="218928"/>
                </a:cubicBezTo>
                <a:cubicBezTo>
                  <a:pt x="67255" y="213826"/>
                  <a:pt x="64770" y="196068"/>
                  <a:pt x="57150" y="184638"/>
                </a:cubicBezTo>
                <a:cubicBezTo>
                  <a:pt x="60960" y="173208"/>
                  <a:pt x="60061" y="158867"/>
                  <a:pt x="68580" y="150348"/>
                </a:cubicBezTo>
                <a:cubicBezTo>
                  <a:pt x="84829" y="134099"/>
                  <a:pt x="131930" y="138918"/>
                  <a:pt x="148590" y="13891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87" y="5626351"/>
            <a:ext cx="3871888" cy="50063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6620" y="933664"/>
            <a:ext cx="208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Konjugacija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3300433"/>
            <a:ext cx="216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Transdukcija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" y="5473024"/>
            <a:ext cx="280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Transformacija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5E-6 -3.7037E-7 L 8.125E-6 -3.7037E-7 L 0.05521 -0.00186 C 0.09571 -0.00186 0.05378 0.00347 0.09558 -0.00348 C 0.09779 -0.00486 0.10079 -0.00672 0.103 -0.00672 C 0.10678 -0.00672 0.11055 -0.00579 0.11433 -0.0051 C 0.11563 -0.0044 0.11967 -0.00186 0.12084 -0.00186 C 0.12461 -0.00186 0.12826 -0.00324 0.13204 -0.00348 C 0.13555 -0.00371 0.13894 -0.00348 0.14245 -0.00348 L 0.14245 -0.00348 L 0.14245 -0.00348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3.95833E-6 -1.48148E-6 C 0.00273 -0.00046 0.0056 -0.00185 0.00833 -0.00162 C 0.01094 -0.00139 0.01328 0.00116 0.01589 0.00162 C 0.01992 0.00278 0.02396 0.00278 0.02799 0.00347 C 0.04167 0.01134 0.03177 0.00695 0.05898 0.00509 L 0.07018 0.00347 C 0.09115 0.00093 0.08086 0.00347 0.09271 -1.48148E-6 L 0.13112 0.00162 C 0.15365 0.00301 0.13971 0.00463 0.15651 0.00162 C 0.15742 0.00116 0.15833 0.00046 0.15924 -1.48148E-6 C 0.16055 -0.00046 0.16185 -0.00069 0.16302 -0.00162 C 0.16654 -0.00393 0.16758 -0.00602 0.17057 -0.00995 C 0.18711 -0.00509 0.16641 -0.01111 0.18086 -0.00648 C 0.18268 -0.00602 0.18464 -0.00509 0.18646 -0.00486 C 0.19297 -0.00417 0.19961 -0.0037 0.20612 -0.00324 L 0.27643 -0.00486 C 0.28555 -0.00532 0.29453 -0.00602 0.30365 -0.00648 L 0.33646 -0.00833 C 0.33672 -0.01042 0.33633 -0.01366 0.33737 -0.01481 C 0.34193 -0.01944 0.35013 -0.01458 0.3543 -0.01319 C 0.36797 -0.01366 0.38177 -0.01481 0.39557 -0.01481 C 0.39896 -0.01481 0.40234 -0.01342 0.40586 -0.01319 C 0.41641 -0.01273 0.42708 -0.01319 0.43776 -0.01319 L 0.43776 -0.01319 " pathEditMode="relative" ptsTypes="AAAAAA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5 -0.00046 0.00742 -0.00092 0.0112 -0.00162 C 0.01302 -0.00208 0.01498 -0.00277 0.0168 -0.00324 C 0.01901 -0.00393 0.02123 -0.00439 0.02331 -0.00486 L 0.03464 -0.00324 C 0.0405 -0.00254 0.05156 -0.00162 0.05808 0 C 0.06146 0.00093 0.06485 0.00278 0.06836 0.00324 C 0.08203 0.0051 0.10951 0.00672 0.10951 0.00672 C 0.11979 0.00533 0.12292 0.00371 0.13294 0.00672 C 0.1349 0.00718 0.13672 0.00903 0.13867 0.00996 C 0.14011 0.01065 0.1418 0.01111 0.14323 0.01158 C 0.15521 0.01644 0.13763 0.00996 0.15169 0.01505 C 0.15625 0.01899 0.15547 0.01574 0.15547 0.02338 L 0.15547 0.02338 " pathEditMode="relative" ptsTypes="AAAAAAAAA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5 -0.00046 0.00742 -0.00092 0.0112 -0.00162 C 0.01302 -0.00208 0.01498 -0.00277 0.0168 -0.00324 C 0.01901 -0.00393 0.02123 -0.00439 0.02331 -0.00486 L 0.03464 -0.00324 C 0.0405 -0.00254 0.05156 -0.00162 0.05808 0 C 0.06146 0.00093 0.06485 0.00278 0.06836 0.00324 C 0.08203 0.0051 0.10951 0.00672 0.10951 0.00672 C 0.11979 0.00533 0.12292 0.00371 0.13294 0.00672 C 0.1349 0.00718 0.13672 0.00903 0.13867 0.00996 C 0.14011 0.01065 0.1418 0.01111 0.14323 0.01158 C 0.15521 0.01644 0.13763 0.00996 0.15169 0.01505 C 0.15625 0.01899 0.15547 0.01574 0.15547 0.02338 L 0.15547 0.02338 " pathEditMode="relative" ptsTypes="AAAAAAAAAAAAA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fmicb-12-717809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091"/>
            <a:ext cx="8305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1" y="-1138713"/>
            <a:ext cx="4171950" cy="4551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74" y="-139368"/>
            <a:ext cx="5016868" cy="3945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7952"/>
            <a:ext cx="4171949" cy="4190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27" y="3720163"/>
            <a:ext cx="3269598" cy="3459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0495" y="502920"/>
            <a:ext cx="72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MRSA</a:t>
            </a:r>
          </a:p>
          <a:p>
            <a:r>
              <a:rPr lang="en-US" dirty="0" smtClean="0"/>
              <a:t>VRE</a:t>
            </a:r>
          </a:p>
          <a:p>
            <a:r>
              <a:rPr lang="en-US" dirty="0" smtClean="0"/>
              <a:t>FQRP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3568" y="3720162"/>
            <a:ext cx="399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Broj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odobrenih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antibiotika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(FDA)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30974" y="-139368"/>
            <a:ext cx="9474974" cy="699736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8709" y="1313789"/>
            <a:ext cx="4537239" cy="41989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67206" y="2020488"/>
            <a:ext cx="2492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Biohemija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Molekularna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biologija</a:t>
            </a:r>
            <a:endParaRPr lang="sr-Latn-R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Latn-R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Genetika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Genomika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sr-Latn-R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štačka inteligencija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1476" y="2597676"/>
            <a:ext cx="2464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Vakcine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CRISPR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Transpl.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ikrobioma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Monoklonska At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Bakteriofagi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8" y="152400"/>
            <a:ext cx="91162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latin typeface="Candara" pitchFamily="34" charset="0"/>
              </a:rPr>
              <a:t>Kako veterinari učestvuju u sprečavanju brzog širenja AMR</a:t>
            </a:r>
            <a:r>
              <a:rPr lang="en-US" sz="2800" u="sng" dirty="0" smtClean="0">
                <a:latin typeface="Candara" pitchFamily="34" charset="0"/>
              </a:rPr>
              <a:t>?</a:t>
            </a:r>
          </a:p>
          <a:p>
            <a:endParaRPr lang="en-US" sz="2800" dirty="0">
              <a:latin typeface="Candar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err="1" smtClean="0">
                <a:latin typeface="Candara" pitchFamily="34" charset="0"/>
              </a:rPr>
              <a:t>Edukacija</a:t>
            </a:r>
            <a:r>
              <a:rPr lang="sr-Latn-RS" sz="2400" dirty="0" smtClean="0">
                <a:latin typeface="Candara" pitchFamily="34" charset="0"/>
              </a:rPr>
              <a:t> vlasnika (terapija se pije do kraja, kako se uništava ostatak antibiotika koji je ostao nakon završene terapije, zašto je neophodno da se čekaju rezultati antibiograma, zašto antibiotska terapija nije indikovana...)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Preispitati </a:t>
            </a:r>
            <a:r>
              <a:rPr lang="sr-Latn-RS" sz="2400" b="1" dirty="0" smtClean="0">
                <a:latin typeface="Candara" pitchFamily="34" charset="0"/>
              </a:rPr>
              <a:t>da li je zaista potrebno </a:t>
            </a:r>
            <a:r>
              <a:rPr lang="sr-Latn-RS" sz="2400" dirty="0" smtClean="0">
                <a:latin typeface="Candara" pitchFamily="34" charset="0"/>
              </a:rPr>
              <a:t>prepisati antibiotsku terpaiju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Razmotriti </a:t>
            </a:r>
            <a:r>
              <a:rPr lang="sr-Latn-RS" sz="2400" b="1" dirty="0" smtClean="0">
                <a:latin typeface="Candara" pitchFamily="34" charset="0"/>
              </a:rPr>
              <a:t>alternativne</a:t>
            </a:r>
            <a:r>
              <a:rPr lang="sr-Latn-RS" sz="2400" dirty="0" smtClean="0">
                <a:latin typeface="Candara" pitchFamily="34" charset="0"/>
              </a:rPr>
              <a:t> mogućnosti terapije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Propisivanje antibiotika nakon dobijenih rezultata </a:t>
            </a:r>
            <a:r>
              <a:rPr lang="sr-Latn-RS" sz="2400" b="1" dirty="0" smtClean="0">
                <a:solidFill>
                  <a:srgbClr val="FF0000"/>
                </a:solidFill>
                <a:latin typeface="Candara" pitchFamily="34" charset="0"/>
              </a:rPr>
              <a:t>antibiograma </a:t>
            </a: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(</a:t>
            </a:r>
            <a:r>
              <a:rPr lang="sr-Latn-RS" sz="3200" b="1" i="1" u="sng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uvek</a:t>
            </a: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 kada je to moguće)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Koristiti antibiotike sa </a:t>
            </a:r>
            <a:r>
              <a:rPr lang="sr-Latn-RS" sz="2400" b="1" dirty="0" smtClean="0">
                <a:latin typeface="Candara" pitchFamily="34" charset="0"/>
              </a:rPr>
              <a:t>najužim </a:t>
            </a:r>
            <a:r>
              <a:rPr lang="sr-Latn-RS" sz="2400" dirty="0" smtClean="0">
                <a:latin typeface="Candara" pitchFamily="34" charset="0"/>
              </a:rPr>
              <a:t>mogućim</a:t>
            </a:r>
            <a:r>
              <a:rPr lang="sr-Latn-RS" sz="2400" b="1" dirty="0" smtClean="0">
                <a:latin typeface="Candara" pitchFamily="34" charset="0"/>
              </a:rPr>
              <a:t> spektrom delovanja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Ne koristiti antibiotike koji nisu </a:t>
            </a:r>
            <a:r>
              <a:rPr lang="sr-Latn-RS" sz="2400" b="1" dirty="0" smtClean="0">
                <a:latin typeface="Candara" pitchFamily="34" charset="0"/>
              </a:rPr>
              <a:t>odobreni</a:t>
            </a:r>
            <a:r>
              <a:rPr lang="sr-Latn-RS" sz="2400" dirty="0" smtClean="0">
                <a:latin typeface="Candara" pitchFamily="34" charset="0"/>
              </a:rPr>
              <a:t> za upotrebu kod životinja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b="1" dirty="0" smtClean="0">
                <a:latin typeface="Candara" pitchFamily="34" charset="0"/>
              </a:rPr>
              <a:t>Istraživanja</a:t>
            </a:r>
            <a:endParaRPr lang="en-US" sz="2400" b="1" dirty="0" smtClean="0">
              <a:latin typeface="Candara" pitchFamily="34" charset="0"/>
            </a:endParaRPr>
          </a:p>
        </p:txBody>
      </p:sp>
      <p:pic>
        <p:nvPicPr>
          <p:cNvPr id="1026" name="Picture 2" descr="C:\Users\Isidora\Desktop\ARTIGOS-JAN_US-6-300x2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09824"/>
            <a:ext cx="1905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14" y="4716751"/>
            <a:ext cx="20764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itchFamily="34" charset="0"/>
              </a:rPr>
              <a:t>ISPITIVANJE OSETLJIVOSTI NA ANTIBIOTIKE</a:t>
            </a:r>
          </a:p>
          <a:p>
            <a:pPr algn="ctr"/>
            <a:endParaRPr lang="en-US" sz="2800" b="1" dirty="0" smtClean="0">
              <a:latin typeface="Candara" pitchFamily="34" charset="0"/>
            </a:endParaRPr>
          </a:p>
          <a:p>
            <a:r>
              <a:rPr lang="en-US" sz="2800" b="1" dirty="0" smtClean="0">
                <a:latin typeface="Candara" pitchFamily="34" charset="0"/>
              </a:rPr>
              <a:t>1. Disk-</a:t>
            </a:r>
            <a:r>
              <a:rPr lang="en-US" sz="2800" b="1" dirty="0" err="1" smtClean="0">
                <a:latin typeface="Candara" pitchFamily="34" charset="0"/>
              </a:rPr>
              <a:t>difuziona</a:t>
            </a:r>
            <a:r>
              <a:rPr lang="en-US" sz="2800" b="1" dirty="0" smtClean="0">
                <a:latin typeface="Candara" pitchFamily="34" charset="0"/>
              </a:rPr>
              <a:t> </a:t>
            </a:r>
            <a:r>
              <a:rPr lang="en-US" sz="2800" b="1" dirty="0" err="1" smtClean="0">
                <a:latin typeface="Candara" pitchFamily="34" charset="0"/>
              </a:rPr>
              <a:t>metoda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8196" name="Picture 4" descr="C:\Users\Isidora\Desktop\McFarland-standard-scale-value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4748508"/>
            <a:ext cx="6313488" cy="12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380509" y="2417492"/>
            <a:ext cx="724693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C:\Users\Isidora\Desktop\graphic_j_pthp-2019-0005_fig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93" y="1068878"/>
            <a:ext cx="1141413" cy="29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791200" y="2345288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9" name="Picture 7" descr="C:\Users\Isidora\Desktop\68142-5372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288314"/>
            <a:ext cx="2205038" cy="24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Isidora\Desktop\b906860k-f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19" y="4472581"/>
            <a:ext cx="26955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7010400" y="4273437"/>
            <a:ext cx="772751" cy="23555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3" y="4061897"/>
            <a:ext cx="8961911" cy="2640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file-20211027-17-sshvd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" y="1705885"/>
            <a:ext cx="2819400" cy="18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sidora\Desktop\b906860k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9" y="624352"/>
            <a:ext cx="848591" cy="23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041988" y="2064327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17129" y="2057400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0" name="Picture 4" descr="C:\Users\Isidora\Desktop\B9780323083300000128_f012-005ab-97803230833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35" y="861846"/>
            <a:ext cx="2412868" cy="211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5545" y="918641"/>
            <a:ext cx="2438401" cy="2054709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C:\Users\Isidora\Desktop\MuellerHinton_100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3" b="100000" l="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27" y="892618"/>
            <a:ext cx="2138836" cy="21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07818" y="2057400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1502" y="5257800"/>
            <a:ext cx="169718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1" name="Picture 5" descr="C:\Users\Isidora\Desktop\B9780323083300000128_f012-005ab-9780323083300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2" y="4114800"/>
            <a:ext cx="2746316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58" y="4778561"/>
            <a:ext cx="2809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ndara" pitchFamily="34" charset="0"/>
              </a:rPr>
              <a:t>Inkubacija</a:t>
            </a:r>
            <a:r>
              <a:rPr lang="sr-Latn-RS" sz="1600" dirty="0" smtClean="0">
                <a:latin typeface="Candara" pitchFamily="34" charset="0"/>
              </a:rPr>
              <a:t> u termostatu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35" y="3007848"/>
            <a:ext cx="245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Candara" pitchFamily="34" charset="0"/>
              </a:rPr>
              <a:t>Fiz.rastvor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en-US" sz="1600" dirty="0" err="1" smtClean="0">
                <a:latin typeface="Candara" pitchFamily="34" charset="0"/>
              </a:rPr>
              <a:t>sa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en-US" sz="1600" dirty="0" err="1" smtClean="0">
                <a:latin typeface="Candara" pitchFamily="34" charset="0"/>
              </a:rPr>
              <a:t>sojem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en-US" sz="1600" dirty="0" err="1" smtClean="0">
                <a:latin typeface="Candara" pitchFamily="34" charset="0"/>
              </a:rPr>
              <a:t>bakterija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sr-Latn-RS" sz="1600" dirty="0" smtClean="0">
                <a:latin typeface="Candara" pitchFamily="34" charset="0"/>
              </a:rPr>
              <a:t>čija se osetljivost na AB ispituje (br bakterija u fr </a:t>
            </a:r>
            <a:r>
              <a:rPr lang="en-US" sz="1600" dirty="0" smtClean="0">
                <a:latin typeface="Candara" pitchFamily="34" charset="0"/>
              </a:rPr>
              <a:t>= </a:t>
            </a:r>
            <a:r>
              <a:rPr lang="en-US" sz="1600" dirty="0" err="1" smtClean="0">
                <a:latin typeface="Candara" pitchFamily="34" charset="0"/>
              </a:rPr>
              <a:t>MacFarland</a:t>
            </a:r>
            <a:r>
              <a:rPr lang="en-US" sz="1600" dirty="0" smtClean="0">
                <a:latin typeface="Candara" pitchFamily="34" charset="0"/>
              </a:rPr>
              <a:t> 1</a:t>
            </a:r>
            <a:r>
              <a:rPr lang="sr-Latn-RS" sz="1600" dirty="0" smtClean="0">
                <a:latin typeface="Candara" pitchFamily="34" charset="0"/>
              </a:rPr>
              <a:t>)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6045" y="3130789"/>
            <a:ext cx="207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Candara" pitchFamily="34" charset="0"/>
              </a:rPr>
              <a:t>Izlivanje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sr-Latn-RS" sz="1600" dirty="0" smtClean="0">
                <a:latin typeface="Candara" pitchFamily="34" charset="0"/>
              </a:rPr>
              <a:t>suspenzije </a:t>
            </a:r>
            <a:r>
              <a:rPr lang="en-US" sz="1600" dirty="0" err="1" smtClean="0">
                <a:latin typeface="Candara" pitchFamily="34" charset="0"/>
              </a:rPr>
              <a:t>na</a:t>
            </a:r>
            <a:r>
              <a:rPr lang="en-US" sz="1600" dirty="0" smtClean="0">
                <a:latin typeface="Candara" pitchFamily="34" charset="0"/>
              </a:rPr>
              <a:t> Mueller Hinton HP </a:t>
            </a:r>
            <a:r>
              <a:rPr lang="en-US" sz="1600" dirty="0" err="1" smtClean="0">
                <a:latin typeface="Candara" pitchFamily="34" charset="0"/>
              </a:rPr>
              <a:t>ili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en-US" sz="1600" dirty="0" err="1" smtClean="0">
                <a:latin typeface="Candara" pitchFamily="34" charset="0"/>
              </a:rPr>
              <a:t>nano</a:t>
            </a:r>
            <a:r>
              <a:rPr lang="sr-Latn-RS" sz="1600" dirty="0" smtClean="0">
                <a:latin typeface="Candara" pitchFamily="34" charset="0"/>
              </a:rPr>
              <a:t>šenje brisom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130789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 smtClean="0">
                <a:latin typeface="Candara" pitchFamily="34" charset="0"/>
              </a:rPr>
              <a:t>Na zasejanu podlogu nanose se tablete natopljene sa AB (izbor AB zavisi od vrste/roda bakterije čija se osetljivost na AB ispituje)</a:t>
            </a:r>
            <a:endParaRPr lang="en-US" sz="1600" dirty="0">
              <a:latin typeface="Candar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43946" y="5257800"/>
            <a:ext cx="2376054" cy="505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3946" y="4778561"/>
            <a:ext cx="214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Očitavanje rezultata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AI SEME\Antibio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5562600"/>
            <a:ext cx="787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 pitchFamily="34" charset="0"/>
              </a:rPr>
              <a:t>O</a:t>
            </a:r>
            <a:r>
              <a:rPr lang="sr-Latn-RS" sz="2400" b="1" dirty="0" smtClean="0">
                <a:latin typeface="Candara" pitchFamily="34" charset="0"/>
              </a:rPr>
              <a:t>ČITAVANJE REZULTATA</a:t>
            </a:r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idora\Desktop\1-12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7709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929"/>
            <a:ext cx="8991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600" b="1" dirty="0" smtClean="0">
                <a:latin typeface="Candara" pitchFamily="34" charset="0"/>
              </a:rPr>
              <a:t>                              </a:t>
            </a:r>
            <a:r>
              <a:rPr lang="sr-Latn-RS" sz="3200" b="1" dirty="0" smtClean="0">
                <a:latin typeface="Candara" pitchFamily="34" charset="0"/>
              </a:rPr>
              <a:t>ANTIBIOTICI</a:t>
            </a:r>
          </a:p>
          <a:p>
            <a:r>
              <a:rPr lang="sr-Latn-RS" sz="2400" b="1" dirty="0" smtClean="0">
                <a:latin typeface="Candara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Prirodni - </a:t>
            </a:r>
            <a:r>
              <a:rPr lang="sr-Latn-RS" sz="2400" b="1" dirty="0" smtClean="0">
                <a:latin typeface="Candara" pitchFamily="34" charset="0"/>
              </a:rPr>
              <a:t>antibiotici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Polusintetski</a:t>
            </a: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Sintetski - </a:t>
            </a:r>
            <a:r>
              <a:rPr lang="sr-Latn-RS" sz="2400" b="1" dirty="0" smtClean="0">
                <a:latin typeface="Candara" pitchFamily="34" charset="0"/>
              </a:rPr>
              <a:t>hemioterapeutici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 smtClean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Latn-RS" sz="2400" dirty="0" smtClean="0">
                <a:latin typeface="Candara" pitchFamily="34" charset="0"/>
              </a:rPr>
              <a:t>Antibiotik</a:t>
            </a:r>
            <a:r>
              <a:rPr lang="en-US" sz="2400" dirty="0" smtClean="0">
                <a:latin typeface="Candara" pitchFamily="34" charset="0"/>
              </a:rPr>
              <a:t> – </a:t>
            </a:r>
            <a:r>
              <a:rPr lang="en-US" sz="2400" dirty="0" err="1" smtClean="0">
                <a:latin typeface="Candara" pitchFamily="34" charset="0"/>
              </a:rPr>
              <a:t>deluje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na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bakterije</a:t>
            </a:r>
            <a:endParaRPr lang="sr-Latn-RS" sz="2400" dirty="0" smtClean="0">
              <a:latin typeface="Candara" pitchFamily="34" charset="0"/>
            </a:endParaRPr>
          </a:p>
          <a:p>
            <a:r>
              <a:rPr lang="sr-Latn-RS" sz="2400" dirty="0" smtClean="0">
                <a:latin typeface="Candara" pitchFamily="34" charset="0"/>
              </a:rPr>
              <a:t>Antimikrobni agens – </a:t>
            </a:r>
            <a:r>
              <a:rPr lang="en-US" sz="2400" dirty="0" err="1" smtClean="0">
                <a:latin typeface="Candara" pitchFamily="34" charset="0"/>
              </a:rPr>
              <a:t>deluje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na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sr-Latn-RS" sz="2400" dirty="0" smtClean="0">
                <a:latin typeface="Candara" pitchFamily="34" charset="0"/>
              </a:rPr>
              <a:t>sv</a:t>
            </a:r>
            <a:r>
              <a:rPr lang="en-US" sz="2400" dirty="0" smtClean="0">
                <a:latin typeface="Candara" pitchFamily="34" charset="0"/>
              </a:rPr>
              <a:t>e</a:t>
            </a:r>
            <a:r>
              <a:rPr lang="sr-Latn-RS" sz="2400" dirty="0" smtClean="0">
                <a:latin typeface="Candara" pitchFamily="34" charset="0"/>
              </a:rPr>
              <a:t> mikroorganizm</a:t>
            </a:r>
            <a:r>
              <a:rPr lang="en-US" sz="2400" dirty="0" smtClean="0">
                <a:latin typeface="Candara" pitchFamily="34" charset="0"/>
              </a:rPr>
              <a:t>e</a:t>
            </a:r>
            <a:endParaRPr lang="sr-Latn-RS" sz="2400" dirty="0" smtClean="0">
              <a:latin typeface="Candara" pitchFamily="34" charset="0"/>
            </a:endParaRPr>
          </a:p>
          <a:p>
            <a:endParaRPr lang="sr-Latn-RS" sz="2400" dirty="0">
              <a:latin typeface="Candara" pitchFamily="34" charset="0"/>
            </a:endParaRPr>
          </a:p>
          <a:p>
            <a:endParaRPr lang="sr-Latn-RS" sz="2400" dirty="0"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Candara" pitchFamily="34" charset="0"/>
              </a:rPr>
              <a:t>Bakteriostatski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Candara" pitchFamily="34" charset="0"/>
              </a:rPr>
              <a:t>Baktericidni</a:t>
            </a:r>
            <a:endParaRPr lang="sr-Cyrl-RS" sz="2400" dirty="0" smtClean="0"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sr-Latn-RS" sz="2400" dirty="0" smtClean="0">
              <a:latin typeface="Candara" pitchFamily="34" charset="0"/>
            </a:endParaRP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6" name="Rounded Rectangle 5"/>
          <p:cNvSpPr/>
          <p:nvPr/>
        </p:nvSpPr>
        <p:spPr>
          <a:xfrm>
            <a:off x="2881746" y="69273"/>
            <a:ext cx="2757054" cy="54032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64" y="3435927"/>
            <a:ext cx="6165009" cy="335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055" y="5562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r-Latn-RS" sz="2400" dirty="0" smtClean="0">
                <a:latin typeface="Candara" pitchFamily="34" charset="0"/>
              </a:rPr>
              <a:t>AB širokog spektra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r-Latn-RS" sz="2400" dirty="0" smtClean="0">
                <a:latin typeface="Candara" pitchFamily="34" charset="0"/>
              </a:rPr>
              <a:t>AB uskog spektra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85800"/>
            <a:ext cx="1089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Candara" pitchFamily="34" charset="0"/>
              </a:rPr>
              <a:t>*produkti </a:t>
            </a:r>
            <a:r>
              <a:rPr lang="sr-Latn-RS" sz="2400" b="1" dirty="0">
                <a:latin typeface="Candara" pitchFamily="34" charset="0"/>
              </a:rPr>
              <a:t>sekundarnog metabolizma bakterija i gljivica</a:t>
            </a:r>
            <a:endParaRPr lang="sr-Latn-RS" sz="2400" dirty="0">
              <a:solidFill>
                <a:srgbClr val="C00000"/>
              </a:solidFill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343400" y="1295400"/>
            <a:ext cx="228600" cy="1066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68982" y="1295400"/>
            <a:ext cx="3827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Candara" pitchFamily="34" charset="0"/>
              </a:rPr>
              <a:t>Antibiotici</a:t>
            </a:r>
            <a:r>
              <a:rPr lang="en-US" sz="2400" b="1" dirty="0" smtClean="0">
                <a:latin typeface="Candara" pitchFamily="34" charset="0"/>
              </a:rPr>
              <a:t> u </a:t>
            </a:r>
            <a:r>
              <a:rPr lang="sr-Latn-RS" sz="2400" b="1" dirty="0" smtClean="0">
                <a:latin typeface="Candara" pitchFamily="34" charset="0"/>
              </a:rPr>
              <a:t>širem smislu – prihvaćen naziv i za sintetske</a:t>
            </a:r>
          </a:p>
          <a:p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Latn-RS" dirty="0" smtClean="0">
                <a:latin typeface="Candara" pitchFamily="34" charset="0"/>
              </a:rPr>
              <a:t>Mueller </a:t>
            </a:r>
            <a:r>
              <a:rPr lang="sr-Latn-RS" dirty="0">
                <a:latin typeface="Candara" pitchFamily="34" charset="0"/>
              </a:rPr>
              <a:t>Hinton agar </a:t>
            </a:r>
            <a:r>
              <a:rPr lang="sr-Latn-RS" dirty="0" smtClean="0">
                <a:latin typeface="Candara" pitchFamily="34" charset="0"/>
              </a:rPr>
              <a:t>– referentna podloga za </a:t>
            </a:r>
            <a:r>
              <a:rPr lang="sr-Latn-RS" dirty="0">
                <a:latin typeface="Candara" pitchFamily="34" charset="0"/>
              </a:rPr>
              <a:t>ispitivanje osetljivosti bakterija na antibiotike, odnosno izradu </a:t>
            </a:r>
            <a:r>
              <a:rPr lang="sr-Latn-RS" b="1" dirty="0" smtClean="0">
                <a:latin typeface="Candara" pitchFamily="34" charset="0"/>
              </a:rPr>
              <a:t>antibiograma</a:t>
            </a:r>
            <a:r>
              <a:rPr lang="en-US" b="1" dirty="0" smtClean="0">
                <a:latin typeface="Candara" pitchFamily="34" charset="0"/>
              </a:rPr>
              <a:t>.</a:t>
            </a:r>
            <a:endParaRPr lang="sr-Latn-RS" dirty="0">
              <a:latin typeface="Candara" pitchFamily="34" charset="0"/>
            </a:endParaRPr>
          </a:p>
          <a:p>
            <a:pPr algn="just">
              <a:defRPr/>
            </a:pPr>
            <a:r>
              <a:rPr lang="sr-Latn-RS" dirty="0">
                <a:latin typeface="Candara" pitchFamily="34" charset="0"/>
              </a:rPr>
              <a:t>Suspenzija ispitujućih bakterija se </a:t>
            </a:r>
            <a:r>
              <a:rPr lang="sr-Latn-RS" dirty="0" smtClean="0">
                <a:latin typeface="Candara" pitchFamily="34" charset="0"/>
              </a:rPr>
              <a:t>nanosi </a:t>
            </a:r>
            <a:r>
              <a:rPr lang="sr-Latn-RS" dirty="0">
                <a:latin typeface="Candara" pitchFamily="34" charset="0"/>
              </a:rPr>
              <a:t>na podlogu, </a:t>
            </a:r>
            <a:r>
              <a:rPr lang="sr-Latn-RS" dirty="0" smtClean="0">
                <a:latin typeface="Candara" pitchFamily="34" charset="0"/>
              </a:rPr>
              <a:t>a </a:t>
            </a:r>
            <a:r>
              <a:rPr lang="en-US" dirty="0" err="1" smtClean="0">
                <a:latin typeface="Candara" pitchFamily="34" charset="0"/>
              </a:rPr>
              <a:t>potom</a:t>
            </a:r>
            <a:r>
              <a:rPr lang="en-US" dirty="0" smtClean="0">
                <a:latin typeface="Candara" pitchFamily="34" charset="0"/>
              </a:rPr>
              <a:t> se </a:t>
            </a:r>
            <a:r>
              <a:rPr lang="sr-Latn-RS" dirty="0" smtClean="0">
                <a:latin typeface="Candara" pitchFamily="34" charset="0"/>
              </a:rPr>
              <a:t>nanose </a:t>
            </a:r>
            <a:r>
              <a:rPr lang="sr-Latn-RS" dirty="0">
                <a:latin typeface="Candara" pitchFamily="34" charset="0"/>
              </a:rPr>
              <a:t>diskovi različitih </a:t>
            </a:r>
            <a:r>
              <a:rPr lang="sr-Latn-RS" dirty="0" smtClean="0">
                <a:latin typeface="Candara" pitchFamily="34" charset="0"/>
              </a:rPr>
              <a:t>antibiotika</a:t>
            </a:r>
            <a:r>
              <a:rPr lang="en-US" dirty="0" smtClean="0">
                <a:latin typeface="Candara" pitchFamily="34" charset="0"/>
              </a:rPr>
              <a:t> (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u </a:t>
            </a:r>
            <a:r>
              <a:rPr lang="en-US" b="1" dirty="0" err="1">
                <a:solidFill>
                  <a:srgbClr val="C00000"/>
                </a:solidFill>
                <a:latin typeface="Candara" pitchFamily="34" charset="0"/>
              </a:rPr>
              <a:t>z</a:t>
            </a:r>
            <a:r>
              <a:rPr lang="en-US" b="1" dirty="0" err="1" smtClean="0">
                <a:solidFill>
                  <a:srgbClr val="C00000"/>
                </a:solidFill>
                <a:latin typeface="Candara" pitchFamily="34" charset="0"/>
              </a:rPr>
              <a:t>avisnosti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 od </a:t>
            </a:r>
            <a:r>
              <a:rPr lang="en-US" b="1" dirty="0" err="1" smtClean="0">
                <a:solidFill>
                  <a:srgbClr val="C00000"/>
                </a:solidFill>
                <a:latin typeface="Candara" pitchFamily="34" charset="0"/>
              </a:rPr>
              <a:t>vrste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ndara" pitchFamily="34" charset="0"/>
              </a:rPr>
              <a:t>bakterije</a:t>
            </a:r>
            <a:r>
              <a:rPr lang="en-US" dirty="0" smtClean="0">
                <a:latin typeface="Candara" pitchFamily="34" charset="0"/>
              </a:rPr>
              <a:t>)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Latn-RS" dirty="0">
                <a:latin typeface="Candara" pitchFamily="34" charset="0"/>
              </a:rPr>
              <a:t>na </a:t>
            </a:r>
            <a:r>
              <a:rPr lang="sr-Latn-RS" dirty="0" smtClean="0">
                <a:latin typeface="Candara" pitchFamily="34" charset="0"/>
              </a:rPr>
              <a:t>podlogu</a:t>
            </a:r>
            <a:r>
              <a:rPr lang="en-US" dirty="0" smtClean="0">
                <a:latin typeface="Candara" pitchFamily="34" charset="0"/>
              </a:rPr>
              <a:t>. </a:t>
            </a:r>
            <a:r>
              <a:rPr lang="sr-Latn-RS" dirty="0" smtClean="0">
                <a:latin typeface="Candara" pitchFamily="34" charset="0"/>
              </a:rPr>
              <a:t>Nakon </a:t>
            </a:r>
            <a:r>
              <a:rPr lang="sr-Latn-RS" dirty="0">
                <a:latin typeface="Candara" pitchFamily="34" charset="0"/>
              </a:rPr>
              <a:t>toga se podloga stavlja u termostat i inkubiše, sutradan se očitavaju rezultati.</a:t>
            </a:r>
          </a:p>
          <a:p>
            <a:pPr algn="just">
              <a:defRPr/>
            </a:pPr>
            <a:r>
              <a:rPr lang="en-US" u="sng" dirty="0" err="1" smtClean="0">
                <a:latin typeface="Candara" pitchFamily="34" charset="0"/>
              </a:rPr>
              <a:t>Princip</a:t>
            </a:r>
            <a:r>
              <a:rPr lang="en-US" u="sng" dirty="0" smtClean="0">
                <a:latin typeface="Candara" pitchFamily="34" charset="0"/>
              </a:rPr>
              <a:t>: </a:t>
            </a:r>
            <a:r>
              <a:rPr lang="sr-Latn-RS" dirty="0" smtClean="0">
                <a:latin typeface="Candara" pitchFamily="34" charset="0"/>
              </a:rPr>
              <a:t>aktivna </a:t>
            </a:r>
            <a:r>
              <a:rPr lang="sr-Latn-RS" dirty="0">
                <a:latin typeface="Candara" pitchFamily="34" charset="0"/>
              </a:rPr>
              <a:t>supstanca antibiotika iz diska difunduje u podlogu (zato </a:t>
            </a:r>
            <a:r>
              <a:rPr lang="sr-Latn-RS" dirty="0" smtClean="0">
                <a:latin typeface="Candara" pitchFamily="34" charset="0"/>
              </a:rPr>
              <a:t>se </a:t>
            </a:r>
            <a:r>
              <a:rPr lang="sr-Latn-RS" dirty="0">
                <a:latin typeface="Candara" pitchFamily="34" charset="0"/>
              </a:rPr>
              <a:t>zove disk difuziona metoda) i sprečava rast bakterija u svom okruženju.</a:t>
            </a:r>
          </a:p>
          <a:p>
            <a:pPr algn="just">
              <a:defRPr/>
            </a:pPr>
            <a:r>
              <a:rPr lang="sr-Latn-RS" dirty="0">
                <a:latin typeface="Candara" pitchFamily="34" charset="0"/>
              </a:rPr>
              <a:t>Zona sprečenog rasta bakterija oko diska sa antibiotikom se naziva </a:t>
            </a:r>
            <a:r>
              <a:rPr lang="sr-Latn-RS" b="1" dirty="0">
                <a:latin typeface="Candara" pitchFamily="34" charset="0"/>
              </a:rPr>
              <a:t>zona inhibicije rasta </a:t>
            </a:r>
            <a:r>
              <a:rPr lang="sr-Latn-RS" b="1" dirty="0" smtClean="0">
                <a:latin typeface="Candara" pitchFamily="34" charset="0"/>
              </a:rPr>
              <a:t>bakterija</a:t>
            </a:r>
            <a:r>
              <a:rPr lang="en-US" b="1" dirty="0" smtClean="0">
                <a:latin typeface="Candara" pitchFamily="34" charset="0"/>
              </a:rPr>
              <a:t>.</a:t>
            </a:r>
          </a:p>
          <a:p>
            <a:pPr algn="just">
              <a:defRPr/>
            </a:pPr>
            <a:endParaRPr lang="sr-Latn-RS" b="1" dirty="0">
              <a:latin typeface="Candara" pitchFamily="34" charset="0"/>
            </a:endParaRPr>
          </a:p>
          <a:p>
            <a:pPr algn="just">
              <a:defRPr/>
            </a:pPr>
            <a:r>
              <a:rPr lang="sr-Latn-RS" b="1" dirty="0">
                <a:latin typeface="Candara" pitchFamily="34" charset="0"/>
              </a:rPr>
              <a:t>Rezultati se očitavaju na osnovu merenja prečnika zone inhibicije i u zavisnosti od</a:t>
            </a:r>
            <a:r>
              <a:rPr lang="sr-Latn-RS" dirty="0">
                <a:latin typeface="Candara" pitchFamily="34" charset="0"/>
              </a:rPr>
              <a:t> </a:t>
            </a:r>
            <a:r>
              <a:rPr lang="sr-Latn-RS" b="1" dirty="0">
                <a:latin typeface="Candara" pitchFamily="34" charset="0"/>
              </a:rPr>
              <a:t>veličine te zone se procenjuje efikasnost delovanja </a:t>
            </a:r>
            <a:r>
              <a:rPr lang="sr-Latn-RS" b="1" dirty="0" smtClean="0">
                <a:latin typeface="Candara" pitchFamily="34" charset="0"/>
              </a:rPr>
              <a:t>antibiotika</a:t>
            </a:r>
            <a:endParaRPr lang="sr-Latn-RS" b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429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Za svaki antibiotik je posebno propisano od strane proizvođača kolike su zone inhibicije </a:t>
            </a:r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adekvatne</a:t>
            </a:r>
            <a:endParaRPr lang="en-US" dirty="0" smtClean="0">
              <a:solidFill>
                <a:prstClr val="black"/>
              </a:solidFill>
              <a:latin typeface="Candara" pitchFamily="34" charset="0"/>
            </a:endParaRPr>
          </a:p>
          <a:p>
            <a:pPr lvl="0" algn="just">
              <a:defRPr/>
            </a:pPr>
            <a:endParaRPr lang="sr-Latn-RS" dirty="0">
              <a:solidFill>
                <a:prstClr val="black"/>
              </a:solidFill>
              <a:latin typeface="Candara" pitchFamily="34" charset="0"/>
            </a:endParaRPr>
          </a:p>
          <a:p>
            <a:pPr lvl="0" algn="just">
              <a:defRPr/>
            </a:pPr>
            <a:r>
              <a:rPr lang="sr-Latn-RS" b="1" u="sng" dirty="0">
                <a:solidFill>
                  <a:prstClr val="black"/>
                </a:solidFill>
                <a:latin typeface="Candara" pitchFamily="34" charset="0"/>
              </a:rPr>
              <a:t>Očitavanje rezultata:</a:t>
            </a:r>
          </a:p>
          <a:p>
            <a:pPr lvl="0" algn="just">
              <a:defRPr/>
            </a:pPr>
            <a:r>
              <a:rPr lang="sr-Latn-RS" dirty="0">
                <a:solidFill>
                  <a:srgbClr val="FF0000"/>
                </a:solidFill>
                <a:latin typeface="Candara" pitchFamily="34" charset="0"/>
              </a:rPr>
              <a:t>S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 – bakterije su osetljive (S-</a:t>
            </a:r>
            <a:r>
              <a:rPr lang="sr-Latn-RS" i="1" dirty="0">
                <a:solidFill>
                  <a:prstClr val="black"/>
                </a:solidFill>
                <a:latin typeface="Candara" pitchFamily="34" charset="0"/>
              </a:rPr>
              <a:t>sensitive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) na antibiotik, veći je prečnik zone inhibicije</a:t>
            </a:r>
          </a:p>
          <a:p>
            <a:pPr lvl="0" algn="just">
              <a:defRPr/>
            </a:pPr>
            <a:r>
              <a:rPr lang="sr-Latn-RS" dirty="0">
                <a:solidFill>
                  <a:srgbClr val="FF0000"/>
                </a:solidFill>
                <a:latin typeface="Candara" pitchFamily="34" charset="0"/>
              </a:rPr>
              <a:t>I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 – bakterije su umereno osetljive (I-</a:t>
            </a:r>
            <a:r>
              <a:rPr lang="sr-Latn-RS" i="1" dirty="0">
                <a:solidFill>
                  <a:prstClr val="black"/>
                </a:solidFill>
                <a:latin typeface="Candara" pitchFamily="34" charset="0"/>
              </a:rPr>
              <a:t>intermediate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), srednje veliki prečnik zone inhibicije</a:t>
            </a:r>
          </a:p>
          <a:p>
            <a:pPr lvl="0" algn="just">
              <a:defRPr/>
            </a:pPr>
            <a:r>
              <a:rPr lang="sr-Latn-RS" dirty="0">
                <a:solidFill>
                  <a:srgbClr val="FF0000"/>
                </a:solidFill>
                <a:latin typeface="Candara" pitchFamily="34" charset="0"/>
              </a:rPr>
              <a:t>R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 – bakterije su rezistentne na antibiotik (R-</a:t>
            </a:r>
            <a:r>
              <a:rPr lang="sr-Latn-RS" i="1" dirty="0">
                <a:solidFill>
                  <a:prstClr val="black"/>
                </a:solidFill>
                <a:latin typeface="Candara" pitchFamily="34" charset="0"/>
              </a:rPr>
              <a:t>resistant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), mala ili nepostojeća zona inhibicije</a:t>
            </a:r>
          </a:p>
          <a:p>
            <a:pPr lvl="0" algn="just">
              <a:defRPr/>
            </a:pPr>
            <a:endParaRPr lang="sr-Latn-RS" dirty="0">
              <a:solidFill>
                <a:prstClr val="black"/>
              </a:solidFill>
              <a:latin typeface="Candara" pitchFamily="34" charset="0"/>
            </a:endParaRPr>
          </a:p>
          <a:p>
            <a:pPr lvl="0" algn="just">
              <a:defRPr/>
            </a:pP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U terapiji se koriste antibiotici sa zonom inhibicije koja odgovara S, a u slučaju da takvih nema, mogu se koristiti i oni na koje su bakterije umereno osetljive (I), ali u većoj dozi.</a:t>
            </a:r>
          </a:p>
          <a:p>
            <a:pPr lvl="0" algn="just">
              <a:defRPr/>
            </a:pP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Problem nastaje ako su bakterije rezistentne na sve korišćene antibiotike jer njihova upotreba neće biti efikasna u </a:t>
            </a:r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terapiji</a:t>
            </a:r>
            <a:endParaRPr lang="sr-Latn-RS" dirty="0">
              <a:solidFill>
                <a:prstClr val="black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6" y="3200400"/>
            <a:ext cx="4507020" cy="33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836" y="76200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2. </a:t>
            </a:r>
            <a:r>
              <a:rPr lang="sr-Latn-RS" sz="2800" b="1" dirty="0" smtClean="0">
                <a:latin typeface="Candara" pitchFamily="34" charset="0"/>
              </a:rPr>
              <a:t>DILUCIONA METODA</a:t>
            </a:r>
            <a:endParaRPr lang="en-US" sz="2800" b="1" dirty="0" smtClean="0">
              <a:latin typeface="Candara" pitchFamily="34" charset="0"/>
            </a:endParaRPr>
          </a:p>
          <a:p>
            <a:r>
              <a:rPr lang="sr-Latn-RS" sz="2800" b="1" dirty="0" smtClean="0">
                <a:latin typeface="Candara" pitchFamily="34" charset="0"/>
              </a:rPr>
              <a:t> </a:t>
            </a:r>
            <a:endParaRPr lang="sr-Latn-RS" sz="2800" b="1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927" y="553253"/>
            <a:ext cx="90236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Određivanje MIC – minimalne inhibitorne koncentracije antibiotika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sr-Latn-RS" sz="2000" dirty="0">
                <a:latin typeface="Candara" pitchFamily="34" charset="0"/>
              </a:rPr>
              <a:t>u bujonu i agaru</a:t>
            </a:r>
            <a:endParaRPr lang="en-US" sz="2000" dirty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Koristi se češće u naučne svrhe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Ispituje se dejstvo serijskih razređenja antibiotika na </a:t>
            </a:r>
            <a:r>
              <a:rPr lang="sr-Latn-RS" sz="2000" dirty="0" smtClean="0">
                <a:latin typeface="Candara" pitchFamily="34" charset="0"/>
              </a:rPr>
              <a:t>bakterije</a:t>
            </a:r>
            <a:endParaRPr lang="sr-Latn-RS" sz="2000" dirty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b="1" dirty="0">
                <a:latin typeface="Candara" pitchFamily="34" charset="0"/>
              </a:rPr>
              <a:t>MIC je najniža koncentracija antibiotika koji inhibiše rast </a:t>
            </a:r>
            <a:r>
              <a:rPr lang="sr-Latn-RS" sz="2000" b="1" dirty="0" smtClean="0">
                <a:latin typeface="Candara" pitchFamily="34" charset="0"/>
              </a:rPr>
              <a:t>bakterija</a:t>
            </a:r>
            <a:endParaRPr lang="en-US" sz="2000" b="1" dirty="0" smtClean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u="sng" dirty="0" err="1" smtClean="0">
                <a:latin typeface="Candara" pitchFamily="34" charset="0"/>
              </a:rPr>
              <a:t>Smisao</a:t>
            </a:r>
            <a:r>
              <a:rPr lang="en-US" sz="2000" b="1" u="sng" dirty="0" smtClean="0">
                <a:latin typeface="Candara" pitchFamily="34" charset="0"/>
              </a:rPr>
              <a:t>: </a:t>
            </a:r>
            <a:r>
              <a:rPr lang="en-US" sz="2000" dirty="0" smtClean="0">
                <a:latin typeface="Candara" pitchFamily="34" charset="0"/>
              </a:rPr>
              <a:t>Pored </a:t>
            </a:r>
            <a:r>
              <a:rPr lang="sr-Latn-RS" sz="2000" dirty="0" smtClean="0">
                <a:latin typeface="Candara" pitchFamily="34" charset="0"/>
              </a:rPr>
              <a:t>toga što dobijemo rezultate o tome koji ab deluje na ispitujući soj bakterije, dobijemo podatke i o tačnoj koncentraciji ab koju je potrebno                   primeniti</a:t>
            </a:r>
            <a:endParaRPr lang="sr-Latn-RS" sz="2000" dirty="0">
              <a:latin typeface="Candara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5" name="Picture 4" descr="Figure 1: Minimum inhibitory concentration of ceftazidime for the gram negative isolates by agar dilution metho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8" y="3200399"/>
            <a:ext cx="4226560" cy="335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MIKRODILUCIONA METODA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3" name="Picture 2" descr="Two-Site Evaluation of the Colistin Broth Disk Elution Test To Determine  Colistin In Vitro Activity against Gram-Negative Baci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46812" cy="4485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8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idora\Desktop\f5d2b89f1d436de16a7793605dbfd5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6"/>
            <a:ext cx="3269673" cy="32696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download (2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73685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download (3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8063"/>
            <a:ext cx="2971800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idora\Desktop\download (4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4" y="3548064"/>
            <a:ext cx="2978725" cy="30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images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33788"/>
            <a:ext cx="273685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Isidora\Desktop\download (1)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4" y="228600"/>
            <a:ext cx="2905702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UPOTREBA: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Terapija </a:t>
            </a:r>
            <a:r>
              <a:rPr lang="sr-Latn-RS" sz="3200" b="1" dirty="0" smtClean="0">
                <a:latin typeface="Candara" pitchFamily="34" charset="0"/>
              </a:rPr>
              <a:t>–</a:t>
            </a: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 </a:t>
            </a:r>
            <a:r>
              <a:rPr lang="sr-Latn-RS" sz="3200" b="1" dirty="0" smtClean="0">
                <a:latin typeface="Candara" pitchFamily="34" charset="0"/>
              </a:rPr>
              <a:t>bakterijskih infekcija</a:t>
            </a:r>
            <a:endParaRPr lang="sr-Latn-RS" sz="3200" b="1" dirty="0">
              <a:latin typeface="Candara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>
                <a:solidFill>
                  <a:srgbClr val="00F26D"/>
                </a:solidFill>
                <a:latin typeface="Candara" pitchFamily="34" charset="0"/>
              </a:rPr>
              <a:t>Profilaksa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>
                <a:solidFill>
                  <a:srgbClr val="00F26D"/>
                </a:solidFill>
                <a:latin typeface="Candara" pitchFamily="34" charset="0"/>
              </a:rPr>
              <a:t>Metafilaksa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>
                <a:solidFill>
                  <a:srgbClr val="00F26D"/>
                </a:solidFill>
                <a:latin typeface="Candara" pitchFamily="34" charset="0"/>
              </a:rPr>
              <a:t>Promoteri </a:t>
            </a: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rasta </a:t>
            </a:r>
            <a:r>
              <a:rPr lang="sr-Latn-RS" sz="3200" b="1" dirty="0" smtClean="0">
                <a:latin typeface="Candara" pitchFamily="34" charset="0"/>
              </a:rPr>
              <a:t>–</a:t>
            </a: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 </a:t>
            </a:r>
            <a:r>
              <a:rPr lang="sr-Latn-RS" sz="3200" b="1" dirty="0" smtClean="0">
                <a:latin typeface="Candara" pitchFamily="34" charset="0"/>
              </a:rPr>
              <a:t>SAD (EU - zabranjeno)</a:t>
            </a:r>
            <a:endParaRPr lang="sr-Latn-RS" sz="3200" b="1" dirty="0">
              <a:latin typeface="Candara" pitchFamily="34" charset="0"/>
            </a:endParaRPr>
          </a:p>
        </p:txBody>
      </p:sp>
      <p:pic>
        <p:nvPicPr>
          <p:cNvPr id="1026" name="Picture 2" descr="C:\Users\Isidora\Desktop\antibiotic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55" y="3132486"/>
            <a:ext cx="6029928" cy="33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sidora\Desktop\fefefrwerfewrf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283213" cy="32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85800" y="3352800"/>
            <a:ext cx="3532069" cy="1165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376055" y="16002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mfdmfd,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6312983" cy="2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fmkfdmkdsfmsk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9180"/>
            <a:ext cx="4955671" cy="18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,flwefwfč,člw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9" y="4839180"/>
            <a:ext cx="4419600" cy="14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fe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4585"/>
            <a:ext cx="7924800" cy="16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228600"/>
            <a:ext cx="6312983" cy="2286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836" y="2667000"/>
            <a:ext cx="8194964" cy="190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0836" y="4839180"/>
            <a:ext cx="4641273" cy="18077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4509" y="4839180"/>
            <a:ext cx="4239491" cy="18077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6" descr="C:\Users\Isidora\Desktop\etwetqewtq3rtq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7186"/>
            <a:ext cx="8748944" cy="13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Isidora\Desktop\kkdjd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2743200"/>
            <a:ext cx="804256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sidora\Desktop\l,dlewd,wl.d,ew.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-1"/>
            <a:ext cx="7543799" cy="26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Isidora\Desktop\ldmlsd,l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4646710"/>
            <a:ext cx="9059069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sidora\Desktop\cfff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2945"/>
            <a:ext cx="9171708" cy="18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sidora\Desktop\amr-statistic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4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34512" y="152400"/>
            <a:ext cx="447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ULOGA VETERINARA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44" y="2689719"/>
            <a:ext cx="425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Glavni</a:t>
            </a:r>
            <a:r>
              <a:rPr 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uzrok</a:t>
            </a:r>
            <a:r>
              <a:rPr 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selektivni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pritisak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92" y="3519151"/>
            <a:ext cx="3467825" cy="3076906"/>
          </a:xfrm>
          <a:prstGeom prst="rect">
            <a:avLst/>
          </a:prstGeom>
        </p:spPr>
      </p:pic>
      <p:sp>
        <p:nvSpPr>
          <p:cNvPr id="6" name="Left-Right-Up Arrow 5"/>
          <p:cNvSpPr/>
          <p:nvPr/>
        </p:nvSpPr>
        <p:spPr>
          <a:xfrm rot="5400000">
            <a:off x="3045853" y="2890702"/>
            <a:ext cx="1094705" cy="482959"/>
          </a:xfrm>
          <a:prstGeom prst="leftRigh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469" y="2721114"/>
            <a:ext cx="201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Nepravilna upotreba</a:t>
            </a:r>
            <a:endParaRPr lang="en-US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525" y="3988658"/>
            <a:ext cx="1915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Zloupotreba</a:t>
            </a:r>
            <a:endParaRPr lang="en-US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599" y="1676400"/>
            <a:ext cx="192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Prekomerna upotreba</a:t>
            </a:r>
            <a:endParaRPr lang="en-US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76800"/>
            <a:ext cx="3200400" cy="1981200"/>
          </a:xfrm>
          <a:prstGeom prst="rect">
            <a:avLst/>
          </a:prstGeom>
          <a:solidFill>
            <a:schemeClr val="dk1">
              <a:alpha val="86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4540" y="50629"/>
            <a:ext cx="9144000" cy="685800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35" y="306616"/>
            <a:ext cx="2792348" cy="2934238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29" y="3733938"/>
            <a:ext cx="3033741" cy="289243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3712191"/>
            <a:ext cx="2933625" cy="2867384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306616"/>
            <a:ext cx="2844571" cy="2915549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70" y="218604"/>
            <a:ext cx="3015006" cy="3127860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35" y="3741833"/>
            <a:ext cx="2925278" cy="28765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59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idora\Desktop\img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52400"/>
            <a:ext cx="8321675" cy="64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608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59</cp:revision>
  <dcterms:created xsi:type="dcterms:W3CDTF">2006-08-16T00:00:00Z</dcterms:created>
  <dcterms:modified xsi:type="dcterms:W3CDTF">2022-01-09T12:41:41Z</dcterms:modified>
</cp:coreProperties>
</file>