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52" r:id="rId1"/>
  </p:sldMasterIdLst>
  <p:notesMasterIdLst>
    <p:notesMasterId r:id="rId62"/>
  </p:notesMasterIdLst>
  <p:handoutMasterIdLst>
    <p:handoutMasterId r:id="rId63"/>
  </p:handoutMasterIdLst>
  <p:sldIdLst>
    <p:sldId id="929" r:id="rId2"/>
    <p:sldId id="930" r:id="rId3"/>
    <p:sldId id="931" r:id="rId4"/>
    <p:sldId id="932" r:id="rId5"/>
    <p:sldId id="933" r:id="rId6"/>
    <p:sldId id="934" r:id="rId7"/>
    <p:sldId id="935" r:id="rId8"/>
    <p:sldId id="936" r:id="rId9"/>
    <p:sldId id="937" r:id="rId10"/>
    <p:sldId id="938" r:id="rId11"/>
    <p:sldId id="939" r:id="rId12"/>
    <p:sldId id="940" r:id="rId13"/>
    <p:sldId id="941" r:id="rId14"/>
    <p:sldId id="1004" r:id="rId15"/>
    <p:sldId id="1005" r:id="rId16"/>
    <p:sldId id="1006" r:id="rId17"/>
    <p:sldId id="1007" r:id="rId18"/>
    <p:sldId id="1008" r:id="rId19"/>
    <p:sldId id="1009" r:id="rId20"/>
    <p:sldId id="1015" r:id="rId21"/>
    <p:sldId id="1016" r:id="rId22"/>
    <p:sldId id="1010" r:id="rId23"/>
    <p:sldId id="1012" r:id="rId24"/>
    <p:sldId id="1013" r:id="rId25"/>
    <p:sldId id="958" r:id="rId26"/>
    <p:sldId id="959" r:id="rId27"/>
    <p:sldId id="960" r:id="rId28"/>
    <p:sldId id="961" r:id="rId29"/>
    <p:sldId id="962" r:id="rId30"/>
    <p:sldId id="963" r:id="rId31"/>
    <p:sldId id="964" r:id="rId32"/>
    <p:sldId id="965" r:id="rId33"/>
    <p:sldId id="966" r:id="rId34"/>
    <p:sldId id="967" r:id="rId35"/>
    <p:sldId id="968" r:id="rId36"/>
    <p:sldId id="969" r:id="rId37"/>
    <p:sldId id="970" r:id="rId38"/>
    <p:sldId id="971" r:id="rId39"/>
    <p:sldId id="972" r:id="rId40"/>
    <p:sldId id="973" r:id="rId41"/>
    <p:sldId id="974" r:id="rId42"/>
    <p:sldId id="975" r:id="rId43"/>
    <p:sldId id="976" r:id="rId44"/>
    <p:sldId id="977" r:id="rId45"/>
    <p:sldId id="978" r:id="rId46"/>
    <p:sldId id="979" r:id="rId47"/>
    <p:sldId id="980" r:id="rId48"/>
    <p:sldId id="981" r:id="rId49"/>
    <p:sldId id="982" r:id="rId50"/>
    <p:sldId id="983" r:id="rId51"/>
    <p:sldId id="984" r:id="rId52"/>
    <p:sldId id="985" r:id="rId53"/>
    <p:sldId id="986" r:id="rId54"/>
    <p:sldId id="987" r:id="rId55"/>
    <p:sldId id="988" r:id="rId56"/>
    <p:sldId id="999" r:id="rId57"/>
    <p:sldId id="1022" r:id="rId58"/>
    <p:sldId id="1000" r:id="rId59"/>
    <p:sldId id="1001" r:id="rId60"/>
    <p:sldId id="1002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  <a:srgbClr val="FF7C80"/>
    <a:srgbClr val="F7C9AF"/>
    <a:srgbClr val="FFFF99"/>
    <a:srgbClr val="FFFFCC"/>
    <a:srgbClr val="FF9999"/>
    <a:srgbClr val="00FFCC"/>
    <a:srgbClr val="FFCDDE"/>
    <a:srgbClr val="FF9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4" autoAdjust="0"/>
    <p:restoredTop sz="86445" autoAdjust="0"/>
  </p:normalViewPr>
  <p:slideViewPr>
    <p:cSldViewPr>
      <p:cViewPr varScale="1">
        <p:scale>
          <a:sx n="64" d="100"/>
          <a:sy n="64" d="100"/>
        </p:scale>
        <p:origin x="9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0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-3093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18-Mar-21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28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18-Mar-21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3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EFA291-89E8-4AF2-AA1E-4A07A7ABA925}" type="slidenum">
              <a:rPr lang="en-US" smtClean="0">
                <a:cs typeface="Arial" pitchFamily="34" charset="0"/>
              </a:rPr>
              <a:pPr/>
              <a:t>1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5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902AA7-DCCA-4C76-85B8-E115E2D4AC9E}" type="slidenum">
              <a:rPr lang="en-US" smtClean="0">
                <a:cs typeface="Arial" pitchFamily="34" charset="0"/>
              </a:rPr>
              <a:pPr/>
              <a:t>10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46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296FF8-F008-4E5D-8748-F0918824BF84}" type="slidenum">
              <a:rPr lang="en-US" smtClean="0">
                <a:cs typeface="Arial" pitchFamily="34" charset="0"/>
              </a:rPr>
              <a:pPr/>
              <a:t>11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9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A029BE-1023-431B-A980-7BEE7FD9B2AC}" type="slidenum">
              <a:rPr lang="en-US" smtClean="0">
                <a:cs typeface="Arial" pitchFamily="34" charset="0"/>
              </a:rPr>
              <a:pPr/>
              <a:t>12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31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1BA120-71E2-4E85-9DDC-D2FF297C4B52}" type="slidenum">
              <a:rPr lang="en-US" smtClean="0">
                <a:cs typeface="Arial" pitchFamily="34" charset="0"/>
              </a:rPr>
              <a:pPr/>
              <a:t>13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31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9ADF49-8C9F-45E2-97ED-DB903824CDF1}" type="slidenum">
              <a:rPr lang="en-US" smtClean="0">
                <a:cs typeface="Arial" pitchFamily="34" charset="0"/>
              </a:rPr>
              <a:pPr/>
              <a:t>14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22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FC2A01-B3B9-4473-97CC-0577188280FD}" type="slidenum">
              <a:rPr lang="en-US" smtClean="0">
                <a:cs typeface="Arial" pitchFamily="34" charset="0"/>
              </a:rPr>
              <a:pPr/>
              <a:t>15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16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0BDAE0-18AD-475E-AFC6-094EC4BA0683}" type="slidenum">
              <a:rPr lang="en-US" smtClean="0">
                <a:cs typeface="Arial" pitchFamily="34" charset="0"/>
              </a:rPr>
              <a:pPr/>
              <a:t>16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16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975DC9-7843-4598-A031-8AD6E2657FFD}" type="slidenum">
              <a:rPr lang="en-US" smtClean="0">
                <a:cs typeface="Arial" pitchFamily="34" charset="0"/>
              </a:rPr>
              <a:pPr/>
              <a:t>17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3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119C1B-AF10-45EA-86E1-C54FFEE79A83}" type="slidenum">
              <a:rPr lang="en-US" smtClean="0">
                <a:cs typeface="Arial" pitchFamily="34" charset="0"/>
              </a:rPr>
              <a:pPr/>
              <a:t>18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73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186FAD-D743-43A0-9863-E41509FD0A02}" type="slidenum">
              <a:rPr lang="en-GB" smtClean="0">
                <a:cs typeface="Arial" pitchFamily="34" charset="0"/>
              </a:rPr>
              <a:pPr/>
              <a:t>19</a:t>
            </a:fld>
            <a:endParaRPr lang="en-GB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2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A398D3-5A8B-4134-A2CE-29EDE3029627}" type="slidenum">
              <a:rPr lang="en-US" smtClean="0">
                <a:cs typeface="Arial" pitchFamily="34" charset="0"/>
              </a:rPr>
              <a:pPr/>
              <a:t>2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457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DBA90D-654B-40B4-B8AF-F7A53E19674C}" type="slidenum">
              <a:rPr lang="en-US" smtClean="0">
                <a:cs typeface="Arial" pitchFamily="34" charset="0"/>
              </a:rPr>
              <a:pPr/>
              <a:t>22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28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73F735-11A7-4187-A369-18C757EAABBB}" type="slidenum">
              <a:rPr lang="en-US" smtClean="0">
                <a:cs typeface="Arial" pitchFamily="34" charset="0"/>
              </a:rPr>
              <a:pPr/>
              <a:t>23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48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42BF22-105E-4A89-9766-4F4FF227DA14}" type="slidenum">
              <a:rPr lang="en-US" smtClean="0">
                <a:cs typeface="Arial" pitchFamily="34" charset="0"/>
              </a:rPr>
              <a:pPr/>
              <a:t>24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85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CF91B4-5F21-4FF7-8180-D1C483A451F6}" type="slidenum">
              <a:rPr lang="en-US" smtClean="0">
                <a:cs typeface="Arial" pitchFamily="34" charset="0"/>
              </a:rPr>
              <a:pPr/>
              <a:t>25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22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E48751-0D00-41C7-878E-EC8F592AACF0}" type="slidenum">
              <a:rPr lang="en-US" smtClean="0">
                <a:cs typeface="Arial" pitchFamily="34" charset="0"/>
              </a:rPr>
              <a:pPr/>
              <a:t>26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51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C9D8B1-34C0-4527-81F4-6C7756743922}" type="slidenum">
              <a:rPr lang="en-US" smtClean="0">
                <a:cs typeface="Arial" pitchFamily="34" charset="0"/>
              </a:rPr>
              <a:pPr/>
              <a:t>27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86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FD4BFC-0A67-4681-BB9E-0B99326869D7}" type="slidenum">
              <a:rPr lang="en-US" smtClean="0">
                <a:cs typeface="Arial" pitchFamily="34" charset="0"/>
              </a:rPr>
              <a:pPr/>
              <a:t>28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15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2E4439-A238-4476-BCEB-EBEBAE0FF94D}" type="slidenum">
              <a:rPr lang="en-US" smtClean="0">
                <a:cs typeface="Arial" pitchFamily="34" charset="0"/>
              </a:rPr>
              <a:pPr/>
              <a:t>29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91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94E31D-893B-4738-887A-B63DA75CB811}" type="slidenum">
              <a:rPr lang="en-US" smtClean="0">
                <a:cs typeface="Arial" pitchFamily="34" charset="0"/>
              </a:rPr>
              <a:pPr/>
              <a:t>30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91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5607F3-F993-46FD-AF59-20E382B87D1E}" type="slidenum">
              <a:rPr lang="en-US" smtClean="0">
                <a:cs typeface="Arial" pitchFamily="34" charset="0"/>
              </a:rPr>
              <a:pPr/>
              <a:t>31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3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6E0161-902F-4730-9594-EE08A0085B2F}" type="slidenum">
              <a:rPr lang="en-US" smtClean="0">
                <a:cs typeface="Arial" pitchFamily="34" charset="0"/>
              </a:rPr>
              <a:pPr/>
              <a:t>3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27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FBFEED-22AF-4B56-AEFE-194AA1986E95}" type="slidenum">
              <a:rPr lang="en-US" smtClean="0">
                <a:cs typeface="Arial" pitchFamily="34" charset="0"/>
              </a:rPr>
              <a:pPr/>
              <a:t>32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49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0B8F1E-ADCF-449D-B005-79156262289E}" type="slidenum">
              <a:rPr lang="en-US" smtClean="0">
                <a:cs typeface="Arial" pitchFamily="34" charset="0"/>
              </a:rPr>
              <a:pPr/>
              <a:t>33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071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3400A3-E70E-4710-A990-A06291834110}" type="slidenum">
              <a:rPr lang="en-US" smtClean="0">
                <a:cs typeface="Arial" pitchFamily="34" charset="0"/>
              </a:rPr>
              <a:pPr/>
              <a:t>34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50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3BF4AC-B2FE-414D-9F78-25AC316F29FC}" type="slidenum">
              <a:rPr lang="en-US" smtClean="0">
                <a:cs typeface="Arial" pitchFamily="34" charset="0"/>
              </a:rPr>
              <a:pPr/>
              <a:t>35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85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4823EE-8DFB-480A-91D2-C30E30280FE6}" type="slidenum">
              <a:rPr lang="en-US" smtClean="0">
                <a:cs typeface="Arial" pitchFamily="34" charset="0"/>
              </a:rPr>
              <a:pPr/>
              <a:t>36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164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B041A4-A9F4-419D-9037-1C212750F6E0}" type="slidenum">
              <a:rPr lang="en-US" smtClean="0">
                <a:cs typeface="Arial" pitchFamily="34" charset="0"/>
              </a:rPr>
              <a:pPr/>
              <a:t>37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776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99E2EC-BD90-4650-ADCB-B039F6905B91}" type="slidenum">
              <a:rPr lang="en-US" smtClean="0">
                <a:cs typeface="Arial" pitchFamily="34" charset="0"/>
              </a:rPr>
              <a:pPr/>
              <a:t>39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831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E08FDA-17ED-4101-BB92-4953DF474325}" type="slidenum">
              <a:rPr lang="en-US" smtClean="0">
                <a:cs typeface="Arial" pitchFamily="34" charset="0"/>
              </a:rPr>
              <a:pPr/>
              <a:t>40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6119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5D30E8-1A4E-42BB-BEA1-B1F5E5A40EBF}" type="slidenum">
              <a:rPr lang="en-US" smtClean="0">
                <a:cs typeface="Arial" pitchFamily="34" charset="0"/>
              </a:rPr>
              <a:pPr/>
              <a:t>41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794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02F517-F087-4D15-BB81-EFCA47F62158}" type="slidenum">
              <a:rPr lang="en-US" smtClean="0">
                <a:cs typeface="Arial" pitchFamily="34" charset="0"/>
              </a:rPr>
              <a:pPr/>
              <a:t>43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5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A7120-F9B1-4BDA-9E01-785E2B685F74}" type="slidenum">
              <a:rPr lang="en-US" smtClean="0">
                <a:cs typeface="Arial" pitchFamily="34" charset="0"/>
              </a:rPr>
              <a:pPr/>
              <a:t>4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056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EC8AC8-E699-46EA-B095-42B55B9F1821}" type="slidenum">
              <a:rPr lang="en-US" smtClean="0">
                <a:cs typeface="Arial" pitchFamily="34" charset="0"/>
              </a:rPr>
              <a:pPr/>
              <a:t>44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30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EC8AC8-E699-46EA-B095-42B55B9F1821}" type="slidenum">
              <a:rPr lang="en-US" smtClean="0">
                <a:cs typeface="Arial" pitchFamily="34" charset="0"/>
              </a:rPr>
              <a:pPr/>
              <a:t>45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45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C79A4D-D17F-45E4-9D19-959506BEEDCA}" type="slidenum">
              <a:rPr lang="en-US" smtClean="0">
                <a:cs typeface="Arial" pitchFamily="34" charset="0"/>
              </a:rPr>
              <a:pPr/>
              <a:t>46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46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2FCA10-E919-4AF1-AF1E-441E61F923B6}" type="slidenum">
              <a:rPr lang="en-US" smtClean="0">
                <a:cs typeface="Arial" pitchFamily="34" charset="0"/>
              </a:rPr>
              <a:pPr/>
              <a:t>47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108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86AACB-952D-4042-BA08-83CA104B130B}" type="slidenum">
              <a:rPr lang="en-GB" smtClean="0">
                <a:cs typeface="Arial" pitchFamily="34" charset="0"/>
              </a:rPr>
              <a:pPr/>
              <a:t>48</a:t>
            </a:fld>
            <a:endParaRPr lang="en-GB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227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4096ED-48EA-4BE0-919A-678703AD41E1}" type="slidenum">
              <a:rPr lang="en-US" smtClean="0">
                <a:cs typeface="Arial" pitchFamily="34" charset="0"/>
              </a:rPr>
              <a:pPr/>
              <a:t>49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743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0BC4B2-D422-42A0-9AB7-DEB7A31F9378}" type="slidenum">
              <a:rPr lang="en-US" smtClean="0">
                <a:cs typeface="Arial" pitchFamily="34" charset="0"/>
              </a:rPr>
              <a:pPr/>
              <a:t>50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908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8F64E3-4A37-4EC3-A8F7-482C94B9722B}" type="slidenum">
              <a:rPr lang="en-US" smtClean="0">
                <a:cs typeface="Arial" pitchFamily="34" charset="0"/>
              </a:rPr>
              <a:pPr/>
              <a:t>51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1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8F64E3-4A37-4EC3-A8F7-482C94B9722B}" type="slidenum">
              <a:rPr lang="en-US" smtClean="0">
                <a:cs typeface="Arial" pitchFamily="34" charset="0"/>
              </a:rPr>
              <a:pPr/>
              <a:t>52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732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02F7EE-2E47-4D16-855C-29F688D40EB1}" type="slidenum">
              <a:rPr lang="en-US" smtClean="0">
                <a:cs typeface="Arial" pitchFamily="34" charset="0"/>
              </a:rPr>
              <a:pPr/>
              <a:t>53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4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1E4F8F-F433-4E2C-AB33-51EE6BD5F6AF}" type="slidenum">
              <a:rPr lang="en-US" smtClean="0">
                <a:cs typeface="Arial" pitchFamily="34" charset="0"/>
              </a:rPr>
              <a:pPr/>
              <a:t>5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7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4FE3AF-D5B9-4D02-ACE2-710A73ECA1B7}" type="slidenum">
              <a:rPr lang="en-US" smtClean="0">
                <a:cs typeface="Arial" pitchFamily="34" charset="0"/>
              </a:rPr>
              <a:pPr/>
              <a:t>54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515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48B45D-DAF6-4B9A-80CF-63518A473C5E}" type="slidenum">
              <a:rPr lang="en-US" smtClean="0">
                <a:cs typeface="Arial" pitchFamily="34" charset="0"/>
              </a:rPr>
              <a:pPr/>
              <a:t>55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998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6F9959-F9CD-455F-9C2B-492A53D8C8E3}" type="slidenum">
              <a:rPr lang="en-US" smtClean="0">
                <a:cs typeface="Arial" pitchFamily="34" charset="0"/>
              </a:rPr>
              <a:pPr/>
              <a:t>56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933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AF9AA8-27FC-4DEE-86CC-93540136BE2A}" type="slidenum">
              <a:rPr lang="en-US" smtClean="0">
                <a:cs typeface="Arial" pitchFamily="34" charset="0"/>
              </a:rPr>
              <a:pPr/>
              <a:t>57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232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3EBD31-09F4-4841-972E-B2340D378D12}" type="slidenum">
              <a:rPr lang="en-US" smtClean="0">
                <a:cs typeface="Arial" pitchFamily="34" charset="0"/>
              </a:rPr>
              <a:pPr/>
              <a:t>58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145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B03ABC-3916-4AB0-8765-328E2FB6B4B8}" type="slidenum">
              <a:rPr lang="en-US" smtClean="0">
                <a:cs typeface="Arial" pitchFamily="34" charset="0"/>
              </a:rPr>
              <a:pPr/>
              <a:t>59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643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94A9F6-9BFC-4386-89BB-B55528569E77}" type="slidenum">
              <a:rPr lang="en-US" smtClean="0">
                <a:cs typeface="Arial" pitchFamily="34" charset="0"/>
              </a:rPr>
              <a:pPr/>
              <a:t>60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8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0E1521-EC0B-4AAA-9207-CA4D0882A45B}" type="slidenum">
              <a:rPr lang="en-US" smtClean="0">
                <a:cs typeface="Arial" pitchFamily="34" charset="0"/>
              </a:rPr>
              <a:pPr/>
              <a:t>6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03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E16C81-DCA1-4A78-8B59-ADE9390B14B5}" type="slidenum">
              <a:rPr lang="en-US" smtClean="0">
                <a:cs typeface="Arial" pitchFamily="34" charset="0"/>
              </a:rPr>
              <a:pPr/>
              <a:t>7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5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0DB5EE-1EE3-48AE-9A41-5A01EAEEB06E}" type="slidenum">
              <a:rPr lang="en-US" smtClean="0">
                <a:cs typeface="Arial" pitchFamily="34" charset="0"/>
              </a:rPr>
              <a:pPr/>
              <a:t>8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4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CE6276-A249-48A1-A979-5175183C3FEE}" type="slidenum">
              <a:rPr lang="en-US" smtClean="0">
                <a:cs typeface="Arial" pitchFamily="34" charset="0"/>
              </a:rPr>
              <a:pPr/>
              <a:t>9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0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E070C-D510-4910-94C8-DD353839196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4189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D641-23A1-4C11-A6DF-2AFDA949C0B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794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E34-4366-4811-BF04-F7F848A2F72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335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48501-0994-49EE-9B0A-3F954D102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86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44D7-9AE7-40E9-9419-2D0DAC9FF3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03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0107-DB23-474E-87E3-97C78A3F39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3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990E5-D133-44BD-B763-4C0C1D8C49BA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142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2902-CA6C-4188-8217-AF6D4BBAF3A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173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C43-12ED-4F7D-8B7B-BF3285F7712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764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0E7E-5BBD-46CC-9E27-EA0F5A3685E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190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553A-1BA2-41D9-9B81-321C69D356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6569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009EB2-5E06-448E-8E0A-B71762A9A2D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468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C066-98A0-4928-B973-0D3730FBF2B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217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05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3" r:id="rId1"/>
    <p:sldLayoutId id="2147486854" r:id="rId2"/>
    <p:sldLayoutId id="2147486855" r:id="rId3"/>
    <p:sldLayoutId id="2147486856" r:id="rId4"/>
    <p:sldLayoutId id="2147486857" r:id="rId5"/>
    <p:sldLayoutId id="2147486858" r:id="rId6"/>
    <p:sldLayoutId id="2147486859" r:id="rId7"/>
    <p:sldLayoutId id="2147486860" r:id="rId8"/>
    <p:sldLayoutId id="2147486861" r:id="rId9"/>
    <p:sldLayoutId id="2147486862" r:id="rId10"/>
    <p:sldLayoutId id="2147486863" r:id="rId11"/>
    <p:sldLayoutId id="2147486867" r:id="rId12"/>
    <p:sldLayoutId id="2147486868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/imgres?imgurl=http://www.nzma.org.nz/journal/120-1248/2403/content01.jpg&amp;imgrefurl=http://www.nzma.org.nz/journal/120-1248/2403/&amp;usg=__FWs34bcKtueXqBUhsUdoxII3tt8=&amp;h=287&amp;w=348&amp;sz=16&amp;hl=en&amp;start=62&amp;um=1&amp;tbnid=BtCvQ73Uz2jaLM:&amp;tbnh=99&amp;tbnw=120&amp;prev=/images?q=Oculoglandular+tularemia&amp;ndsp=20&amp;hl=en&amp;rls=com.microsoft:en-us:IE-SearchBox&amp;rlz=1I7ADBR_en&amp;sa=N&amp;start=60&amp;um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://images.google.com/imgres?imgurl=http://insects.tamu.edu/images/animalia/arthropoda/insecta/diptera/tabanidae/chrysops_unknown_adult_dorsal_m_01.jpg&amp;imgrefurl=http://insects.tamu.edu/extension/youth/bug/bug142.html&amp;usg=__KMPZ_azUJI0Wcb4g3GnOTrOyh0M=&amp;h=423&amp;w=640&amp;sz=26&amp;hl=en&amp;start=1&amp;um=1&amp;tbnid=Y4T9ZV9OZAqkpM:&amp;tbnh=91&amp;tbnw=137&amp;prev=/images?q=deer+flies&amp;hl=en&amp;rls=com.microsoft:en-us:IE-SearchBox&amp;rlz=1I7ADBR_en&amp;um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jpeg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2286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hr-HR" sz="3200" b="1" i="1" dirty="0" smtClean="0">
                <a:solidFill>
                  <a:srgbClr val="FF3300"/>
                </a:solidFill>
                <a:effectLst/>
                <a:latin typeface="Times New Roman" pitchFamily="18" charset="0"/>
              </a:rPr>
              <a:t>Pseudomonas</a:t>
            </a:r>
            <a:r>
              <a:rPr lang="hr-HR" sz="3200" b="1" dirty="0" smtClean="0">
                <a:solidFill>
                  <a:srgbClr val="FF3300"/>
                </a:solidFill>
                <a:effectLst/>
                <a:latin typeface="Times New Roman" pitchFamily="18" charset="0"/>
              </a:rPr>
              <a:t>, </a:t>
            </a:r>
            <a:r>
              <a:rPr lang="hr-HR" sz="3200" b="1" i="1" dirty="0" smtClean="0">
                <a:solidFill>
                  <a:srgbClr val="FF3300"/>
                </a:solidFill>
                <a:effectLst/>
                <a:latin typeface="Times New Roman" pitchFamily="18" charset="0"/>
              </a:rPr>
              <a:t>Burkholderia</a:t>
            </a:r>
            <a:r>
              <a:rPr lang="en-US" b="1" i="1" dirty="0" smtClean="0">
                <a:solidFill>
                  <a:srgbClr val="FF3300"/>
                </a:solidFill>
                <a:effectLst/>
              </a:rPr>
              <a:t> </a:t>
            </a:r>
          </a:p>
        </p:txBody>
      </p:sp>
      <p:sp>
        <p:nvSpPr>
          <p:cNvPr id="8089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686800" cy="412750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Gram negativni bacili  0.5-1 x 1-5 </a:t>
            </a:r>
            <a:r>
              <a:rPr lang="sr-Latn-CS" sz="2800" dirty="0" smtClean="0">
                <a:latin typeface="Symbol" pitchFamily="18" charset="2"/>
              </a:rPr>
              <a:t>m</a:t>
            </a:r>
            <a:r>
              <a:rPr lang="sr-Latn-CS" sz="2800" dirty="0" smtClean="0">
                <a:latin typeface="Times New Roman" pitchFamily="18" charset="0"/>
              </a:rPr>
              <a:t>m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Obligatni aerobi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b="1" dirty="0" smtClean="0">
                <a:solidFill>
                  <a:srgbClr val="002060"/>
                </a:solidFill>
                <a:latin typeface="Times New Roman" pitchFamily="18" charset="0"/>
              </a:rPr>
              <a:t>Većina vrsta oksidaza i katalaza pozitivne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Pokretne izuzev </a:t>
            </a:r>
            <a:r>
              <a:rPr lang="sr-Latn-CS" sz="2800" i="1" dirty="0" smtClean="0">
                <a:latin typeface="Times New Roman" pitchFamily="18" charset="0"/>
              </a:rPr>
              <a:t>Burkholderia mallei</a:t>
            </a:r>
          </a:p>
        </p:txBody>
      </p:sp>
      <p:pic>
        <p:nvPicPr>
          <p:cNvPr id="80900" name="Picture 7" descr="pseudomonas- flage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-18000" contrast="16000"/>
          </a:blip>
          <a:srcRect/>
          <a:stretch>
            <a:fillRect/>
          </a:stretch>
        </p:blipFill>
        <p:spPr>
          <a:xfrm>
            <a:off x="1981200" y="4022498"/>
            <a:ext cx="4867275" cy="1922463"/>
          </a:xfrm>
          <a:noFill/>
        </p:spPr>
      </p:pic>
    </p:spTree>
    <p:extLst>
      <p:ext uri="{BB962C8B-B14F-4D97-AF65-F5344CB8AC3E}">
        <p14:creationId xmlns:p14="http://schemas.microsoft.com/office/powerpoint/2010/main" val="4725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152400"/>
            <a:ext cx="8839200" cy="5400675"/>
          </a:xfrm>
        </p:spPr>
        <p:txBody>
          <a:bodyPr>
            <a:normAutofit/>
          </a:bodyPr>
          <a:lstStyle/>
          <a:p>
            <a:r>
              <a:rPr lang="sr-Latn-CS" sz="2800" dirty="0" smtClean="0">
                <a:latin typeface="Times New Roman" pitchFamily="18" charset="0"/>
              </a:rPr>
              <a:t>Ingestija kontaminirane hrane ili vode, ređe inhalacija</a:t>
            </a:r>
          </a:p>
          <a:p>
            <a:r>
              <a:rPr lang="sr-Latn-CS" sz="2800" dirty="0" smtClean="0">
                <a:latin typeface="Times New Roman" pitchFamily="18" charset="0"/>
              </a:rPr>
              <a:t>Akutna septikemična forma - smrt</a:t>
            </a:r>
          </a:p>
          <a:p>
            <a:r>
              <a:rPr lang="sr-Latn-CS" sz="2800" dirty="0" smtClean="0">
                <a:latin typeface="Times New Roman" pitchFamily="18" charset="0"/>
              </a:rPr>
              <a:t>Hronična forma – češće nastaje</a:t>
            </a:r>
          </a:p>
          <a:p>
            <a:pPr lvl="1"/>
            <a:r>
              <a:rPr lang="sr-Latn-CS" sz="2800" b="1" dirty="0" smtClean="0">
                <a:latin typeface="Times New Roman" pitchFamily="18" charset="0"/>
              </a:rPr>
              <a:t>Tri forme – nazalna, plućna i kožna</a:t>
            </a:r>
          </a:p>
          <a:p>
            <a:r>
              <a:rPr lang="sr-Latn-CS" sz="2800" b="1" dirty="0" smtClean="0">
                <a:solidFill>
                  <a:srgbClr val="FF3300"/>
                </a:solidFill>
                <a:latin typeface="Times New Roman" pitchFamily="18" charset="0"/>
              </a:rPr>
              <a:t>Noduli se nalaze u mukozi nazalnog septuma ili turbinata</a:t>
            </a:r>
          </a:p>
          <a:p>
            <a:pPr lvl="1"/>
            <a:r>
              <a:rPr lang="sr-Latn-CS" sz="2800" b="1" dirty="0" smtClean="0">
                <a:solidFill>
                  <a:srgbClr val="FF3300"/>
                </a:solidFill>
                <a:latin typeface="Times New Roman" pitchFamily="18" charset="0"/>
              </a:rPr>
              <a:t>gnojni iscedak</a:t>
            </a:r>
          </a:p>
          <a:p>
            <a:pPr lvl="1"/>
            <a:r>
              <a:rPr lang="sr-Latn-CS" sz="2800" b="1" dirty="0" smtClean="0">
                <a:solidFill>
                  <a:srgbClr val="FF3300"/>
                </a:solidFill>
                <a:latin typeface="Times New Roman" pitchFamily="18" charset="0"/>
              </a:rPr>
              <a:t>ulceri koji ostaju poput ledenih cvetova ili u obliku zvezde </a:t>
            </a:r>
            <a:endParaRPr lang="en-US" sz="2800" b="1" dirty="0" smtClean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61444" name="Picture 4" descr="http://cdn.thehorse.com/images/cms/2013/01/glanders.jpg?preset=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206876"/>
            <a:ext cx="2705100" cy="1803400"/>
          </a:xfrm>
          <a:prstGeom prst="rect">
            <a:avLst/>
          </a:prstGeom>
          <a:noFill/>
        </p:spPr>
      </p:pic>
      <p:pic>
        <p:nvPicPr>
          <p:cNvPr id="61446" name="Picture 6" descr="http://1.bp.blogspot.com/-9gF7OPGetBo/T_ccBwdaKcI/AAAAAAAAAM4/i7zvoQrFOw8/s1600/gland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810000"/>
            <a:ext cx="3431872" cy="2276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3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457200"/>
            <a:ext cx="8229600" cy="4530725"/>
          </a:xfrm>
        </p:spPr>
        <p:txBody>
          <a:bodyPr>
            <a:normAutofit/>
          </a:bodyPr>
          <a:lstStyle/>
          <a:p>
            <a:r>
              <a:rPr lang="sr-Latn-CS" sz="2800" b="1" dirty="0" smtClean="0">
                <a:solidFill>
                  <a:srgbClr val="FF3300"/>
                </a:solidFill>
                <a:latin typeface="Times New Roman" pitchFamily="18" charset="0"/>
              </a:rPr>
              <a:t>Maleinski test</a:t>
            </a:r>
          </a:p>
          <a:p>
            <a:endParaRPr lang="sr-Latn-CS" sz="1000" b="1" dirty="0" smtClean="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Efikasan test za otkrivanje obolelih životinja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Malein – glikoproteinski ekstrakt </a:t>
            </a:r>
            <a:r>
              <a:rPr lang="sr-Latn-CS" sz="2800" i="1" dirty="0" smtClean="0">
                <a:latin typeface="Times New Roman" pitchFamily="18" charset="0"/>
              </a:rPr>
              <a:t>B.mallei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Intradermalno 0,1 ml ispod donjeg kapka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Pozitivna reakcija lokalni otok i pojava mukopurulentnog iscetka iz nosa nakon 24 časa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Ubijanje pozitivnih životinja </a:t>
            </a:r>
            <a:endParaRPr lang="en-US" sz="28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457200"/>
            <a:ext cx="8229600" cy="49593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dirty="0" smtClean="0">
                <a:solidFill>
                  <a:srgbClr val="FF9999"/>
                </a:solidFill>
                <a:latin typeface="Times New Roman" pitchFamily="18" charset="0"/>
              </a:rPr>
              <a:t>	</a:t>
            </a: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Burkholderia pseudomallei</a:t>
            </a:r>
          </a:p>
          <a:p>
            <a:pPr>
              <a:lnSpc>
                <a:spcPct val="90000"/>
              </a:lnSpc>
            </a:pPr>
            <a:r>
              <a:rPr lang="sr-Latn-CS" sz="2800" b="1" dirty="0" smtClean="0">
                <a:solidFill>
                  <a:srgbClr val="002060"/>
                </a:solidFill>
                <a:latin typeface="Times New Roman" pitchFamily="18" charset="0"/>
              </a:rPr>
              <a:t>Prouzrokuje melioidozu – pseudomaleus</a:t>
            </a:r>
          </a:p>
          <a:p>
            <a:pPr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Endemična teritorije – tropski i </a:t>
            </a:r>
            <a:r>
              <a:rPr lang="sr-Latn-CS" sz="2800" dirty="0" smtClean="0">
                <a:latin typeface="Times New Roman" pitchFamily="18" charset="0"/>
              </a:rPr>
              <a:t>su</a:t>
            </a:r>
            <a:r>
              <a:rPr lang="en-GB" sz="2800" dirty="0" smtClean="0">
                <a:latin typeface="Times New Roman" pitchFamily="18" charset="0"/>
              </a:rPr>
              <a:t>p</a:t>
            </a:r>
            <a:r>
              <a:rPr lang="sr-Latn-CS" sz="2800" dirty="0" smtClean="0">
                <a:latin typeface="Times New Roman" pitchFamily="18" charset="0"/>
              </a:rPr>
              <a:t>tropski </a:t>
            </a:r>
            <a:r>
              <a:rPr lang="sr-Latn-CS" sz="2800" dirty="0" smtClean="0">
                <a:latin typeface="Times New Roman" pitchFamily="18" charset="0"/>
              </a:rPr>
              <a:t>delovi južnoistočne Azije i Australija</a:t>
            </a:r>
          </a:p>
          <a:p>
            <a:pPr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Oportunistički patogen, stresni faktori i imunosupresija doprinose kliničkoj manifestaciji bolesti</a:t>
            </a:r>
          </a:p>
          <a:p>
            <a:pPr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Veći broj vrsta životinja i ljudi prijemčivi</a:t>
            </a:r>
          </a:p>
          <a:p>
            <a:pPr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Pojava apcesa – disiminovani u većem broju organa – pluća, slezina, jetra, zglobovi i CNS   </a:t>
            </a:r>
            <a:endParaRPr lang="en-US" sz="28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28600"/>
            <a:ext cx="7993063" cy="4530725"/>
          </a:xfrm>
        </p:spPr>
        <p:txBody>
          <a:bodyPr>
            <a:normAutofit/>
          </a:bodyPr>
          <a:lstStyle/>
          <a:p>
            <a:r>
              <a:rPr lang="sr-Latn-CS" sz="2800" dirty="0" smtClean="0">
                <a:latin typeface="Times New Roman" pitchFamily="18" charset="0"/>
              </a:rPr>
              <a:t>Hronična progresivna bolest</a:t>
            </a:r>
          </a:p>
          <a:p>
            <a:r>
              <a:rPr lang="sr-Latn-CS" sz="2800" dirty="0" smtClean="0">
                <a:latin typeface="Times New Roman" pitchFamily="18" charset="0"/>
              </a:rPr>
              <a:t>Ekstracelularni produkti – egzotoksin, dermonekrotična proteaza, lecitinaza 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93187" name="Picture 4" descr="Pseudomonas pseudomallei krvni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78451" y="2493962"/>
            <a:ext cx="2843212" cy="1746250"/>
          </a:xfrm>
          <a:noFill/>
        </p:spPr>
      </p:pic>
      <p:pic>
        <p:nvPicPr>
          <p:cNvPr id="55298" name="Picture 2" descr="https://www.mja.com.au/sites/default/files/issues/196_05_190312/par11170_fm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090737"/>
            <a:ext cx="4362450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12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1" y="404813"/>
            <a:ext cx="8991600" cy="35575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sr-Latn-CS" i="1" dirty="0">
                <a:solidFill>
                  <a:srgbClr val="FF8585"/>
                </a:solidFill>
                <a:latin typeface="Times New Roman" pitchFamily="18" charset="0"/>
              </a:rPr>
              <a:t>		</a:t>
            </a:r>
            <a:r>
              <a:rPr lang="sr-Latn-CS" sz="3300" b="1" i="1" dirty="0">
                <a:solidFill>
                  <a:srgbClr val="FF5050"/>
                </a:solidFill>
                <a:latin typeface="Times New Roman" pitchFamily="18" charset="0"/>
              </a:rPr>
              <a:t>Francisella </a:t>
            </a:r>
            <a:r>
              <a:rPr lang="sr-Latn-CS" sz="3300" b="1" i="1" dirty="0" smtClean="0">
                <a:solidFill>
                  <a:srgbClr val="FF5050"/>
                </a:solidFill>
                <a:latin typeface="Times New Roman" pitchFamily="18" charset="0"/>
              </a:rPr>
              <a:t>tularensis</a:t>
            </a:r>
            <a:endParaRPr lang="sr-Latn-CS" sz="1000" b="1" i="1" dirty="0">
              <a:solidFill>
                <a:srgbClr val="FF505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Izazivač </a:t>
            </a:r>
            <a:r>
              <a:rPr lang="sr-Latn-CS" sz="2800" b="1" dirty="0" smtClean="0">
                <a:solidFill>
                  <a:srgbClr val="002060"/>
                </a:solidFill>
                <a:latin typeface="Times New Roman" pitchFamily="18" charset="0"/>
              </a:rPr>
              <a:t>tularemije - zoonoza </a:t>
            </a:r>
            <a:endParaRPr lang="sr-Latn-C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sr-Latn-CS" sz="2800" dirty="0">
                <a:latin typeface="Times New Roman" pitchFamily="18" charset="0"/>
              </a:rPr>
              <a:t>Gram negativni kokobacil 0,2 x 0,2-0,7 </a:t>
            </a:r>
            <a:r>
              <a:rPr lang="sr-Latn-CS" sz="2800" dirty="0">
                <a:latin typeface="Symbol" pitchFamily="18" charset="2"/>
              </a:rPr>
              <a:t>m</a:t>
            </a:r>
            <a:r>
              <a:rPr lang="sr-Latn-CS" sz="2800" dirty="0">
                <a:latin typeface="Times New Roman" pitchFamily="18" charset="0"/>
              </a:rPr>
              <a:t>m</a:t>
            </a:r>
          </a:p>
          <a:p>
            <a:pPr>
              <a:lnSpc>
                <a:spcPct val="90000"/>
              </a:lnSpc>
              <a:defRPr/>
            </a:pPr>
            <a:r>
              <a:rPr lang="sr-Latn-CS" sz="2800" dirty="0">
                <a:latin typeface="Times New Roman" pitchFamily="18" charset="0"/>
              </a:rPr>
              <a:t>Obligatni aerob, nepokretan mikroorganizam, oksidaza negativan i slabo katalaza pozitivan, na raste na MacConkey </a:t>
            </a:r>
            <a:r>
              <a:rPr lang="sr-Latn-CS" sz="2800" dirty="0" smtClean="0">
                <a:latin typeface="Times New Roman" pitchFamily="18" charset="0"/>
              </a:rPr>
              <a:t>agaru</a:t>
            </a:r>
            <a:endParaRPr lang="sr-Latn-CS" sz="2800" dirty="0">
              <a:latin typeface="Times New Roman" pitchFamily="18" charset="0"/>
            </a:endParaRPr>
          </a:p>
        </p:txBody>
      </p:sp>
      <p:pic>
        <p:nvPicPr>
          <p:cNvPr id="16387" name="Picture 9" descr="http://microbes.historique.net/images/francisel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657600"/>
            <a:ext cx="2892179" cy="2306638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47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228600"/>
            <a:ext cx="8688387" cy="40147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sr-Latn-C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  <a:r>
              <a:rPr lang="sr-Latn-CS" sz="3300" b="1" i="1" dirty="0">
                <a:solidFill>
                  <a:srgbClr val="FF3300"/>
                </a:solidFill>
                <a:latin typeface="Times New Roman" pitchFamily="18" charset="0"/>
              </a:rPr>
              <a:t>Francisella tularensis</a:t>
            </a:r>
          </a:p>
          <a:p>
            <a:pPr>
              <a:lnSpc>
                <a:spcPct val="90000"/>
              </a:lnSpc>
              <a:defRPr/>
            </a:pPr>
            <a:r>
              <a:rPr lang="sr-Latn-CS" sz="2800" dirty="0" smtClean="0">
                <a:latin typeface="Times New Roman" pitchFamily="18" charset="0"/>
              </a:rPr>
              <a:t>Virulentni </a:t>
            </a:r>
            <a:r>
              <a:rPr lang="sr-Latn-CS" sz="2800" dirty="0">
                <a:latin typeface="Times New Roman" pitchFamily="18" charset="0"/>
              </a:rPr>
              <a:t>sojevi imaju kapsulu</a:t>
            </a:r>
          </a:p>
          <a:p>
            <a:pPr>
              <a:lnSpc>
                <a:spcPct val="90000"/>
              </a:lnSpc>
              <a:defRPr/>
            </a:pP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Tip A – Amerika </a:t>
            </a: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– F</a:t>
            </a:r>
            <a:r>
              <a:rPr lang="sr-Latn-CS" sz="2800" b="1" i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rgbClr val="002060"/>
                </a:solidFill>
                <a:latin typeface="Times New Roman" pitchFamily="18" charset="0"/>
              </a:rPr>
              <a:t>tularensis </a:t>
            </a: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subsp. </a:t>
            </a: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tularensis</a:t>
            </a:r>
          </a:p>
          <a:p>
            <a:pPr>
              <a:lnSpc>
                <a:spcPct val="90000"/>
              </a:lnSpc>
              <a:defRPr/>
            </a:pP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Tip B – Evropa i Azija - </a:t>
            </a: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F</a:t>
            </a:r>
            <a:r>
              <a:rPr lang="sr-Latn-CS" sz="2800" b="1" i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rgbClr val="002060"/>
                </a:solidFill>
                <a:latin typeface="Times New Roman" pitchFamily="18" charset="0"/>
              </a:rPr>
              <a:t>tularensis </a:t>
            </a: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subsp. </a:t>
            </a: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holarctica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7411" name="Picture 6" descr="tularemie.jpg Tularemia 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6617" y="2532062"/>
            <a:ext cx="2819400" cy="347027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4" name="Picture 6" descr="http://t3.gstatic.com/images?q=tbn:BtCvQ73Uz2jaLM:http://www.nzma.org.nz/journal/120-1248/2403/content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200400"/>
            <a:ext cx="3140075" cy="25908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4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07975"/>
            <a:ext cx="8147050" cy="453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Rezervoar u prirodi – glodari, ptice, jelen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Francisella može da preživi 3-4 meseca u blatu i vodi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Tip A – opasniji</a:t>
            </a:r>
          </a:p>
          <a:p>
            <a:pPr>
              <a:defRPr/>
            </a:pPr>
            <a:r>
              <a:rPr lang="sr-Latn-CS" sz="2800" b="1" dirty="0">
                <a:solidFill>
                  <a:srgbClr val="FF3300"/>
                </a:solidFill>
                <a:latin typeface="Times New Roman" pitchFamily="18" charset="0"/>
              </a:rPr>
              <a:t>Krpelji vektor   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8435" name="Picture 3" descr="Krpelj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873250"/>
            <a:ext cx="4038600" cy="2501900"/>
          </a:xfrm>
          <a:noFill/>
          <a:ln>
            <a:solidFill>
              <a:srgbClr val="FFFF99"/>
            </a:solidFill>
          </a:ln>
        </p:spPr>
      </p:pic>
      <p:pic>
        <p:nvPicPr>
          <p:cNvPr id="4" name="Picture 5" descr="http://t1.gstatic.com/images?q=tbn:Y4T9ZV9OZAqkpM:http://insects.tamu.edu/images/animalia/arthropoda/insecta/diptera/tabanidae/chrysops_unknown_adult_dorsal_m_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9543" y="3124200"/>
            <a:ext cx="30654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60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09600"/>
            <a:ext cx="5399088" cy="5327650"/>
          </a:xfrm>
        </p:spPr>
        <p:txBody>
          <a:bodyPr/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>
                <a:latin typeface="Times New Roman" pitchFamily="18" charset="0"/>
              </a:rPr>
              <a:t>Infekcije – pojava relativno retka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>
                <a:latin typeface="Times New Roman" pitchFamily="18" charset="0"/>
              </a:rPr>
              <a:t>Zabeležena tularemija kod ovaca, konja i svinje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>
                <a:latin typeface="Times New Roman" pitchFamily="18" charset="0"/>
              </a:rPr>
              <a:t>Vrata </a:t>
            </a:r>
            <a:r>
              <a:rPr lang="sr-Latn-CS" sz="2800" dirty="0" smtClean="0">
                <a:latin typeface="Times New Roman" pitchFamily="18" charset="0"/>
              </a:rPr>
              <a:t>infekcije</a:t>
            </a:r>
          </a:p>
          <a:p>
            <a:pPr marL="0" indent="0">
              <a:buClr>
                <a:srgbClr val="002060"/>
              </a:buClr>
              <a:buNone/>
              <a:defRPr/>
            </a:pPr>
            <a:r>
              <a:rPr lang="sr-Latn-CS" sz="2800" dirty="0" smtClean="0">
                <a:latin typeface="Times New Roman" pitchFamily="18" charset="0"/>
              </a:rPr>
              <a:t> - </a:t>
            </a:r>
            <a:r>
              <a:rPr lang="sr-Latn-CS" sz="2800" dirty="0">
                <a:latin typeface="Times New Roman" pitchFamily="18" charset="0"/>
              </a:rPr>
              <a:t>lezije na koži ili ubod  	krpelja</a:t>
            </a:r>
          </a:p>
          <a:p>
            <a:pPr marL="0" indent="0">
              <a:buClr>
                <a:srgbClr val="002060"/>
              </a:buClr>
              <a:buNone/>
              <a:defRPr/>
            </a:pPr>
            <a:r>
              <a:rPr lang="sr-Latn-CS" sz="2800" dirty="0">
                <a:latin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</a:rPr>
              <a:t>- </a:t>
            </a:r>
            <a:r>
              <a:rPr lang="sr-Latn-CS" sz="2800" dirty="0">
                <a:latin typeface="Times New Roman" pitchFamily="18" charset="0"/>
              </a:rPr>
              <a:t>ređe inhalacija ili ingestija</a:t>
            </a:r>
          </a:p>
          <a:p>
            <a:pPr>
              <a:defRPr/>
            </a:pPr>
            <a:endParaRPr lang="en-US" sz="33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9459" name="Picture 3" descr="ZOO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30119" y="762000"/>
            <a:ext cx="2289175" cy="3660775"/>
          </a:xfrm>
          <a:noFill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619" y="4038600"/>
            <a:ext cx="2609850" cy="173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0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457200"/>
            <a:ext cx="8280400" cy="4530725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sr-Latn-CS" sz="2800" dirty="0" smtClean="0">
                <a:latin typeface="Times New Roman" pitchFamily="18" charset="0"/>
              </a:rPr>
              <a:t>Francisella fakultativni intracelularni patogen</a:t>
            </a:r>
          </a:p>
          <a:p>
            <a:pPr>
              <a:buClr>
                <a:srgbClr val="002060"/>
              </a:buClr>
            </a:pPr>
            <a:r>
              <a:rPr lang="sr-Latn-CS" sz="2800" dirty="0" smtClean="0">
                <a:latin typeface="Times New Roman" pitchFamily="18" charset="0"/>
              </a:rPr>
              <a:t>Može preživeti u makrofagima</a:t>
            </a:r>
          </a:p>
          <a:p>
            <a:pPr lvl="1">
              <a:buClr>
                <a:srgbClr val="002060"/>
              </a:buClr>
            </a:pPr>
            <a:r>
              <a:rPr lang="sr-Latn-CS" sz="2800" dirty="0" smtClean="0">
                <a:latin typeface="Times New Roman" pitchFamily="18" charset="0"/>
              </a:rPr>
              <a:t>Inhibicija fuzije fagozoma i lizozoma</a:t>
            </a:r>
          </a:p>
          <a:p>
            <a:pPr lvl="1">
              <a:buClr>
                <a:srgbClr val="002060"/>
              </a:buClr>
            </a:pPr>
            <a:r>
              <a:rPr lang="sr-Latn-CS" sz="2800" dirty="0" smtClean="0">
                <a:latin typeface="Times New Roman" pitchFamily="18" charset="0"/>
              </a:rPr>
              <a:t>Replikacija unutar fagozoma</a:t>
            </a:r>
          </a:p>
          <a:p>
            <a:pPr>
              <a:buClr>
                <a:srgbClr val="002060"/>
              </a:buClr>
            </a:pPr>
            <a:r>
              <a:rPr lang="sr-Latn-CS" sz="2800" dirty="0" smtClean="0">
                <a:latin typeface="Times New Roman" pitchFamily="18" charset="0"/>
              </a:rPr>
              <a:t> Limfadenitis, septikemija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20483" name="Picture 3" descr="Legionella pneumophila IF 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8000" contrast="12000"/>
          </a:blip>
          <a:srcRect/>
          <a:stretch>
            <a:fillRect/>
          </a:stretch>
        </p:blipFill>
        <p:spPr>
          <a:xfrm>
            <a:off x="3581400" y="3352800"/>
            <a:ext cx="4070350" cy="2516188"/>
          </a:xfrm>
          <a:noFill/>
        </p:spPr>
      </p:pic>
    </p:spTree>
    <p:extLst>
      <p:ext uri="{BB962C8B-B14F-4D97-AF65-F5344CB8AC3E}">
        <p14:creationId xmlns:p14="http://schemas.microsoft.com/office/powerpoint/2010/main" val="32504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457200"/>
            <a:ext cx="8229600" cy="284638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Kapsula obezbeđuje zaštitu od sistema komplementa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LPS - O antigen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sprečava sprečava sazrevanje fagozoma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b="72369"/>
          <a:stretch>
            <a:fillRect/>
          </a:stretch>
        </p:blipFill>
        <p:spPr bwMode="auto">
          <a:xfrm>
            <a:off x="762000" y="2057400"/>
            <a:ext cx="7112000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4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381000"/>
            <a:ext cx="4391025" cy="5078412"/>
          </a:xfrm>
        </p:spPr>
        <p:txBody>
          <a:bodyPr>
            <a:normAutofit/>
          </a:bodyPr>
          <a:lstStyle/>
          <a:p>
            <a:r>
              <a:rPr lang="sr-Latn-CS" sz="2800" dirty="0" smtClean="0">
                <a:latin typeface="Times New Roman" pitchFamily="18" charset="0"/>
              </a:rPr>
              <a:t>Rastu na uobičajenim podlogama uključujući i MacConkey agar</a:t>
            </a:r>
          </a:p>
          <a:p>
            <a:r>
              <a:rPr lang="sr-Latn-CS" sz="2800" i="1" dirty="0" smtClean="0">
                <a:latin typeface="Times New Roman" pitchFamily="18" charset="0"/>
              </a:rPr>
              <a:t>Burkholderia mallei </a:t>
            </a:r>
            <a:r>
              <a:rPr lang="sr-Latn-CS" sz="2800" dirty="0" smtClean="0">
                <a:latin typeface="Times New Roman" pitchFamily="18" charset="0"/>
              </a:rPr>
              <a:t>zahteva dodatak glicerola 1%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81923" name="Picture 5" descr="P pseudomallei MacConkey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1042193"/>
            <a:ext cx="3497262" cy="3756025"/>
          </a:xfrm>
          <a:noFill/>
        </p:spPr>
      </p:pic>
    </p:spTree>
    <p:extLst>
      <p:ext uri="{BB962C8B-B14F-4D97-AF65-F5344CB8AC3E}">
        <p14:creationId xmlns:p14="http://schemas.microsoft.com/office/powerpoint/2010/main" val="23180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119416" cy="5334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304800"/>
            <a:ext cx="86868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sr-Latn-CS" sz="2800" b="1" i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800" b="1" i="1" kern="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rancisella</a:t>
            </a:r>
            <a:r>
              <a:rPr lang="en-US" sz="2800" b="1" i="1" kern="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tularensis</a:t>
            </a:r>
            <a:r>
              <a:rPr lang="sr-Latn-CS" sz="2800" b="1" kern="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preživljavanje u makrofagu</a:t>
            </a:r>
            <a:endParaRPr lang="en-US" sz="2800" b="1" kern="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304800"/>
            <a:ext cx="86868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sr-Latn-CS" sz="2800" b="1" i="1" kern="0" dirty="0" err="1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800" b="1" i="1" kern="0" dirty="0" err="1" smtClean="0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rancisella</a:t>
            </a:r>
            <a:r>
              <a:rPr lang="en-US" sz="2800" b="1" i="1" kern="0" dirty="0" smtClean="0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 smtClean="0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tularensis</a:t>
            </a:r>
            <a:r>
              <a:rPr lang="sr-Latn-CS" sz="2800" b="1" kern="0" dirty="0" smtClean="0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 preživljavanje u makrofagu</a:t>
            </a:r>
            <a:endParaRPr lang="en-US" sz="2800" b="1" kern="0" dirty="0" smtClean="0">
              <a:solidFill>
                <a:srgbClr val="FF99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Image result for francisella tularensis macroph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6667500" cy="4476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7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agocitoza survival Yu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-8000" contrast="30000"/>
          </a:blip>
          <a:stretch>
            <a:fillRect/>
          </a:stretch>
        </p:blipFill>
        <p:spPr>
          <a:xfrm>
            <a:off x="990600" y="838200"/>
            <a:ext cx="7029450" cy="4273550"/>
          </a:xfrm>
          <a:noFill/>
          <a:ln>
            <a:solidFill>
              <a:schemeClr val="hlink"/>
            </a:solidFill>
          </a:ln>
        </p:spPr>
      </p:pic>
    </p:spTree>
    <p:extLst>
      <p:ext uri="{BB962C8B-B14F-4D97-AF65-F5344CB8AC3E}">
        <p14:creationId xmlns:p14="http://schemas.microsoft.com/office/powerpoint/2010/main" val="39034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238" y="404813"/>
            <a:ext cx="8640762" cy="2262187"/>
          </a:xfrm>
        </p:spPr>
        <p:txBody>
          <a:bodyPr/>
          <a:lstStyle/>
          <a:p>
            <a:r>
              <a:rPr lang="sr-Latn-CS" sz="2800" dirty="0" smtClean="0">
                <a:latin typeface="Times New Roman" pitchFamily="18" charset="0"/>
              </a:rPr>
              <a:t>Izolacija –Biohazard komora</a:t>
            </a:r>
          </a:p>
          <a:p>
            <a:r>
              <a:rPr lang="sr-Latn-CS" sz="2800" dirty="0" smtClean="0">
                <a:latin typeface="Times New Roman" pitchFamily="18" charset="0"/>
              </a:rPr>
              <a:t>Krvni agar uz dodatak cistina ili cisteina - sitne kolonije nakon 3-4 dana, oksidaza negativan</a:t>
            </a:r>
          </a:p>
          <a:p>
            <a:endParaRPr lang="en-US" dirty="0" smtClean="0">
              <a:latin typeface="Times New Roman" pitchFamily="18" charset="0"/>
            </a:endParaRPr>
          </a:p>
        </p:txBody>
      </p:sp>
      <p:pic>
        <p:nvPicPr>
          <p:cNvPr id="23555" name="ClipArt Placeholder 6" descr="francisella on chocolate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619" y="1996961"/>
            <a:ext cx="388620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http://www.cidrap.umn.edu/cidrap/files/27/choc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85143"/>
            <a:ext cx="32289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64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450850"/>
            <a:ext cx="8259762" cy="4530725"/>
          </a:xfrm>
        </p:spPr>
        <p:txBody>
          <a:bodyPr/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Inokulacija u embrionirana jaja ili laboratorijske životinje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Dokazivanje antigena – imunofluorescencija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Dokazivanje antitela – aglutinacija</a:t>
            </a:r>
          </a:p>
          <a:p>
            <a:endParaRPr lang="sr-Latn-C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  <p:pic>
        <p:nvPicPr>
          <p:cNvPr id="24579" name="Picture 4" descr="http://www.rd1677.com/backoffice/PicUpdate/29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33901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http://medpediamedia.com/u/Francisella.jpg/Francisella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827337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44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4400" y="457200"/>
            <a:ext cx="7570788" cy="485775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200" b="1" dirty="0">
                <a:solidFill>
                  <a:srgbClr val="FF3300"/>
                </a:solidFill>
                <a:latin typeface="Times New Roman" pitchFamily="18" charset="0"/>
              </a:rPr>
              <a:t>	Familija Pasteurellaceae                   </a:t>
            </a:r>
            <a:r>
              <a:rPr lang="sr-Latn-CS" sz="3300" dirty="0">
                <a:solidFill>
                  <a:schemeClr val="tx2"/>
                </a:solidFill>
                <a:latin typeface="Times New Roman" pitchFamily="18" charset="0"/>
              </a:rPr>
              <a:t>			</a:t>
            </a:r>
            <a:r>
              <a:rPr lang="sr-Latn-CS" sz="3200" dirty="0">
                <a:latin typeface="Times New Roman" pitchFamily="18" charset="0"/>
              </a:rPr>
              <a:t>– pet </a:t>
            </a:r>
            <a:r>
              <a:rPr lang="sr-Latn-CS" sz="3200" dirty="0" smtClean="0">
                <a:latin typeface="Times New Roman" pitchFamily="18" charset="0"/>
              </a:rPr>
              <a:t>rodova</a:t>
            </a:r>
          </a:p>
          <a:p>
            <a:pPr>
              <a:buFont typeface="Wingdings" pitchFamily="2" charset="2"/>
              <a:buNone/>
              <a:defRPr/>
            </a:pPr>
            <a:endParaRPr lang="sr-Latn-CS" sz="3200" dirty="0">
              <a:latin typeface="Times New Roman" pitchFamily="18" charset="0"/>
            </a:endParaRP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Pasteurella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Mannheimia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Haemophilus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Actinobacillus</a:t>
            </a:r>
            <a:endParaRPr lang="sr-Latn-CS" sz="28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Lonepinella</a:t>
            </a:r>
            <a:endParaRPr lang="en-US" sz="2800" b="1" i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5013" y="2057400"/>
            <a:ext cx="43807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70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43694" y="21757"/>
            <a:ext cx="8153400" cy="453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dirty="0">
                <a:solidFill>
                  <a:srgbClr val="FF8585"/>
                </a:solidFill>
                <a:latin typeface="Times New Roman" pitchFamily="18" charset="0"/>
              </a:rPr>
              <a:t>Biohemijske razlike</a:t>
            </a:r>
            <a:r>
              <a:rPr lang="sr-Latn-CS" sz="28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sr-Latn-CS" sz="2800" dirty="0">
                <a:latin typeface="Times New Roman" pitchFamily="18" charset="0"/>
              </a:rPr>
              <a:t>– oksidaza, katalaza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Nutritivne razlike – rast na MacConkey agaru, koncentracija O</a:t>
            </a:r>
            <a:r>
              <a:rPr lang="sr-Latn-CS" sz="2800" baseline="-25000" dirty="0">
                <a:latin typeface="Times New Roman" pitchFamily="18" charset="0"/>
              </a:rPr>
              <a:t>2</a:t>
            </a:r>
            <a:r>
              <a:rPr lang="sr-Latn-CS" sz="2800" dirty="0">
                <a:latin typeface="Times New Roman" pitchFamily="18" charset="0"/>
              </a:rPr>
              <a:t> i CO</a:t>
            </a:r>
            <a:r>
              <a:rPr lang="sr-Latn-CS" sz="2800" baseline="-25000" dirty="0">
                <a:latin typeface="Times New Roman" pitchFamily="18" charset="0"/>
              </a:rPr>
              <a:t>2</a:t>
            </a:r>
            <a:r>
              <a:rPr lang="sr-Latn-CS" sz="2800" dirty="0">
                <a:latin typeface="Times New Roman" pitchFamily="18" charset="0"/>
              </a:rPr>
              <a:t>, faktori rasta 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12291" name="Picture 3" descr="Katalaza plu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3535994"/>
            <a:ext cx="2819400" cy="1839912"/>
          </a:xfrm>
          <a:noFill/>
          <a:ln>
            <a:solidFill>
              <a:srgbClr val="FFFF99"/>
            </a:solidFill>
          </a:ln>
        </p:spPr>
      </p:pic>
      <p:pic>
        <p:nvPicPr>
          <p:cNvPr id="12292" name="Picture 4" descr="Oksidaza plus stapi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2347" y="3332956"/>
            <a:ext cx="1981200" cy="1874838"/>
          </a:xfrm>
          <a:noFill/>
          <a:ln>
            <a:solidFill>
              <a:srgbClr val="FFFF99"/>
            </a:solidFill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62347" y="5544018"/>
            <a:ext cx="79688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800" dirty="0">
                <a:solidFill>
                  <a:schemeClr val="tx2"/>
                </a:solidFill>
                <a:latin typeface="Times New Roman" pitchFamily="18" charset="0"/>
              </a:rPr>
              <a:t>Pozitivan oksidaza test               Pozitivan katalaza test</a:t>
            </a:r>
            <a:endParaRPr lang="en-US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2294" name="Picture 3" descr="W7917-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752600"/>
            <a:ext cx="3201988" cy="228917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60350"/>
            <a:ext cx="841375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hr-HR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  <a:r>
              <a:rPr lang="hr-HR" sz="3200" b="1" i="1" dirty="0">
                <a:solidFill>
                  <a:srgbClr val="FF5050"/>
                </a:solidFill>
                <a:latin typeface="Times New Roman" pitchFamily="18" charset="0"/>
              </a:rPr>
              <a:t>Pasteurella</a:t>
            </a:r>
            <a:r>
              <a:rPr lang="en-US" sz="3200" b="1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sr-Latn-CS" sz="3200" b="1" dirty="0">
                <a:solidFill>
                  <a:srgbClr val="FF5050"/>
                </a:solidFill>
                <a:latin typeface="Times New Roman" pitchFamily="18" charset="0"/>
              </a:rPr>
              <a:t>i </a:t>
            </a:r>
            <a:r>
              <a:rPr lang="hr-HR" sz="3200" b="1" i="1" dirty="0">
                <a:solidFill>
                  <a:srgbClr val="FF5050"/>
                </a:solidFill>
                <a:latin typeface="Times New Roman" pitchFamily="18" charset="0"/>
              </a:rPr>
              <a:t>Mannheimia</a:t>
            </a:r>
            <a:r>
              <a:rPr lang="hr-HR" sz="3200" b="1" dirty="0">
                <a:solidFill>
                  <a:srgbClr val="FF5050"/>
                </a:solidFill>
                <a:latin typeface="Times New Roman" pitchFamily="18" charset="0"/>
              </a:rPr>
              <a:t> vrste</a:t>
            </a:r>
            <a:endParaRPr lang="en-US" sz="3200" b="1" dirty="0">
              <a:solidFill>
                <a:srgbClr val="FF505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sr-Latn-CS" sz="2400" dirty="0">
                <a:solidFill>
                  <a:schemeClr val="tx1"/>
                </a:solidFill>
                <a:latin typeface="Times New Roman" pitchFamily="18" charset="0"/>
              </a:rPr>
              <a:t>Sitni </a:t>
            </a:r>
            <a:r>
              <a:rPr lang="sr-Latn-CS" sz="2400" b="1" dirty="0">
                <a:solidFill>
                  <a:srgbClr val="FF0000"/>
                </a:solidFill>
                <a:latin typeface="Times New Roman" pitchFamily="18" charset="0"/>
              </a:rPr>
              <a:t>Gram negativni bacili </a:t>
            </a:r>
            <a:r>
              <a:rPr lang="sr-Latn-CS" sz="2400" dirty="0">
                <a:solidFill>
                  <a:schemeClr val="tx1"/>
                </a:solidFill>
                <a:latin typeface="Times New Roman" pitchFamily="18" charset="0"/>
              </a:rPr>
              <a:t>ili kokobacili veličine 0,2 x 1-2 </a:t>
            </a:r>
            <a:r>
              <a:rPr lang="sr-Latn-CS" sz="240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sr-Latn-CS" sz="2400" dirty="0">
                <a:solidFill>
                  <a:schemeClr val="tx1"/>
                </a:solidFill>
                <a:latin typeface="Times New Roman" pitchFamily="18" charset="0"/>
              </a:rPr>
              <a:t>m</a:t>
            </a:r>
          </a:p>
          <a:p>
            <a:pPr>
              <a:defRPr/>
            </a:pPr>
            <a:r>
              <a:rPr lang="sr-Latn-CS" sz="2400" b="1" dirty="0">
                <a:solidFill>
                  <a:srgbClr val="002060"/>
                </a:solidFill>
                <a:latin typeface="Times New Roman" pitchFamily="18" charset="0"/>
              </a:rPr>
              <a:t>Oksidaza pozitivni, fakultativni anaerobi, nepokretni</a:t>
            </a:r>
            <a:r>
              <a:rPr lang="sr-Latn-CS" sz="2400" b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sr-Latn-CS" sz="2400" dirty="0">
                <a:solidFill>
                  <a:schemeClr val="tx1"/>
                </a:solidFill>
                <a:latin typeface="Times New Roman" pitchFamily="18" charset="0"/>
              </a:rPr>
              <a:t>većina vrsta katalaza pozitivna</a:t>
            </a:r>
          </a:p>
          <a:p>
            <a:pPr>
              <a:defRPr/>
            </a:pPr>
            <a:r>
              <a:rPr lang="sr-Latn-RS" sz="2400" dirty="0" smtClean="0">
                <a:solidFill>
                  <a:schemeClr val="tx1"/>
                </a:solidFill>
                <a:latin typeface="Times New Roman" pitchFamily="18" charset="0"/>
              </a:rPr>
              <a:t>Kultivisanje – </a:t>
            </a:r>
            <a:r>
              <a:rPr lang="sr-Latn-RS" sz="2400" b="1" dirty="0" smtClean="0">
                <a:solidFill>
                  <a:srgbClr val="002060"/>
                </a:solidFill>
                <a:latin typeface="Times New Roman" pitchFamily="18" charset="0"/>
              </a:rPr>
              <a:t>nutritivno zahtevne </a:t>
            </a:r>
            <a:r>
              <a:rPr lang="sr-Latn-RS" sz="2400" dirty="0" smtClean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sr-Latn-CS" sz="2400" dirty="0" smtClean="0">
                <a:solidFill>
                  <a:schemeClr val="tx1"/>
                </a:solidFill>
                <a:latin typeface="Times New Roman" pitchFamily="18" charset="0"/>
              </a:rPr>
              <a:t>dodatak </a:t>
            </a:r>
            <a:r>
              <a:rPr lang="sr-Latn-CS" sz="2400" dirty="0">
                <a:solidFill>
                  <a:schemeClr val="tx1"/>
                </a:solidFill>
                <a:latin typeface="Times New Roman" pitchFamily="18" charset="0"/>
              </a:rPr>
              <a:t>seruma ili krvi u podloge pospešuje njihov rast, samo neke vrste rastu na MacConkey agaru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3315" name="Picture 3" descr="P multocida Gram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-20000" contrast="14000"/>
          </a:blip>
          <a:srcRect/>
          <a:stretch>
            <a:fillRect/>
          </a:stretch>
        </p:blipFill>
        <p:spPr>
          <a:xfrm>
            <a:off x="4799319" y="3481387"/>
            <a:ext cx="4111625" cy="2309813"/>
          </a:xfrm>
          <a:noFill/>
          <a:ln>
            <a:solidFill>
              <a:srgbClr val="FFFF99"/>
            </a:solidFill>
          </a:ln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05200"/>
            <a:ext cx="343390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6200" y="457200"/>
            <a:ext cx="8839200" cy="5327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Većina vrsta predstavlja komensale na sluznici gornjih delova respiratornog trakta životinja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U spoljašnjoj sredini kratko preživljavaju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Najznačajnije vrste</a:t>
            </a:r>
          </a:p>
          <a:p>
            <a:pPr lvl="1">
              <a:defRPr/>
            </a:pPr>
            <a:r>
              <a:rPr lang="sr-Latn-CS" sz="2800" b="1" i="1" dirty="0">
                <a:solidFill>
                  <a:srgbClr val="FF5050"/>
                </a:solidFill>
                <a:latin typeface="Times New Roman" pitchFamily="18" charset="0"/>
              </a:rPr>
              <a:t>Pasteurella </a:t>
            </a:r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</a:rPr>
              <a:t>multocida	</a:t>
            </a:r>
            <a:endParaRPr lang="sr-Latn-CS" sz="2800" b="1" i="1" dirty="0">
              <a:solidFill>
                <a:srgbClr val="FF5050"/>
              </a:solidFill>
              <a:latin typeface="Times New Roman" pitchFamily="18" charset="0"/>
            </a:endParaRPr>
          </a:p>
          <a:p>
            <a:pPr lvl="1">
              <a:defRPr/>
            </a:pPr>
            <a:r>
              <a:rPr lang="sr-Latn-CS" sz="2800" b="1" i="1" dirty="0">
                <a:solidFill>
                  <a:srgbClr val="FF5050"/>
                </a:solidFill>
                <a:latin typeface="Times New Roman" pitchFamily="18" charset="0"/>
              </a:rPr>
              <a:t>Mannheimia haemolytica </a:t>
            </a:r>
            <a:r>
              <a:rPr lang="sr-Latn-CS" sz="2800" dirty="0">
                <a:latin typeface="Times New Roman" pitchFamily="18" charset="0"/>
              </a:rPr>
              <a:t>(stari naziv </a:t>
            </a:r>
            <a:r>
              <a:rPr lang="sr-Latn-CS" sz="2800" i="1" dirty="0">
                <a:latin typeface="Times New Roman" pitchFamily="18" charset="0"/>
              </a:rPr>
              <a:t>P</a:t>
            </a:r>
            <a:r>
              <a:rPr lang="sr-Latn-CS" sz="2800" i="1" dirty="0" smtClean="0">
                <a:latin typeface="Times New Roman" pitchFamily="18" charset="0"/>
              </a:rPr>
              <a:t>.</a:t>
            </a:r>
            <a:r>
              <a:rPr lang="en-US" sz="2800" i="1" dirty="0" smtClean="0">
                <a:latin typeface="Times New Roman" pitchFamily="18" charset="0"/>
              </a:rPr>
              <a:t> </a:t>
            </a:r>
            <a:r>
              <a:rPr lang="sr-Latn-CS" sz="2800" i="1" dirty="0" smtClean="0">
                <a:latin typeface="Times New Roman" pitchFamily="18" charset="0"/>
              </a:rPr>
              <a:t>haemolytica</a:t>
            </a:r>
            <a:r>
              <a:rPr lang="sr-Latn-CS" sz="2800" dirty="0" smtClean="0">
                <a:latin typeface="Times New Roman" pitchFamily="18" charset="0"/>
              </a:rPr>
              <a:t> </a:t>
            </a:r>
            <a:r>
              <a:rPr lang="sr-Latn-CS" sz="2800" dirty="0">
                <a:latin typeface="Times New Roman" pitchFamily="18" charset="0"/>
              </a:rPr>
              <a:t>biotip A)</a:t>
            </a:r>
          </a:p>
          <a:p>
            <a:pPr lvl="1">
              <a:defRPr/>
            </a:pPr>
            <a:r>
              <a:rPr lang="sr-Latn-CS" sz="2800" b="1" i="1" dirty="0">
                <a:solidFill>
                  <a:srgbClr val="FF5050"/>
                </a:solidFill>
                <a:latin typeface="Times New Roman" pitchFamily="18" charset="0"/>
              </a:rPr>
              <a:t>Pasteurella trehalosi </a:t>
            </a:r>
            <a:r>
              <a:rPr lang="sr-Latn-CS" sz="2800" dirty="0">
                <a:latin typeface="Times New Roman" pitchFamily="18" charset="0"/>
              </a:rPr>
              <a:t>(stari naziv </a:t>
            </a:r>
            <a:r>
              <a:rPr lang="sr-Latn-CS" sz="2800" i="1" dirty="0">
                <a:latin typeface="Times New Roman" pitchFamily="18" charset="0"/>
              </a:rPr>
              <a:t>P</a:t>
            </a:r>
            <a:r>
              <a:rPr lang="sr-Latn-CS" sz="2800" i="1" dirty="0" smtClean="0">
                <a:latin typeface="Times New Roman" pitchFamily="18" charset="0"/>
              </a:rPr>
              <a:t>.</a:t>
            </a:r>
            <a:r>
              <a:rPr lang="en-US" sz="2800" i="1" dirty="0" smtClean="0">
                <a:latin typeface="Times New Roman" pitchFamily="18" charset="0"/>
              </a:rPr>
              <a:t> </a:t>
            </a:r>
            <a:r>
              <a:rPr lang="sr-Latn-CS" sz="2800" i="1" dirty="0" smtClean="0">
                <a:latin typeface="Times New Roman" pitchFamily="18" charset="0"/>
              </a:rPr>
              <a:t>haemolytica </a:t>
            </a:r>
            <a:r>
              <a:rPr lang="sr-Latn-CS" sz="2800" dirty="0">
                <a:latin typeface="Times New Roman" pitchFamily="18" charset="0"/>
              </a:rPr>
              <a:t>biotip T)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39200" cy="5759450"/>
          </a:xfrm>
        </p:spPr>
        <p:txBody>
          <a:bodyPr/>
          <a:lstStyle/>
          <a:p>
            <a:pPr>
              <a:defRPr/>
            </a:pPr>
            <a:r>
              <a:rPr lang="sr-Latn-CS" sz="3200" b="1" i="1" dirty="0" smtClean="0">
                <a:solidFill>
                  <a:srgbClr val="FF5050"/>
                </a:solidFill>
                <a:latin typeface="Times New Roman" pitchFamily="18" charset="0"/>
              </a:rPr>
              <a:t>              Pasteurella </a:t>
            </a:r>
            <a:r>
              <a:rPr lang="sr-Latn-CS" sz="3200" b="1" i="1" dirty="0">
                <a:solidFill>
                  <a:srgbClr val="FF5050"/>
                </a:solidFill>
                <a:latin typeface="Times New Roman" pitchFamily="18" charset="0"/>
              </a:rPr>
              <a:t>multocida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Tip A - Goveda </a:t>
            </a:r>
            <a:r>
              <a:rPr lang="sr-Latn-CS" sz="2800" dirty="0">
                <a:solidFill>
                  <a:srgbClr val="002060"/>
                </a:solidFill>
                <a:latin typeface="Times New Roman" pitchFamily="18" charset="0"/>
              </a:rPr>
              <a:t>–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“</a:t>
            </a: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transportna groznica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”</a:t>
            </a:r>
            <a:r>
              <a:rPr lang="sr-Latn-C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goveda  			        enzootska pneumonija teladi      	       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endParaRPr lang="en-GB" sz="28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lvl="1">
              <a:buNone/>
              <a:defRPr/>
            </a:pPr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</a:rPr>
              <a:t>              </a:t>
            </a:r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Ovce – pneumonija, </a:t>
            </a:r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</a:rPr>
              <a:t>mastitis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</a:rPr>
              <a:t>            </a:t>
            </a:r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</a:rPr>
              <a:t>                           </a:t>
            </a: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	       - Svinje – pneumonija, atrofični rinitis                 	       - Živina – </a:t>
            </a: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kolera živine        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     </a:t>
            </a:r>
            <a:r>
              <a:rPr lang="sr-Latn-CS" sz="2800" b="1" dirty="0" smtClean="0">
                <a:solidFill>
                  <a:srgbClr val="002060"/>
                </a:solidFill>
                <a:latin typeface="Times New Roman" pitchFamily="18" charset="0"/>
              </a:rPr>
              <a:t>           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sr-Latn-CS" sz="28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</a:t>
            </a: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	       - Druge vrste - nakon stresa pneumonija 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Tip B - Goveda – hemoragična septikemija - Azija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Tip C – Svinje – </a:t>
            </a: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atrofični rinitis</a:t>
            </a: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, pneumonija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Tip D - Goveda – hemoragična septikemija - Afrika</a:t>
            </a:r>
            <a:endParaRPr lang="en-US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536298"/>
            <a:ext cx="1989732" cy="178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427119"/>
            <a:ext cx="1981200" cy="200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26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6" descr="OF test mal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557338"/>
            <a:ext cx="7416800" cy="3843337"/>
          </a:xfrm>
          <a:noFill/>
        </p:spPr>
      </p:pic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836613" y="228600"/>
            <a:ext cx="7543800" cy="1008796"/>
          </a:xfrm>
        </p:spPr>
        <p:txBody>
          <a:bodyPr/>
          <a:lstStyle/>
          <a:p>
            <a:r>
              <a:rPr lang="sr-Latn-CS" dirty="0" smtClean="0">
                <a:solidFill>
                  <a:srgbClr val="FF9999"/>
                </a:solidFill>
              </a:rPr>
              <a:t>	</a:t>
            </a:r>
            <a:r>
              <a:rPr lang="sr-Latn-CS" sz="3200" b="1" dirty="0" smtClean="0">
                <a:solidFill>
                  <a:srgbClr val="FF3300"/>
                </a:solidFill>
                <a:latin typeface="Times New Roman" pitchFamily="18" charset="0"/>
              </a:rPr>
              <a:t>Nefermentativne bakterije O-F test</a:t>
            </a:r>
            <a:endParaRPr lang="en-US" b="1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333375"/>
            <a:ext cx="8534400" cy="4530725"/>
          </a:xfrm>
        </p:spPr>
        <p:txBody>
          <a:bodyPr/>
          <a:lstStyle/>
          <a:p>
            <a:pPr>
              <a:defRPr/>
            </a:pPr>
            <a:r>
              <a:rPr lang="sr-Latn-CS" sz="2800" b="1" i="1" dirty="0">
                <a:solidFill>
                  <a:srgbClr val="FF3300"/>
                </a:solidFill>
                <a:latin typeface="Times New Roman" pitchFamily="18" charset="0"/>
              </a:rPr>
              <a:t>Mannheimia haemolytica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sr-Latn-CS" sz="2800" dirty="0">
                <a:solidFill>
                  <a:schemeClr val="tx2"/>
                </a:solidFill>
                <a:latin typeface="Times New Roman" pitchFamily="18" charset="0"/>
              </a:rPr>
              <a:t>	</a:t>
            </a:r>
            <a:r>
              <a:rPr lang="sr-Latn-CS" sz="2800" dirty="0">
                <a:latin typeface="Times New Roman" pitchFamily="18" charset="0"/>
              </a:rPr>
              <a:t>- Goveda - uključena u transportnu groznicu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sr-Latn-CS" sz="2800" dirty="0">
                <a:latin typeface="Times New Roman" pitchFamily="18" charset="0"/>
              </a:rPr>
              <a:t> 	- Ovce – septikemija (do 3 meseca starosti)	  		  pneumonija, gangrenozni mast</a:t>
            </a:r>
            <a:r>
              <a:rPr lang="sr-Latn-CS" sz="2800" dirty="0">
                <a:solidFill>
                  <a:schemeClr val="tx2"/>
                </a:solidFill>
                <a:latin typeface="Times New Roman" pitchFamily="18" charset="0"/>
              </a:rPr>
              <a:t>itis</a:t>
            </a:r>
          </a:p>
          <a:p>
            <a:pPr>
              <a:defRPr/>
            </a:pPr>
            <a:r>
              <a:rPr lang="sr-Latn-CS" sz="2800" b="1" i="1" dirty="0">
                <a:solidFill>
                  <a:srgbClr val="FF3300"/>
                </a:solidFill>
                <a:latin typeface="Times New Roman" pitchFamily="18" charset="0"/>
              </a:rPr>
              <a:t>Pasteurella trehalosi 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sr-Latn-CS" sz="2800" dirty="0">
                <a:latin typeface="Times New Roman" pitchFamily="18" charset="0"/>
              </a:rPr>
              <a:t>	- Ovce - septikemija (5-12 meseci) 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sr-Latn-CS" sz="2500" dirty="0">
                <a:solidFill>
                  <a:schemeClr val="tx2"/>
                </a:solidFill>
                <a:latin typeface="Times New Roman" pitchFamily="18" charset="0"/>
              </a:rPr>
              <a:t>                         </a:t>
            </a:r>
            <a:endParaRPr lang="en-US" sz="25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6387" name="Picture 3" descr="Rotation of Pasteurella makro kolonij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-10000" contrast="12000"/>
          </a:blip>
          <a:srcRect/>
          <a:stretch>
            <a:fillRect/>
          </a:stretch>
        </p:blipFill>
        <p:spPr>
          <a:xfrm>
            <a:off x="2895600" y="3689350"/>
            <a:ext cx="3448050" cy="2349500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1351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33400" y="457200"/>
            <a:ext cx="8229600" cy="532765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400" dirty="0">
                <a:latin typeface="Times New Roman" pitchFamily="18" charset="0"/>
              </a:rPr>
              <a:t>		Patogeneza</a:t>
            </a:r>
          </a:p>
          <a:p>
            <a:pPr>
              <a:defRPr/>
            </a:pPr>
            <a:r>
              <a:rPr lang="sr-Latn-CS" sz="2800" dirty="0">
                <a:solidFill>
                  <a:srgbClr val="FF3300"/>
                </a:solidFill>
                <a:latin typeface="Times New Roman" pitchFamily="18" charset="0"/>
              </a:rPr>
              <a:t>Endogena infekcija </a:t>
            </a:r>
            <a:r>
              <a:rPr lang="sr-Latn-CS" sz="2800" dirty="0">
                <a:latin typeface="Times New Roman" pitchFamily="18" charset="0"/>
              </a:rPr>
              <a:t>– komensali na sluznici respiratornog trakta</a:t>
            </a:r>
          </a:p>
          <a:p>
            <a:pPr>
              <a:defRPr/>
            </a:pPr>
            <a:r>
              <a:rPr lang="sr-Latn-CS" sz="2800" dirty="0">
                <a:solidFill>
                  <a:srgbClr val="FF3300"/>
                </a:solidFill>
                <a:latin typeface="Times New Roman" pitchFamily="18" charset="0"/>
              </a:rPr>
              <a:t>Faktori virulencije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Fimbrije – adherencija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Kapsula – odbrana od fagocitoze i komlementa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Endotoksin – ćelije endotela krvih sudova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Leukotoksin – leukociti, trombociti</a:t>
            </a:r>
            <a:endParaRPr lang="en-US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YU Endotoksin egzotoksin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685800"/>
            <a:ext cx="8210550" cy="4630738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3493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YU Endotoksin pirogen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447800"/>
            <a:ext cx="8458200" cy="2973388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5151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457200"/>
            <a:ext cx="861695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300" dirty="0">
                <a:solidFill>
                  <a:srgbClr val="FF8585"/>
                </a:solidFill>
                <a:latin typeface="Times New Roman" pitchFamily="18" charset="0"/>
              </a:rPr>
              <a:t>	</a:t>
            </a:r>
            <a:r>
              <a:rPr lang="sr-Latn-CS" sz="3300" b="1" dirty="0">
                <a:solidFill>
                  <a:srgbClr val="FF3300"/>
                </a:solidFill>
                <a:latin typeface="Times New Roman" pitchFamily="18" charset="0"/>
              </a:rPr>
              <a:t>Dijagnostika</a:t>
            </a:r>
          </a:p>
          <a:p>
            <a:pPr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Razmaz krvi ili tkiva – bojenje po Geimsi ili Leishman-u – bipolarno obojeni bacili</a:t>
            </a:r>
            <a:endParaRPr lang="en-US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133600"/>
            <a:ext cx="570622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60350"/>
            <a:ext cx="8353425" cy="4530725"/>
          </a:xfrm>
        </p:spPr>
        <p:txBody>
          <a:bodyPr/>
          <a:lstStyle/>
          <a:p>
            <a:r>
              <a:rPr lang="sr-Latn-CS" sz="2800" smtClean="0">
                <a:latin typeface="Times New Roman" pitchFamily="18" charset="0"/>
              </a:rPr>
              <a:t>Izolacija – krvni agar</a:t>
            </a:r>
          </a:p>
          <a:p>
            <a:r>
              <a:rPr lang="sr-Latn-CS" sz="2800" smtClean="0">
                <a:latin typeface="Times New Roman" pitchFamily="18" charset="0"/>
              </a:rPr>
              <a:t>Identifikacija – izgled kolonija, rast na MacConkey agaru, oksidaza test, biohemijske reakcije</a:t>
            </a:r>
          </a:p>
          <a:p>
            <a:pPr>
              <a:buFont typeface="Wingdings" pitchFamily="2" charset="2"/>
              <a:buNone/>
            </a:pPr>
            <a:endParaRPr lang="en-US" sz="280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1507" name="Picture 3" descr="P multocida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>
          <a:xfrm>
            <a:off x="304800" y="1709737"/>
            <a:ext cx="3773488" cy="3768725"/>
          </a:xfrm>
          <a:noFill/>
          <a:ln>
            <a:solidFill>
              <a:srgbClr val="FFFF99"/>
            </a:solidFill>
          </a:ln>
        </p:spPr>
      </p:pic>
      <p:pic>
        <p:nvPicPr>
          <p:cNvPr id="21508" name="Picture 4" descr="P heamolytica MacConkey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32000" contrast="60000"/>
          </a:blip>
          <a:srcRect/>
          <a:stretch>
            <a:fillRect/>
          </a:stretch>
        </p:blipFill>
        <p:spPr>
          <a:xfrm>
            <a:off x="4839897" y="1724024"/>
            <a:ext cx="3744912" cy="3740150"/>
          </a:xfrm>
          <a:noFill/>
          <a:ln>
            <a:solidFill>
              <a:srgbClr val="FFFF99"/>
            </a:solidFill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33400" y="5783262"/>
            <a:ext cx="835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dirty="0">
                <a:latin typeface="Times New Roman" pitchFamily="18" charset="0"/>
              </a:rPr>
              <a:t>Krvni agar – </a:t>
            </a:r>
            <a:r>
              <a:rPr lang="sr-Latn-CS" sz="2400" i="1" dirty="0">
                <a:latin typeface="Times New Roman" pitchFamily="18" charset="0"/>
              </a:rPr>
              <a:t>P.multocida  </a:t>
            </a:r>
            <a:r>
              <a:rPr lang="sr-Latn-CS" sz="2400" dirty="0">
                <a:latin typeface="Times New Roman" pitchFamily="18" charset="0"/>
              </a:rPr>
              <a:t>        Mac</a:t>
            </a:r>
            <a:r>
              <a:rPr lang="en-US" sz="2400" dirty="0">
                <a:latin typeface="Times New Roman" pitchFamily="18" charset="0"/>
              </a:rPr>
              <a:t>C</a:t>
            </a:r>
            <a:r>
              <a:rPr lang="sr-Latn-CS" sz="2400" dirty="0">
                <a:latin typeface="Times New Roman" pitchFamily="18" charset="0"/>
              </a:rPr>
              <a:t>onkey agar – </a:t>
            </a:r>
            <a:r>
              <a:rPr lang="sr-Latn-CS" sz="2400" i="1" dirty="0">
                <a:latin typeface="Times New Roman" pitchFamily="18" charset="0"/>
              </a:rPr>
              <a:t>M.haemolytica</a:t>
            </a:r>
            <a:endParaRPr lang="en-US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599" y="304800"/>
            <a:ext cx="3744913" cy="11509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b="1" i="1" dirty="0">
                <a:solidFill>
                  <a:srgbClr val="FF3300"/>
                </a:solidFill>
                <a:effectLst/>
                <a:latin typeface="Times New Roman" pitchFamily="18" charset="0"/>
              </a:rPr>
              <a:t>     P. multocida                                   </a:t>
            </a:r>
            <a:r>
              <a:rPr lang="sr-Latn-CS" sz="2700" dirty="0">
                <a:effectLst/>
                <a:latin typeface="Times New Roman" pitchFamily="18" charset="0"/>
              </a:rPr>
              <a:t>obične i mukozne kolonije</a:t>
            </a:r>
            <a:r>
              <a:rPr lang="sr-Latn-CS" sz="2300" dirty="0">
                <a:effectLst/>
                <a:latin typeface="Times New Roman" pitchFamily="18" charset="0"/>
              </a:rPr>
              <a:t> </a:t>
            </a:r>
            <a:endParaRPr lang="en-US" sz="2300" dirty="0">
              <a:effectLst/>
              <a:latin typeface="Times New Roman" pitchFamily="18" charset="0"/>
            </a:endParaRP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73632" y="609600"/>
            <a:ext cx="4038600" cy="1179513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2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sr-Latn-CS" sz="2600" b="1" i="1" dirty="0">
                <a:solidFill>
                  <a:srgbClr val="FF3300"/>
                </a:solidFill>
                <a:latin typeface="Times New Roman" pitchFamily="18" charset="0"/>
              </a:rPr>
              <a:t>M. haemolytica</a:t>
            </a:r>
          </a:p>
          <a:p>
            <a:pPr>
              <a:buFont typeface="Wingdings" pitchFamily="2" charset="2"/>
              <a:buNone/>
              <a:defRPr/>
            </a:pPr>
            <a:r>
              <a:rPr lang="sr-Latn-CS" sz="2600" dirty="0">
                <a:solidFill>
                  <a:schemeClr val="tx2"/>
                </a:solidFill>
                <a:latin typeface="Times New Roman" pitchFamily="18" charset="0"/>
              </a:rPr>
              <a:t>hemoliza </a:t>
            </a:r>
            <a:r>
              <a:rPr lang="sr-Latn-CS" sz="2800" dirty="0">
                <a:solidFill>
                  <a:schemeClr val="tx2"/>
                </a:solidFill>
                <a:latin typeface="Times New Roman" pitchFamily="18" charset="0"/>
              </a:rPr>
              <a:t>krvni</a:t>
            </a:r>
            <a:r>
              <a:rPr lang="sr-Latn-CS" sz="2600" dirty="0">
                <a:solidFill>
                  <a:schemeClr val="tx2"/>
                </a:solidFill>
                <a:latin typeface="Times New Roman" pitchFamily="18" charset="0"/>
              </a:rPr>
              <a:t> agar </a:t>
            </a:r>
            <a:endParaRPr lang="en-US" sz="26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2532" name="Picture 4" descr="P heamolytica krvni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71999" y="2514600"/>
            <a:ext cx="4425243" cy="2590800"/>
          </a:xfrm>
          <a:noFill/>
          <a:ln>
            <a:solidFill>
              <a:srgbClr val="FFFF99"/>
            </a:solidFill>
          </a:ln>
        </p:spPr>
      </p:pic>
      <p:pic>
        <p:nvPicPr>
          <p:cNvPr id="22533" name="Picture 5" descr="Mukozna P multocida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2514600"/>
            <a:ext cx="3998913" cy="2692400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2083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3160" y="304800"/>
            <a:ext cx="7991475" cy="4530725"/>
          </a:xfrm>
        </p:spPr>
        <p:txBody>
          <a:bodyPr/>
          <a:lstStyle/>
          <a:p>
            <a:pPr>
              <a:defRPr/>
            </a:pPr>
            <a:r>
              <a:rPr lang="sr-Latn-CS" sz="3300" b="1" i="1" dirty="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en-US" sz="33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multocida</a:t>
            </a:r>
            <a:r>
              <a:rPr lang="sr-Latn-CS" sz="33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300" dirty="0">
                <a:latin typeface="Times New Roman" pitchFamily="18" charset="0"/>
              </a:rPr>
              <a:t>– veći broj vrsta životinja</a:t>
            </a:r>
            <a:endParaRPr lang="en-US" sz="3300" dirty="0">
              <a:latin typeface="Times New Roman" pitchFamily="18" charset="0"/>
            </a:endParaRP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Hemoragična septikemija preživara</a:t>
            </a:r>
          </a:p>
          <a:p>
            <a:pPr lvl="2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Serotipovi B:2(6:B), E:2(6:E) – enzim hialuronidaza</a:t>
            </a: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Plućna pastereloza goveda</a:t>
            </a:r>
          </a:p>
          <a:p>
            <a:pPr lvl="2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Stres – transport...</a:t>
            </a:r>
          </a:p>
          <a:p>
            <a:pPr lvl="2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Respiratorni virusi – PI 3, BHV-1, BRSV</a:t>
            </a:r>
          </a:p>
        </p:txBody>
      </p:sp>
      <p:pic>
        <p:nvPicPr>
          <p:cNvPr id="23555" name="Picture 3" descr="7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160" y="3734593"/>
            <a:ext cx="3313113" cy="2201863"/>
          </a:xfrm>
          <a:noFill/>
          <a:ln>
            <a:solidFill>
              <a:srgbClr val="FFFF99"/>
            </a:solidFill>
          </a:ln>
        </p:spPr>
      </p:pic>
      <p:pic>
        <p:nvPicPr>
          <p:cNvPr id="23556" name="Picture 4" descr="7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82773" y="3728920"/>
            <a:ext cx="3055621" cy="2207536"/>
          </a:xfrm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39455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83C9E72-EA25-456C-8625-DB93B9F98372}" type="slidenum">
              <a:rPr lang="en-US"/>
              <a:pPr/>
              <a:t>38</a:t>
            </a:fld>
            <a:endParaRPr lang="en-US"/>
          </a:p>
        </p:txBody>
      </p:sp>
      <p:pic>
        <p:nvPicPr>
          <p:cNvPr id="168965" name="Picture 5" descr="C:\Documents and Settings\Ely\Desktop\pasterella\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4032250" cy="26543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68967" name="Picture 7" descr="C:\Documents and Settings\Ely\Desktop\pasterella\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4110038" cy="27051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68969" name="Picture 9" descr="C:\Documents and Settings\Ely\Desktop\pasterella\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733800"/>
            <a:ext cx="3957638" cy="26050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68971" name="Picture 11" descr="C:\Documents and Settings\Ely\Desktop\pasterella\2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33788"/>
            <a:ext cx="4038600" cy="26543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50784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96075" y="4114800"/>
            <a:ext cx="2447925" cy="431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r-Latn-CS" sz="2700" dirty="0" smtClean="0">
                <a:latin typeface="Times New Roman" pitchFamily="18" charset="0"/>
              </a:rPr>
              <a:t> </a:t>
            </a:r>
            <a:r>
              <a:rPr lang="sr-Latn-CS" sz="3100" dirty="0" smtClean="0">
                <a:solidFill>
                  <a:srgbClr val="FFFFCC"/>
                </a:solidFill>
                <a:effectLst/>
                <a:latin typeface="Times New Roman" pitchFamily="18" charset="0"/>
              </a:rPr>
              <a:t>Kolera živine</a:t>
            </a:r>
            <a:endParaRPr lang="en-US" sz="3100" dirty="0" smtClean="0">
              <a:solidFill>
                <a:srgbClr val="FFFFCC"/>
              </a:solidFill>
              <a:effectLst/>
              <a:latin typeface="Times New Roman" pitchFamily="18" charset="0"/>
            </a:endParaRP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774" y="762000"/>
            <a:ext cx="7561263" cy="4530725"/>
          </a:xfrm>
        </p:spPr>
        <p:txBody>
          <a:bodyPr/>
          <a:lstStyle/>
          <a:p>
            <a:pPr>
              <a:defRPr/>
            </a:pPr>
            <a:r>
              <a:rPr lang="sr-Latn-CS" sz="3300" b="1" i="1" dirty="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en-US" sz="33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multocida </a:t>
            </a:r>
            <a:r>
              <a:rPr lang="sr-Latn-CS" sz="3300" dirty="0">
                <a:latin typeface="Times New Roman" pitchFamily="18" charset="0"/>
              </a:rPr>
              <a:t>– veći broj vrsta životinja</a:t>
            </a:r>
            <a:endParaRPr lang="en-US" sz="3300" dirty="0">
              <a:latin typeface="Times New Roman" pitchFamily="18" charset="0"/>
            </a:endParaRPr>
          </a:p>
          <a:p>
            <a:pPr lvl="1">
              <a:defRPr/>
            </a:pPr>
            <a:r>
              <a:rPr lang="sr-Latn-CS" sz="2900" b="1" dirty="0">
                <a:solidFill>
                  <a:srgbClr val="002060"/>
                </a:solidFill>
                <a:latin typeface="Times New Roman" pitchFamily="18" charset="0"/>
              </a:rPr>
              <a:t>Kolera živine</a:t>
            </a:r>
          </a:p>
          <a:p>
            <a:pPr lvl="2">
              <a:defRPr/>
            </a:pPr>
            <a:r>
              <a:rPr lang="sr-Latn-CS" sz="2500" dirty="0">
                <a:latin typeface="Times New Roman" pitchFamily="18" charset="0"/>
              </a:rPr>
              <a:t>Kapsulirani soj tip A</a:t>
            </a:r>
          </a:p>
          <a:p>
            <a:pPr lvl="2">
              <a:defRPr/>
            </a:pPr>
            <a:r>
              <a:rPr lang="sr-Latn-CS" sz="2500" dirty="0">
                <a:latin typeface="Times New Roman" pitchFamily="18" charset="0"/>
              </a:rPr>
              <a:t>Vrlo kontagiozno oboljenje</a:t>
            </a:r>
          </a:p>
          <a:p>
            <a:pPr lvl="2">
              <a:defRPr/>
            </a:pPr>
            <a:r>
              <a:rPr lang="sr-Latn-CS" sz="2500" dirty="0">
                <a:latin typeface="Times New Roman" pitchFamily="18" charset="0"/>
              </a:rPr>
              <a:t>Akutna septikemija</a:t>
            </a:r>
          </a:p>
          <a:p>
            <a:pPr lvl="2">
              <a:defRPr/>
            </a:pPr>
            <a:r>
              <a:rPr lang="sr-Latn-CS" sz="2500" dirty="0">
                <a:latin typeface="Times New Roman" pitchFamily="18" charset="0"/>
              </a:rPr>
              <a:t>Ćurke osetljivije od kokošaka</a:t>
            </a:r>
          </a:p>
        </p:txBody>
      </p:sp>
      <p:pic>
        <p:nvPicPr>
          <p:cNvPr id="24580" name="Picture 4" descr="FOWLCHO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648618"/>
            <a:ext cx="2755900" cy="2185988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1409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381000"/>
            <a:ext cx="8002588" cy="34131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sr-Latn-CS" sz="2800" dirty="0" smtClean="0">
                <a:solidFill>
                  <a:srgbClr val="FFFF99"/>
                </a:solidFill>
              </a:rPr>
              <a:t>	</a:t>
            </a:r>
            <a:r>
              <a:rPr lang="sr-Latn-CS" sz="2800" b="1" dirty="0" smtClean="0">
                <a:solidFill>
                  <a:srgbClr val="FF3300"/>
                </a:solidFill>
                <a:latin typeface="Times New Roman" pitchFamily="18" charset="0"/>
              </a:rPr>
              <a:t>	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Pseudomonas</a:t>
            </a:r>
            <a:r>
              <a:rPr lang="sr-Latn-CS" sz="3200" b="1" dirty="0" smtClean="0">
                <a:solidFill>
                  <a:srgbClr val="FF3300"/>
                </a:solidFill>
                <a:latin typeface="Times New Roman" pitchFamily="18" charset="0"/>
              </a:rPr>
              <a:t> vrste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Široko rasprostranjene u prirodi – voda, zemljište, biljke, koža, sluznice, feces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Oportunističke infekcije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Retko akutno sistemsko oboljenje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Predisponirajući faktori – primena antibiotika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83971" name="Picture 4" descr="Ab-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-6000" contrast="8000"/>
          </a:blip>
          <a:stretch>
            <a:fillRect/>
          </a:stretch>
        </p:blipFill>
        <p:spPr>
          <a:xfrm>
            <a:off x="4153694" y="3657600"/>
            <a:ext cx="3109244" cy="2590800"/>
          </a:xfrm>
          <a:noFill/>
        </p:spPr>
      </p:pic>
    </p:spTree>
    <p:extLst>
      <p:ext uri="{BB962C8B-B14F-4D97-AF65-F5344CB8AC3E}">
        <p14:creationId xmlns:p14="http://schemas.microsoft.com/office/powerpoint/2010/main" val="375568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asterela kapsula shema Yu"/>
          <p:cNvPicPr>
            <a:picLocks noChangeAspect="1" noChangeArrowheads="1"/>
          </p:cNvPicPr>
          <p:nvPr/>
        </p:nvPicPr>
        <p:blipFill>
          <a:blip r:embed="rId3" cstate="print">
            <a:lum bright="-6000" contrast="20000"/>
          </a:blip>
          <a:srcRect/>
          <a:stretch>
            <a:fillRect/>
          </a:stretch>
        </p:blipFill>
        <p:spPr bwMode="auto">
          <a:xfrm>
            <a:off x="611188" y="836613"/>
            <a:ext cx="7983537" cy="46196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3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4307687"/>
            <a:ext cx="4114800" cy="431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28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sr-Latn-C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Atrofični rinitis svinja                    </a:t>
            </a:r>
            <a:endParaRPr lang="en-US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76250"/>
            <a:ext cx="7561263" cy="4530725"/>
          </a:xfrm>
        </p:spPr>
        <p:txBody>
          <a:bodyPr/>
          <a:lstStyle/>
          <a:p>
            <a:pPr>
              <a:defRPr/>
            </a:pPr>
            <a:r>
              <a:rPr lang="sr-Latn-CS" sz="3200" b="1" i="1" dirty="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multocida </a:t>
            </a:r>
            <a:r>
              <a:rPr lang="sr-Latn-CS" sz="3300" dirty="0">
                <a:latin typeface="Times New Roman" pitchFamily="18" charset="0"/>
              </a:rPr>
              <a:t>– veći broj vrsta životinja</a:t>
            </a:r>
            <a:endParaRPr lang="en-US" sz="3300" dirty="0">
              <a:latin typeface="Times New Roman" pitchFamily="18" charset="0"/>
            </a:endParaRPr>
          </a:p>
          <a:p>
            <a:pPr lvl="1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Atrofični rinitis svinja</a:t>
            </a:r>
          </a:p>
          <a:p>
            <a:pPr lvl="2">
              <a:defRPr/>
            </a:pP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P</a:t>
            </a:r>
            <a:r>
              <a:rPr lang="sr-Latn-CS" sz="2800" b="1" i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rgbClr val="002060"/>
                </a:solidFill>
                <a:latin typeface="Times New Roman" pitchFamily="18" charset="0"/>
              </a:rPr>
              <a:t>multocida </a:t>
            </a: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tip D ili A</a:t>
            </a:r>
          </a:p>
          <a:p>
            <a:pPr lvl="2"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Toksigeni AR</a:t>
            </a:r>
            <a:r>
              <a:rPr lang="sr-Latn-CS" sz="2800" baseline="30000" dirty="0">
                <a:solidFill>
                  <a:schemeClr val="tx1"/>
                </a:solidFill>
                <a:latin typeface="Times New Roman" pitchFamily="18" charset="0"/>
              </a:rPr>
              <a:t>+ </a:t>
            </a: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sojevi</a:t>
            </a:r>
          </a:p>
          <a:p>
            <a:pPr lvl="2">
              <a:defRPr/>
            </a:pP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Bordetella bronchiseptica                                          </a:t>
            </a: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- blaga infekcija</a:t>
            </a:r>
          </a:p>
        </p:txBody>
      </p:sp>
      <p:pic>
        <p:nvPicPr>
          <p:cNvPr id="26628" name="Picture 4" descr="Atroficni rinitis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257800" y="1375568"/>
            <a:ext cx="2668587" cy="2732088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9015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56E1-A5DC-4511-A4EE-C6746817F316}" type="slidenum">
              <a:rPr lang="en-US"/>
              <a:pPr/>
              <a:t>42</a:t>
            </a:fld>
            <a:endParaRPr lang="en-US"/>
          </a:p>
        </p:txBody>
      </p:sp>
      <p:pic>
        <p:nvPicPr>
          <p:cNvPr id="143366" name="Picture 6" descr="C:\Documents and Settings\Ely\Desktop\rinite atrofica\ra4.jpg"/>
          <p:cNvPicPr>
            <a:picLocks noChangeAspect="1" noChangeArrowheads="1"/>
          </p:cNvPicPr>
          <p:nvPr/>
        </p:nvPicPr>
        <p:blipFill>
          <a:blip r:embed="rId2" cstate="print"/>
          <a:srcRect l="7683" r="25090"/>
          <a:stretch>
            <a:fillRect/>
          </a:stretch>
        </p:blipFill>
        <p:spPr bwMode="auto">
          <a:xfrm>
            <a:off x="152400" y="457200"/>
            <a:ext cx="2667000" cy="2603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43368" name="Picture 8" descr="C:\Documents and Settings\Ely\Desktop\rinite atrofica\rinite atrofica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4800"/>
            <a:ext cx="3633788" cy="33210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43370" name="Picture 10" descr="C:\Documents and Settings\Ely\Desktop\rinite atrofica\r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962400"/>
            <a:ext cx="3838575" cy="26590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43372" name="Picture 12" descr="C:\Documents and Settings\Ely\Desktop\rinite atrofica\r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352800"/>
            <a:ext cx="3457575" cy="31861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43374" name="Picture 14" descr="C:\Documents and Settings\Ely\Desktop\actinobacillus\bordetrella\ra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2588" y="228600"/>
            <a:ext cx="1933575" cy="2971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85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442912"/>
            <a:ext cx="7570788" cy="4530725"/>
          </a:xfrm>
        </p:spPr>
        <p:txBody>
          <a:bodyPr/>
          <a:lstStyle/>
          <a:p>
            <a:pPr>
              <a:defRPr/>
            </a:pPr>
            <a:r>
              <a:rPr lang="sr-Latn-CS" sz="3300" b="1" i="1" dirty="0">
                <a:solidFill>
                  <a:srgbClr val="FF3300"/>
                </a:solidFill>
                <a:latin typeface="Times New Roman" pitchFamily="18" charset="0"/>
              </a:rPr>
              <a:t>M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en-US" sz="33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haemolytica </a:t>
            </a:r>
            <a:r>
              <a:rPr lang="sr-Latn-CS" sz="3300" dirty="0">
                <a:latin typeface="Times New Roman" pitchFamily="18" charset="0"/>
              </a:rPr>
              <a:t>– preživari</a:t>
            </a:r>
          </a:p>
          <a:p>
            <a:pPr lvl="1">
              <a:defRPr/>
            </a:pPr>
            <a:r>
              <a:rPr lang="sr-Latn-CS" sz="2900" dirty="0">
                <a:latin typeface="Times New Roman" pitchFamily="18" charset="0"/>
              </a:rPr>
              <a:t>Važniji etiološki agens kod plućne pastereloze goveda – serotip A1 i A6</a:t>
            </a:r>
          </a:p>
          <a:p>
            <a:pPr lvl="1">
              <a:defRPr/>
            </a:pPr>
            <a:r>
              <a:rPr lang="sr-Latn-CS" sz="2900" dirty="0">
                <a:latin typeface="Times New Roman" pitchFamily="18" charset="0"/>
              </a:rPr>
              <a:t>Ovce – pneumonija, septikemija, mastitis</a:t>
            </a:r>
          </a:p>
          <a:p>
            <a:pPr>
              <a:defRPr/>
            </a:pPr>
            <a:r>
              <a:rPr lang="sr-Latn-CS" sz="3300" b="1" i="1" dirty="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en-US" sz="33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300" b="1" i="1" dirty="0" smtClean="0">
                <a:solidFill>
                  <a:srgbClr val="FF3300"/>
                </a:solidFill>
                <a:latin typeface="Times New Roman" pitchFamily="18" charset="0"/>
              </a:rPr>
              <a:t>trehalosi </a:t>
            </a:r>
            <a:r>
              <a:rPr lang="sr-Latn-CS" sz="3300" dirty="0">
                <a:solidFill>
                  <a:srgbClr val="FF3300"/>
                </a:solidFill>
                <a:latin typeface="Times New Roman" pitchFamily="18" charset="0"/>
              </a:rPr>
              <a:t>– </a:t>
            </a:r>
            <a:r>
              <a:rPr lang="sr-Latn-CS" sz="3300" dirty="0">
                <a:latin typeface="Times New Roman" pitchFamily="18" charset="0"/>
              </a:rPr>
              <a:t>ovce</a:t>
            </a:r>
          </a:p>
          <a:p>
            <a:pPr lvl="1">
              <a:defRPr/>
            </a:pPr>
            <a:r>
              <a:rPr lang="sr-Latn-CS" sz="2900" dirty="0">
                <a:latin typeface="Times New Roman" pitchFamily="18" charset="0"/>
              </a:rPr>
              <a:t>Septikemija </a:t>
            </a:r>
            <a:r>
              <a:rPr lang="sr-Latn-CS" sz="2900" dirty="0" smtClean="0">
                <a:latin typeface="Times New Roman" pitchFamily="18" charset="0"/>
              </a:rPr>
              <a:t>ovaca</a:t>
            </a:r>
            <a:endParaRPr lang="en-US" sz="2900" dirty="0">
              <a:latin typeface="Times New Roman" pitchFamily="18" charset="0"/>
            </a:endParaRPr>
          </a:p>
        </p:txBody>
      </p:sp>
      <p:pic>
        <p:nvPicPr>
          <p:cNvPr id="27651" name="Picture 3" descr="backgrounding calves pp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0190" t="4344" r="7777" b="18750"/>
          <a:stretch>
            <a:fillRect/>
          </a:stretch>
        </p:blipFill>
        <p:spPr>
          <a:xfrm>
            <a:off x="5178426" y="2684540"/>
            <a:ext cx="3001962" cy="3198813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42173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60350"/>
            <a:ext cx="88392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Pasteurella </a:t>
            </a:r>
            <a:r>
              <a:rPr lang="sr-Latn-C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vrste</a:t>
            </a:r>
            <a:endParaRPr lang="sr-Latn-CS" sz="3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</a:rPr>
              <a:t>K</a:t>
            </a:r>
            <a:r>
              <a:rPr lang="sr-Latn-RS" sz="2800" dirty="0" smtClean="0">
                <a:latin typeface="Times New Roman" pitchFamily="18" charset="0"/>
              </a:rPr>
              <a:t>ada su antibiotici u pitanju </a:t>
            </a:r>
            <a:r>
              <a:rPr lang="en-US" sz="2800" dirty="0" err="1" smtClean="0">
                <a:latin typeface="Times New Roman" pitchFamily="18" charset="0"/>
              </a:rPr>
              <a:t>pripada</a:t>
            </a:r>
            <a:r>
              <a:rPr lang="sr-Latn-RS" sz="2800" dirty="0" smtClean="0">
                <a:latin typeface="Times New Roman" pitchFamily="18" charset="0"/>
              </a:rPr>
              <a:t>ju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predvidivim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vrstama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odnosno</a:t>
            </a:r>
            <a:r>
              <a:rPr lang="sr-Latn-R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osetljive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sr-Latn-RS" sz="2800" dirty="0" smtClean="0">
                <a:latin typeface="Times New Roman" pitchFamily="18" charset="0"/>
              </a:rPr>
              <a:t>su </a:t>
            </a:r>
            <a:r>
              <a:rPr lang="en-US" sz="2800" dirty="0" err="1" smtClean="0">
                <a:latin typeface="Times New Roman" pitchFamily="18" charset="0"/>
              </a:rPr>
              <a:t>na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sve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ili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većinu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antibiotika</a:t>
            </a:r>
            <a:r>
              <a:rPr lang="sr-Latn-RS" sz="2800" dirty="0" smtClean="0">
                <a:latin typeface="Times New Roman" pitchFamily="18" charset="0"/>
              </a:rPr>
              <a:t> – uključujući penicilin i makrolide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RS" sz="2800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2800" dirty="0" err="1" smtClean="0">
                <a:latin typeface="Times New Roman" pitchFamily="18" charset="0"/>
              </a:rPr>
              <a:t>Prebolele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životinje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imaju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solidan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imunitet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koji</a:t>
            </a:r>
            <a:r>
              <a:rPr lang="en-US" sz="2800" dirty="0" smtClean="0">
                <a:latin typeface="Times New Roman" pitchFamily="18" charset="0"/>
              </a:rPr>
              <a:t> se </a:t>
            </a:r>
            <a:r>
              <a:rPr lang="en-US" sz="2800" dirty="0" err="1" smtClean="0">
                <a:latin typeface="Times New Roman" pitchFamily="18" charset="0"/>
              </a:rPr>
              <a:t>bazira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sr-Latn-RS" sz="2800" dirty="0" smtClean="0">
                <a:latin typeface="Times New Roman" pitchFamily="18" charset="0"/>
              </a:rPr>
              <a:t>antitelima prema antigenima kaspule.</a:t>
            </a:r>
          </a:p>
          <a:p>
            <a:pPr>
              <a:defRPr/>
            </a:pPr>
            <a:r>
              <a:rPr lang="sr-Latn-RS" sz="2800" dirty="0" smtClean="0">
                <a:latin typeface="Times New Roman" pitchFamily="18" charset="0"/>
              </a:rPr>
              <a:t>Prevencija oboljenja vakcinacija – polivalentne vakcine.</a:t>
            </a:r>
          </a:p>
          <a:p>
            <a:pPr>
              <a:defRPr/>
            </a:pP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7170" name="Picture 2" descr="Pulmo-Guard PHM-1 Cattle Vaccine AgriLa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3962400"/>
            <a:ext cx="2047875" cy="2047875"/>
          </a:xfrm>
          <a:prstGeom prst="rect">
            <a:avLst/>
          </a:prstGeom>
          <a:noFill/>
        </p:spPr>
      </p:pic>
      <p:pic>
        <p:nvPicPr>
          <p:cNvPr id="7172" name="Picture 4" descr="&amp;Rcy;&amp;iecy;&amp;zcy;&amp;ucy;&amp;lcy;&amp;tcy;&amp;acy;&amp;tcy; &amp;scy;&amp;lcy;&amp;icy;&amp;kcy;&amp;acy; &amp;zcy;&amp;acy; pasteurella vacc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4295" y="3983636"/>
            <a:ext cx="1114983" cy="2066925"/>
          </a:xfrm>
          <a:prstGeom prst="rect">
            <a:avLst/>
          </a:prstGeom>
          <a:noFill/>
        </p:spPr>
      </p:pic>
      <p:pic>
        <p:nvPicPr>
          <p:cNvPr id="7174" name="Picture 6" descr="&amp;Rcy;&amp;iecy;&amp;zcy;&amp;ucy;&amp;lcy;&amp;tcy;&amp;acy;&amp;tcy; &amp;scy;&amp;lcy;&amp;icy;&amp;kcy;&amp;acy; &amp;zcy;&amp;acy; pasteurella vacc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2884" y="3963649"/>
            <a:ext cx="2644287" cy="2057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7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260350"/>
            <a:ext cx="8893175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3200" b="1" i="1" dirty="0">
                <a:solidFill>
                  <a:srgbClr val="FF3300"/>
                </a:solidFill>
                <a:latin typeface="Times New Roman" pitchFamily="18" charset="0"/>
              </a:rPr>
              <a:t>Haemophilus </a:t>
            </a:r>
            <a:r>
              <a:rPr lang="sr-Latn-CS" sz="3200" b="1" dirty="0">
                <a:solidFill>
                  <a:srgbClr val="FF3300"/>
                </a:solidFill>
                <a:latin typeface="Times New Roman" pitchFamily="18" charset="0"/>
              </a:rPr>
              <a:t>vrste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Sitni </a:t>
            </a:r>
            <a:r>
              <a:rPr lang="sr-Latn-CS" sz="2800" b="1" dirty="0">
                <a:solidFill>
                  <a:srgbClr val="FF3300"/>
                </a:solidFill>
                <a:latin typeface="Times New Roman" pitchFamily="18" charset="0"/>
              </a:rPr>
              <a:t>Gram negativni bacili ili kokobacili </a:t>
            </a:r>
            <a:r>
              <a:rPr lang="sr-Latn-CS" sz="2800" dirty="0">
                <a:latin typeface="Times New Roman" pitchFamily="18" charset="0"/>
              </a:rPr>
              <a:t>1 x 1-3 </a:t>
            </a:r>
            <a:r>
              <a:rPr lang="sr-Latn-CS" sz="2800" dirty="0">
                <a:latin typeface="Symbol" pitchFamily="18" charset="2"/>
              </a:rPr>
              <a:t>m</a:t>
            </a:r>
            <a:r>
              <a:rPr lang="sr-Latn-CS" sz="2800" dirty="0">
                <a:latin typeface="Times New Roman" pitchFamily="18" charset="0"/>
              </a:rPr>
              <a:t>m, povremeno svaraju kraće filamente</a:t>
            </a:r>
          </a:p>
          <a:p>
            <a:pPr>
              <a:defRPr/>
            </a:pPr>
            <a:r>
              <a:rPr lang="sr-Latn-CS" sz="2800" b="1" dirty="0">
                <a:latin typeface="Times New Roman" pitchFamily="18" charset="0"/>
              </a:rPr>
              <a:t>Nutritivno zahtevni</a:t>
            </a:r>
            <a:r>
              <a:rPr lang="sr-Latn-CS" sz="2800" dirty="0">
                <a:latin typeface="Times New Roman" pitchFamily="18" charset="0"/>
              </a:rPr>
              <a:t>, ne rastu na MacConkey agaru, fakultativni anaerobi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Pokretni mikroorganizmi, varijabilne oksidaza i katalaza reakcije  </a:t>
            </a:r>
          </a:p>
          <a:p>
            <a:pPr>
              <a:defRPr/>
            </a:pPr>
            <a:endParaRPr lang="en-US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8675" name="Picture 3" descr="Haemophilus Gram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24000" contrast="20000"/>
          </a:blip>
          <a:srcRect/>
          <a:stretch>
            <a:fillRect/>
          </a:stretch>
        </p:blipFill>
        <p:spPr>
          <a:xfrm>
            <a:off x="2317749" y="3581400"/>
            <a:ext cx="4759325" cy="2708275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16811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404813"/>
            <a:ext cx="87630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2800" dirty="0">
                <a:latin typeface="Times New Roman" pitchFamily="18" charset="0"/>
              </a:rPr>
              <a:t>Najznačajniji </a:t>
            </a:r>
            <a:r>
              <a:rPr lang="sr-Latn-CS" sz="2800" dirty="0" smtClean="0">
                <a:latin typeface="Times New Roman" pitchFamily="18" charset="0"/>
              </a:rPr>
              <a:t>vrste</a:t>
            </a:r>
          </a:p>
          <a:p>
            <a:pPr>
              <a:buFont typeface="Wingdings" pitchFamily="2" charset="2"/>
              <a:buNone/>
              <a:defRPr/>
            </a:pPr>
            <a:endParaRPr lang="sr-Latn-CS" sz="2800" dirty="0">
              <a:latin typeface="Times New Roman" pitchFamily="18" charset="0"/>
            </a:endParaRPr>
          </a:p>
          <a:p>
            <a:pPr lvl="1">
              <a:defRPr/>
            </a:pPr>
            <a:r>
              <a:rPr lang="sr-Latn-CS" sz="2800" b="1" i="1" dirty="0">
                <a:solidFill>
                  <a:srgbClr val="FF3300"/>
                </a:solidFill>
                <a:latin typeface="Times New Roman" pitchFamily="18" charset="0"/>
              </a:rPr>
              <a:t>Histophilus </a:t>
            </a: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somni</a:t>
            </a:r>
            <a:r>
              <a:rPr lang="en-GB" sz="28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GB" sz="2800" b="1" i="1" dirty="0" smtClean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</a:rPr>
              <a:t>raniji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</a:rPr>
              <a:t>naziv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GB" sz="2800" b="1" i="1" dirty="0" smtClean="0">
                <a:solidFill>
                  <a:schemeClr val="tx1"/>
                </a:solidFill>
                <a:latin typeface="Times New Roman" pitchFamily="18" charset="0"/>
              </a:rPr>
              <a:t>Haemophilus s</a:t>
            </a:r>
            <a:r>
              <a:rPr lang="sr-Latn-CS" sz="2800" b="1" i="1" dirty="0" smtClean="0">
                <a:solidFill>
                  <a:schemeClr val="tx1"/>
                </a:solidFill>
                <a:latin typeface="Times New Roman" pitchFamily="18" charset="0"/>
              </a:rPr>
              <a:t>omnus</a:t>
            </a:r>
            <a:r>
              <a:rPr lang="en-GB" sz="2800" b="1" i="1" dirty="0" smtClean="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sr-Latn-C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chemeClr val="tx1"/>
                </a:solidFill>
                <a:latin typeface="Times New Roman" pitchFamily="18" charset="0"/>
              </a:rPr>
              <a:t>–</a:t>
            </a:r>
            <a:r>
              <a:rPr lang="sr-Latn-CS" sz="2800" b="1" i="1" dirty="0" smtClean="0">
                <a:solidFill>
                  <a:srgbClr val="FF8585"/>
                </a:solidFill>
                <a:latin typeface="Times New Roman" pitchFamily="18" charset="0"/>
              </a:rPr>
              <a:t> </a:t>
            </a:r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</a:rPr>
              <a:t>goveda</a:t>
            </a:r>
            <a:endParaRPr lang="sr-Latn-CS" sz="28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pPr lvl="1">
              <a:defRPr/>
            </a:pPr>
            <a:r>
              <a:rPr lang="sr-Latn-CS" sz="2800" b="1" i="1" dirty="0">
                <a:solidFill>
                  <a:srgbClr val="FF3300"/>
                </a:solidFill>
                <a:latin typeface="Times New Roman" pitchFamily="18" charset="0"/>
              </a:rPr>
              <a:t>H</a:t>
            </a: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parasuis </a:t>
            </a:r>
            <a:r>
              <a:rPr lang="sr-Latn-CS" sz="2800" b="1" i="1" dirty="0" smtClean="0">
                <a:solidFill>
                  <a:srgbClr val="FF8585"/>
                </a:solidFill>
                <a:latin typeface="Times New Roman" pitchFamily="18" charset="0"/>
              </a:rPr>
              <a:t>– </a:t>
            </a:r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</a:rPr>
              <a:t>svinje – Glaserova bolest</a:t>
            </a:r>
            <a:endParaRPr lang="sr-Latn-CS" sz="2800" dirty="0">
              <a:solidFill>
                <a:schemeClr val="tx1"/>
              </a:solidFill>
              <a:latin typeface="Times New Roman" pitchFamily="18" charset="0"/>
            </a:endParaRPr>
          </a:p>
          <a:p>
            <a:pPr lvl="1">
              <a:defRPr/>
            </a:pPr>
            <a:r>
              <a:rPr lang="sr-Latn-CS" sz="2800" b="1" i="1" dirty="0">
                <a:solidFill>
                  <a:srgbClr val="FF3300"/>
                </a:solidFill>
                <a:latin typeface="Times New Roman" pitchFamily="18" charset="0"/>
              </a:rPr>
              <a:t>H</a:t>
            </a: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</a:rPr>
              <a:t>paragallinarum </a:t>
            </a:r>
            <a:r>
              <a:rPr lang="sr-Latn-CS" sz="2800" b="1" i="1" dirty="0" smtClean="0">
                <a:solidFill>
                  <a:srgbClr val="FF8585"/>
                </a:solidFill>
                <a:latin typeface="Times New Roman" pitchFamily="18" charset="0"/>
              </a:rPr>
              <a:t>– </a:t>
            </a:r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</a:rPr>
              <a:t>živina – infektivna korica</a:t>
            </a:r>
            <a:endParaRPr lang="sr-Latn-CS" sz="2800" dirty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sz="33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9699" name="Picture 3" descr="H Somnus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10000" contrast="-8000"/>
          </a:blip>
          <a:stretch>
            <a:fillRect/>
          </a:stretch>
        </p:blipFill>
        <p:spPr>
          <a:xfrm>
            <a:off x="2646922" y="3505200"/>
            <a:ext cx="2378075" cy="2438400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38182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04800"/>
            <a:ext cx="803275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sr-Latn-CS" sz="3300" dirty="0" smtClean="0">
                <a:solidFill>
                  <a:schemeClr val="tx2"/>
                </a:solidFill>
                <a:latin typeface="Times New Roman" pitchFamily="18" charset="0"/>
              </a:rPr>
              <a:t>		</a:t>
            </a:r>
            <a:r>
              <a:rPr lang="sr-Latn-CS" sz="2800" b="1" dirty="0" smtClean="0">
                <a:latin typeface="Times New Roman" pitchFamily="18" charset="0"/>
              </a:rPr>
              <a:t>Patogeneza</a:t>
            </a:r>
          </a:p>
          <a:p>
            <a:pPr>
              <a:buFont typeface="Wingdings" pitchFamily="2" charset="2"/>
              <a:buNone/>
            </a:pPr>
            <a:endParaRPr lang="sr-Latn-CS" sz="1000" dirty="0" smtClean="0">
              <a:latin typeface="Times New Roman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Endotoksin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Adherencija – endotelne ćelije i vaginalne epitelne ćelije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Degeneracija – makrofaga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Supresija funkcije neutrofila 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30723" name="Picture 3" descr="Haemophilus intracelijski rast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-8000" contrast="24000"/>
          </a:blip>
          <a:stretch>
            <a:fillRect/>
          </a:stretch>
        </p:blipFill>
        <p:spPr>
          <a:xfrm>
            <a:off x="3886200" y="3886200"/>
            <a:ext cx="4119562" cy="2314575"/>
          </a:xfr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13869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86581" y="325437"/>
            <a:ext cx="7920038" cy="4530725"/>
          </a:xfrm>
        </p:spPr>
        <p:txBody>
          <a:bodyPr/>
          <a:lstStyle/>
          <a:p>
            <a:pPr>
              <a:defRPr/>
            </a:pP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Nutritivno zahtevni mikroorganizmi</a:t>
            </a:r>
          </a:p>
          <a:p>
            <a:pPr>
              <a:defRPr/>
            </a:pP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Faktori rasta X - hemin, V – NAD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Kapnofili 5-10% CO</a:t>
            </a:r>
            <a:r>
              <a:rPr lang="sr-Latn-CS" sz="2800" baseline="-25000" dirty="0">
                <a:latin typeface="Times New Roman" pitchFamily="18" charset="0"/>
              </a:rPr>
              <a:t>2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Čokoladni agar – sitne providne kolonije</a:t>
            </a:r>
          </a:p>
          <a:p>
            <a:pPr>
              <a:defRPr/>
            </a:pPr>
            <a:endParaRPr lang="en-US" sz="33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445307260"/>
              </p:ext>
            </p:extLst>
          </p:nvPr>
        </p:nvGraphicFramePr>
        <p:xfrm>
          <a:off x="4493419" y="2778125"/>
          <a:ext cx="4013200" cy="301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Slide" r:id="rId4" imgW="4597824" imgH="3448963" progId="PowerPoint.Slide.8">
                  <p:embed/>
                </p:oleObj>
              </mc:Choice>
              <mc:Fallback>
                <p:oleObj name="Slide" r:id="rId4" imgW="4597824" imgH="344896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3419" y="2778125"/>
                        <a:ext cx="4013200" cy="301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W7917-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041650"/>
            <a:ext cx="3048000" cy="2484438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5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33375"/>
            <a:ext cx="8075613" cy="453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b="1" dirty="0">
                <a:solidFill>
                  <a:srgbClr val="FF8585"/>
                </a:solidFill>
                <a:latin typeface="Times New Roman" pitchFamily="18" charset="0"/>
              </a:rPr>
              <a:t>Satelitizam</a:t>
            </a:r>
            <a:r>
              <a:rPr lang="sr-Latn-C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sr-Latn-CS" sz="2800" dirty="0">
                <a:solidFill>
                  <a:schemeClr val="tx2"/>
                </a:solidFill>
                <a:latin typeface="Times New Roman" pitchFamily="18" charset="0"/>
              </a:rPr>
              <a:t>– </a:t>
            </a:r>
            <a:r>
              <a:rPr lang="sr-Latn-CS" sz="2800" dirty="0">
                <a:latin typeface="Times New Roman" pitchFamily="18" charset="0"/>
              </a:rPr>
              <a:t>kultivisanje sa </a:t>
            </a:r>
            <a:r>
              <a:rPr lang="sr-Latn-CS" sz="2800" i="1" dirty="0">
                <a:latin typeface="Times New Roman" pitchFamily="18" charset="0"/>
              </a:rPr>
              <a:t>Staphylococcus aureus </a:t>
            </a:r>
            <a:r>
              <a:rPr lang="sr-Latn-CS" sz="2800" dirty="0">
                <a:latin typeface="Times New Roman" pitchFamily="18" charset="0"/>
              </a:rPr>
              <a:t>obezbeđuje V faktor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31747" name="Picture 3" descr="sat_bl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084164" y="1637301"/>
            <a:ext cx="2768327" cy="3693786"/>
          </a:xfrm>
          <a:noFill/>
          <a:ln>
            <a:solidFill>
              <a:srgbClr val="FFFF99"/>
            </a:solidFill>
          </a:ln>
        </p:spPr>
      </p:pic>
      <p:pic>
        <p:nvPicPr>
          <p:cNvPr id="31749" name="Picture 19" descr="Satelitizam H paragallinarum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32000" contrast="26000"/>
          </a:blip>
          <a:srcRect/>
          <a:stretch>
            <a:fillRect/>
          </a:stretch>
        </p:blipFill>
        <p:spPr>
          <a:xfrm>
            <a:off x="746841" y="1599826"/>
            <a:ext cx="3415428" cy="2172050"/>
          </a:xfrm>
          <a:noFill/>
          <a:ln>
            <a:solidFill>
              <a:srgbClr val="FFFF99"/>
            </a:solidFill>
          </a:ln>
        </p:spPr>
      </p:pic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1066800" y="4025900"/>
            <a:ext cx="2057400" cy="1676400"/>
            <a:chOff x="4128" y="2832"/>
            <a:chExt cx="864" cy="816"/>
          </a:xfrm>
        </p:grpSpPr>
        <p:grpSp>
          <p:nvGrpSpPr>
            <p:cNvPr id="31750" name="Group 5"/>
            <p:cNvGrpSpPr>
              <a:grpSpLocks/>
            </p:cNvGrpSpPr>
            <p:nvPr/>
          </p:nvGrpSpPr>
          <p:grpSpPr bwMode="auto">
            <a:xfrm>
              <a:off x="4128" y="2832"/>
              <a:ext cx="864" cy="816"/>
              <a:chOff x="4128" y="2832"/>
              <a:chExt cx="864" cy="816"/>
            </a:xfrm>
          </p:grpSpPr>
          <p:sp>
            <p:nvSpPr>
              <p:cNvPr id="31752" name="Rectangle 6"/>
              <p:cNvSpPr>
                <a:spLocks noChangeArrowheads="1"/>
              </p:cNvSpPr>
              <p:nvPr/>
            </p:nvSpPr>
            <p:spPr bwMode="auto">
              <a:xfrm>
                <a:off x="4128" y="2832"/>
                <a:ext cx="864" cy="816"/>
              </a:xfrm>
              <a:prstGeom prst="rect">
                <a:avLst/>
              </a:prstGeom>
              <a:solidFill>
                <a:srgbClr val="FF552D"/>
              </a:solidFill>
              <a:ln w="9525">
                <a:solidFill>
                  <a:srgbClr val="FF4D2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3" name="Oval 7"/>
              <p:cNvSpPr>
                <a:spLocks noChangeArrowheads="1"/>
              </p:cNvSpPr>
              <p:nvPr/>
            </p:nvSpPr>
            <p:spPr bwMode="auto">
              <a:xfrm>
                <a:off x="4512" y="3168"/>
                <a:ext cx="240" cy="240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4" name="Oval 8"/>
              <p:cNvSpPr>
                <a:spLocks noChangeArrowheads="1"/>
              </p:cNvSpPr>
              <p:nvPr/>
            </p:nvSpPr>
            <p:spPr bwMode="auto">
              <a:xfrm>
                <a:off x="4464" y="316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5" name="Oval 9"/>
              <p:cNvSpPr>
                <a:spLocks noChangeArrowheads="1"/>
              </p:cNvSpPr>
              <p:nvPr/>
            </p:nvSpPr>
            <p:spPr bwMode="auto">
              <a:xfrm>
                <a:off x="4416" y="326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6" name="Oval 10"/>
              <p:cNvSpPr>
                <a:spLocks noChangeArrowheads="1"/>
              </p:cNvSpPr>
              <p:nvPr/>
            </p:nvSpPr>
            <p:spPr bwMode="auto">
              <a:xfrm>
                <a:off x="4464" y="336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7" name="Oval 11"/>
              <p:cNvSpPr>
                <a:spLocks noChangeArrowheads="1"/>
              </p:cNvSpPr>
              <p:nvPr/>
            </p:nvSpPr>
            <p:spPr bwMode="auto">
              <a:xfrm>
                <a:off x="4560" y="345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8" name="Oval 12"/>
              <p:cNvSpPr>
                <a:spLocks noChangeArrowheads="1"/>
              </p:cNvSpPr>
              <p:nvPr/>
            </p:nvSpPr>
            <p:spPr bwMode="auto">
              <a:xfrm>
                <a:off x="4656" y="345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9" name="Oval 13"/>
              <p:cNvSpPr>
                <a:spLocks noChangeArrowheads="1"/>
              </p:cNvSpPr>
              <p:nvPr/>
            </p:nvSpPr>
            <p:spPr bwMode="auto">
              <a:xfrm>
                <a:off x="4752" y="340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60" name="Oval 14"/>
              <p:cNvSpPr>
                <a:spLocks noChangeArrowheads="1"/>
              </p:cNvSpPr>
              <p:nvPr/>
            </p:nvSpPr>
            <p:spPr bwMode="auto">
              <a:xfrm>
                <a:off x="4512" y="307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61" name="Oval 15"/>
              <p:cNvSpPr>
                <a:spLocks noChangeArrowheads="1"/>
              </p:cNvSpPr>
              <p:nvPr/>
            </p:nvSpPr>
            <p:spPr bwMode="auto">
              <a:xfrm>
                <a:off x="4608" y="307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62" name="Oval 16"/>
              <p:cNvSpPr>
                <a:spLocks noChangeArrowheads="1"/>
              </p:cNvSpPr>
              <p:nvPr/>
            </p:nvSpPr>
            <p:spPr bwMode="auto">
              <a:xfrm>
                <a:off x="4704" y="312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63" name="Oval 17"/>
              <p:cNvSpPr>
                <a:spLocks noChangeArrowheads="1"/>
              </p:cNvSpPr>
              <p:nvPr/>
            </p:nvSpPr>
            <p:spPr bwMode="auto">
              <a:xfrm>
                <a:off x="4752" y="32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1751" name="Oval 18"/>
            <p:cNvSpPr>
              <a:spLocks noChangeArrowheads="1"/>
            </p:cNvSpPr>
            <p:nvPr/>
          </p:nvSpPr>
          <p:spPr bwMode="auto">
            <a:xfrm>
              <a:off x="4800" y="326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659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33375"/>
            <a:ext cx="82296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sr-Latn-CS" i="1" dirty="0" smtClean="0">
                <a:solidFill>
                  <a:srgbClr val="FF5050"/>
                </a:solidFill>
                <a:latin typeface="Times New Roman" pitchFamily="18" charset="0"/>
              </a:rPr>
              <a:t>	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</a:rPr>
              <a:t>Pseudomonas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</a:rPr>
              <a:t>aeruginosa</a:t>
            </a:r>
            <a:endParaRPr lang="sr-Latn-CS" sz="3200" b="1" i="1" dirty="0" smtClean="0">
              <a:solidFill>
                <a:srgbClr val="FF3300"/>
              </a:solidFill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Goveda – mastitis, metritis, pneumonija, dermatitis, enteritis (telad)</a:t>
            </a:r>
          </a:p>
          <a:p>
            <a:r>
              <a:rPr lang="sr-Latn-CS" sz="2800" dirty="0" smtClean="0">
                <a:latin typeface="Times New Roman" pitchFamily="18" charset="0"/>
              </a:rPr>
              <a:t>Ovce – mastitis, fleece-rot, pneumonija, otitis media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84995" name="Picture 3" descr="Krvni pseudomonas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99544" y="2971800"/>
            <a:ext cx="3744912" cy="2562225"/>
          </a:xfrm>
          <a:noFill/>
        </p:spPr>
      </p:pic>
    </p:spTree>
    <p:extLst>
      <p:ext uri="{BB962C8B-B14F-4D97-AF65-F5344CB8AC3E}">
        <p14:creationId xmlns:p14="http://schemas.microsoft.com/office/powerpoint/2010/main" val="39390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238" y="404813"/>
            <a:ext cx="8640762" cy="54737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sr-Latn-CS" sz="2800" i="1" dirty="0">
                <a:solidFill>
                  <a:srgbClr val="FF8585"/>
                </a:solidFill>
                <a:latin typeface="Times New Roman" pitchFamily="18" charset="0"/>
              </a:rPr>
              <a:t>		</a:t>
            </a:r>
            <a:r>
              <a:rPr lang="sr-Latn-CS" sz="2800" b="1" i="1" dirty="0">
                <a:solidFill>
                  <a:srgbClr val="FF3300"/>
                </a:solidFill>
                <a:latin typeface="Times New Roman" pitchFamily="18" charset="0"/>
              </a:rPr>
              <a:t>Haemophilus somnus </a:t>
            </a:r>
            <a:r>
              <a:rPr lang="sr-Latn-CS" sz="2800" b="1" dirty="0">
                <a:solidFill>
                  <a:srgbClr val="FF3300"/>
                </a:solidFill>
                <a:latin typeface="Times New Roman" pitchFamily="18" charset="0"/>
              </a:rPr>
              <a:t>- goveda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Deo normalne flore genitalnog trakta kod goveda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Za razliku od drugih</a:t>
            </a:r>
            <a:r>
              <a:rPr lang="sr-Latn-CS" sz="2800" i="1" dirty="0">
                <a:latin typeface="Times New Roman" pitchFamily="18" charset="0"/>
              </a:rPr>
              <a:t> Haemophilus </a:t>
            </a:r>
            <a:r>
              <a:rPr lang="sr-Latn-CS" sz="2800" dirty="0">
                <a:latin typeface="Times New Roman" pitchFamily="18" charset="0"/>
              </a:rPr>
              <a:t>vrsta može da preživi izvan domaćina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Transmisija direktna ili putem </a:t>
            </a:r>
            <a:r>
              <a:rPr lang="sr-Latn-CS" sz="2800" dirty="0" smtClean="0">
                <a:latin typeface="Times New Roman" pitchFamily="18" charset="0"/>
              </a:rPr>
              <a:t>aerosola</a:t>
            </a:r>
            <a:endParaRPr lang="sr-Latn-CS" sz="2800" dirty="0">
              <a:latin typeface="Times New Roman" pitchFamily="18" charset="0"/>
            </a:endParaRPr>
          </a:p>
          <a:p>
            <a:pPr>
              <a:defRPr/>
            </a:pPr>
            <a:r>
              <a:rPr lang="sr-Latn-CS" sz="2800" dirty="0" smtClean="0">
                <a:latin typeface="Times New Roman" pitchFamily="18" charset="0"/>
              </a:rPr>
              <a:t>Goveda – tri forme:</a:t>
            </a:r>
          </a:p>
          <a:p>
            <a:pPr lvl="1">
              <a:defRPr/>
            </a:pPr>
            <a:r>
              <a:rPr lang="sr-Latn-CS" sz="2800" dirty="0" smtClean="0">
                <a:latin typeface="Times New Roman" pitchFamily="18" charset="0"/>
              </a:rPr>
              <a:t>Reproduktivna i urinarna forma – endometritis, abortus</a:t>
            </a:r>
          </a:p>
          <a:p>
            <a:pPr lvl="1">
              <a:defRPr/>
            </a:pPr>
            <a:r>
              <a:rPr lang="sr-Latn-CS" sz="2800" dirty="0" smtClean="0">
                <a:latin typeface="Times New Roman" pitchFamily="18" charset="0"/>
              </a:rPr>
              <a:t>Respiratorna forma - pneumonija</a:t>
            </a:r>
          </a:p>
          <a:p>
            <a:pPr lvl="1">
              <a:defRPr/>
            </a:pPr>
            <a:r>
              <a:rPr lang="sr-Latn-CS" sz="2800" dirty="0" smtClean="0">
                <a:latin typeface="Times New Roman" pitchFamily="18" charset="0"/>
              </a:rPr>
              <a:t>Septikemična forma - septikemija</a:t>
            </a:r>
            <a:r>
              <a:rPr lang="sr-Latn-CS" sz="2800" dirty="0">
                <a:latin typeface="Times New Roman" pitchFamily="18" charset="0"/>
              </a:rPr>
              <a:t>, </a:t>
            </a:r>
            <a:r>
              <a:rPr lang="sr-Latn-CS" sz="2800" dirty="0" smtClean="0">
                <a:latin typeface="Times New Roman" pitchFamily="18" charset="0"/>
              </a:rPr>
              <a:t>tromboza krvnih sudova, tromboembolični meningoencefalitis – TEME sindrom, artritis </a:t>
            </a:r>
            <a:r>
              <a:rPr lang="sr-Latn-CS" sz="2800" dirty="0">
                <a:latin typeface="Times New Roman" pitchFamily="18" charset="0"/>
              </a:rPr>
              <a:t>miokarditis</a:t>
            </a:r>
          </a:p>
          <a:p>
            <a:pPr lvl="1">
              <a:buNone/>
              <a:defRPr/>
            </a:pPr>
            <a:endParaRPr lang="sr-Latn-CS" dirty="0" smtClean="0">
              <a:latin typeface="Times New Roman" pitchFamily="18" charset="0"/>
            </a:endParaRPr>
          </a:p>
          <a:p>
            <a:pPr lvl="1">
              <a:defRPr/>
            </a:pP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6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27063" y="476250"/>
            <a:ext cx="8516937" cy="38671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sr-Latn-C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3200" b="1" dirty="0">
                <a:solidFill>
                  <a:srgbClr val="FF3300"/>
                </a:solidFill>
                <a:latin typeface="Times New Roman" pitchFamily="18" charset="0"/>
              </a:rPr>
              <a:t>	</a:t>
            </a:r>
            <a:r>
              <a:rPr lang="sr-Latn-CS" sz="3200" b="1" i="1" dirty="0">
                <a:solidFill>
                  <a:srgbClr val="FF3300"/>
                </a:solidFill>
                <a:latin typeface="Times New Roman" pitchFamily="18" charset="0"/>
              </a:rPr>
              <a:t>Haemophilus somnus </a:t>
            </a:r>
            <a:r>
              <a:rPr lang="sr-Latn-CS" sz="3200" b="1" dirty="0">
                <a:solidFill>
                  <a:srgbClr val="FF3300"/>
                </a:solidFill>
                <a:latin typeface="Times New Roman" pitchFamily="18" charset="0"/>
              </a:rPr>
              <a:t>- ovce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Epididimitis, vulvitis, mastitis, reproduktivni problemi </a:t>
            </a:r>
          </a:p>
          <a:p>
            <a:pPr>
              <a:buFont typeface="Wingdings" pitchFamily="2" charset="2"/>
              <a:buNone/>
              <a:defRPr/>
            </a:pPr>
            <a:r>
              <a:rPr lang="sr-Latn-CS" sz="2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2800" i="1" dirty="0">
                <a:solidFill>
                  <a:srgbClr val="FF858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3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5" name="Picture 5" descr="http://microgen.ouhsc.edu/h_somnus/h_somnus_hs2_lar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0"/>
            <a:ext cx="3214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H Somnus mala 1"/>
          <p:cNvPicPr>
            <a:picLocks noChangeAspect="1" noChangeArrowheads="1"/>
          </p:cNvPicPr>
          <p:nvPr/>
        </p:nvPicPr>
        <p:blipFill>
          <a:blip r:embed="rId4" cstate="print">
            <a:lum bright="24000" contrast="32000"/>
          </a:blip>
          <a:srcRect/>
          <a:stretch>
            <a:fillRect/>
          </a:stretch>
        </p:blipFill>
        <p:spPr>
          <a:xfrm>
            <a:off x="4572000" y="2590800"/>
            <a:ext cx="3816350" cy="1527175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1132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27063" y="0"/>
            <a:ext cx="8516937" cy="2743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sr-Latn-CS" sz="34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3400" dirty="0">
                <a:latin typeface="Times New Roman" pitchFamily="18" charset="0"/>
              </a:rPr>
              <a:t>	</a:t>
            </a:r>
            <a:endParaRPr lang="sr-Latn-CS" dirty="0">
              <a:latin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sr-Latn-C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32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3200" b="1" i="1" dirty="0">
                <a:solidFill>
                  <a:srgbClr val="FF3300"/>
                </a:solidFill>
                <a:latin typeface="Times New Roman" pitchFamily="18" charset="0"/>
              </a:rPr>
              <a:t>Haemophilus parasius</a:t>
            </a:r>
          </a:p>
          <a:p>
            <a:pPr>
              <a:defRPr/>
            </a:pPr>
            <a:r>
              <a:rPr lang="sr-Latn-CS" sz="2800" b="1" i="1" dirty="0">
                <a:solidFill>
                  <a:srgbClr val="002060"/>
                </a:solidFill>
                <a:latin typeface="Times New Roman" pitchFamily="18" charset="0"/>
              </a:rPr>
              <a:t>Glaserova bolest </a:t>
            </a:r>
            <a:r>
              <a:rPr lang="sr-Latn-CS" sz="2800" dirty="0">
                <a:latin typeface="Times New Roman" pitchFamily="18" charset="0"/>
              </a:rPr>
              <a:t>– poliserozitis i leptomeningitis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Starost do 12 nedelja života</a:t>
            </a:r>
          </a:p>
          <a:p>
            <a:pPr>
              <a:buFont typeface="Wingdings" pitchFamily="2" charset="2"/>
              <a:buNone/>
              <a:defRPr/>
            </a:pPr>
            <a:r>
              <a:rPr lang="sr-Latn-CS" sz="2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33795" name="Picture 4" descr="http://www.animal-health-online.de/drms/bilder/we/w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14600"/>
            <a:ext cx="42481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http://www.uab.es/Imatge/cerdo2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743200"/>
            <a:ext cx="36655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12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27063" y="476250"/>
            <a:ext cx="8516937" cy="583247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400" b="1" dirty="0">
                <a:solidFill>
                  <a:srgbClr val="FF3300"/>
                </a:solidFill>
                <a:latin typeface="Times New Roman" pitchFamily="18" charset="0"/>
              </a:rPr>
              <a:t>			</a:t>
            </a:r>
            <a:r>
              <a:rPr lang="sr-Latn-CS" sz="3400" b="1" i="1" dirty="0">
                <a:solidFill>
                  <a:srgbClr val="FF3300"/>
                </a:solidFill>
                <a:latin typeface="Times New Roman" pitchFamily="18" charset="0"/>
              </a:rPr>
              <a:t>Haemophilus paragallinarum</a:t>
            </a:r>
          </a:p>
          <a:p>
            <a:pPr>
              <a:defRPr/>
            </a:pP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Infektivna coryza</a:t>
            </a:r>
          </a:p>
          <a:p>
            <a:pPr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Dornji delovi respiratornog trakta i paranazalni sinusi</a:t>
            </a:r>
          </a:p>
          <a:p>
            <a:pPr>
              <a:defRPr/>
            </a:pPr>
            <a:r>
              <a:rPr lang="sr-Latn-CS" sz="2800" dirty="0">
                <a:solidFill>
                  <a:schemeClr val="tx1"/>
                </a:solidFill>
                <a:latin typeface="Times New Roman" pitchFamily="18" charset="0"/>
              </a:rPr>
              <a:t>Slab prirast i pad nosivosti</a:t>
            </a:r>
            <a:endParaRPr lang="en-US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4819" name="Picture 2" descr="http://www.bellsouth.com.au/tech/inf%20coryz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276600"/>
            <a:ext cx="31813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://www.bellsouth.com.au/tech/inf%20coryza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282" y="3392487"/>
            <a:ext cx="31813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74675" y="914400"/>
            <a:ext cx="8569325" cy="53149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3300"/>
                </a:solidFill>
                <a:latin typeface="Times New Roman" pitchFamily="18" charset="0"/>
              </a:rPr>
              <a:t>		</a:t>
            </a:r>
            <a:r>
              <a:rPr lang="sr-Latn-CS" sz="3200" b="1" i="1" dirty="0">
                <a:solidFill>
                  <a:srgbClr val="FF3300"/>
                </a:solidFill>
                <a:latin typeface="Times New Roman" pitchFamily="18" charset="0"/>
              </a:rPr>
              <a:t>Taylorella 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equigenitalis</a:t>
            </a:r>
          </a:p>
          <a:p>
            <a:pPr>
              <a:buFont typeface="Wingdings" pitchFamily="2" charset="2"/>
              <a:buNone/>
              <a:defRPr/>
            </a:pPr>
            <a:endParaRPr lang="en-US" sz="2800" b="1" i="1" dirty="0">
              <a:solidFill>
                <a:srgbClr val="FF8585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Raniji naziv </a:t>
            </a:r>
            <a:r>
              <a:rPr lang="sr-Latn-CS" sz="2800" i="1" dirty="0">
                <a:latin typeface="Times New Roman" pitchFamily="18" charset="0"/>
              </a:rPr>
              <a:t>Haemophilus equigenitalis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Kratak nepokretan Gram negativni bacil, 0,7 x 0,7-1,8 </a:t>
            </a:r>
            <a:r>
              <a:rPr lang="sr-Latn-CS" sz="2800" dirty="0">
                <a:latin typeface="Symbol" pitchFamily="18" charset="2"/>
              </a:rPr>
              <a:t>m</a:t>
            </a:r>
            <a:r>
              <a:rPr lang="sr-Latn-CS" sz="2800" dirty="0">
                <a:latin typeface="Times New Roman" pitchFamily="18" charset="0"/>
              </a:rPr>
              <a:t>m, oksidaza i katalaza pozitivan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Mikroaerofil, sporo raste, nutritivno zahtevan – čokoladni agar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Prisustvo X faktora rasta stimuliše rast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Prisutan na sluznici genitalnog trakta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4" name="Picture 3" descr="Taylorella mala"/>
          <p:cNvPicPr>
            <a:picLocks noChangeAspect="1" noChangeArrowheads="1"/>
          </p:cNvPicPr>
          <p:nvPr/>
        </p:nvPicPr>
        <p:blipFill>
          <a:blip r:embed="rId3" cstate="print">
            <a:lum bright="32000" contrast="8000"/>
          </a:blip>
          <a:stretch>
            <a:fillRect/>
          </a:stretch>
        </p:blipFill>
        <p:spPr>
          <a:xfrm>
            <a:off x="6477000" y="152400"/>
            <a:ext cx="2001956" cy="2105904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3806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401637"/>
            <a:ext cx="8137525" cy="453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Izaziva</a:t>
            </a:r>
            <a:r>
              <a:rPr lang="sr-Latn-CS" sz="28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sr-Latn-CS" sz="2800" b="1" dirty="0">
                <a:solidFill>
                  <a:srgbClr val="002060"/>
                </a:solidFill>
                <a:latin typeface="Times New Roman" pitchFamily="18" charset="0"/>
              </a:rPr>
              <a:t>zarazni metritis kopitara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Venerična bolest – mukopurulentan vaginalni iscedak i preivremeni sterilitet</a:t>
            </a:r>
          </a:p>
          <a:p>
            <a:pPr>
              <a:defRPr/>
            </a:pPr>
            <a:r>
              <a:rPr lang="sr-Latn-CS" sz="2800" dirty="0">
                <a:latin typeface="Times New Roman" pitchFamily="18" charset="0"/>
              </a:rPr>
              <a:t>Akutni </a:t>
            </a:r>
            <a:r>
              <a:rPr lang="sr-Latn-CS" sz="2800" dirty="0" smtClean="0">
                <a:latin typeface="Times New Roman" pitchFamily="18" charset="0"/>
              </a:rPr>
              <a:t>endometritis  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36868" name="Picture 5" descr="http://www.equidblog.com/uploads/image/Mare%20&amp;%20F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21" y="2438400"/>
            <a:ext cx="3429000" cy="320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&amp;Rcy;&amp;iecy;&amp;zcy;&amp;ucy;&amp;lcy;&amp;tcy;&amp;acy;&amp;tcy; &amp;scy;&amp;lcy;&amp;icy;&amp;kcy;&amp;acy; &amp;zcy;&amp;acy; Taylorella equigenital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550" y="2936450"/>
            <a:ext cx="2434716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3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sr-Latn-CS" sz="3200" dirty="0">
                <a:solidFill>
                  <a:srgbClr val="FF3300"/>
                </a:solidFill>
                <a:latin typeface="Times New Roman" pitchFamily="18" charset="0"/>
              </a:rPr>
              <a:t>   </a:t>
            </a:r>
            <a:r>
              <a:rPr lang="sr-Latn-CS" sz="3200" b="1" i="1" spc="0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Aeromonas</a:t>
            </a:r>
            <a:r>
              <a:rPr lang="sr-Latn-CS" sz="3200" b="1" spc="0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 spp, </a:t>
            </a:r>
            <a:r>
              <a:rPr lang="sr-Latn-CS" sz="3200" b="1" i="1" spc="0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Plesiomonas shigelloides             </a:t>
            </a:r>
            <a:r>
              <a:rPr lang="sr-Latn-CS" sz="3200" b="1" spc="0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		i </a:t>
            </a:r>
            <a:r>
              <a:rPr lang="sr-Latn-CS" sz="3200" b="1" i="1" spc="0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Vibrio</a:t>
            </a:r>
            <a:r>
              <a:rPr lang="sr-Latn-CS" sz="3200" b="1" spc="0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 spp</a:t>
            </a:r>
            <a:endParaRPr lang="en-US" sz="3200" b="1" spc="0" dirty="0">
              <a:solidFill>
                <a:srgbClr val="FF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597818"/>
            <a:ext cx="4572000" cy="4530725"/>
          </a:xfrm>
        </p:spPr>
        <p:txBody>
          <a:bodyPr/>
          <a:lstStyle/>
          <a:p>
            <a:r>
              <a:rPr lang="sr-Latn-CS" sz="3200" dirty="0" smtClean="0">
                <a:latin typeface="Times New Roman" pitchFamily="18" charset="0"/>
              </a:rPr>
              <a:t>Gram negativne bakterije</a:t>
            </a:r>
          </a:p>
          <a:p>
            <a:r>
              <a:rPr lang="sr-Latn-CS" sz="3200" dirty="0" smtClean="0">
                <a:latin typeface="Times New Roman" pitchFamily="18" charset="0"/>
              </a:rPr>
              <a:t>Prisutne u vodi</a:t>
            </a:r>
          </a:p>
          <a:p>
            <a:r>
              <a:rPr lang="sr-Latn-CS" sz="3200" dirty="0" smtClean="0">
                <a:latin typeface="Times New Roman" pitchFamily="18" charset="0"/>
              </a:rPr>
              <a:t>Oportunistički patogeni      – ribe, reptili ređe sisari</a:t>
            </a:r>
          </a:p>
          <a:p>
            <a:r>
              <a:rPr lang="sr-Latn-CS" sz="3200" dirty="0" smtClean="0">
                <a:latin typeface="Times New Roman" pitchFamily="18" charset="0"/>
              </a:rPr>
              <a:t>Izuzetak 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Vibrio cholerae    </a:t>
            </a:r>
            <a:r>
              <a:rPr lang="sr-Latn-CS" sz="3200" dirty="0" smtClean="0">
                <a:latin typeface="Times New Roman" pitchFamily="18" charset="0"/>
              </a:rPr>
              <a:t>– kolera ljudi </a:t>
            </a:r>
            <a:endParaRPr lang="en-US" sz="3200" dirty="0" smtClean="0">
              <a:latin typeface="Times New Roman" pitchFamily="18" charset="0"/>
            </a:endParaRPr>
          </a:p>
        </p:txBody>
      </p:sp>
      <p:pic>
        <p:nvPicPr>
          <p:cNvPr id="59396" name="Picture 4" descr="vibrio_cholera_e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073869" y="2362200"/>
            <a:ext cx="3384331" cy="2300287"/>
          </a:xfrm>
          <a:noFill/>
        </p:spPr>
      </p:pic>
    </p:spTree>
    <p:extLst>
      <p:ext uri="{BB962C8B-B14F-4D97-AF65-F5344CB8AC3E}">
        <p14:creationId xmlns:p14="http://schemas.microsoft.com/office/powerpoint/2010/main" val="35962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elluliti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99944" y="3486125"/>
            <a:ext cx="1697037" cy="2376488"/>
          </a:xfrm>
          <a:noFill/>
        </p:spPr>
      </p:pic>
      <p:sp>
        <p:nvSpPr>
          <p:cNvPr id="63490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81000"/>
            <a:ext cx="8915400" cy="5573713"/>
          </a:xfrm>
        </p:spPr>
        <p:txBody>
          <a:bodyPr/>
          <a:lstStyle/>
          <a:p>
            <a:r>
              <a:rPr lang="sr-Latn-CS" sz="3200" b="1" dirty="0" smtClean="0">
                <a:solidFill>
                  <a:srgbClr val="FF3300"/>
                </a:solidFill>
                <a:latin typeface="Times New Roman" pitchFamily="18" charset="0"/>
              </a:rPr>
              <a:t>Ljudi 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– trovanja hranom – 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Aeromonas hydrophila, Vibrio parahaemolityticus</a:t>
            </a:r>
          </a:p>
          <a:p>
            <a:pPr lvl="1">
              <a:buFont typeface="Wingdings" pitchFamily="2" charset="2"/>
              <a:buNone/>
            </a:pP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       - diareja, neonatalni meningitis -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Plesiomonas</a:t>
            </a:r>
          </a:p>
          <a:p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A.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hydrophila </a:t>
            </a:r>
            <a:r>
              <a:rPr lang="sr-Latn-CS" sz="3200" dirty="0" smtClean="0">
                <a:solidFill>
                  <a:srgbClr val="FF3300"/>
                </a:solidFill>
                <a:latin typeface="Times New Roman" pitchFamily="18" charset="0"/>
              </a:rPr>
              <a:t>– goveda 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abortus,</a:t>
            </a:r>
            <a:r>
              <a:rPr lang="sr-Latn-CS" sz="3200" dirty="0" smtClean="0">
                <a:solidFill>
                  <a:srgbClr val="FF3300"/>
                </a:solidFill>
                <a:latin typeface="Times New Roman" pitchFamily="18" charset="0"/>
              </a:rPr>
              <a:t> psi 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– septikemija</a:t>
            </a:r>
          </a:p>
          <a:p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V.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</a:rPr>
              <a:t>metschnikovii </a:t>
            </a:r>
            <a:r>
              <a:rPr lang="sr-Latn-CS" sz="3200" b="1" dirty="0" smtClean="0">
                <a:solidFill>
                  <a:srgbClr val="FF3300"/>
                </a:solidFill>
                <a:latin typeface="Times New Roman" pitchFamily="18" charset="0"/>
              </a:rPr>
              <a:t>– </a:t>
            </a:r>
            <a:r>
              <a:rPr lang="sr-Latn-CS" sz="3200" dirty="0" smtClean="0">
                <a:solidFill>
                  <a:srgbClr val="FF3300"/>
                </a:solidFill>
                <a:latin typeface="Times New Roman" pitchFamily="18" charset="0"/>
              </a:rPr>
              <a:t>živina 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– opasna enterična infekcija</a:t>
            </a:r>
            <a:endParaRPr lang="en-US" sz="32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63492" name="Picture 5" descr="Aeromonas_color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14400" y="3558915"/>
            <a:ext cx="3438525" cy="2314575"/>
          </a:xfrm>
          <a:noFill/>
        </p:spPr>
      </p:pic>
    </p:spTree>
    <p:extLst>
      <p:ext uri="{BB962C8B-B14F-4D97-AF65-F5344CB8AC3E}">
        <p14:creationId xmlns:p14="http://schemas.microsoft.com/office/powerpoint/2010/main" val="39705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447800"/>
            <a:ext cx="8229600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Morfologija</a:t>
            </a:r>
            <a:br>
              <a:rPr lang="sr-Latn-CS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sr-Latn-CS" sz="3200" b="1" i="1" dirty="0">
                <a:solidFill>
                  <a:srgbClr val="FF3300"/>
                </a:solidFill>
                <a:effectLst/>
                <a:latin typeface="Times New Roman" pitchFamily="18" charset="0"/>
              </a:rPr>
              <a:t>Aeromonas</a:t>
            </a:r>
            <a:r>
              <a:rPr lang="sr-Latn-CS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i </a:t>
            </a:r>
            <a:r>
              <a:rPr lang="sr-Latn-CS" sz="3200" b="1" i="1" dirty="0">
                <a:solidFill>
                  <a:srgbClr val="FF3300"/>
                </a:solidFill>
                <a:effectLst/>
                <a:latin typeface="Times New Roman" pitchFamily="18" charset="0"/>
              </a:rPr>
              <a:t>Plesiomonas</a:t>
            </a:r>
            <a:r>
              <a:rPr lang="sr-Latn-CS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– pravi štapići</a:t>
            </a:r>
            <a:br>
              <a:rPr lang="sr-Latn-CS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sr-Latn-CS" sz="3200" b="1" i="1" dirty="0">
                <a:solidFill>
                  <a:srgbClr val="FF3300"/>
                </a:solidFill>
                <a:effectLst/>
                <a:latin typeface="Times New Roman" pitchFamily="18" charset="0"/>
              </a:rPr>
              <a:t>Vibrio</a:t>
            </a:r>
            <a:r>
              <a:rPr lang="sr-Latn-CS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– zakrivljeni štapić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en-US" sz="320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0419" name="Picture 7" descr="Vibrio metschnikovii Gram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-20000" contrast="16000"/>
          </a:blip>
          <a:srcRect/>
          <a:stretch>
            <a:fillRect/>
          </a:stretch>
        </p:blipFill>
        <p:spPr>
          <a:xfrm>
            <a:off x="381000" y="2433507"/>
            <a:ext cx="4362450" cy="2616200"/>
          </a:xfrm>
          <a:noFill/>
        </p:spPr>
      </p:pic>
      <p:pic>
        <p:nvPicPr>
          <p:cNvPr id="60420" name="Picture 8" descr="V cholerae Acridine orange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46689" y="2481132"/>
            <a:ext cx="4038600" cy="2568575"/>
          </a:xfrm>
          <a:noFill/>
        </p:spPr>
      </p:pic>
    </p:spTree>
    <p:extLst>
      <p:ext uri="{BB962C8B-B14F-4D97-AF65-F5344CB8AC3E}">
        <p14:creationId xmlns:p14="http://schemas.microsoft.com/office/powerpoint/2010/main" val="41191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502483"/>
            <a:ext cx="4537075" cy="5654675"/>
          </a:xfrm>
        </p:spPr>
        <p:txBody>
          <a:bodyPr/>
          <a:lstStyle/>
          <a:p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Katalaza pozitivni, oksidaza pozitivni, fakultativni anaerobi, polarna flagela</a:t>
            </a:r>
          </a:p>
          <a:p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Određene </a:t>
            </a:r>
            <a:r>
              <a:rPr lang="sr-Latn-CS" sz="3200" i="1" dirty="0" smtClean="0">
                <a:solidFill>
                  <a:schemeClr val="tx2"/>
                </a:solidFill>
                <a:latin typeface="Times New Roman" pitchFamily="18" charset="0"/>
              </a:rPr>
              <a:t>Vibrio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 vrste su halofilne</a:t>
            </a:r>
          </a:p>
          <a:p>
            <a:r>
              <a:rPr lang="sr-Latn-CS" sz="3200" b="1" dirty="0" smtClean="0">
                <a:solidFill>
                  <a:srgbClr val="002060"/>
                </a:solidFill>
                <a:latin typeface="Times New Roman" pitchFamily="18" charset="0"/>
              </a:rPr>
              <a:t>Optimalna temperatura rasta niža od 37 </a:t>
            </a:r>
            <a:r>
              <a:rPr lang="sr-Latn-CS" sz="3200" b="1" baseline="30000" dirty="0" smtClean="0">
                <a:solidFill>
                  <a:srgbClr val="002060"/>
                </a:solidFill>
                <a:latin typeface="Times New Roman" pitchFamily="18" charset="0"/>
              </a:rPr>
              <a:t>o</a:t>
            </a:r>
            <a:r>
              <a:rPr lang="sr-Latn-CS" sz="3200" b="1" dirty="0" smtClean="0">
                <a:solidFill>
                  <a:srgbClr val="002060"/>
                </a:solidFill>
                <a:latin typeface="Times New Roman" pitchFamily="18" charset="0"/>
              </a:rPr>
              <a:t>C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61443" name="Picture 3" descr="Aeromonas hydrophila krvni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502483"/>
            <a:ext cx="3287712" cy="2189163"/>
          </a:xfrm>
          <a:noFill/>
        </p:spPr>
      </p:pic>
      <p:pic>
        <p:nvPicPr>
          <p:cNvPr id="61444" name="Picture 6" descr="A hydrophila MacConkey mal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2819400"/>
            <a:ext cx="3287712" cy="3381302"/>
          </a:xfrm>
          <a:noFill/>
        </p:spPr>
      </p:pic>
    </p:spTree>
    <p:extLst>
      <p:ext uri="{BB962C8B-B14F-4D97-AF65-F5344CB8AC3E}">
        <p14:creationId xmlns:p14="http://schemas.microsoft.com/office/powerpoint/2010/main" val="14309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44487"/>
            <a:ext cx="7993063" cy="4530725"/>
          </a:xfrm>
        </p:spPr>
        <p:txBody>
          <a:bodyPr/>
          <a:lstStyle/>
          <a:p>
            <a:pPr algn="just"/>
            <a:r>
              <a:rPr lang="sr-Latn-CS" sz="2800" dirty="0" smtClean="0">
                <a:latin typeface="Times New Roman" pitchFamily="18" charset="0"/>
              </a:rPr>
              <a:t>Svinje – respiratorne infekcije, otitis</a:t>
            </a:r>
          </a:p>
          <a:p>
            <a:pPr algn="just"/>
            <a:r>
              <a:rPr lang="sr-Latn-CS" sz="2800" dirty="0" smtClean="0">
                <a:latin typeface="Times New Roman" pitchFamily="18" charset="0"/>
              </a:rPr>
              <a:t>Konji – genitalne infekcije, pneumonija, ulcerativni keratitis</a:t>
            </a:r>
          </a:p>
          <a:p>
            <a:pPr algn="just"/>
            <a:r>
              <a:rPr lang="sr-Latn-CS" sz="2800" dirty="0" smtClean="0">
                <a:latin typeface="Times New Roman" pitchFamily="18" charset="0"/>
              </a:rPr>
              <a:t>Psi, mačke – otitis externa, cystitis, pneumonija, ulcerativni keratitis</a:t>
            </a:r>
          </a:p>
          <a:p>
            <a:pPr algn="just"/>
            <a:r>
              <a:rPr lang="sr-Latn-RS" sz="2800" b="1" i="1" dirty="0" smtClean="0">
                <a:solidFill>
                  <a:srgbClr val="FF3300"/>
                </a:solidFill>
                <a:latin typeface="Times New Roman" pitchFamily="18" charset="0"/>
              </a:rPr>
              <a:t>Pseudomonas fluorescens </a:t>
            </a:r>
            <a:r>
              <a:rPr lang="sr-Latn-RS" sz="2800" b="1" dirty="0" smtClean="0">
                <a:solidFill>
                  <a:srgbClr val="FF3300"/>
                </a:solidFill>
                <a:latin typeface="Times New Roman" pitchFamily="18" charset="0"/>
              </a:rPr>
              <a:t>i </a:t>
            </a:r>
            <a:r>
              <a:rPr lang="sr-Latn-RS" sz="2800" b="1" i="1" dirty="0" smtClean="0">
                <a:solidFill>
                  <a:srgbClr val="FF3300"/>
                </a:solidFill>
                <a:latin typeface="Times New Roman" pitchFamily="18" charset="0"/>
              </a:rPr>
              <a:t>Pseudomonas putida </a:t>
            </a:r>
            <a:r>
              <a:rPr lang="sr-Latn-RS" sz="2800" dirty="0" smtClean="0">
                <a:latin typeface="Times New Roman" pitchFamily="18" charset="0"/>
              </a:rPr>
              <a:t>infekcije riba</a:t>
            </a:r>
            <a:endParaRPr lang="en-US" sz="2800" dirty="0" smtClean="0">
              <a:latin typeface="Times New Roman" pitchFamily="18" charset="0"/>
            </a:endParaRPr>
          </a:p>
          <a:p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86019" name="Picture 3" descr="EQEYE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>
          <a:xfrm>
            <a:off x="5054601" y="3505200"/>
            <a:ext cx="3319462" cy="2422525"/>
          </a:xfrm>
          <a:noFill/>
        </p:spPr>
      </p:pic>
    </p:spTree>
    <p:extLst>
      <p:ext uri="{BB962C8B-B14F-4D97-AF65-F5344CB8AC3E}">
        <p14:creationId xmlns:p14="http://schemas.microsoft.com/office/powerpoint/2010/main" val="22117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04813"/>
            <a:ext cx="7931150" cy="4530725"/>
          </a:xfrm>
        </p:spPr>
        <p:txBody>
          <a:bodyPr/>
          <a:lstStyle/>
          <a:p>
            <a:r>
              <a:rPr lang="sr-Latn-CS" sz="3200" b="1" dirty="0" smtClean="0">
                <a:solidFill>
                  <a:srgbClr val="FF3300"/>
                </a:solidFill>
                <a:latin typeface="Times New Roman" pitchFamily="18" charset="0"/>
              </a:rPr>
              <a:t>Primarni patogeni za ribe i reptile</a:t>
            </a:r>
          </a:p>
          <a:p>
            <a:pPr lvl="1"/>
            <a:r>
              <a:rPr lang="sr-Latn-CS" sz="3200" i="1" dirty="0" smtClean="0">
                <a:solidFill>
                  <a:srgbClr val="FF3300"/>
                </a:solidFill>
                <a:latin typeface="Times New Roman" pitchFamily="18" charset="0"/>
              </a:rPr>
              <a:t>Aeromonas salmonicida 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– furunkuloza pastrmki</a:t>
            </a:r>
          </a:p>
          <a:p>
            <a:pPr lvl="1"/>
            <a:r>
              <a:rPr lang="sr-Latn-CS" sz="3200" i="1" dirty="0" smtClean="0">
                <a:solidFill>
                  <a:srgbClr val="FF3300"/>
                </a:solidFill>
                <a:latin typeface="Times New Roman" pitchFamily="18" charset="0"/>
              </a:rPr>
              <a:t>Aeromonas hydrophila 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– hemoragična septikemija ribe, sindrom crvene noge vodozemci</a:t>
            </a:r>
          </a:p>
          <a:p>
            <a:pPr lvl="1"/>
            <a:r>
              <a:rPr lang="sr-Latn-CS" sz="3200" i="1" dirty="0" smtClean="0">
                <a:solidFill>
                  <a:srgbClr val="FF3300"/>
                </a:solidFill>
                <a:latin typeface="Times New Roman" pitchFamily="18" charset="0"/>
              </a:rPr>
              <a:t>Plesiomonas shigelloides </a:t>
            </a:r>
            <a:r>
              <a:rPr lang="sr-Latn-CS" sz="3200" dirty="0" smtClean="0">
                <a:solidFill>
                  <a:schemeClr val="tx2"/>
                </a:solidFill>
                <a:latin typeface="Times New Roman" pitchFamily="18" charset="0"/>
              </a:rPr>
              <a:t>– septikemija</a:t>
            </a:r>
          </a:p>
          <a:p>
            <a:endParaRPr lang="en-US" sz="32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62467" name="Picture 9" descr="Alligat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4038600"/>
            <a:ext cx="3887787" cy="2039937"/>
          </a:xfrm>
          <a:noFill/>
        </p:spPr>
      </p:pic>
    </p:spTree>
    <p:extLst>
      <p:ext uri="{BB962C8B-B14F-4D97-AF65-F5344CB8AC3E}">
        <p14:creationId xmlns:p14="http://schemas.microsoft.com/office/powerpoint/2010/main" val="22337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838994"/>
            <a:ext cx="4691063" cy="4530725"/>
          </a:xfrm>
        </p:spPr>
        <p:txBody>
          <a:bodyPr>
            <a:normAutofit/>
          </a:bodyPr>
          <a:lstStyle/>
          <a:p>
            <a:r>
              <a:rPr lang="sr-Latn-CS" sz="2800" dirty="0" smtClean="0">
                <a:latin typeface="Times New Roman" pitchFamily="18" charset="0"/>
              </a:rPr>
              <a:t>Pigmenti koje produkuje </a:t>
            </a:r>
            <a:r>
              <a:rPr lang="sr-Latn-CS" sz="2800" b="1" i="1" dirty="0" smtClean="0">
                <a:latin typeface="Times New Roman" pitchFamily="18" charset="0"/>
              </a:rPr>
              <a:t>Pseudomonas aeruginosa</a:t>
            </a:r>
          </a:p>
          <a:p>
            <a:pPr lvl="1"/>
            <a:r>
              <a:rPr lang="sr-Latn-CS" sz="2800" dirty="0" smtClean="0">
                <a:solidFill>
                  <a:srgbClr val="FF5050"/>
                </a:solidFill>
                <a:latin typeface="Times New Roman" pitchFamily="18" charset="0"/>
              </a:rPr>
              <a:t>Piocianid</a:t>
            </a:r>
            <a:r>
              <a:rPr lang="sr-Latn-CS" sz="2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</a:rPr>
              <a:t>– plavo zeleni</a:t>
            </a:r>
          </a:p>
          <a:p>
            <a:pPr lvl="1"/>
            <a:r>
              <a:rPr lang="sr-Latn-CS" sz="2800" dirty="0" smtClean="0">
                <a:solidFill>
                  <a:srgbClr val="FF5050"/>
                </a:solidFill>
                <a:latin typeface="Times New Roman" pitchFamily="18" charset="0"/>
              </a:rPr>
              <a:t>Pioverdin</a:t>
            </a:r>
            <a:r>
              <a:rPr lang="sr-Latn-CS" sz="2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</a:rPr>
              <a:t>– zeleno žuti</a:t>
            </a:r>
          </a:p>
          <a:p>
            <a:pPr lvl="1"/>
            <a:r>
              <a:rPr lang="sr-Latn-CS" sz="2800" dirty="0" smtClean="0">
                <a:solidFill>
                  <a:srgbClr val="FF5050"/>
                </a:solidFill>
                <a:latin typeface="Times New Roman" pitchFamily="18" charset="0"/>
              </a:rPr>
              <a:t>Piorubin </a:t>
            </a:r>
            <a:r>
              <a:rPr lang="sr-Latn-CS" sz="2800" dirty="0" smtClean="0">
                <a:latin typeface="Times New Roman" pitchFamily="18" charset="0"/>
              </a:rPr>
              <a:t>– crveni</a:t>
            </a:r>
          </a:p>
          <a:p>
            <a:pPr lvl="1"/>
            <a:r>
              <a:rPr lang="sr-Latn-CS" sz="2800" dirty="0" smtClean="0">
                <a:solidFill>
                  <a:srgbClr val="FF5050"/>
                </a:solidFill>
                <a:latin typeface="Times New Roman" pitchFamily="18" charset="0"/>
              </a:rPr>
              <a:t>Piomelanin</a:t>
            </a:r>
            <a:r>
              <a:rPr lang="sr-Latn-CS" sz="2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</a:rPr>
              <a:t>– smeđe crni</a:t>
            </a:r>
            <a:endParaRPr lang="en-US" sz="2800" dirty="0" smtClean="0">
              <a:latin typeface="Times New Roman" pitchFamily="18" charset="0"/>
            </a:endParaRPr>
          </a:p>
          <a:p>
            <a:endParaRPr lang="en-US" sz="2800" dirty="0" smtClean="0">
              <a:solidFill>
                <a:schemeClr val="tx2"/>
              </a:solidFill>
            </a:endParaRPr>
          </a:p>
        </p:txBody>
      </p:sp>
      <p:pic>
        <p:nvPicPr>
          <p:cNvPr id="87043" name="Picture 3" descr="Pseudomonas agar P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6013" y="705417"/>
            <a:ext cx="3606800" cy="3405188"/>
          </a:xfrm>
          <a:noFill/>
        </p:spPr>
      </p:pic>
      <p:sp>
        <p:nvSpPr>
          <p:cNvPr id="87044" name="Text Box 6"/>
          <p:cNvSpPr txBox="1">
            <a:spLocks noChangeArrowheads="1"/>
          </p:cNvSpPr>
          <p:nvPr/>
        </p:nvSpPr>
        <p:spPr bwMode="auto">
          <a:xfrm>
            <a:off x="684213" y="4508500"/>
            <a:ext cx="7848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 Patogeneza – veći broj toksina i enzima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 Adherencija – fimbrije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81000"/>
            <a:ext cx="8610600" cy="525780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Kolonizacija i umnožavanje olakšano usled prisustva egzoenzima S (antifagocit</a:t>
            </a:r>
            <a:r>
              <a:rPr lang="en-US" sz="2800" dirty="0" smtClean="0">
                <a:latin typeface="Times New Roman" pitchFamily="18" charset="0"/>
              </a:rPr>
              <a:t>no </a:t>
            </a:r>
            <a:r>
              <a:rPr lang="sr-Latn-CS" sz="2800" dirty="0" smtClean="0">
                <a:latin typeface="Times New Roman" pitchFamily="18" charset="0"/>
              </a:rPr>
              <a:t>svojstvo), ekstracelularnog sluzavog omotača i LPS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Otpornost prema komplementu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</a:rPr>
              <a:t>Oštećenje tkiva- egzotoksin A, fosfolipaza C, proteaze, leukocidin 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88067" name="Picture 4" descr="TC Pseudomonas ma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86300" y="3200400"/>
            <a:ext cx="2795587" cy="2795588"/>
          </a:xfrm>
          <a:noFill/>
        </p:spPr>
      </p:pic>
    </p:spTree>
    <p:extLst>
      <p:ext uri="{BB962C8B-B14F-4D97-AF65-F5344CB8AC3E}">
        <p14:creationId xmlns:p14="http://schemas.microsoft.com/office/powerpoint/2010/main" val="40615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0"/>
            <a:ext cx="5334000" cy="914400"/>
          </a:xfrm>
        </p:spPr>
        <p:txBody>
          <a:bodyPr/>
          <a:lstStyle/>
          <a:p>
            <a:pPr>
              <a:defRPr/>
            </a:pPr>
            <a:r>
              <a:rPr lang="hr-HR" sz="3200" b="1" i="1" dirty="0" smtClean="0">
                <a:solidFill>
                  <a:srgbClr val="FF5050"/>
                </a:solidFill>
                <a:latin typeface="Times New Roman" pitchFamily="18" charset="0"/>
              </a:rPr>
              <a:t>Burkholderia</a:t>
            </a:r>
            <a:r>
              <a:rPr lang="hr-HR" sz="3200" b="1" dirty="0" smtClean="0">
                <a:solidFill>
                  <a:srgbClr val="FF5050"/>
                </a:solidFill>
                <a:latin typeface="Times New Roman" pitchFamily="18" charset="0"/>
              </a:rPr>
              <a:t> vrste</a:t>
            </a:r>
            <a:endParaRPr lang="en-US" sz="3200" b="1" dirty="0" smtClean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43000"/>
            <a:ext cx="7924800" cy="4530725"/>
          </a:xfrm>
        </p:spPr>
        <p:txBody>
          <a:bodyPr>
            <a:normAutofit/>
          </a:bodyPr>
          <a:lstStyle/>
          <a:p>
            <a:r>
              <a:rPr lang="hr-HR" sz="2800" b="1" i="1" dirty="0" smtClean="0">
                <a:solidFill>
                  <a:srgbClr val="FF5050"/>
                </a:solidFill>
                <a:latin typeface="Times New Roman" pitchFamily="18" charset="0"/>
              </a:rPr>
              <a:t>Burkholderia mallei </a:t>
            </a:r>
            <a:r>
              <a:rPr lang="hr-HR" sz="2800" b="1" dirty="0" smtClean="0">
                <a:solidFill>
                  <a:srgbClr val="FF5050"/>
                </a:solidFill>
                <a:latin typeface="Times New Roman" pitchFamily="18" charset="0"/>
              </a:rPr>
              <a:t>– maleus - sakagija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r-HR" sz="2800" dirty="0" smtClean="0">
                <a:latin typeface="Times New Roman" pitchFamily="18" charset="0"/>
              </a:rPr>
              <a:t>Zarazno oboljenje ekvida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r-HR" sz="2800" dirty="0" smtClean="0">
                <a:latin typeface="Times New Roman" pitchFamily="18" charset="0"/>
              </a:rPr>
              <a:t>Formiranje čvorića –nodula i ulcera u respiratornom traktu i plućima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r-HR" sz="2800" b="1" dirty="0" smtClean="0">
                <a:solidFill>
                  <a:srgbClr val="002060"/>
                </a:solidFill>
                <a:latin typeface="Times New Roman" pitchFamily="18" charset="0"/>
              </a:rPr>
              <a:t>Zoonoza mogu oboleti ljudi kao i psi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r-HR" sz="2800" dirty="0" smtClean="0">
                <a:latin typeface="Times New Roman" pitchFamily="18" charset="0"/>
              </a:rPr>
              <a:t>Izvršena eradikacija u Evropi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r-HR" sz="2800" dirty="0" smtClean="0">
                <a:latin typeface="Times New Roman" pitchFamily="18" charset="0"/>
              </a:rPr>
              <a:t>Prisutna – Bliski Istok, Indija, Pakistan, Kina i Mongolija</a:t>
            </a:r>
            <a:endParaRPr lang="en-US" sz="28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18882</TotalTime>
  <Words>849</Words>
  <Application>Microsoft Office PowerPoint</Application>
  <PresentationFormat>On-screen Show (4:3)</PresentationFormat>
  <Paragraphs>290</Paragraphs>
  <Slides>60</Slides>
  <Notes>56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Symbol</vt:lpstr>
      <vt:lpstr>Tahoma</vt:lpstr>
      <vt:lpstr>Times New Roman</vt:lpstr>
      <vt:lpstr>Wingdings</vt:lpstr>
      <vt:lpstr>Retrospect</vt:lpstr>
      <vt:lpstr>Slide</vt:lpstr>
      <vt:lpstr>Pseudomonas, Burkholderia </vt:lpstr>
      <vt:lpstr>PowerPoint Presentation</vt:lpstr>
      <vt:lpstr> Nefermentativne bakterije O-F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Burkholderia vrste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P. multocida                                   obične i mukozne kolonije </vt:lpstr>
      <vt:lpstr>PowerPoint Presentation</vt:lpstr>
      <vt:lpstr>PowerPoint Presentation</vt:lpstr>
      <vt:lpstr> Kolera živine</vt:lpstr>
      <vt:lpstr>PowerPoint Presentation</vt:lpstr>
      <vt:lpstr>   Atrofični rinitis svinja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Aeromonas spp, Plesiomonas shigelloides               i Vibrio spp</vt:lpstr>
      <vt:lpstr>PowerPoint Presentation</vt:lpstr>
      <vt:lpstr>Morfologija Aeromonas i Plesiomonas – pravi štapići Vibrio – zakrivljeni štapić </vt:lpstr>
      <vt:lpstr>PowerPoint Presentation</vt:lpstr>
      <vt:lpstr>PowerPoint Presentation</vt:lpstr>
    </vt:vector>
  </TitlesOfParts>
  <Company>VET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Dejan Krnjaic</cp:lastModifiedBy>
  <cp:revision>449</cp:revision>
  <dcterms:created xsi:type="dcterms:W3CDTF">2002-10-17T22:18:13Z</dcterms:created>
  <dcterms:modified xsi:type="dcterms:W3CDTF">2021-03-18T00:45:35Z</dcterms:modified>
</cp:coreProperties>
</file>