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3" r:id="rId2"/>
    <p:sldId id="276" r:id="rId3"/>
    <p:sldId id="256" r:id="rId4"/>
    <p:sldId id="277" r:id="rId5"/>
    <p:sldId id="278" r:id="rId6"/>
    <p:sldId id="279" r:id="rId7"/>
    <p:sldId id="284" r:id="rId8"/>
    <p:sldId id="281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57" r:id="rId19"/>
    <p:sldId id="268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87692-9ABD-4837-BA16-9B994A140516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5558F-F4AB-45F0-8EA9-6006936B7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45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FB0E1-6D75-4E9A-A7AE-CDF5A73854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79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5558F-F4AB-45F0-8EA9-6006936B73B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4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309816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dirty="0" smtClean="0">
                <a:solidFill>
                  <a:srgbClr val="002060"/>
                </a:solidFill>
                <a:latin typeface="Candara" pitchFamily="34" charset="0"/>
              </a:rPr>
              <a:t>ИЗОЛАЦИЈА И ИДЕНТИФИКАЦИЈА БАКТЕРИЈА</a:t>
            </a:r>
            <a:endParaRPr lang="en-US" sz="3600" dirty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1026" name="Picture 2" descr="C:\Users\Isidora\Desktop\disease-questions-medical-concept-as-group-cancer-bacteria-cells-ebola-virus-shaped-as-question-mark-as-health-care-455796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0"/>
            <a:ext cx="3074988" cy="477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87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670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>
                <a:solidFill>
                  <a:srgbClr val="002060"/>
                </a:solidFill>
                <a:latin typeface="Candara" pitchFamily="34" charset="0"/>
              </a:rPr>
              <a:t>Испитивање ферментације угљених хидрата</a:t>
            </a:r>
          </a:p>
        </p:txBody>
      </p:sp>
      <p:pic>
        <p:nvPicPr>
          <p:cNvPr id="2051" name="Picture 3" descr="C:\Users\Isidora\Desktop\Fermentation-T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76600"/>
            <a:ext cx="486727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2437" y="914399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b="1" u="sng" dirty="0" smtClean="0">
                <a:solidFill>
                  <a:srgbClr val="002060"/>
                </a:solidFill>
                <a:latin typeface="Candara" pitchFamily="34" charset="0"/>
              </a:rPr>
              <a:t>Поступак:</a:t>
            </a:r>
            <a:r>
              <a:rPr lang="sr-Cyrl-RS" sz="2000" b="1" dirty="0" smtClean="0">
                <a:solidFill>
                  <a:srgbClr val="002060"/>
                </a:solidFill>
                <a:latin typeface="Candara" pitchFamily="34" charset="0"/>
              </a:rPr>
              <a:t>  </a:t>
            </a:r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Засејавање испитујућег соја у подлогу са шећером (глукоза, лактоза...), инкубација у термостату 24 часа</a:t>
            </a:r>
          </a:p>
          <a:p>
            <a:pPr algn="just"/>
            <a:r>
              <a:rPr lang="sr-Cyrl-RS" sz="2000" b="1" u="sng" dirty="0" smtClean="0">
                <a:solidFill>
                  <a:srgbClr val="002060"/>
                </a:solidFill>
                <a:latin typeface="Candara" pitchFamily="34" charset="0"/>
              </a:rPr>
              <a:t>Принцип:</a:t>
            </a:r>
            <a:r>
              <a:rPr lang="sr-Cyrl-RS" sz="2000" b="1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Уколико испитујући сој ферментише додати шећер подлога мења боју услед присуства индикатора који мења боју у киселој средини (кисела средина настаје због ферментације шећера до киселина)</a:t>
            </a:r>
            <a:endParaRPr lang="en-US" sz="2000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03625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Додатак Дурхамове цевчице у подлогу  у циљу испитивања способности стварања гаса</a:t>
            </a:r>
            <a:endParaRPr lang="en-US" sz="2000" dirty="0">
              <a:solidFill>
                <a:srgbClr val="00206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3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>
                <a:solidFill>
                  <a:srgbClr val="002060"/>
                </a:solidFill>
                <a:latin typeface="Candara" pitchFamily="34" charset="0"/>
              </a:rPr>
              <a:t>Реакција са метил црвеним/</a:t>
            </a:r>
            <a:r>
              <a:rPr lang="en-US" sz="2400" b="1" i="1" dirty="0" err="1">
                <a:solidFill>
                  <a:srgbClr val="002060"/>
                </a:solidFill>
                <a:latin typeface="Candara" pitchFamily="34" charset="0"/>
              </a:rPr>
              <a:t>Voges</a:t>
            </a:r>
            <a:r>
              <a:rPr lang="en-US" sz="2400" b="1" dirty="0" err="1">
                <a:solidFill>
                  <a:srgbClr val="002060"/>
                </a:solidFill>
                <a:latin typeface="Candara" pitchFamily="34" charset="0"/>
              </a:rPr>
              <a:t>-</a:t>
            </a:r>
            <a:r>
              <a:rPr lang="en-US" sz="2400" b="1" i="1" dirty="0" err="1">
                <a:solidFill>
                  <a:srgbClr val="002060"/>
                </a:solidFill>
                <a:latin typeface="Candara" pitchFamily="34" charset="0"/>
              </a:rPr>
              <a:t>Proskauer</a:t>
            </a:r>
            <a:r>
              <a:rPr lang="en-US" sz="2400" b="1" dirty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sr-Cyrl-RS" sz="2400" b="1" dirty="0">
                <a:solidFill>
                  <a:srgbClr val="002060"/>
                </a:solidFill>
                <a:latin typeface="Candara" pitchFamily="34" charset="0"/>
              </a:rPr>
              <a:t>реакција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1673" y="838200"/>
            <a:ext cx="8458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Неке бактерије стварају базни производ 2,3 бутандиол који при испитивању ферментације угљених хидрата даје лажно негативне резултате</a:t>
            </a:r>
            <a:endParaRPr lang="sr-Cyrl-RS" sz="2000" dirty="0">
              <a:solidFill>
                <a:srgbClr val="002060"/>
              </a:solidFill>
              <a:latin typeface="Candara" pitchFamily="34" charset="0"/>
            </a:endParaRPr>
          </a:p>
          <a:p>
            <a:r>
              <a:rPr lang="sr-Cyrl-RS" dirty="0" smtClean="0"/>
              <a:t> </a:t>
            </a:r>
            <a:endParaRPr lang="en-US" dirty="0"/>
          </a:p>
        </p:txBody>
      </p:sp>
      <p:pic>
        <p:nvPicPr>
          <p:cNvPr id="3074" name="Picture 2" descr="C:\Users\Isidora\Desktop\MR-test-1024x57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35" y="2480202"/>
            <a:ext cx="6975475" cy="392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19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799"/>
            <a:ext cx="1603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ndara" pitchFamily="34" charset="0"/>
              </a:rPr>
              <a:t>ONPG </a:t>
            </a:r>
            <a:r>
              <a:rPr lang="sr-Cyrl-RS" sz="2400" b="1" dirty="0">
                <a:solidFill>
                  <a:srgbClr val="002060"/>
                </a:solidFill>
                <a:latin typeface="Candara" pitchFamily="34" charset="0"/>
              </a:rPr>
              <a:t>тест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960" y="766465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Испитивање присуства ензима бета галактозидазе (ферментација лактозе)</a:t>
            </a:r>
          </a:p>
          <a:p>
            <a:pPr algn="just"/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Нпр. Разликовање врста у оквиру рода </a:t>
            </a:r>
            <a:r>
              <a:rPr lang="en-US" sz="2000" i="1" dirty="0" smtClean="0">
                <a:solidFill>
                  <a:srgbClr val="002060"/>
                </a:solidFill>
                <a:latin typeface="Candara" pitchFamily="34" charset="0"/>
              </a:rPr>
              <a:t>Staphylococcus</a:t>
            </a:r>
            <a:r>
              <a:rPr lang="en-US" sz="2000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endParaRPr lang="sr-Cyrl-RS" sz="2000" dirty="0" smtClean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4098" name="Picture 2" descr="C:\Users\Isidora\Desktop\O-Nitrophenyl-β-D-Galactopyranoside-ONPG-Te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3267"/>
            <a:ext cx="8078520" cy="424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4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6117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b="1" dirty="0" smtClean="0">
                <a:solidFill>
                  <a:srgbClr val="002060"/>
                </a:solidFill>
                <a:latin typeface="Candara" pitchFamily="34" charset="0"/>
              </a:rPr>
              <a:t>Испитивање могућности стварања индола</a:t>
            </a:r>
            <a:endParaRPr lang="sr-Cyrl-RS" sz="2400" b="1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762000"/>
            <a:ext cx="838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Бактерије које имају могућност разлагања триптофана стварају индол (крајњи продукт разлагања триптофана).</a:t>
            </a:r>
          </a:p>
          <a:p>
            <a:pPr algn="just"/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У епрувету са пептонском водом и триптофаном засеје се испитујући сој, а након инкубације у термостату очитава се реакција (реагенс по Ковачу или Ерлиху)</a:t>
            </a:r>
            <a:endParaRPr lang="en-US" sz="2000" dirty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5122" name="Picture 2" descr="C:\Users\Isidora\Desktop\download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26327"/>
            <a:ext cx="5697037" cy="331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82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52400"/>
            <a:ext cx="952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 smtClean="0">
                <a:solidFill>
                  <a:srgbClr val="002060"/>
                </a:solidFill>
                <a:latin typeface="Candara" pitchFamily="34" charset="0"/>
              </a:rPr>
              <a:t>Испитивање </a:t>
            </a:r>
            <a:r>
              <a:rPr lang="sr-Cyrl-RS" sz="2400" b="1" dirty="0">
                <a:solidFill>
                  <a:srgbClr val="002060"/>
                </a:solidFill>
                <a:latin typeface="Candara" pitchFamily="34" charset="0"/>
              </a:rPr>
              <a:t>способности разлагања амино киселина са сумпором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789057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Разлагањем аминокиселина са сумпором долази до ослобађања </a:t>
            </a:r>
            <a:r>
              <a:rPr lang="en-US" sz="2000" dirty="0" smtClean="0">
                <a:solidFill>
                  <a:srgbClr val="002060"/>
                </a:solidFill>
                <a:latin typeface="Candara" pitchFamily="34" charset="0"/>
              </a:rPr>
              <a:t>H2S</a:t>
            </a:r>
          </a:p>
          <a:p>
            <a:r>
              <a:rPr lang="sr-Cyrl-RS" sz="2000" u="sng" dirty="0" smtClean="0">
                <a:solidFill>
                  <a:srgbClr val="002060"/>
                </a:solidFill>
                <a:latin typeface="Candara" pitchFamily="34" charset="0"/>
              </a:rPr>
              <a:t>Извођење: </a:t>
            </a:r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филтер папир натопљен олово-ацетатом и бујон са инокулисаним сојем испитујуће бактерије се инкубирају у термостату, након чега се очитава реакција. </a:t>
            </a:r>
            <a:endParaRPr lang="en-US" sz="2000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209800"/>
            <a:ext cx="37032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andara" pitchFamily="34" charset="0"/>
              </a:rPr>
              <a:t>Pb</a:t>
            </a:r>
            <a:r>
              <a:rPr lang="en-US" dirty="0" smtClean="0">
                <a:latin typeface="Candara" pitchFamily="34" charset="0"/>
              </a:rPr>
              <a:t>(C</a:t>
            </a:r>
            <a:r>
              <a:rPr lang="en-US" baseline="-25000" dirty="0" smtClean="0">
                <a:latin typeface="Candara" pitchFamily="34" charset="0"/>
              </a:rPr>
              <a:t>2</a:t>
            </a:r>
            <a:r>
              <a:rPr lang="en-US" dirty="0" smtClean="0">
                <a:latin typeface="Candara" pitchFamily="34" charset="0"/>
              </a:rPr>
              <a:t>H</a:t>
            </a:r>
            <a:r>
              <a:rPr lang="en-US" baseline="-25000" dirty="0" smtClean="0">
                <a:latin typeface="Candara" pitchFamily="34" charset="0"/>
              </a:rPr>
              <a:t>3</a:t>
            </a:r>
            <a:r>
              <a:rPr lang="en-US" dirty="0" smtClean="0">
                <a:latin typeface="Candara" pitchFamily="34" charset="0"/>
              </a:rPr>
              <a:t>O</a:t>
            </a:r>
            <a:r>
              <a:rPr lang="en-US" baseline="-25000" dirty="0" smtClean="0">
                <a:latin typeface="Candara" pitchFamily="34" charset="0"/>
              </a:rPr>
              <a:t>2</a:t>
            </a:r>
            <a:r>
              <a:rPr lang="en-US" dirty="0" smtClean="0">
                <a:latin typeface="Candara" pitchFamily="34" charset="0"/>
              </a:rPr>
              <a:t>)</a:t>
            </a:r>
            <a:r>
              <a:rPr lang="en-US" baseline="-25000" dirty="0" smtClean="0">
                <a:latin typeface="Candara" pitchFamily="34" charset="0"/>
              </a:rPr>
              <a:t>2</a:t>
            </a:r>
            <a:r>
              <a:rPr lang="en-US" dirty="0">
                <a:latin typeface="Candara" pitchFamily="34" charset="0"/>
              </a:rPr>
              <a:t> + H</a:t>
            </a:r>
            <a:r>
              <a:rPr lang="en-US" baseline="-25000" dirty="0">
                <a:latin typeface="Candara" pitchFamily="34" charset="0"/>
              </a:rPr>
              <a:t>2</a:t>
            </a:r>
            <a:r>
              <a:rPr lang="en-US" dirty="0">
                <a:latin typeface="Candara" pitchFamily="34" charset="0"/>
              </a:rPr>
              <a:t>S → </a:t>
            </a:r>
            <a:r>
              <a:rPr lang="en-US" dirty="0" smtClean="0">
                <a:latin typeface="Candara" pitchFamily="34" charset="0"/>
              </a:rPr>
              <a:t>2HC</a:t>
            </a:r>
            <a:r>
              <a:rPr lang="en-US" baseline="-25000" dirty="0" smtClean="0">
                <a:latin typeface="Candara" pitchFamily="34" charset="0"/>
              </a:rPr>
              <a:t>2</a:t>
            </a:r>
            <a:r>
              <a:rPr lang="en-US" dirty="0" smtClean="0">
                <a:latin typeface="Candara" pitchFamily="34" charset="0"/>
              </a:rPr>
              <a:t>H</a:t>
            </a:r>
            <a:r>
              <a:rPr lang="en-US" baseline="-25000" dirty="0" smtClean="0">
                <a:latin typeface="Candara" pitchFamily="34" charset="0"/>
              </a:rPr>
              <a:t>3</a:t>
            </a:r>
            <a:r>
              <a:rPr lang="en-US" dirty="0" smtClean="0">
                <a:latin typeface="Candara" pitchFamily="34" charset="0"/>
              </a:rPr>
              <a:t>O</a:t>
            </a:r>
            <a:r>
              <a:rPr lang="en-US" baseline="-25000" dirty="0" smtClean="0">
                <a:latin typeface="Candara" pitchFamily="34" charset="0"/>
              </a:rPr>
              <a:t>2 </a:t>
            </a:r>
            <a:r>
              <a:rPr lang="en-US" dirty="0">
                <a:latin typeface="Candara" pitchFamily="34" charset="0"/>
              </a:rPr>
              <a:t>+ </a:t>
            </a:r>
            <a:r>
              <a:rPr lang="en-US" dirty="0" err="1" smtClean="0">
                <a:latin typeface="Candara" pitchFamily="34" charset="0"/>
              </a:rPr>
              <a:t>PbS</a:t>
            </a:r>
            <a:endParaRPr lang="en-US" dirty="0" smtClean="0">
              <a:latin typeface="Candara" pitchFamily="34" charset="0"/>
            </a:endParaRPr>
          </a:p>
          <a:p>
            <a:endParaRPr lang="en-US" dirty="0">
              <a:latin typeface="Candara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352800" y="2112496"/>
            <a:ext cx="579058" cy="558969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000500" y="2414396"/>
            <a:ext cx="838200" cy="32316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52555" y="2575979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Candara" pitchFamily="34" charset="0"/>
              </a:rPr>
              <a:t>Мрко обојено једињење</a:t>
            </a:r>
            <a:endParaRPr lang="en-US" dirty="0">
              <a:latin typeface="Candara" pitchFamily="34" charset="0"/>
            </a:endParaRPr>
          </a:p>
        </p:txBody>
      </p:sp>
      <p:pic>
        <p:nvPicPr>
          <p:cNvPr id="6147" name="Picture 3" descr="C:\Users\Isidora\Desktop\SAM_1009_H2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03" y="3276600"/>
            <a:ext cx="4179888" cy="313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21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599"/>
            <a:ext cx="6534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b="1" dirty="0" smtClean="0">
                <a:solidFill>
                  <a:srgbClr val="002060"/>
                </a:solidFill>
                <a:latin typeface="Candara" pitchFamily="34" charset="0"/>
              </a:rPr>
              <a:t>Испитивање способности разлагања </a:t>
            </a:r>
            <a:r>
              <a:rPr lang="sr-Cyrl-RS" sz="2400" b="1" dirty="0">
                <a:solidFill>
                  <a:srgbClr val="002060"/>
                </a:solidFill>
                <a:latin typeface="Candara" pitchFamily="34" charset="0"/>
              </a:rPr>
              <a:t>желатина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8382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Бактерије које поседују ензим желатиназу разлажу желатин што се доказује засејавањем испитујућег соја у подлогу са желатином, а након инкубације у термостату подлога се оставља у фржидер. Уколико је подлога након хлађења и даље течна значи да је испитујући сој разложио желатин.</a:t>
            </a:r>
            <a:endParaRPr lang="en-US" sz="2000" dirty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7170" name="Picture 2" descr="C:\Users\Isidora\Desktop\gelatinase+resul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908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58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5884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b="1" dirty="0" smtClean="0">
                <a:solidFill>
                  <a:srgbClr val="002060"/>
                </a:solidFill>
                <a:latin typeface="Candara" pitchFamily="34" charset="0"/>
              </a:rPr>
              <a:t>Спосо</a:t>
            </a:r>
            <a:r>
              <a:rPr lang="sr-Cyrl-RS" sz="2400" b="1" dirty="0">
                <a:solidFill>
                  <a:srgbClr val="002060"/>
                </a:solidFill>
                <a:latin typeface="Candara" pitchFamily="34" charset="0"/>
              </a:rPr>
              <a:t>б</a:t>
            </a:r>
            <a:r>
              <a:rPr lang="sr-Cyrl-RS" sz="2400" b="1" dirty="0" smtClean="0">
                <a:solidFill>
                  <a:srgbClr val="002060"/>
                </a:solidFill>
                <a:latin typeface="Candara" pitchFamily="34" charset="0"/>
              </a:rPr>
              <a:t>ност </a:t>
            </a:r>
            <a:r>
              <a:rPr lang="sr-Cyrl-RS" sz="2400" b="1" dirty="0">
                <a:solidFill>
                  <a:srgbClr val="002060"/>
                </a:solidFill>
                <a:latin typeface="Candara" pitchFamily="34" charset="0"/>
              </a:rPr>
              <a:t>раста на подлози са цитратом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6927" y="761999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Утврђивање способности испитујућег соја бактерије да расте на подлози која садржи цитрат као једини извор угљеника и амонијум фосфат као једини извор азота</a:t>
            </a:r>
          </a:p>
        </p:txBody>
      </p:sp>
      <p:pic>
        <p:nvPicPr>
          <p:cNvPr id="4" name="Picture 3" descr="C:\Users\lenovo\Pictures\FVM\citrate-test-2 (2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45970"/>
            <a:ext cx="2505710" cy="4354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73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1745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b="1" dirty="0">
                <a:solidFill>
                  <a:srgbClr val="002060"/>
                </a:solidFill>
                <a:latin typeface="Candara" pitchFamily="34" charset="0"/>
              </a:rPr>
              <a:t>Уреаза тест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734613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Бактерије које поседују ензим уреазу разлажу уреу на амонијак, угљен-диоксид и воду. Код позитивне ракције долази до промене боје из жуте у розе (подлога садржи и индикатор) јер је дошло до промене </a:t>
            </a:r>
            <a:r>
              <a:rPr lang="sr-Latn-RS" sz="2000" dirty="0" smtClean="0">
                <a:solidFill>
                  <a:srgbClr val="002060"/>
                </a:solidFill>
                <a:latin typeface="Candara" pitchFamily="34" charset="0"/>
              </a:rPr>
              <a:t>pH </a:t>
            </a:r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средине у алкалну (услед присуства амонијака)</a:t>
            </a:r>
          </a:p>
        </p:txBody>
      </p:sp>
      <p:pic>
        <p:nvPicPr>
          <p:cNvPr id="4" name="Picture 3" descr="C:\Users\lenovo\Pictures\FVM\Urease-Tes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734613"/>
            <a:ext cx="2433955" cy="5312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030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0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>
                <a:solidFill>
                  <a:srgbClr val="002060"/>
                </a:solidFill>
                <a:latin typeface="Candara" pitchFamily="34" charset="0"/>
              </a:rPr>
              <a:t>Клиглеров агар са </a:t>
            </a:r>
            <a:r>
              <a:rPr lang="sr-Latn-RS" sz="2400" b="1" dirty="0">
                <a:solidFill>
                  <a:srgbClr val="002060"/>
                </a:solidFill>
                <a:latin typeface="Candara" pitchFamily="34" charset="0"/>
              </a:rPr>
              <a:t>Fe </a:t>
            </a:r>
            <a:r>
              <a:rPr lang="sr-Cyrl-RS" sz="2400" b="1" dirty="0">
                <a:solidFill>
                  <a:srgbClr val="002060"/>
                </a:solidFill>
                <a:latin typeface="Candara" pitchFamily="34" charset="0"/>
              </a:rPr>
              <a:t>и троструки шећер са </a:t>
            </a:r>
            <a:r>
              <a:rPr lang="sr-Latn-RS" sz="2400" b="1" dirty="0">
                <a:solidFill>
                  <a:srgbClr val="002060"/>
                </a:solidFill>
                <a:latin typeface="Candara" pitchFamily="34" charset="0"/>
              </a:rPr>
              <a:t>Fe</a:t>
            </a:r>
            <a:endParaRPr lang="en-US" sz="2400" b="1" dirty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038600"/>
            <a:ext cx="6019800" cy="25518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709" y="475520"/>
            <a:ext cx="9601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>
                <a:solidFill>
                  <a:srgbClr val="002060"/>
                </a:solidFill>
                <a:latin typeface="Candara" pitchFamily="34" charset="0"/>
              </a:rPr>
              <a:t>Утврђивање способности ферментације ух са или без продукције гаса и стварање </a:t>
            </a:r>
            <a:endParaRPr lang="sr-Latn-RS" dirty="0" smtClean="0">
              <a:solidFill>
                <a:srgbClr val="002060"/>
              </a:solidFill>
              <a:latin typeface="Candara" pitchFamily="34" charset="0"/>
            </a:endParaRPr>
          </a:p>
          <a:p>
            <a:r>
              <a:rPr lang="sr-Cyrl-RS" dirty="0" smtClean="0">
                <a:solidFill>
                  <a:srgbClr val="002060"/>
                </a:solidFill>
                <a:latin typeface="Candara" pitchFamily="34" charset="0"/>
              </a:rPr>
              <a:t>водоник-сулфида</a:t>
            </a:r>
          </a:p>
          <a:p>
            <a:r>
              <a:rPr lang="sr-Cyrl-RS" dirty="0" smtClean="0">
                <a:solidFill>
                  <a:srgbClr val="002060"/>
                </a:solidFill>
                <a:latin typeface="Candara" pitchFamily="34" charset="0"/>
              </a:rPr>
              <a:t>Клиглеров агар (глукоза, лактоза), троструки шећер (глукоза, лактоза, сахароза)</a:t>
            </a:r>
          </a:p>
          <a:p>
            <a:r>
              <a:rPr lang="sr-Cyrl-RS" dirty="0" smtClean="0">
                <a:solidFill>
                  <a:srgbClr val="002060"/>
                </a:solidFill>
                <a:latin typeface="Candara" pitchFamily="34" charset="0"/>
              </a:rPr>
              <a:t> + иникатор</a:t>
            </a:r>
            <a:endParaRPr lang="sr-Cyrl-RS" dirty="0">
              <a:solidFill>
                <a:srgbClr val="002060"/>
              </a:solidFill>
              <a:latin typeface="Candara" pitchFamily="34" charset="0"/>
            </a:endParaRPr>
          </a:p>
          <a:p>
            <a:r>
              <a:rPr lang="sr-Cyrl-RS" dirty="0" smtClean="0">
                <a:solidFill>
                  <a:srgbClr val="002060"/>
                </a:solidFill>
                <a:latin typeface="Candara" pitchFamily="34" charset="0"/>
              </a:rPr>
              <a:t>Аеробно разлагање-косина мења боју</a:t>
            </a:r>
          </a:p>
          <a:p>
            <a:r>
              <a:rPr lang="sr-Cyrl-RS" dirty="0" smtClean="0">
                <a:solidFill>
                  <a:srgbClr val="002060"/>
                </a:solidFill>
                <a:latin typeface="Candara" pitchFamily="34" charset="0"/>
              </a:rPr>
              <a:t>Анаеробно разлагање - стубић</a:t>
            </a:r>
            <a:r>
              <a:rPr lang="sr-Latn-RS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sr-Cyrl-RS" dirty="0" smtClean="0">
                <a:solidFill>
                  <a:srgbClr val="002060"/>
                </a:solidFill>
                <a:latin typeface="Candara" pitchFamily="34" charset="0"/>
              </a:rPr>
              <a:t>мења боју</a:t>
            </a:r>
          </a:p>
          <a:p>
            <a:r>
              <a:rPr lang="sr-Cyrl-RS" dirty="0" smtClean="0">
                <a:solidFill>
                  <a:srgbClr val="002060"/>
                </a:solidFill>
                <a:latin typeface="Candara" pitchFamily="34" charset="0"/>
              </a:rPr>
              <a:t>Мехурући – феремнтација ух</a:t>
            </a:r>
          </a:p>
          <a:p>
            <a:r>
              <a:rPr lang="sr-Cyrl-RS" dirty="0" smtClean="0">
                <a:solidFill>
                  <a:srgbClr val="002060"/>
                </a:solidFill>
                <a:latin typeface="Candara" pitchFamily="34" charset="0"/>
              </a:rPr>
              <a:t>Водоник – сулфид – црна боја</a:t>
            </a:r>
          </a:p>
          <a:p>
            <a:r>
              <a:rPr lang="sr-Cyrl-RS" dirty="0" smtClean="0">
                <a:solidFill>
                  <a:srgbClr val="002060"/>
                </a:solidFill>
                <a:latin typeface="Candara" pitchFamily="34" charset="0"/>
              </a:rPr>
              <a:t>Бактерије ферментишу само глукозу – разлажу се и протеини (због ниске концетрације глукозе) – стубић жут, косина црвена</a:t>
            </a:r>
          </a:p>
          <a:p>
            <a:r>
              <a:rPr lang="sr-Cyrl-RS" dirty="0" smtClean="0">
                <a:solidFill>
                  <a:srgbClr val="002060"/>
                </a:solidFill>
                <a:latin typeface="Candara" pitchFamily="34" charset="0"/>
              </a:rPr>
              <a:t>Бактерије ферментишу и лактозу/лактозу и сахарозу – косина и стубић жути</a:t>
            </a:r>
          </a:p>
          <a:p>
            <a:r>
              <a:rPr lang="sr-Cyrl-RS" dirty="0" smtClean="0">
                <a:solidFill>
                  <a:srgbClr val="002060"/>
                </a:solidFill>
                <a:latin typeface="Candara" pitchFamily="34" charset="0"/>
              </a:rPr>
              <a:t>Бактерија не разлаже  ух – косина и стубић црвени</a:t>
            </a:r>
            <a:endParaRPr lang="en-US" dirty="0">
              <a:solidFill>
                <a:srgbClr val="00206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32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780365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 smtClean="0">
                <a:solidFill>
                  <a:srgbClr val="002060"/>
                </a:solidFill>
                <a:latin typeface="Candara" pitchFamily="34" charset="0"/>
              </a:rPr>
              <a:t>IMViC</a:t>
            </a:r>
            <a:r>
              <a:rPr lang="sr-Cyrl-RS" sz="3600" dirty="0" smtClean="0">
                <a:solidFill>
                  <a:srgbClr val="002060"/>
                </a:solidFill>
                <a:latin typeface="Candara" pitchFamily="34" charset="0"/>
              </a:rPr>
              <a:t> – кратак биохемијски низ</a:t>
            </a:r>
            <a:endParaRPr lang="en-US" sz="3600" dirty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8194" name="Picture 2" descr="C:\Users\Isidora\Desktop\1200px-IMViC_Resul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0790"/>
            <a:ext cx="9144000" cy="334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9400" y="57150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i="1" dirty="0" smtClean="0">
                <a:latin typeface="Candara" pitchFamily="34" charset="0"/>
              </a:rPr>
              <a:t>Enterobacteriaceae...</a:t>
            </a:r>
            <a:endParaRPr lang="en-US" sz="3200" i="1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48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43000" y="76200"/>
            <a:ext cx="6248400" cy="6858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19202" y="228599"/>
            <a:ext cx="8000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002060"/>
                </a:solidFill>
                <a:latin typeface="Candara" pitchFamily="34" charset="0"/>
              </a:rPr>
              <a:t>ПРИМАРНА ИДЕНТИФИКАЦИЈА БАКТЕРИЈА</a:t>
            </a:r>
            <a:endParaRPr lang="en-US" sz="2400" b="1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35534"/>
            <a:ext cx="9601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r-Cyrl-RS" sz="2800" dirty="0" smtClean="0">
                <a:solidFill>
                  <a:srgbClr val="002060"/>
                </a:solidFill>
                <a:latin typeface="Candara" pitchFamily="34" charset="0"/>
              </a:rPr>
              <a:t>Бојење по Граму (утврђивање морф. и тинкт. особина) или брзо утврђивање Гр+ и Гр- тестом са </a:t>
            </a:r>
            <a:r>
              <a:rPr lang="en-US" sz="2800" dirty="0" smtClean="0">
                <a:solidFill>
                  <a:srgbClr val="002060"/>
                </a:solidFill>
                <a:latin typeface="Candara" pitchFamily="34" charset="0"/>
              </a:rPr>
              <a:t>3% KOH</a:t>
            </a:r>
            <a:endParaRPr lang="sr-Cyrl-RS" sz="2800" dirty="0" smtClean="0">
              <a:solidFill>
                <a:srgbClr val="002060"/>
              </a:solidFill>
              <a:latin typeface="Candara" pitchFamily="34" charset="0"/>
            </a:endParaRPr>
          </a:p>
          <a:p>
            <a:pPr marL="342900" indent="-342900">
              <a:buAutoNum type="arabicPeriod"/>
            </a:pPr>
            <a:endParaRPr lang="en-US" sz="2800" dirty="0" smtClean="0">
              <a:solidFill>
                <a:srgbClr val="002060"/>
              </a:solidFill>
              <a:latin typeface="Candara" pitchFamily="34" charset="0"/>
            </a:endParaRPr>
          </a:p>
          <a:p>
            <a:pPr marL="342900" indent="-342900">
              <a:buAutoNum type="arabicPeriod"/>
            </a:pPr>
            <a:r>
              <a:rPr lang="sr-Cyrl-RS" sz="2800" dirty="0" smtClean="0">
                <a:solidFill>
                  <a:srgbClr val="002060"/>
                </a:solidFill>
                <a:latin typeface="Candara" pitchFamily="34" charset="0"/>
              </a:rPr>
              <a:t>Раст на </a:t>
            </a:r>
            <a:r>
              <a:rPr lang="sr-Latn-RS" sz="2800" dirty="0" smtClean="0">
                <a:solidFill>
                  <a:srgbClr val="002060"/>
                </a:solidFill>
                <a:latin typeface="Candara" pitchFamily="34" charset="0"/>
              </a:rPr>
              <a:t>MacConkey </a:t>
            </a:r>
            <a:r>
              <a:rPr lang="sr-Cyrl-RS" sz="2800" dirty="0" smtClean="0">
                <a:solidFill>
                  <a:srgbClr val="002060"/>
                </a:solidFill>
                <a:latin typeface="Candara" pitchFamily="34" charset="0"/>
              </a:rPr>
              <a:t>агару</a:t>
            </a:r>
          </a:p>
          <a:p>
            <a:pPr marL="342900" indent="-342900">
              <a:buAutoNum type="arabicPeriod"/>
            </a:pPr>
            <a:endParaRPr lang="sr-Cyrl-RS" sz="2800" dirty="0" smtClean="0">
              <a:solidFill>
                <a:srgbClr val="002060"/>
              </a:solidFill>
              <a:latin typeface="Candara" pitchFamily="34" charset="0"/>
            </a:endParaRPr>
          </a:p>
          <a:p>
            <a:pPr marL="342900" indent="-342900">
              <a:buAutoNum type="arabicPeriod"/>
            </a:pPr>
            <a:r>
              <a:rPr lang="sr-Cyrl-RS" sz="2800" dirty="0" smtClean="0">
                <a:solidFill>
                  <a:srgbClr val="002060"/>
                </a:solidFill>
                <a:latin typeface="Candara" pitchFamily="34" charset="0"/>
              </a:rPr>
              <a:t>Каталаза тест</a:t>
            </a:r>
          </a:p>
          <a:p>
            <a:pPr marL="342900" indent="-342900">
              <a:buAutoNum type="arabicPeriod"/>
            </a:pPr>
            <a:endParaRPr lang="sr-Cyrl-RS" sz="2800" dirty="0" smtClean="0">
              <a:solidFill>
                <a:srgbClr val="002060"/>
              </a:solidFill>
              <a:latin typeface="Candara" pitchFamily="34" charset="0"/>
            </a:endParaRPr>
          </a:p>
          <a:p>
            <a:pPr marL="342900" indent="-342900">
              <a:buAutoNum type="arabicPeriod"/>
            </a:pPr>
            <a:r>
              <a:rPr lang="sr-Cyrl-RS" sz="2800" dirty="0" smtClean="0">
                <a:solidFill>
                  <a:srgbClr val="002060"/>
                </a:solidFill>
                <a:latin typeface="Candara" pitchFamily="34" charset="0"/>
              </a:rPr>
              <a:t>Оксидаза тест</a:t>
            </a:r>
          </a:p>
          <a:p>
            <a:pPr marL="342900" indent="-342900">
              <a:buAutoNum type="arabicPeriod"/>
            </a:pPr>
            <a:endParaRPr lang="sr-Cyrl-RS" sz="2800" dirty="0" smtClean="0">
              <a:solidFill>
                <a:srgbClr val="002060"/>
              </a:solidFill>
              <a:latin typeface="Candara" pitchFamily="34" charset="0"/>
            </a:endParaRPr>
          </a:p>
          <a:p>
            <a:pPr marL="342900" indent="-342900">
              <a:buAutoNum type="arabicPeriod"/>
            </a:pPr>
            <a:r>
              <a:rPr lang="sr-Cyrl-RS" sz="2800" dirty="0" smtClean="0">
                <a:solidFill>
                  <a:srgbClr val="002060"/>
                </a:solidFill>
                <a:latin typeface="Candara" pitchFamily="34" charset="0"/>
              </a:rPr>
              <a:t>Тест покретљивости</a:t>
            </a:r>
          </a:p>
          <a:p>
            <a:pPr marL="342900" indent="-342900">
              <a:buAutoNum type="arabicPeriod"/>
            </a:pPr>
            <a:endParaRPr lang="sr-Cyrl-RS" sz="2800" dirty="0" smtClean="0">
              <a:solidFill>
                <a:srgbClr val="002060"/>
              </a:solidFill>
              <a:latin typeface="Candara" pitchFamily="34" charset="0"/>
            </a:endParaRPr>
          </a:p>
          <a:p>
            <a:pPr marL="342900" indent="-342900">
              <a:buAutoNum type="arabicPeriod"/>
            </a:pPr>
            <a:r>
              <a:rPr lang="sr-Cyrl-RS" sz="2800" dirty="0" smtClean="0">
                <a:solidFill>
                  <a:srgbClr val="002060"/>
                </a:solidFill>
                <a:latin typeface="Candara" pitchFamily="34" charset="0"/>
              </a:rPr>
              <a:t>Испитивање оксидативно-ферментативне способности (О-</a:t>
            </a:r>
            <a:r>
              <a:rPr lang="en-US" sz="2800" dirty="0" smtClean="0">
                <a:solidFill>
                  <a:srgbClr val="002060"/>
                </a:solidFill>
                <a:latin typeface="Candara" pitchFamily="34" charset="0"/>
              </a:rPr>
              <a:t>F </a:t>
            </a:r>
            <a:r>
              <a:rPr lang="sr-Cyrl-RS" sz="2800" dirty="0" smtClean="0">
                <a:solidFill>
                  <a:srgbClr val="002060"/>
                </a:solidFill>
                <a:latin typeface="Candara" pitchFamily="34" charset="0"/>
              </a:rPr>
              <a:t>тест)</a:t>
            </a:r>
            <a:endParaRPr lang="en-US" sz="2800" dirty="0">
              <a:solidFill>
                <a:srgbClr val="00206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873" y="762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solidFill>
                  <a:srgbClr val="002060"/>
                </a:solidFill>
                <a:latin typeface="Candara" pitchFamily="34" charset="0"/>
              </a:rPr>
              <a:t>Комерцијални биохемијски стрип китови за испитивање биохемијских особина</a:t>
            </a:r>
            <a:endParaRPr lang="en-US" sz="2400" dirty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3" name="Picture 2" descr="C:\Users\lenovo\Pictures\FVM\API Enterobakterije (2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31097"/>
            <a:ext cx="6156007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lenovo\Pictures\FVM\API (2)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500" b="98214" l="1751" r="99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" y="1270464"/>
            <a:ext cx="6172200" cy="2669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lenovo\Pictures\FVM\BBL Salmonella Enterobacter (2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47" y="4495799"/>
            <a:ext cx="3480954" cy="21724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191000" y="5629882"/>
            <a:ext cx="16450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400" dirty="0">
                <a:solidFill>
                  <a:srgbClr val="002060"/>
                </a:solidFill>
                <a:latin typeface="Candara" pitchFamily="34" charset="0"/>
              </a:rPr>
              <a:t>BBL </a:t>
            </a:r>
            <a:r>
              <a:rPr lang="sr-Latn-RS" sz="2400" dirty="0" smtClean="0">
                <a:solidFill>
                  <a:srgbClr val="002060"/>
                </a:solidFill>
                <a:latin typeface="Candara" pitchFamily="34" charset="0"/>
              </a:rPr>
              <a:t>Crystal</a:t>
            </a:r>
            <a:endParaRPr lang="sr-Cyrl-RS" sz="2400" dirty="0" smtClean="0">
              <a:solidFill>
                <a:srgbClr val="002060"/>
              </a:solidFill>
              <a:latin typeface="Candara" pitchFamily="34" charset="0"/>
            </a:endParaRPr>
          </a:p>
          <a:p>
            <a:r>
              <a:rPr lang="sr-Latn-RS" sz="2400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endParaRPr lang="en-US" sz="2400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2133600"/>
            <a:ext cx="2362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rgbClr val="002060"/>
                </a:solidFill>
                <a:latin typeface="Candara" pitchFamily="34" charset="0"/>
              </a:rPr>
              <a:t>API sistem</a:t>
            </a:r>
            <a:endParaRPr lang="en-US" sz="2400" dirty="0">
              <a:solidFill>
                <a:srgbClr val="002060"/>
              </a:solidFill>
              <a:latin typeface="Candar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28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86345" y="116532"/>
            <a:ext cx="5881255" cy="6858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20982" y="228599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002060"/>
                </a:solidFill>
                <a:latin typeface="Candara" pitchFamily="34" charset="0"/>
              </a:rPr>
              <a:t>ИДЕНТИФИКАЦИЈА МИКРООРГАНИЗАМА</a:t>
            </a:r>
            <a:endParaRPr lang="en-US" sz="2400" b="1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066800"/>
            <a:ext cx="88392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Cyrl-RS" sz="2800" dirty="0" smtClean="0">
                <a:latin typeface="Candara" pitchFamily="34" charset="0"/>
              </a:rPr>
              <a:t>Морфолошли изглед на микроскопском препарату</a:t>
            </a:r>
            <a:r>
              <a:rPr lang="en-US" sz="2800" dirty="0" smtClean="0">
                <a:latin typeface="Candara" pitchFamily="34" charset="0"/>
              </a:rPr>
              <a:t> </a:t>
            </a:r>
            <a:endParaRPr lang="sr-Cyrl-RS" sz="2800" dirty="0" smtClean="0">
              <a:latin typeface="Candar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r-Cyrl-RS" sz="2800" dirty="0" smtClean="0">
                <a:latin typeface="Candara" pitchFamily="34" charset="0"/>
              </a:rPr>
              <a:t>Способност бојења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RS" sz="2800" dirty="0" smtClean="0">
                <a:latin typeface="Candara" pitchFamily="34" charset="0"/>
              </a:rPr>
              <a:t>Услови култивисања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RS" sz="2800" dirty="0" smtClean="0">
                <a:latin typeface="Candara" pitchFamily="34" charset="0"/>
              </a:rPr>
              <a:t>Изглед колонија на чврстим подлогама и карактеристике раста у течној култури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RS" sz="2800" dirty="0" smtClean="0">
                <a:latin typeface="Candara" pitchFamily="34" charset="0"/>
              </a:rPr>
              <a:t>Физиолошке и </a:t>
            </a:r>
            <a:r>
              <a:rPr lang="sr-Cyrl-RS" sz="2800" b="1" dirty="0" smtClean="0">
                <a:solidFill>
                  <a:srgbClr val="C00000"/>
                </a:solidFill>
                <a:latin typeface="Candara" pitchFamily="34" charset="0"/>
              </a:rPr>
              <a:t>биохемијске особине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RS" sz="2800" dirty="0" smtClean="0">
                <a:latin typeface="Candara" pitchFamily="34" charset="0"/>
              </a:rPr>
              <a:t>Антигенска грађа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RS" sz="2800" dirty="0" smtClean="0">
                <a:latin typeface="Candara" pitchFamily="34" charset="0"/>
              </a:rPr>
              <a:t>Биолошки оглед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RS" sz="2800" dirty="0" smtClean="0">
                <a:latin typeface="Candara" pitchFamily="34" charset="0"/>
              </a:rPr>
              <a:t>Патогена својства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RS" sz="2800" dirty="0" smtClean="0">
                <a:latin typeface="Candara" pitchFamily="34" charset="0"/>
              </a:rPr>
              <a:t>Молекуларне технике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RS" sz="2800" dirty="0" smtClean="0">
                <a:latin typeface="Candara" pitchFamily="34" charset="0"/>
              </a:rPr>
              <a:t>Отпорност на антимикробна средства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RS" sz="2800" dirty="0" smtClean="0">
                <a:latin typeface="Candara" pitchFamily="34" charset="0"/>
              </a:rPr>
              <a:t>Аутоматски системи за идентификацију</a:t>
            </a:r>
          </a:p>
          <a:p>
            <a:endParaRPr lang="sr-Cyrl-RS" dirty="0" smtClean="0"/>
          </a:p>
          <a:p>
            <a:endParaRPr lang="sr-Cyrl-R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27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08" y="2554"/>
            <a:ext cx="904009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sr-Cyrl-RS" sz="2400" b="1" dirty="0">
                <a:solidFill>
                  <a:srgbClr val="002060"/>
                </a:solidFill>
                <a:latin typeface="Candara" pitchFamily="34" charset="0"/>
              </a:rPr>
              <a:t>Бојење по Граму (утврђивање морф. и тинкт. особина) или брзо утврђивање Гр+ и Гр- тестом са </a:t>
            </a:r>
            <a:r>
              <a:rPr lang="en-US" sz="2400" b="1" dirty="0">
                <a:solidFill>
                  <a:srgbClr val="002060"/>
                </a:solidFill>
                <a:latin typeface="Candara" pitchFamily="34" charset="0"/>
              </a:rPr>
              <a:t>3% </a:t>
            </a:r>
            <a:r>
              <a:rPr lang="en-US" sz="2400" b="1" dirty="0" smtClean="0">
                <a:solidFill>
                  <a:srgbClr val="002060"/>
                </a:solidFill>
                <a:latin typeface="Candara" pitchFamily="34" charset="0"/>
              </a:rPr>
              <a:t>KOH</a:t>
            </a:r>
            <a:endParaRPr lang="sr-Cyrl-RS" sz="24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 marL="342900" indent="-342900">
              <a:buAutoNum type="arabicPeriod"/>
            </a:pPr>
            <a:endParaRPr lang="sr-Cyrl-RS" sz="2400" b="1" dirty="0">
              <a:solidFill>
                <a:srgbClr val="002060"/>
              </a:solidFill>
              <a:latin typeface="Candara" pitchFamily="34" charset="0"/>
            </a:endParaRPr>
          </a:p>
          <a:p>
            <a:pPr marL="342900" indent="-342900">
              <a:buAutoNum type="arabicPeriod"/>
            </a:pPr>
            <a:endParaRPr lang="sr-Cyrl-RS" sz="24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 marL="342900" indent="-342900">
              <a:buAutoNum type="arabicPeriod"/>
            </a:pPr>
            <a:endParaRPr lang="sr-Cyrl-RS" sz="2400" b="1" dirty="0">
              <a:solidFill>
                <a:srgbClr val="002060"/>
              </a:solidFill>
              <a:latin typeface="Candara" pitchFamily="34" charset="0"/>
            </a:endParaRPr>
          </a:p>
          <a:p>
            <a:pPr marL="342900" indent="-342900">
              <a:buAutoNum type="arabicPeriod"/>
            </a:pPr>
            <a:endParaRPr lang="sr-Cyrl-RS" sz="24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 marL="342900" indent="-342900">
              <a:buAutoNum type="arabicPeriod"/>
            </a:pPr>
            <a:endParaRPr lang="sr-Cyrl-RS" sz="2400" b="1" dirty="0">
              <a:solidFill>
                <a:srgbClr val="002060"/>
              </a:solidFill>
              <a:latin typeface="Candara" pitchFamily="34" charset="0"/>
            </a:endParaRPr>
          </a:p>
          <a:p>
            <a:pPr marL="342900" indent="-342900">
              <a:buAutoNum type="arabicPeriod"/>
            </a:pPr>
            <a:endParaRPr lang="sr-Cyrl-RS" sz="24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endParaRPr lang="sr-Cyrl-RS" sz="2400" b="1" dirty="0">
              <a:solidFill>
                <a:srgbClr val="002060"/>
              </a:solidFill>
              <a:latin typeface="Candara" pitchFamily="34" charset="0"/>
            </a:endParaRPr>
          </a:p>
          <a:p>
            <a:pPr marL="342900" indent="-342900">
              <a:buAutoNum type="arabicPeriod"/>
            </a:pPr>
            <a:endParaRPr lang="en-US" sz="2400" b="1" dirty="0">
              <a:solidFill>
                <a:srgbClr val="002060"/>
              </a:solidFill>
              <a:latin typeface="Candara" pitchFamily="34" charset="0"/>
            </a:endParaRPr>
          </a:p>
          <a:p>
            <a:r>
              <a:rPr lang="sr-Cyrl-RS" sz="2400" b="1" dirty="0" smtClean="0">
                <a:solidFill>
                  <a:srgbClr val="002060"/>
                </a:solidFill>
                <a:latin typeface="Candara" pitchFamily="34" charset="0"/>
              </a:rPr>
              <a:t>2.   Раст </a:t>
            </a:r>
            <a:r>
              <a:rPr lang="sr-Cyrl-RS" sz="2400" b="1" dirty="0">
                <a:solidFill>
                  <a:srgbClr val="002060"/>
                </a:solidFill>
                <a:latin typeface="Candara" pitchFamily="34" charset="0"/>
              </a:rPr>
              <a:t>на </a:t>
            </a:r>
            <a:r>
              <a:rPr lang="sr-Latn-RS" sz="2400" b="1" i="1" dirty="0">
                <a:solidFill>
                  <a:srgbClr val="002060"/>
                </a:solidFill>
                <a:latin typeface="Candara" pitchFamily="34" charset="0"/>
              </a:rPr>
              <a:t>MacConkey</a:t>
            </a:r>
            <a:r>
              <a:rPr lang="sr-Latn-RS" sz="2400" b="1" dirty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sr-Cyrl-RS" sz="2400" b="1" dirty="0">
                <a:solidFill>
                  <a:srgbClr val="002060"/>
                </a:solidFill>
                <a:latin typeface="Candara" pitchFamily="34" charset="0"/>
              </a:rPr>
              <a:t>агару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94" y="1371600"/>
            <a:ext cx="4168775" cy="175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Isidora\Desktop\download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76" y="4122901"/>
            <a:ext cx="4984750" cy="258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Isidora\Desktop\praktikum za prof Marinu NOVOc\slike praktikum\Testovi\test sa 3% koh - gr -.2jpeg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530" y="1094722"/>
            <a:ext cx="2831698" cy="231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0" y="4419600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rgbClr val="002060"/>
                </a:solidFill>
                <a:latin typeface="Candara" pitchFamily="34" charset="0"/>
              </a:rPr>
              <a:t>Диференцијација Грам негативних бактерија на лактоза позитивне и лактоза негативне</a:t>
            </a:r>
            <a:endParaRPr lang="en-US" sz="2400" dirty="0">
              <a:solidFill>
                <a:srgbClr val="00206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9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3" y="-931824"/>
            <a:ext cx="9282547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 startAt="3"/>
            </a:pPr>
            <a:endParaRPr lang="sr-Cyrl-RS" sz="24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 marL="457200" indent="-457200">
              <a:buAutoNum type="arabicPeriod" startAt="3"/>
            </a:pPr>
            <a:endParaRPr lang="sr-Cyrl-RS" sz="2400" b="1" dirty="0">
              <a:solidFill>
                <a:srgbClr val="002060"/>
              </a:solidFill>
              <a:latin typeface="Candara" pitchFamily="34" charset="0"/>
            </a:endParaRPr>
          </a:p>
          <a:p>
            <a:pPr marL="457200" indent="-457200">
              <a:buAutoNum type="arabicPeriod" startAt="3"/>
            </a:pPr>
            <a:endParaRPr lang="sr-Cyrl-RS" sz="24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 marL="457200" indent="-457200">
              <a:buAutoNum type="arabicPeriod" startAt="3"/>
            </a:pPr>
            <a:r>
              <a:rPr lang="sr-Cyrl-RS" sz="2400" b="1" dirty="0" smtClean="0">
                <a:solidFill>
                  <a:srgbClr val="002060"/>
                </a:solidFill>
                <a:latin typeface="Candara" pitchFamily="34" charset="0"/>
              </a:rPr>
              <a:t>Каталаза тест </a:t>
            </a:r>
            <a:r>
              <a:rPr lang="sr-Cyrl-RS" sz="2400" dirty="0" smtClean="0">
                <a:solidFill>
                  <a:srgbClr val="002060"/>
                </a:solidFill>
                <a:latin typeface="Candara" pitchFamily="34" charset="0"/>
              </a:rPr>
              <a:t>(нпр. разликовање </a:t>
            </a:r>
            <a:r>
              <a:rPr lang="sr-Latn-RS" sz="2400" i="1" dirty="0" smtClean="0">
                <a:solidFill>
                  <a:srgbClr val="002060"/>
                </a:solidFill>
                <a:latin typeface="Candara" pitchFamily="34" charset="0"/>
              </a:rPr>
              <a:t>Staphylococcus</a:t>
            </a:r>
            <a:r>
              <a:rPr lang="sr-Latn-RS" sz="2400" dirty="0" smtClean="0">
                <a:solidFill>
                  <a:srgbClr val="002060"/>
                </a:solidFill>
                <a:latin typeface="Candara" pitchFamily="34" charset="0"/>
              </a:rPr>
              <a:t> spp. </a:t>
            </a:r>
            <a:r>
              <a:rPr lang="sr-Cyrl-RS" sz="2400" dirty="0" smtClean="0">
                <a:solidFill>
                  <a:srgbClr val="002060"/>
                </a:solidFill>
                <a:latin typeface="Candara" pitchFamily="34" charset="0"/>
              </a:rPr>
              <a:t>од </a:t>
            </a:r>
            <a:r>
              <a:rPr lang="en-US" sz="2400" i="1" dirty="0" smtClean="0">
                <a:solidFill>
                  <a:srgbClr val="002060"/>
                </a:solidFill>
                <a:latin typeface="Candara" pitchFamily="34" charset="0"/>
              </a:rPr>
              <a:t>Streptococcus</a:t>
            </a:r>
            <a:r>
              <a:rPr lang="en-US" sz="2400" dirty="0" smtClean="0">
                <a:solidFill>
                  <a:srgbClr val="002060"/>
                </a:solidFill>
                <a:latin typeface="Candara" pitchFamily="34" charset="0"/>
              </a:rPr>
              <a:t> spp.</a:t>
            </a:r>
            <a:r>
              <a:rPr lang="sr-Cyrl-RS" sz="2400" dirty="0" smtClean="0">
                <a:solidFill>
                  <a:srgbClr val="002060"/>
                </a:solidFill>
                <a:latin typeface="Candara" pitchFamily="34" charset="0"/>
              </a:rPr>
              <a:t>)</a:t>
            </a:r>
          </a:p>
          <a:p>
            <a:pPr marL="457200" indent="-457200">
              <a:buAutoNum type="arabicPeriod" startAt="3"/>
            </a:pPr>
            <a:endParaRPr lang="sr-Cyrl-RS" sz="2400" b="1" dirty="0">
              <a:solidFill>
                <a:srgbClr val="002060"/>
              </a:solidFill>
              <a:latin typeface="Candara" pitchFamily="34" charset="0"/>
            </a:endParaRPr>
          </a:p>
          <a:p>
            <a:pPr marL="457200" indent="-457200">
              <a:buAutoNum type="arabicPeriod" startAt="3"/>
            </a:pPr>
            <a:endParaRPr lang="sr-Cyrl-RS" sz="24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 marL="457200" indent="-457200">
              <a:buAutoNum type="arabicPeriod" startAt="3"/>
            </a:pPr>
            <a:endParaRPr lang="sr-Cyrl-RS" sz="2400" b="1" dirty="0">
              <a:solidFill>
                <a:srgbClr val="002060"/>
              </a:solidFill>
              <a:latin typeface="Candara" pitchFamily="34" charset="0"/>
            </a:endParaRPr>
          </a:p>
          <a:p>
            <a:pPr marL="457200" indent="-457200">
              <a:buAutoNum type="arabicPeriod" startAt="3"/>
            </a:pPr>
            <a:endParaRPr lang="sr-Cyrl-RS" sz="24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 marL="457200" indent="-457200">
              <a:buAutoNum type="arabicPeriod" startAt="3"/>
            </a:pPr>
            <a:endParaRPr lang="sr-Cyrl-RS" sz="2400" b="1" dirty="0">
              <a:solidFill>
                <a:srgbClr val="002060"/>
              </a:solidFill>
              <a:latin typeface="Candara" pitchFamily="34" charset="0"/>
            </a:endParaRPr>
          </a:p>
          <a:p>
            <a:pPr marL="457200" indent="-457200">
              <a:buAutoNum type="arabicPeriod" startAt="3"/>
            </a:pPr>
            <a:endParaRPr lang="sr-Cyrl-RS" sz="24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 marL="457200" indent="-457200">
              <a:buAutoNum type="arabicPeriod" startAt="3"/>
            </a:pPr>
            <a:endParaRPr lang="sr-Cyrl-RS" sz="2400" b="1" dirty="0">
              <a:solidFill>
                <a:srgbClr val="002060"/>
              </a:solidFill>
              <a:latin typeface="Candara" pitchFamily="34" charset="0"/>
            </a:endParaRPr>
          </a:p>
          <a:p>
            <a:pPr marL="342900" indent="-342900">
              <a:buAutoNum type="arabicPeriod"/>
            </a:pPr>
            <a:endParaRPr lang="sr-Cyrl-RS" sz="2400" b="1" dirty="0">
              <a:solidFill>
                <a:srgbClr val="002060"/>
              </a:solidFill>
              <a:latin typeface="Candara" pitchFamily="34" charset="0"/>
            </a:endParaRPr>
          </a:p>
          <a:p>
            <a:endParaRPr lang="sr-Cyrl-RS" sz="24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r>
              <a:rPr lang="sr-Cyrl-RS" sz="2400" b="1" dirty="0" smtClean="0">
                <a:solidFill>
                  <a:srgbClr val="002060"/>
                </a:solidFill>
                <a:latin typeface="Candara" pitchFamily="34" charset="0"/>
              </a:rPr>
              <a:t>4. Оксидаза тест</a:t>
            </a:r>
            <a:endParaRPr lang="en-US" sz="24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endParaRPr lang="en-US" sz="2400" b="1" dirty="0">
              <a:solidFill>
                <a:srgbClr val="002060"/>
              </a:solidFill>
              <a:latin typeface="Candara" pitchFamily="34" charset="0"/>
            </a:endParaRPr>
          </a:p>
          <a:p>
            <a:endParaRPr lang="sr-Cyrl-RS" sz="2400" b="1" dirty="0" smtClean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7170" name="Picture 2" descr="C:\Users\Isidora\Desktop\downlo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855" y="2207864"/>
            <a:ext cx="3581400" cy="10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Isidora\Desktop\catalase-t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43282"/>
            <a:ext cx="5181600" cy="279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962400"/>
            <a:ext cx="4726308" cy="270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588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"/>
            <a:ext cx="9601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 smtClean="0">
                <a:solidFill>
                  <a:srgbClr val="002060"/>
                </a:solidFill>
                <a:latin typeface="Candara" pitchFamily="34" charset="0"/>
              </a:rPr>
              <a:t>5.Тест покретљивости</a:t>
            </a:r>
          </a:p>
          <a:p>
            <a:pPr marL="342900" indent="-342900">
              <a:buAutoNum type="arabicPeriod"/>
            </a:pPr>
            <a:endParaRPr lang="sr-Cyrl-RS" sz="2400" b="1" dirty="0">
              <a:solidFill>
                <a:srgbClr val="002060"/>
              </a:solidFill>
              <a:latin typeface="Candara" pitchFamily="34" charset="0"/>
            </a:endParaRPr>
          </a:p>
          <a:p>
            <a:pPr marL="342900" indent="-342900">
              <a:buAutoNum type="arabicPeriod"/>
            </a:pPr>
            <a:endParaRPr lang="sr-Cyrl-RS" sz="24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 marL="342900" indent="-342900">
              <a:buAutoNum type="arabicPeriod"/>
            </a:pPr>
            <a:endParaRPr lang="sr-Cyrl-RS" sz="2400" b="1" dirty="0">
              <a:solidFill>
                <a:srgbClr val="002060"/>
              </a:solidFill>
              <a:latin typeface="Candara" pitchFamily="34" charset="0"/>
            </a:endParaRPr>
          </a:p>
          <a:p>
            <a:pPr marL="342900" indent="-342900">
              <a:buAutoNum type="arabicPeriod"/>
            </a:pPr>
            <a:endParaRPr lang="en-US" sz="24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 marL="342900" indent="-342900">
              <a:buAutoNum type="arabicPeriod"/>
            </a:pPr>
            <a:endParaRPr lang="en-US" sz="2400" b="1" dirty="0">
              <a:solidFill>
                <a:srgbClr val="002060"/>
              </a:solidFill>
              <a:latin typeface="Candara" pitchFamily="34" charset="0"/>
            </a:endParaRPr>
          </a:p>
          <a:p>
            <a:pPr marL="342900" indent="-342900">
              <a:buAutoNum type="arabicPeriod"/>
            </a:pPr>
            <a:endParaRPr lang="sr-Cyrl-RS" sz="24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 marL="342900" indent="-342900">
              <a:buAutoNum type="arabicPeriod"/>
            </a:pPr>
            <a:endParaRPr lang="sr-Cyrl-RS" sz="2400" b="1" dirty="0">
              <a:solidFill>
                <a:srgbClr val="002060"/>
              </a:solidFill>
              <a:latin typeface="Candara" pitchFamily="34" charset="0"/>
            </a:endParaRPr>
          </a:p>
          <a:p>
            <a:pPr marL="342900" indent="-342900">
              <a:buAutoNum type="arabicPeriod"/>
            </a:pPr>
            <a:endParaRPr lang="sr-Cyrl-RS" sz="24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 marL="342900" indent="-342900">
              <a:buAutoNum type="arabicPeriod"/>
            </a:pPr>
            <a:endParaRPr lang="sr-Cyrl-RS" sz="2400" b="1" dirty="0">
              <a:solidFill>
                <a:srgbClr val="002060"/>
              </a:solidFill>
              <a:latin typeface="Candara" pitchFamily="34" charset="0"/>
            </a:endParaRPr>
          </a:p>
          <a:p>
            <a:endParaRPr lang="en-US" sz="2400" b="1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835" y="533400"/>
            <a:ext cx="9019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rgbClr val="002060"/>
                </a:solidFill>
                <a:latin typeface="Candara" pitchFamily="34" charset="0"/>
              </a:rPr>
              <a:t>Нативни препарат или получврста подлога – </a:t>
            </a:r>
            <a:r>
              <a:rPr lang="en-US" sz="2400" i="1" dirty="0" smtClean="0">
                <a:solidFill>
                  <a:srgbClr val="002060"/>
                </a:solidFill>
                <a:latin typeface="Candara" pitchFamily="34" charset="0"/>
              </a:rPr>
              <a:t>TTC</a:t>
            </a:r>
            <a:r>
              <a:rPr lang="sr-Cyrl-RS" sz="2400" dirty="0" smtClean="0">
                <a:solidFill>
                  <a:srgbClr val="002060"/>
                </a:solidFill>
                <a:latin typeface="Candara" pitchFamily="34" charset="0"/>
              </a:rPr>
              <a:t> подлога</a:t>
            </a:r>
            <a:endParaRPr lang="en-US" sz="2400" dirty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8194" name="Picture 2" descr="C:\Users\Isidora\Desktop\motility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18" y="2514600"/>
            <a:ext cx="3706089" cy="374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Isidora\Desktop\FFJorrsxyRIuWe.nq.FHE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745" y="1447800"/>
            <a:ext cx="42164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74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lenovo\Pictures\FVM\OF test (2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782598"/>
            <a:ext cx="5638799" cy="388048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9273" y="228600"/>
            <a:ext cx="906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rgbClr val="002060"/>
                </a:solidFill>
                <a:latin typeface="Candara" pitchFamily="34" charset="0"/>
              </a:rPr>
              <a:t>6.Испитивање оксидативно-ферментативне способности (О-</a:t>
            </a:r>
            <a:r>
              <a:rPr lang="en-US" sz="2400" b="1" dirty="0">
                <a:solidFill>
                  <a:srgbClr val="002060"/>
                </a:solidFill>
                <a:latin typeface="Candara" pitchFamily="34" charset="0"/>
              </a:rPr>
              <a:t>F </a:t>
            </a:r>
            <a:r>
              <a:rPr lang="sr-Cyrl-RS" sz="2400" b="1" dirty="0">
                <a:solidFill>
                  <a:srgbClr val="002060"/>
                </a:solidFill>
                <a:latin typeface="Candara" pitchFamily="34" charset="0"/>
              </a:rPr>
              <a:t>тест)</a:t>
            </a:r>
            <a:endParaRPr lang="en-US" sz="2400" b="1" dirty="0">
              <a:solidFill>
                <a:srgbClr val="002060"/>
              </a:solidFill>
              <a:latin typeface="Candara" pitchFamily="34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7816" y="4820776"/>
            <a:ext cx="80772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Candara" pitchFamily="34" charset="0"/>
              </a:rPr>
              <a:t>Незасејана подлога – зелене боје</a:t>
            </a:r>
          </a:p>
          <a:p>
            <a:r>
              <a:rPr lang="sr-Cyrl-RS" dirty="0" smtClean="0">
                <a:latin typeface="Candara" pitchFamily="34" charset="0"/>
              </a:rPr>
              <a:t>Разлагање глукозе – промена боје услед присуства индикатора који мења боју у киселој средини</a:t>
            </a:r>
          </a:p>
          <a:p>
            <a:r>
              <a:rPr lang="sr-Cyrl-RS" dirty="0" smtClean="0">
                <a:latin typeface="Candara" pitchFamily="34" charset="0"/>
              </a:rPr>
              <a:t>Разлагање глукозе  у аеробним и у анаеробним условима – у питању је фак.анаероб (ферментативни тип метаболизма)</a:t>
            </a:r>
          </a:p>
          <a:p>
            <a:r>
              <a:rPr lang="sr-Cyrl-RS" dirty="0" smtClean="0">
                <a:latin typeface="Candara" pitchFamily="34" charset="0"/>
              </a:rPr>
              <a:t>Разл. </a:t>
            </a:r>
            <a:r>
              <a:rPr lang="sr-Cyrl-RS" dirty="0">
                <a:latin typeface="Candara" pitchFamily="34" charset="0"/>
              </a:rPr>
              <a:t>г</a:t>
            </a:r>
            <a:r>
              <a:rPr lang="sr-Cyrl-RS" dirty="0" smtClean="0">
                <a:latin typeface="Candara" pitchFamily="34" charset="0"/>
              </a:rPr>
              <a:t>лукозе само у аеробним условима – у питању је стриктни аероб (оксидативни тип метаболизма)</a:t>
            </a:r>
            <a:endParaRPr lang="en-US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87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9073" y="83449"/>
            <a:ext cx="1604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 smtClean="0">
                <a:latin typeface="Candara" pitchFamily="34" charset="0"/>
              </a:rPr>
              <a:t>РЕЗУЛТАТ:</a:t>
            </a:r>
            <a:endParaRPr lang="en-US" sz="2400" b="1" dirty="0">
              <a:latin typeface="Candar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180453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0070C0"/>
                </a:solidFill>
                <a:latin typeface="Candara" pitchFamily="34" charset="0"/>
              </a:rPr>
              <a:t>         </a:t>
            </a:r>
            <a:r>
              <a:rPr lang="sr-Cyrl-RS" sz="2800" b="1" dirty="0" smtClean="0">
                <a:solidFill>
                  <a:srgbClr val="7030A0"/>
                </a:solidFill>
                <a:latin typeface="Candara" pitchFamily="34" charset="0"/>
              </a:rPr>
              <a:t>Грам +                                          </a:t>
            </a:r>
            <a:r>
              <a:rPr lang="sr-Cyrl-RS" sz="2800" b="1" dirty="0" smtClean="0">
                <a:solidFill>
                  <a:srgbClr val="F30793"/>
                </a:solidFill>
                <a:latin typeface="Candara" pitchFamily="34" charset="0"/>
              </a:rPr>
              <a:t>Грам -</a:t>
            </a:r>
            <a:r>
              <a:rPr lang="sr-Cyrl-RS" sz="2800" b="1" dirty="0" smtClean="0">
                <a:solidFill>
                  <a:srgbClr val="0070C0"/>
                </a:solidFill>
                <a:latin typeface="Candara" pitchFamily="34" charset="0"/>
              </a:rPr>
              <a:t>                                                       </a:t>
            </a:r>
            <a:endParaRPr lang="en-US" sz="2800" b="1" dirty="0">
              <a:solidFill>
                <a:srgbClr val="0070C0"/>
              </a:solidFill>
              <a:latin typeface="Candara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rot="3600000">
            <a:off x="1695392" y="1445178"/>
            <a:ext cx="0" cy="107470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-3600000">
            <a:off x="2658840" y="1445179"/>
            <a:ext cx="0" cy="107470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3600000">
            <a:off x="5951760" y="1436420"/>
            <a:ext cx="0" cy="1074702"/>
          </a:xfrm>
          <a:prstGeom prst="straightConnector1">
            <a:avLst/>
          </a:prstGeom>
          <a:ln>
            <a:solidFill>
              <a:srgbClr val="F30793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-3600000">
            <a:off x="6926040" y="1436420"/>
            <a:ext cx="0" cy="1074702"/>
          </a:xfrm>
          <a:prstGeom prst="straightConnector1">
            <a:avLst/>
          </a:prstGeom>
          <a:ln>
            <a:solidFill>
              <a:srgbClr val="F30793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803564" y="2517417"/>
            <a:ext cx="228600" cy="228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32164" y="2389262"/>
            <a:ext cx="228600" cy="228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55073" y="2189069"/>
            <a:ext cx="228600" cy="228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3400" y="2399653"/>
            <a:ext cx="228600" cy="228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223164" y="2597806"/>
            <a:ext cx="228600" cy="228600"/>
          </a:xfrm>
          <a:prstGeom prst="ellipse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51764" y="2469651"/>
            <a:ext cx="228600" cy="228600"/>
          </a:xfrm>
          <a:prstGeom prst="ellipse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174673" y="2269458"/>
            <a:ext cx="228600" cy="228600"/>
          </a:xfrm>
          <a:prstGeom prst="ellipse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953000" y="2480042"/>
            <a:ext cx="228600" cy="228600"/>
          </a:xfrm>
          <a:prstGeom prst="ellipse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083737" y="2780653"/>
            <a:ext cx="802463" cy="152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-2580000">
            <a:off x="2465962" y="2642431"/>
            <a:ext cx="802463" cy="152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16200000">
            <a:off x="3083737" y="2213490"/>
            <a:ext cx="802463" cy="152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7427137" y="2780653"/>
            <a:ext cx="802463" cy="152400"/>
          </a:xfrm>
          <a:prstGeom prst="roundRect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 rot="-2580000">
            <a:off x="6809362" y="2642431"/>
            <a:ext cx="802463" cy="152400"/>
          </a:xfrm>
          <a:prstGeom prst="roundRect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16200000">
            <a:off x="7427137" y="2213490"/>
            <a:ext cx="802463" cy="152400"/>
          </a:xfrm>
          <a:prstGeom prst="roundRect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209800" y="3048000"/>
            <a:ext cx="0" cy="236220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95800" y="762000"/>
            <a:ext cx="0" cy="5029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019800" y="3048000"/>
            <a:ext cx="0" cy="2362200"/>
          </a:xfrm>
          <a:prstGeom prst="line">
            <a:avLst/>
          </a:prstGeom>
          <a:ln w="28575">
            <a:solidFill>
              <a:srgbClr val="F307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93937" y="3254835"/>
            <a:ext cx="2096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i="1" dirty="0" smtClean="0">
                <a:latin typeface="Candara" pitchFamily="34" charset="0"/>
              </a:rPr>
              <a:t>Streptococcus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endParaRPr lang="en-US" sz="1400" dirty="0">
              <a:latin typeface="Candar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25328" y="3048000"/>
            <a:ext cx="19418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i="1" dirty="0" smtClean="0">
                <a:latin typeface="Candara" pitchFamily="34" charset="0"/>
              </a:rPr>
              <a:t>Listeria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Corynebacterium </a:t>
            </a:r>
            <a:r>
              <a:rPr lang="sr-Latn-RS" sz="1400" dirty="0" smtClean="0">
                <a:latin typeface="Candara" pitchFamily="34" charset="0"/>
              </a:rPr>
              <a:t>spp.</a:t>
            </a:r>
          </a:p>
          <a:p>
            <a:r>
              <a:rPr lang="sr-Latn-RS" sz="1400" i="1" dirty="0" smtClean="0">
                <a:latin typeface="Candara" pitchFamily="34" charset="0"/>
              </a:rPr>
              <a:t>Bacillus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Clostridium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Erysipelothrix </a:t>
            </a:r>
            <a:r>
              <a:rPr lang="sr-Latn-RS" sz="1400" dirty="0" smtClean="0">
                <a:latin typeface="Candara" pitchFamily="34" charset="0"/>
              </a:rPr>
              <a:t>spp.</a:t>
            </a:r>
          </a:p>
          <a:p>
            <a:r>
              <a:rPr lang="sr-Latn-RS" sz="1400" i="1" dirty="0" smtClean="0">
                <a:latin typeface="Candara" pitchFamily="34" charset="0"/>
              </a:rPr>
              <a:t>Lactobacillus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Rhodococcus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dirty="0" smtClean="0">
                <a:latin typeface="Candara" pitchFamily="34" charset="0"/>
              </a:rPr>
              <a:t>Aktinomicete</a:t>
            </a:r>
          </a:p>
          <a:p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48200" y="30480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i="1" dirty="0" smtClean="0">
                <a:latin typeface="Candara" pitchFamily="34" charset="0"/>
              </a:rPr>
              <a:t>Moraxella</a:t>
            </a:r>
            <a:r>
              <a:rPr lang="sr-Latn-RS" sz="1400" dirty="0" smtClean="0">
                <a:latin typeface="Candara" pitchFamily="34" charset="0"/>
              </a:rPr>
              <a:t> spp</a:t>
            </a:r>
            <a:r>
              <a:rPr lang="sr-Latn-RS" dirty="0" smtClean="0"/>
              <a:t>.</a:t>
            </a:r>
          </a:p>
          <a:p>
            <a:r>
              <a:rPr lang="sr-Latn-RS" sz="1400" i="1" dirty="0" smtClean="0"/>
              <a:t>Neisseria</a:t>
            </a:r>
            <a:r>
              <a:rPr lang="sr-Latn-RS" sz="1400" dirty="0" smtClean="0"/>
              <a:t> spp.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6096000" y="3065145"/>
            <a:ext cx="4419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i="1" dirty="0" smtClean="0">
                <a:latin typeface="Candara" pitchFamily="34" charset="0"/>
              </a:rPr>
              <a:t>Escherichia</a:t>
            </a:r>
            <a:r>
              <a:rPr lang="sr-Latn-RS" sz="1400" dirty="0" smtClean="0">
                <a:latin typeface="Candara" pitchFamily="34" charset="0"/>
              </a:rPr>
              <a:t> coli          </a:t>
            </a:r>
            <a:r>
              <a:rPr lang="sr-Latn-RS" sz="1400" i="1" dirty="0" smtClean="0">
                <a:latin typeface="Candara" pitchFamily="34" charset="0"/>
              </a:rPr>
              <a:t>Pasteurella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Salmonella</a:t>
            </a:r>
            <a:r>
              <a:rPr lang="sr-Latn-RS" sz="1400" dirty="0" smtClean="0">
                <a:latin typeface="Candara" pitchFamily="34" charset="0"/>
              </a:rPr>
              <a:t> spp.        </a:t>
            </a:r>
            <a:r>
              <a:rPr lang="sr-Latn-RS" sz="1400" i="1" dirty="0" smtClean="0">
                <a:latin typeface="Candara" pitchFamily="34" charset="0"/>
              </a:rPr>
              <a:t>Mannheimia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Shigella</a:t>
            </a:r>
            <a:r>
              <a:rPr lang="sr-Latn-RS" sz="1400" dirty="0" smtClean="0">
                <a:latin typeface="Candara" pitchFamily="34" charset="0"/>
              </a:rPr>
              <a:t> spp.               </a:t>
            </a:r>
            <a:r>
              <a:rPr lang="sr-Latn-RS" sz="1400" i="1" dirty="0" smtClean="0">
                <a:latin typeface="Candara" pitchFamily="34" charset="0"/>
              </a:rPr>
              <a:t>Bordetella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Proteus</a:t>
            </a:r>
            <a:r>
              <a:rPr lang="sr-Latn-RS" sz="1400" dirty="0" smtClean="0">
                <a:latin typeface="Candara" pitchFamily="34" charset="0"/>
              </a:rPr>
              <a:t> spp.               </a:t>
            </a:r>
            <a:r>
              <a:rPr lang="sr-Latn-RS" sz="1400" i="1" dirty="0" smtClean="0">
                <a:latin typeface="Candara" pitchFamily="34" charset="0"/>
              </a:rPr>
              <a:t>Francisella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Pseudomona</a:t>
            </a:r>
            <a:r>
              <a:rPr lang="sr-Latn-RS" sz="1400" dirty="0" smtClean="0">
                <a:latin typeface="Candara" pitchFamily="34" charset="0"/>
              </a:rPr>
              <a:t>s spp.   </a:t>
            </a:r>
            <a:r>
              <a:rPr lang="sr-Latn-RS" sz="1400" i="1" dirty="0" smtClean="0">
                <a:latin typeface="Candara" pitchFamily="34" charset="0"/>
              </a:rPr>
              <a:t>Vibrio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Klebsiella</a:t>
            </a:r>
            <a:r>
              <a:rPr lang="sr-Latn-RS" sz="1400" dirty="0" smtClean="0">
                <a:latin typeface="Candara" pitchFamily="34" charset="0"/>
              </a:rPr>
              <a:t> spp.           </a:t>
            </a:r>
            <a:r>
              <a:rPr lang="sr-Latn-RS" sz="1400" i="1" dirty="0" smtClean="0">
                <a:latin typeface="Candara" pitchFamily="34" charset="0"/>
              </a:rPr>
              <a:t>Campylobacte</a:t>
            </a:r>
            <a:r>
              <a:rPr lang="sr-Latn-RS" sz="1400" dirty="0" smtClean="0">
                <a:latin typeface="Candara" pitchFamily="34" charset="0"/>
              </a:rPr>
              <a:t>r spp.</a:t>
            </a:r>
          </a:p>
          <a:p>
            <a:r>
              <a:rPr lang="sr-Latn-RS" sz="1400" i="1" dirty="0" smtClean="0">
                <a:latin typeface="Candara" pitchFamily="34" charset="0"/>
              </a:rPr>
              <a:t>Yersinia</a:t>
            </a:r>
            <a:r>
              <a:rPr lang="sr-Latn-RS" sz="1400" dirty="0" smtClean="0">
                <a:latin typeface="Candara" pitchFamily="34" charset="0"/>
              </a:rPr>
              <a:t> spp.               </a:t>
            </a:r>
            <a:r>
              <a:rPr lang="sr-Latn-RS" sz="1400" i="1" dirty="0" smtClean="0">
                <a:latin typeface="Candara" pitchFamily="34" charset="0"/>
              </a:rPr>
              <a:t>Helicobacter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Brucella spp.</a:t>
            </a:r>
          </a:p>
          <a:p>
            <a:r>
              <a:rPr lang="sr-Latn-RS" sz="1400" i="1" dirty="0" smtClean="0">
                <a:latin typeface="Candara" pitchFamily="34" charset="0"/>
              </a:rPr>
              <a:t>Acinetobacter </a:t>
            </a:r>
            <a:r>
              <a:rPr lang="sr-Latn-RS" sz="1400" dirty="0" smtClean="0">
                <a:latin typeface="Candara" pitchFamily="34" charset="0"/>
              </a:rPr>
              <a:t>spp.</a:t>
            </a:r>
          </a:p>
          <a:p>
            <a:r>
              <a:rPr lang="sr-Latn-RS" sz="1400" i="1" dirty="0" smtClean="0">
                <a:latin typeface="Candara" pitchFamily="34" charset="0"/>
              </a:rPr>
              <a:t>Burkholderia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Haemophilus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Taylorella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0" y="5791200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98526" y="6019800"/>
            <a:ext cx="8793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 smtClean="0">
                <a:latin typeface="Candara" pitchFamily="34" charset="0"/>
              </a:rPr>
              <a:t>...Rodovi </a:t>
            </a:r>
            <a:r>
              <a:rPr lang="it-IT" sz="1400" i="1" dirty="0" smtClean="0">
                <a:latin typeface="Candara" pitchFamily="34" charset="0"/>
              </a:rPr>
              <a:t>Borrelia</a:t>
            </a:r>
            <a:r>
              <a:rPr lang="sr-Latn-RS" sz="1400" i="1" dirty="0" smtClean="0">
                <a:latin typeface="Candara" pitchFamily="34" charset="0"/>
              </a:rPr>
              <a:t>,</a:t>
            </a:r>
            <a:r>
              <a:rPr lang="it-IT" sz="1400" dirty="0" smtClean="0">
                <a:latin typeface="Candara" pitchFamily="34" charset="0"/>
              </a:rPr>
              <a:t> </a:t>
            </a:r>
            <a:r>
              <a:rPr lang="it-IT" sz="1400" i="1" dirty="0" smtClean="0">
                <a:latin typeface="Candara" pitchFamily="34" charset="0"/>
              </a:rPr>
              <a:t>Treponem</a:t>
            </a:r>
            <a:r>
              <a:rPr lang="it-IT" sz="1400" dirty="0" smtClean="0">
                <a:latin typeface="Candara" pitchFamily="34" charset="0"/>
              </a:rPr>
              <a:t>a</a:t>
            </a:r>
            <a:r>
              <a:rPr lang="sr-Latn-RS" sz="1400" dirty="0" smtClean="0">
                <a:latin typeface="Candara" pitchFamily="34" charset="0"/>
              </a:rPr>
              <a:t>, </a:t>
            </a:r>
            <a:r>
              <a:rPr lang="en-US" sz="1400" i="1" dirty="0" err="1" smtClean="0">
                <a:latin typeface="Candara" pitchFamily="34" charset="0"/>
              </a:rPr>
              <a:t>Leptospira</a:t>
            </a:r>
            <a:r>
              <a:rPr lang="en-US" sz="1400" dirty="0">
                <a:latin typeface="Candara" pitchFamily="34" charset="0"/>
              </a:rPr>
              <a:t>, </a:t>
            </a:r>
            <a:r>
              <a:rPr lang="en-US" sz="1400" i="1" dirty="0" err="1" smtClean="0">
                <a:latin typeface="Candara" pitchFamily="34" charset="0"/>
              </a:rPr>
              <a:t>Brachyspira</a:t>
            </a:r>
            <a:r>
              <a:rPr lang="sr-Latn-RS" sz="1400" dirty="0" smtClean="0">
                <a:latin typeface="Candara" pitchFamily="34" charset="0"/>
              </a:rPr>
              <a:t>, </a:t>
            </a:r>
            <a:r>
              <a:rPr lang="sr-Latn-RS" sz="1400" i="1" dirty="0" smtClean="0">
                <a:latin typeface="Candara" pitchFamily="34" charset="0"/>
              </a:rPr>
              <a:t>Mycobacterium</a:t>
            </a:r>
            <a:r>
              <a:rPr lang="sr-Latn-RS" sz="1400" dirty="0" smtClean="0">
                <a:latin typeface="Candara" pitchFamily="34" charset="0"/>
              </a:rPr>
              <a:t>, </a:t>
            </a:r>
            <a:r>
              <a:rPr lang="sr-Latn-RS" sz="1400" i="1" dirty="0" smtClean="0">
                <a:latin typeface="Candara" pitchFamily="34" charset="0"/>
              </a:rPr>
              <a:t>Mycoplasma</a:t>
            </a:r>
            <a:r>
              <a:rPr lang="sr-Latn-RS" sz="1400" dirty="0" smtClean="0">
                <a:latin typeface="Candara" pitchFamily="34" charset="0"/>
              </a:rPr>
              <a:t>, </a:t>
            </a:r>
            <a:r>
              <a:rPr lang="en-US" sz="1400" i="1" dirty="0" err="1" smtClean="0">
                <a:latin typeface="Candara" pitchFamily="34" charset="0"/>
              </a:rPr>
              <a:t>Chlamydophila</a:t>
            </a:r>
            <a:r>
              <a:rPr lang="sr-Latn-RS" sz="1400" i="1" dirty="0" smtClean="0">
                <a:latin typeface="Candara" pitchFamily="34" charset="0"/>
              </a:rPr>
              <a:t>, </a:t>
            </a:r>
            <a:r>
              <a:rPr lang="en-US" sz="1400" i="1" dirty="0" smtClean="0">
                <a:latin typeface="Candara" pitchFamily="34" charset="0"/>
              </a:rPr>
              <a:t>Chlamydia</a:t>
            </a:r>
            <a:r>
              <a:rPr lang="sr-Latn-RS" sz="1400" dirty="0" smtClean="0">
                <a:latin typeface="Candara" pitchFamily="34" charset="0"/>
              </a:rPr>
              <a:t>, </a:t>
            </a:r>
            <a:r>
              <a:rPr lang="en-US" sz="1400" i="1" dirty="0" err="1" smtClean="0">
                <a:latin typeface="Candara" pitchFamily="34" charset="0"/>
              </a:rPr>
              <a:t>Coxiella</a:t>
            </a:r>
            <a:r>
              <a:rPr lang="sr-Latn-RS" sz="1400" i="1" dirty="0" smtClean="0">
                <a:latin typeface="Candara" pitchFamily="34" charset="0"/>
              </a:rPr>
              <a:t>, Anaplasma, Erlichia...</a:t>
            </a:r>
            <a:endParaRPr lang="en-US" sz="1400" i="1" dirty="0">
              <a:latin typeface="Candara" pitchFamily="34" charset="0"/>
            </a:endParaRPr>
          </a:p>
        </p:txBody>
      </p:sp>
      <p:pic>
        <p:nvPicPr>
          <p:cNvPr id="46" name="Picture 45" descr="C:\Users\Isidora\Desktop\prsktikum slike\slike iz starog praktikuma\2007.08.20 Mikrobiologija\Slike\tifovi\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6336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46" descr="C:\Users\Isidora\Desktop\prsktikum slike\slike iz starog praktikuma\2007.08.20 Mikrobiologija\Slike\tifovi\1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040" y="0"/>
            <a:ext cx="2211033" cy="129540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Oval 16"/>
          <p:cNvSpPr/>
          <p:nvPr/>
        </p:nvSpPr>
        <p:spPr>
          <a:xfrm>
            <a:off x="-76200" y="2780653"/>
            <a:ext cx="2521783" cy="2096147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85044" y="2984212"/>
            <a:ext cx="2827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i="1" dirty="0">
                <a:latin typeface="Candara" pitchFamily="34" charset="0"/>
              </a:rPr>
              <a:t>Staphylococcus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937" y="3516445"/>
            <a:ext cx="3982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i="1" dirty="0">
                <a:latin typeface="Candara" pitchFamily="34" charset="0"/>
              </a:rPr>
              <a:t>Enterococcus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Micrococcus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Lactococcus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Peptostreptococcus </a:t>
            </a:r>
            <a:r>
              <a:rPr lang="sr-Latn-RS" sz="1400" dirty="0">
                <a:latin typeface="Candara" pitchFamily="34" charset="0"/>
              </a:rPr>
              <a:t>spp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4229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45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52500" y="228600"/>
            <a:ext cx="3886200" cy="5334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0600" y="264467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002060"/>
                </a:solidFill>
                <a:latin typeface="Candara" pitchFamily="34" charset="0"/>
              </a:rPr>
              <a:t>БИОХЕМИЈСКЕ ОСОБИНЕ</a:t>
            </a:r>
            <a:endParaRPr lang="en-US" sz="2400" b="1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964" y="775855"/>
            <a:ext cx="533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Након идентификације рода или фамилије примарном идентификацијом, следећи корак је испитивање ензимских активности </a:t>
            </a:r>
            <a:r>
              <a:rPr lang="sr-Cyrl-RS" sz="2000" b="1" dirty="0" smtClean="0">
                <a:solidFill>
                  <a:srgbClr val="002060"/>
                </a:solidFill>
                <a:latin typeface="Candara" pitchFamily="34" charset="0"/>
              </a:rPr>
              <a:t>(биохемијски низ) </a:t>
            </a:r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у циљу детерминације врсте  </a:t>
            </a:r>
            <a:endParaRPr lang="en-US" sz="2000" dirty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1026" name="Picture 2" descr="C:\Users\Isidora\Desktop\phpkzuJ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127" y="0"/>
            <a:ext cx="3352800" cy="660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93964" y="2407071"/>
            <a:ext cx="5621482" cy="3993729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0891" y="2718762"/>
            <a:ext cx="561455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Испитивање ферментације угљених хидрата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Реакција са метил црвеним/</a:t>
            </a:r>
            <a:r>
              <a:rPr lang="en-US" sz="2000" i="1" dirty="0" err="1" smtClean="0">
                <a:solidFill>
                  <a:srgbClr val="002060"/>
                </a:solidFill>
                <a:latin typeface="Candara" pitchFamily="34" charset="0"/>
              </a:rPr>
              <a:t>Voges</a:t>
            </a:r>
            <a:r>
              <a:rPr lang="en-US" sz="2000" dirty="0" err="1" smtClean="0">
                <a:solidFill>
                  <a:srgbClr val="002060"/>
                </a:solidFill>
                <a:latin typeface="Candara" pitchFamily="34" charset="0"/>
              </a:rPr>
              <a:t>-</a:t>
            </a:r>
            <a:r>
              <a:rPr lang="en-US" sz="2000" i="1" dirty="0" err="1" smtClean="0">
                <a:solidFill>
                  <a:srgbClr val="002060"/>
                </a:solidFill>
                <a:latin typeface="Candara" pitchFamily="34" charset="0"/>
              </a:rPr>
              <a:t>Proskauer</a:t>
            </a:r>
            <a:r>
              <a:rPr lang="en-US" sz="2000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реакција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i="1" dirty="0" smtClean="0">
                <a:solidFill>
                  <a:srgbClr val="002060"/>
                </a:solidFill>
                <a:latin typeface="Candara" pitchFamily="34" charset="0"/>
              </a:rPr>
              <a:t>ONPG</a:t>
            </a:r>
            <a:r>
              <a:rPr lang="en-US" sz="2000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тест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Доказивање стварања индола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Доказивање способности разлагања амино киселина са сумпором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Способност разлагање желатина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Способност раста на подлози са цитратом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Уреаза тест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Клиглеров агар са </a:t>
            </a:r>
            <a:r>
              <a:rPr lang="sr-Latn-RS" sz="2000" i="1" dirty="0" smtClean="0">
                <a:solidFill>
                  <a:srgbClr val="002060"/>
                </a:solidFill>
                <a:latin typeface="Candara" pitchFamily="34" charset="0"/>
              </a:rPr>
              <a:t>Fe</a:t>
            </a:r>
            <a:r>
              <a:rPr lang="sr-Latn-RS" sz="2000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sr-Cyrl-RS" sz="2000" dirty="0" smtClean="0">
                <a:solidFill>
                  <a:srgbClr val="002060"/>
                </a:solidFill>
                <a:latin typeface="Candara" pitchFamily="34" charset="0"/>
              </a:rPr>
              <a:t>и троструки шећер са </a:t>
            </a:r>
            <a:r>
              <a:rPr lang="sr-Latn-RS" sz="2000" i="1" dirty="0" smtClean="0">
                <a:solidFill>
                  <a:srgbClr val="002060"/>
                </a:solidFill>
                <a:latin typeface="Candara" pitchFamily="34" charset="0"/>
              </a:rPr>
              <a:t>Fe</a:t>
            </a:r>
            <a:endParaRPr lang="en-US" sz="2000" i="1" dirty="0">
              <a:solidFill>
                <a:srgbClr val="00206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54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5496</TotalTime>
  <Words>863</Words>
  <Application>Microsoft Office PowerPoint</Application>
  <PresentationFormat>On-screen Show (4:3)</PresentationFormat>
  <Paragraphs>152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Isidora</dc:creator>
  <cp:lastModifiedBy>Isidora</cp:lastModifiedBy>
  <cp:revision>38</cp:revision>
  <dcterms:created xsi:type="dcterms:W3CDTF">2006-08-16T00:00:00Z</dcterms:created>
  <dcterms:modified xsi:type="dcterms:W3CDTF">2022-01-03T12:48:11Z</dcterms:modified>
</cp:coreProperties>
</file>