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81" r:id="rId1"/>
  </p:sldMasterIdLst>
  <p:notesMasterIdLst>
    <p:notesMasterId r:id="rId37"/>
  </p:notesMasterIdLst>
  <p:handoutMasterIdLst>
    <p:handoutMasterId r:id="rId38"/>
  </p:handoutMasterIdLst>
  <p:sldIdLst>
    <p:sldId id="514" r:id="rId2"/>
    <p:sldId id="597" r:id="rId3"/>
    <p:sldId id="598" r:id="rId4"/>
    <p:sldId id="604" r:id="rId5"/>
    <p:sldId id="606" r:id="rId6"/>
    <p:sldId id="616" r:id="rId7"/>
    <p:sldId id="615" r:id="rId8"/>
    <p:sldId id="639" r:id="rId9"/>
    <p:sldId id="640" r:id="rId10"/>
    <p:sldId id="705" r:id="rId11"/>
    <p:sldId id="706" r:id="rId12"/>
    <p:sldId id="641" r:id="rId13"/>
    <p:sldId id="642" r:id="rId14"/>
    <p:sldId id="643" r:id="rId15"/>
    <p:sldId id="644" r:id="rId16"/>
    <p:sldId id="647" r:id="rId17"/>
    <p:sldId id="649" r:id="rId18"/>
    <p:sldId id="654" r:id="rId19"/>
    <p:sldId id="655" r:id="rId20"/>
    <p:sldId id="651" r:id="rId21"/>
    <p:sldId id="652" r:id="rId22"/>
    <p:sldId id="681" r:id="rId23"/>
    <p:sldId id="682" r:id="rId24"/>
    <p:sldId id="684" r:id="rId25"/>
    <p:sldId id="685" r:id="rId26"/>
    <p:sldId id="687" r:id="rId27"/>
    <p:sldId id="688" r:id="rId28"/>
    <p:sldId id="689" r:id="rId29"/>
    <p:sldId id="690" r:id="rId30"/>
    <p:sldId id="693" r:id="rId31"/>
    <p:sldId id="694" r:id="rId32"/>
    <p:sldId id="695" r:id="rId33"/>
    <p:sldId id="696" r:id="rId34"/>
    <p:sldId id="707" r:id="rId35"/>
    <p:sldId id="704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9999"/>
    <a:srgbClr val="FF5050"/>
    <a:srgbClr val="FFFFCC"/>
    <a:srgbClr val="FFCDDE"/>
    <a:srgbClr val="FFFF99"/>
    <a:srgbClr val="FF97BA"/>
    <a:srgbClr val="F7C9AF"/>
    <a:srgbClr val="DD73B2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98428" autoAdjust="0"/>
  </p:normalViewPr>
  <p:slideViewPr>
    <p:cSldViewPr>
      <p:cViewPr>
        <p:scale>
          <a:sx n="70" d="100"/>
          <a:sy n="70" d="100"/>
        </p:scale>
        <p:origin x="-1666" y="-4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" y="1626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C685E1-5BEB-4DB4-BF90-20606E08C23E}" type="datetimeFigureOut">
              <a:rPr lang="en-US"/>
              <a:pPr>
                <a:defRPr/>
              </a:pPr>
              <a:t>11/6/2020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7D2D4E-97D7-4EBD-8D2C-BB172117C5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755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D7D0D6-CB0F-4AE6-8BB9-89BE9BC279DC}" type="datetimeFigureOut">
              <a:rPr lang="en-US"/>
              <a:pPr>
                <a:defRPr/>
              </a:pPr>
              <a:t>11/6/2020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9F90788-DA2B-422F-AB95-482BD3F3B1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507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E901B2-6258-42EB-8CF8-58DC73B3B553}" type="slidenum">
              <a:rPr lang="en-US" smtClean="0"/>
              <a:pPr/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3849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0EF31C-35E9-4663-A084-6BCE4FCBBB11}" type="slidenum">
              <a:rPr lang="en-GB" smtClean="0"/>
              <a:pPr/>
              <a:t>12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55105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2ABEAD-BA66-4D36-A273-FF74A49B2B7F}" type="slidenum">
              <a:rPr lang="en-GB" smtClean="0"/>
              <a:pPr/>
              <a:t>13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03493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184037-3754-4185-A900-DCD7ED3578D6}" type="slidenum">
              <a:rPr lang="en-GB" smtClean="0"/>
              <a:pPr/>
              <a:t>14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879987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F8C315-AB42-4D5D-9480-6B4FF8373F6C}" type="slidenum">
              <a:rPr lang="en-GB" smtClean="0"/>
              <a:pPr/>
              <a:t>15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91402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0BD085-53B3-42F4-9A77-41E389AACF4F}" type="slidenum">
              <a:rPr lang="en-GB" smtClean="0"/>
              <a:pPr/>
              <a:t>16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37136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9F840C-0D44-429B-A999-3C93EC3FD2CA}" type="slidenum">
              <a:rPr lang="en-GB" smtClean="0"/>
              <a:pPr/>
              <a:t>17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23659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0326FE-AB8D-4B34-9605-D09968C6009E}" type="slidenum">
              <a:rPr lang="en-GB" smtClean="0"/>
              <a:pPr/>
              <a:t>18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035876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F0A438-6967-4E1A-B639-178EDF072943}" type="slidenum">
              <a:rPr lang="en-GB" smtClean="0"/>
              <a:pPr/>
              <a:t>19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75543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0988AC-C826-4E59-A89E-A6878884A859}" type="slidenum">
              <a:rPr lang="en-GB" smtClean="0"/>
              <a:pPr/>
              <a:t>20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61053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324AF2-E08C-466A-AB91-957BAC1C8368}" type="slidenum">
              <a:rPr lang="en-GB" smtClean="0"/>
              <a:pPr/>
              <a:t>21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0556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227C9E-D83E-425B-BE83-7F75E44422DB}" type="slidenum">
              <a:rPr lang="en-GB" smtClean="0"/>
              <a:pPr/>
              <a:t>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9162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E704A4-4950-40F8-8B7F-8EE25B1884A2}" type="slidenum">
              <a:rPr lang="en-GB" smtClean="0"/>
              <a:pPr/>
              <a:t>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93874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3143D6-4E66-4B2B-AB10-6750A551B76E}" type="slidenum">
              <a:rPr lang="en-GB" smtClean="0"/>
              <a:pPr/>
              <a:t>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6194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340C88-2992-4F2E-A9A5-9F3B9B6EF02A}" type="slidenum">
              <a:rPr lang="en-GB" smtClean="0"/>
              <a:pPr/>
              <a:t>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67364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9FEB15-D196-4C73-B05F-18F9423ECBA3}" type="slidenum">
              <a:rPr lang="en-GB" smtClean="0"/>
              <a:pPr/>
              <a:t>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036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2049D5-EB9A-4E7E-9A1A-2A8B6D39DDD6}" type="slidenum">
              <a:rPr lang="en-GB" smtClean="0"/>
              <a:pPr/>
              <a:t>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45579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744935-42DF-4E49-827E-44BEAC25CE06}" type="slidenum">
              <a:rPr lang="en-GB" smtClean="0"/>
              <a:pPr/>
              <a:t>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07151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4E2CE9-BB14-46CC-8923-F6407A1AD32A}" type="slidenum">
              <a:rPr lang="en-GB" smtClean="0"/>
              <a:pPr/>
              <a:t>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2125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32FC8D-D81D-4E9A-BA14-09A9CBEF7D4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85974-7BE8-411E-B321-90975FAA3D6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9B185-53EC-4722-8972-D8232A21C24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29E0C-4E27-4B02-8561-E95E896619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F3652-04AD-4AEC-A1EB-26FDE26FE1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F764D-D624-42BF-B9CA-FE5933A522A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6981A-9727-4D38-8427-8F0545F6698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5EE64-8EDE-4334-9409-5CE1F3F4985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0BAB6-9D81-420D-8970-BCA1662EC33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89E8C-3E65-4475-9A5C-37CD453B9E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36822-6953-4E95-B1C9-229DD30B893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3B7B9-9DC7-4A1D-856B-AC46A06DC45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FAFE-D980-4BD9-94AC-EA6CDB81444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ADBD519D-7F48-4566-89C0-48563265B5A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2" r:id="rId1"/>
    <p:sldLayoutId id="2147484783" r:id="rId2"/>
    <p:sldLayoutId id="2147484784" r:id="rId3"/>
    <p:sldLayoutId id="2147484785" r:id="rId4"/>
    <p:sldLayoutId id="2147484786" r:id="rId5"/>
    <p:sldLayoutId id="2147484787" r:id="rId6"/>
    <p:sldLayoutId id="2147484788" r:id="rId7"/>
    <p:sldLayoutId id="2147484789" r:id="rId8"/>
    <p:sldLayoutId id="2147484790" r:id="rId9"/>
    <p:sldLayoutId id="2147484791" r:id="rId10"/>
    <p:sldLayoutId id="2147484792" r:id="rId11"/>
    <p:sldLayoutId id="2147484793" r:id="rId12"/>
    <p:sldLayoutId id="2147484794" r:id="rId13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533400"/>
            <a:ext cx="8153400" cy="1462088"/>
          </a:xfrm>
        </p:spPr>
        <p:txBody>
          <a:bodyPr/>
          <a:lstStyle/>
          <a:p>
            <a:pPr>
              <a:defRPr/>
            </a:pPr>
            <a:r>
              <a:rPr lang="sl-SI" sz="6000" b="1" dirty="0" smtClean="0">
                <a:solidFill>
                  <a:srgbClr val="FF7C80"/>
                </a:solidFill>
                <a:effectLst/>
                <a:latin typeface="+mj-lt"/>
              </a:rPr>
              <a:t>Genetika bakterija</a:t>
            </a:r>
            <a:endParaRPr lang="en-US" sz="6000" b="1" dirty="0">
              <a:solidFill>
                <a:srgbClr val="FF7C80"/>
              </a:solidFill>
              <a:effectLst/>
              <a:latin typeface="+mj-lt"/>
            </a:endParaRPr>
          </a:p>
        </p:txBody>
      </p:sp>
      <p:pic>
        <p:nvPicPr>
          <p:cNvPr id="7" name="Picture 4" descr="ecolisc0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1274" y="2246643"/>
            <a:ext cx="2832526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 descr="Yu procaryo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10032" y="2246643"/>
            <a:ext cx="2961968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91826"/>
            <a:ext cx="5715000" cy="4525963"/>
          </a:xfrm>
        </p:spPr>
        <p:txBody>
          <a:bodyPr>
            <a:normAutofit fontScale="92500"/>
          </a:bodyPr>
          <a:lstStyle/>
          <a:p>
            <a:r>
              <a:rPr lang="sr-Latn-RS" b="1" dirty="0" smtClean="0"/>
              <a:t>Kompatibilni / Inkompatibilni</a:t>
            </a:r>
          </a:p>
          <a:p>
            <a:pPr marL="0" indent="0">
              <a:buNone/>
            </a:pPr>
            <a:endParaRPr lang="sr-Latn-RS" b="1" dirty="0"/>
          </a:p>
          <a:p>
            <a:pPr marL="0" indent="0">
              <a:buNone/>
            </a:pPr>
            <a:r>
              <a:rPr lang="sr-Latn-RS" dirty="0" smtClean="0"/>
              <a:t>Inkompatibilnost- nemogućnost postojanja dva plazmida u istoj ćeliji</a:t>
            </a:r>
          </a:p>
          <a:p>
            <a:pPr marL="0" indent="0">
              <a:buNone/>
            </a:pPr>
            <a:endParaRPr lang="sr-Latn-RS" dirty="0" smtClean="0"/>
          </a:p>
          <a:p>
            <a:r>
              <a:rPr lang="sr-Latn-RS" b="1" dirty="0" smtClean="0"/>
              <a:t>Kojugativni / Nekonjugativni</a:t>
            </a:r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r>
              <a:rPr lang="sr-Latn-RS" dirty="0" smtClean="0"/>
              <a:t>Konjugativni – veliki, prenose se konjugacijom, sadrže i gene koji kodiraju proces konjugacije (32000 bp)</a:t>
            </a:r>
          </a:p>
          <a:p>
            <a:pPr marL="0" indent="0">
              <a:buNone/>
            </a:pPr>
            <a:r>
              <a:rPr lang="sr-Latn-RS" dirty="0" smtClean="0"/>
              <a:t>Nekonjugativni – mali (300 bp)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304800"/>
            <a:ext cx="62103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400" b="1" dirty="0" smtClean="0">
                <a:solidFill>
                  <a:srgbClr val="FF7C80"/>
                </a:solidFill>
                <a:latin typeface="Century Gothic"/>
                <a:cs typeface="+mn-cs"/>
              </a:rPr>
              <a:t>Plazmidi - klasifikacija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2518"/>
            <a:ext cx="3048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027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b="1" dirty="0" smtClean="0"/>
              <a:t>Transpozoni – </a:t>
            </a:r>
            <a:r>
              <a:rPr lang="sr-Latn-RS" dirty="0" smtClean="0"/>
              <a:t>mali molekuli DNK, skakutavi geni koji se premeštaju sa hromozomalne DNK na plazmid i obratno</a:t>
            </a:r>
          </a:p>
          <a:p>
            <a:r>
              <a:rPr lang="sr-Latn-RS" b="1" dirty="0" smtClean="0"/>
              <a:t>Insercione sekvence – </a:t>
            </a:r>
            <a:r>
              <a:rPr lang="sr-Latn-RS" dirty="0" smtClean="0"/>
              <a:t>najmanji mobilni genetički elementi – samo gen za premeštanje (transpoziciju)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09600" y="304800"/>
            <a:ext cx="8348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b="1" dirty="0" smtClean="0">
                <a:solidFill>
                  <a:srgbClr val="FF7C80"/>
                </a:solidFill>
                <a:latin typeface="Century Gothic"/>
                <a:cs typeface="+mn-cs"/>
              </a:rPr>
              <a:t>Ostali mobilni genetički elementi</a:t>
            </a:r>
            <a:endParaRPr lang="en-US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"/>
          <a:stretch/>
        </p:blipFill>
        <p:spPr bwMode="auto">
          <a:xfrm>
            <a:off x="685800" y="3886200"/>
            <a:ext cx="3164914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6" b="13334"/>
          <a:stretch/>
        </p:blipFill>
        <p:spPr bwMode="auto">
          <a:xfrm>
            <a:off x="3962400" y="4114800"/>
            <a:ext cx="4572000" cy="156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48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839200" cy="4191000"/>
          </a:xfrm>
        </p:spPr>
        <p:txBody>
          <a:bodyPr>
            <a:normAutofit/>
          </a:bodyPr>
          <a:lstStyle/>
          <a:p>
            <a:pPr algn="just">
              <a:buClr>
                <a:schemeClr val="tx1"/>
              </a:buClr>
            </a:pPr>
            <a:r>
              <a:rPr lang="sl-SI" sz="2000" dirty="0" smtClean="0">
                <a:solidFill>
                  <a:schemeClr val="tx1"/>
                </a:solidFill>
              </a:rPr>
              <a:t>Osnovna karakteristika genetskog materijala - održavanje identiteta bioloških vrsta koje se prenosi sa roditelja na potomstvo</a:t>
            </a:r>
          </a:p>
          <a:p>
            <a:pPr algn="just">
              <a:buClr>
                <a:schemeClr val="tx1"/>
              </a:buClr>
              <a:buFontTx/>
              <a:buNone/>
            </a:pPr>
            <a:endParaRPr lang="sl-SI" sz="2000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Tx/>
              <a:buNone/>
            </a:pPr>
            <a:r>
              <a:rPr lang="sl-SI" sz="2800" b="1" dirty="0" smtClean="0">
                <a:solidFill>
                  <a:srgbClr val="FF5050"/>
                </a:solidFill>
              </a:rPr>
              <a:t>MODIFIKACIJE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sl-SI" sz="2800" b="1" dirty="0" smtClean="0">
                <a:solidFill>
                  <a:srgbClr val="FF5050"/>
                </a:solidFill>
              </a:rPr>
              <a:t>MUTACIJE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sl-SI" sz="2800" b="1" dirty="0" smtClean="0">
                <a:solidFill>
                  <a:srgbClr val="FF5050"/>
                </a:solidFill>
              </a:rPr>
              <a:t>KONJUGACIJA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sl-SI" sz="2800" b="1" dirty="0" smtClean="0">
                <a:solidFill>
                  <a:srgbClr val="FF5050"/>
                </a:solidFill>
              </a:rPr>
              <a:t>TRANSFORMACIJA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sl-SI" sz="2800" b="1" dirty="0" smtClean="0">
                <a:solidFill>
                  <a:srgbClr val="FF5050"/>
                </a:solidFill>
              </a:rPr>
              <a:t>TRANSDUKCIJA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752600" y="304800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sl-SI" sz="4000" b="1" dirty="0" smtClean="0">
                <a:solidFill>
                  <a:srgbClr val="FF7C80"/>
                </a:solidFill>
                <a:latin typeface="+mj-lt"/>
              </a:rPr>
              <a:t>Promenljivost bakterija</a:t>
            </a:r>
            <a:endParaRPr lang="en-US" sz="4000" b="1" dirty="0">
              <a:solidFill>
                <a:srgbClr val="FF7C80"/>
              </a:solidFill>
              <a:latin typeface="+mj-lt"/>
            </a:endParaRPr>
          </a:p>
        </p:txBody>
      </p:sp>
      <p:pic>
        <p:nvPicPr>
          <p:cNvPr id="13314" name="Picture 2" descr="Surprising species-level diversity in our gut bacteria - UChicago Medicin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514600"/>
            <a:ext cx="5638800" cy="426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idx="1"/>
          </p:nvPr>
        </p:nvSpPr>
        <p:spPr>
          <a:xfrm>
            <a:off x="155575" y="315668"/>
            <a:ext cx="7083426" cy="6542331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sl-SI" dirty="0" smtClean="0">
                <a:solidFill>
                  <a:srgbClr val="CC3300"/>
                </a:solidFill>
              </a:rPr>
              <a:t>   		</a:t>
            </a:r>
            <a:r>
              <a:rPr lang="sl-SI" sz="4000" b="1" dirty="0" smtClean="0">
                <a:solidFill>
                  <a:srgbClr val="FF7C80"/>
                </a:solidFill>
              </a:rPr>
              <a:t>Modifikacije</a:t>
            </a:r>
          </a:p>
          <a:p>
            <a:pPr>
              <a:buClr>
                <a:schemeClr val="tx1"/>
              </a:buClr>
              <a:buFontTx/>
              <a:buNone/>
            </a:pPr>
            <a:endParaRPr lang="sl-SI" dirty="0" smtClean="0">
              <a:solidFill>
                <a:srgbClr val="CC3300"/>
              </a:solidFill>
            </a:endParaRPr>
          </a:p>
          <a:p>
            <a:pPr>
              <a:buClr>
                <a:schemeClr val="tx1"/>
              </a:buClr>
            </a:pPr>
            <a:r>
              <a:rPr lang="sl-SI" dirty="0" smtClean="0">
                <a:solidFill>
                  <a:schemeClr val="tx1"/>
                </a:solidFill>
              </a:rPr>
              <a:t>Fenotipske promene </a:t>
            </a:r>
            <a:r>
              <a:rPr lang="sl-SI" b="1" dirty="0" smtClean="0">
                <a:solidFill>
                  <a:schemeClr val="tx1"/>
                </a:solidFill>
              </a:rPr>
              <a:t>reverzibilnog karaktera</a:t>
            </a:r>
          </a:p>
          <a:p>
            <a:pPr>
              <a:buClr>
                <a:schemeClr val="tx1"/>
              </a:buClr>
            </a:pPr>
            <a:r>
              <a:rPr lang="sl-SI" dirty="0" smtClean="0">
                <a:solidFill>
                  <a:schemeClr val="tx1"/>
                </a:solidFill>
              </a:rPr>
              <a:t>L-oblici bakterija-sferoplasti i protoplasti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sl-SI" dirty="0" smtClean="0">
                <a:solidFill>
                  <a:schemeClr val="tx1"/>
                </a:solidFill>
              </a:rPr>
              <a:t>   (forme bez ćelijskog zida)</a:t>
            </a:r>
          </a:p>
          <a:p>
            <a:pPr>
              <a:buClr>
                <a:schemeClr val="tx1"/>
              </a:buClr>
            </a:pPr>
            <a:r>
              <a:rPr lang="sl-SI" dirty="0" smtClean="0">
                <a:solidFill>
                  <a:schemeClr val="tx1"/>
                </a:solidFill>
              </a:rPr>
              <a:t>Varijacije- izgled kolonija S-glatke –smooth i R-hrapave-rough</a:t>
            </a:r>
          </a:p>
          <a:p>
            <a:pPr>
              <a:buClr>
                <a:schemeClr val="tx1"/>
              </a:buClr>
            </a:pPr>
            <a:r>
              <a:rPr lang="sl-SI" dirty="0" smtClean="0">
                <a:solidFill>
                  <a:schemeClr val="tx1"/>
                </a:solidFill>
              </a:rPr>
              <a:t>Kapsula </a:t>
            </a:r>
            <a:r>
              <a:rPr lang="sl-SI" i="1" dirty="0" smtClean="0">
                <a:solidFill>
                  <a:schemeClr val="tx1"/>
                </a:solidFill>
              </a:rPr>
              <a:t>B. anthracis</a:t>
            </a:r>
            <a:r>
              <a:rPr lang="sl-SI" dirty="0" smtClean="0">
                <a:solidFill>
                  <a:schemeClr val="tx1"/>
                </a:solidFill>
              </a:rPr>
              <a:t> u inf. organizmu</a:t>
            </a:r>
          </a:p>
          <a:p>
            <a:pPr>
              <a:buClr>
                <a:schemeClr val="tx1"/>
              </a:buClr>
              <a:buFontTx/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AutoShape 2" descr="1 Smooth (S) and rough (R) colonies of S. pneumoniae. | Download Scientific 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1 Smooth (S) and rough (R) colonies of S. pneumoniae. | Download Scientific 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2" name="Picture 6" descr="Bohomolets Microbiology Lecture #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9" t="26447" r="16314" b="10325"/>
          <a:stretch/>
        </p:blipFill>
        <p:spPr bwMode="auto">
          <a:xfrm>
            <a:off x="5638800" y="3962400"/>
            <a:ext cx="3385305" cy="24825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9" b="421"/>
          <a:stretch/>
        </p:blipFill>
        <p:spPr bwMode="auto">
          <a:xfrm>
            <a:off x="307975" y="4038600"/>
            <a:ext cx="5467838" cy="256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494956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 smtClean="0">
                <a:solidFill>
                  <a:srgbClr val="FF0000"/>
                </a:solidFill>
              </a:rPr>
              <a:t>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07540" y="5791200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b="1" dirty="0" smtClean="0">
                <a:solidFill>
                  <a:srgbClr val="FF0000"/>
                </a:solidFill>
              </a:rPr>
              <a:t>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381000"/>
            <a:ext cx="8686800" cy="57912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sl-SI" b="1" dirty="0" smtClean="0">
                <a:solidFill>
                  <a:srgbClr val="CC3300"/>
                </a:solidFill>
              </a:rPr>
              <a:t>   		</a:t>
            </a:r>
            <a:r>
              <a:rPr lang="sl-SI" b="1" dirty="0" smtClean="0">
                <a:solidFill>
                  <a:srgbClr val="FF7C80"/>
                </a:solidFill>
              </a:rPr>
              <a:t>	</a:t>
            </a:r>
            <a:r>
              <a:rPr lang="sl-SI" sz="4000" b="1" dirty="0" smtClean="0">
                <a:solidFill>
                  <a:srgbClr val="FF7C80"/>
                </a:solidFill>
              </a:rPr>
              <a:t>Mutacije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endParaRPr lang="sl-SI" sz="3600" dirty="0" smtClean="0">
              <a:solidFill>
                <a:srgbClr val="FFFFCC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sz="2800" dirty="0" smtClean="0"/>
              <a:t>Nasledne promene redosleda baza u DNK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sz="2800" b="1" dirty="0" smtClean="0">
                <a:solidFill>
                  <a:srgbClr val="FF0000"/>
                </a:solidFill>
              </a:rPr>
              <a:t>Prirodne</a:t>
            </a:r>
            <a:r>
              <a:rPr lang="sl-SI" sz="2800" dirty="0" smtClean="0">
                <a:solidFill>
                  <a:srgbClr val="FF0000"/>
                </a:solidFill>
              </a:rPr>
              <a:t>-spontane mutacije (jedna u 10</a:t>
            </a:r>
            <a:r>
              <a:rPr lang="sl-SI" sz="2800" baseline="30000" dirty="0" smtClean="0">
                <a:solidFill>
                  <a:srgbClr val="FF0000"/>
                </a:solidFill>
              </a:rPr>
              <a:t>6</a:t>
            </a:r>
            <a:r>
              <a:rPr lang="sl-SI" sz="2800" dirty="0" smtClean="0">
                <a:solidFill>
                  <a:srgbClr val="FF0000"/>
                </a:solidFill>
              </a:rPr>
              <a:t> – 10</a:t>
            </a:r>
            <a:r>
              <a:rPr lang="sl-SI" sz="2800" baseline="30000" dirty="0" smtClean="0">
                <a:solidFill>
                  <a:srgbClr val="FF0000"/>
                </a:solidFill>
              </a:rPr>
              <a:t>7</a:t>
            </a:r>
            <a:r>
              <a:rPr lang="sl-SI" sz="2800" dirty="0" smtClean="0">
                <a:solidFill>
                  <a:srgbClr val="FF0000"/>
                </a:solidFill>
              </a:rPr>
              <a:t> bakterija)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sz="2800" b="1" dirty="0" smtClean="0">
                <a:solidFill>
                  <a:srgbClr val="FF0000"/>
                </a:solidFill>
              </a:rPr>
              <a:t>Indukovane</a:t>
            </a:r>
            <a:r>
              <a:rPr lang="sl-SI" sz="2800" dirty="0" smtClean="0">
                <a:solidFill>
                  <a:srgbClr val="FF0000"/>
                </a:solidFill>
              </a:rPr>
              <a:t> u laboratorijskim uslovima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sz="2800" dirty="0" smtClean="0"/>
              <a:t>Agensi provociraju nastanak mutacija- </a:t>
            </a:r>
            <a:r>
              <a:rPr lang="sl-SI" sz="2800" dirty="0" smtClean="0">
                <a:solidFill>
                  <a:srgbClr val="FF0000"/>
                </a:solidFill>
              </a:rPr>
              <a:t>hemijski, fizički i biološki mutageni </a:t>
            </a:r>
            <a:r>
              <a:rPr lang="sl-SI" sz="2800" dirty="0" smtClean="0"/>
              <a:t>(mobilni genetički elementi i bakteriofagi)</a:t>
            </a:r>
            <a:endParaRPr lang="en-US" sz="2800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5" b="14508"/>
          <a:stretch/>
        </p:blipFill>
        <p:spPr bwMode="auto">
          <a:xfrm>
            <a:off x="0" y="5354515"/>
            <a:ext cx="9144000" cy="150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381000"/>
            <a:ext cx="4953000" cy="5791200"/>
          </a:xfrm>
        </p:spPr>
        <p:txBody>
          <a:bodyPr>
            <a:normAutofit fontScale="92500" lnSpcReduction="10000"/>
          </a:bodyPr>
          <a:lstStyle/>
          <a:p>
            <a:pPr algn="ctr">
              <a:buClr>
                <a:schemeClr val="tx1"/>
              </a:buClr>
              <a:buFontTx/>
              <a:buNone/>
            </a:pPr>
            <a:r>
              <a:rPr lang="sl-SI" sz="3200" b="1" dirty="0" smtClean="0">
                <a:solidFill>
                  <a:srgbClr val="FF7C80"/>
                </a:solidFill>
              </a:rPr>
              <a:t>Podela mutacija prema veličini promenjenog segmenta DNK</a:t>
            </a:r>
          </a:p>
          <a:p>
            <a:pPr>
              <a:buClr>
                <a:schemeClr val="tx1"/>
              </a:buClr>
              <a:buFontTx/>
              <a:buNone/>
            </a:pPr>
            <a:endParaRPr lang="sl-SI" dirty="0" smtClean="0">
              <a:solidFill>
                <a:srgbClr val="FFFFCC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sl-SI" sz="2800" b="1" dirty="0" smtClean="0">
                <a:solidFill>
                  <a:srgbClr val="FF7C80"/>
                </a:solidFill>
              </a:rPr>
              <a:t>Mikrolezije</a:t>
            </a:r>
            <a:r>
              <a:rPr lang="sl-SI" sz="2800" dirty="0" smtClean="0">
                <a:solidFill>
                  <a:srgbClr val="FFFF99"/>
                </a:solidFill>
              </a:rPr>
              <a:t> </a:t>
            </a:r>
            <a:r>
              <a:rPr lang="sl-SI" sz="2800" dirty="0" smtClean="0"/>
              <a:t>- tačkaste mutacije- supstitucija, delecija, insercija (1 par baza)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sl-SI" sz="2800" b="1" dirty="0" smtClean="0">
                <a:solidFill>
                  <a:srgbClr val="FF7C80"/>
                </a:solidFill>
              </a:rPr>
              <a:t>Makrolezije</a:t>
            </a:r>
            <a:r>
              <a:rPr lang="sl-SI" sz="2800" dirty="0" smtClean="0"/>
              <a:t> - delecije, duplikacije, inverzije, insercije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sl-SI" sz="2800" dirty="0" smtClean="0"/>
              <a:t>Mutacije mogu biti vidljive i skrivene (sa ili bez fenotipske ekspresije)</a:t>
            </a:r>
          </a:p>
          <a:p>
            <a:pPr>
              <a:buClr>
                <a:schemeClr val="tx1"/>
              </a:buClr>
            </a:pPr>
            <a:endParaRPr lang="sl-SI" sz="3600" dirty="0" smtClean="0"/>
          </a:p>
          <a:p>
            <a:pPr>
              <a:buClr>
                <a:schemeClr val="tx1"/>
              </a:buClr>
            </a:pPr>
            <a:endParaRPr lang="sl-SI" sz="3600" dirty="0" smtClean="0"/>
          </a:p>
          <a:p>
            <a:pPr>
              <a:buClr>
                <a:schemeClr val="tx1"/>
              </a:buClr>
            </a:pPr>
            <a:endParaRPr lang="en-US" sz="3600" dirty="0" smtClean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39624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219200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rgbClr val="FF7C80"/>
                </a:solidFill>
                <a:effectLst/>
                <a:latin typeface="+mj-lt"/>
              </a:rPr>
              <a:t>Mutacije – uzrok biodiverziteta</a:t>
            </a:r>
            <a:endParaRPr lang="en-US" sz="3600" b="1" dirty="0" smtClean="0">
              <a:solidFill>
                <a:srgbClr val="FF7C80"/>
              </a:solidFill>
              <a:effectLst/>
              <a:latin typeface="+mj-lt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269288" cy="4419600"/>
          </a:xfrm>
        </p:spPr>
        <p:txBody>
          <a:bodyPr/>
          <a:lstStyle/>
          <a:p>
            <a:r>
              <a:rPr lang="sl-SI" altLang="en-US" dirty="0" smtClean="0">
                <a:solidFill>
                  <a:schemeClr val="tx1"/>
                </a:solidFill>
              </a:rPr>
              <a:t>2 </a:t>
            </a:r>
            <a:r>
              <a:rPr lang="en-US" altLang="en-US" dirty="0" smtClean="0">
                <a:solidFill>
                  <a:schemeClr val="tx1"/>
                </a:solidFill>
              </a:rPr>
              <a:t>x 10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10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i="1" dirty="0" err="1" smtClean="0">
                <a:solidFill>
                  <a:schemeClr val="tx1"/>
                </a:solidFill>
              </a:rPr>
              <a:t>Escherchia</a:t>
            </a:r>
            <a:r>
              <a:rPr lang="en-US" altLang="en-US" i="1" dirty="0" smtClean="0">
                <a:solidFill>
                  <a:schemeClr val="tx1"/>
                </a:solidFill>
              </a:rPr>
              <a:t> coli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sl-SI" altLang="en-US" dirty="0" smtClean="0">
                <a:solidFill>
                  <a:schemeClr val="tx1"/>
                </a:solidFill>
              </a:rPr>
              <a:t>dnevno se </a:t>
            </a:r>
            <a:r>
              <a:rPr lang="en-US" altLang="en-US" dirty="0" smtClean="0">
                <a:solidFill>
                  <a:schemeClr val="tx1"/>
                </a:solidFill>
              </a:rPr>
              <a:t>“</a:t>
            </a:r>
            <a:r>
              <a:rPr lang="sl-SI" altLang="en-US" dirty="0" smtClean="0">
                <a:solidFill>
                  <a:schemeClr val="tx1"/>
                </a:solidFill>
              </a:rPr>
              <a:t>stvori</a:t>
            </a:r>
            <a:r>
              <a:rPr lang="en-US" altLang="en-US" dirty="0" smtClean="0">
                <a:solidFill>
                  <a:schemeClr val="tx1"/>
                </a:solidFill>
              </a:rPr>
              <a:t>”</a:t>
            </a:r>
            <a:r>
              <a:rPr lang="sl-SI" altLang="en-US" dirty="0" smtClean="0">
                <a:solidFill>
                  <a:schemeClr val="tx1"/>
                </a:solidFill>
              </a:rPr>
              <a:t> u debelom crevu ljudi 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1 x 10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–7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sl-SI" altLang="en-US" dirty="0" smtClean="0">
                <a:solidFill>
                  <a:schemeClr val="tx1"/>
                </a:solidFill>
              </a:rPr>
              <a:t>mutacija po genu po deobi 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4300 </a:t>
            </a:r>
            <a:r>
              <a:rPr lang="sl-SI" altLang="en-US" dirty="0" smtClean="0">
                <a:solidFill>
                  <a:schemeClr val="tx1"/>
                </a:solidFill>
              </a:rPr>
              <a:t>gena ima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i="1" dirty="0" smtClean="0">
                <a:solidFill>
                  <a:schemeClr val="tx1"/>
                </a:solidFill>
              </a:rPr>
              <a:t>E. coli</a:t>
            </a:r>
            <a:endParaRPr lang="en-US" altLang="en-US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Tx/>
              <a:buChar char="»"/>
            </a:pPr>
            <a:r>
              <a:rPr lang="en-US" altLang="en-US" sz="3200" dirty="0" smtClean="0">
                <a:solidFill>
                  <a:srgbClr val="FF9999"/>
                </a:solidFill>
              </a:rPr>
              <a:t>9 x 10</a:t>
            </a:r>
            <a:r>
              <a:rPr lang="en-US" altLang="en-US" sz="3200" baseline="30000" dirty="0" smtClean="0">
                <a:solidFill>
                  <a:srgbClr val="FF9999"/>
                </a:solidFill>
              </a:rPr>
              <a:t>6</a:t>
            </a:r>
            <a:r>
              <a:rPr lang="en-US" altLang="en-US" sz="3200" dirty="0" smtClean="0">
                <a:solidFill>
                  <a:srgbClr val="FF9999"/>
                </a:solidFill>
              </a:rPr>
              <a:t> </a:t>
            </a:r>
            <a:r>
              <a:rPr lang="sl-SI" altLang="en-US" sz="3200" dirty="0" smtClean="0">
                <a:solidFill>
                  <a:srgbClr val="FF9999"/>
                </a:solidFill>
              </a:rPr>
              <a:t>mu</a:t>
            </a:r>
            <a:r>
              <a:rPr lang="en-US" altLang="en-US" sz="3200" dirty="0" smtClean="0">
                <a:solidFill>
                  <a:srgbClr val="FF9999"/>
                </a:solidFill>
              </a:rPr>
              <a:t>t</a:t>
            </a:r>
            <a:r>
              <a:rPr lang="sl-SI" altLang="en-US" sz="3200" dirty="0" smtClean="0">
                <a:solidFill>
                  <a:srgbClr val="FF9999"/>
                </a:solidFill>
              </a:rPr>
              <a:t>anata </a:t>
            </a:r>
            <a:r>
              <a:rPr lang="en-US" altLang="en-US" sz="3200" dirty="0" smtClean="0">
                <a:solidFill>
                  <a:srgbClr val="FF9999"/>
                </a:solidFill>
              </a:rPr>
              <a:t>d</a:t>
            </a:r>
            <a:r>
              <a:rPr lang="sl-SI" altLang="en-US" sz="3200" dirty="0" smtClean="0">
                <a:solidFill>
                  <a:srgbClr val="FF9999"/>
                </a:solidFill>
              </a:rPr>
              <a:t>nevno kod ljudi</a:t>
            </a:r>
            <a:endParaRPr lang="en-US" sz="3200" dirty="0" smtClean="0">
              <a:solidFill>
                <a:srgbClr val="FF9999"/>
              </a:solidFill>
            </a:endParaRPr>
          </a:p>
        </p:txBody>
      </p:sp>
      <p:pic>
        <p:nvPicPr>
          <p:cNvPr id="17410" name="Picture 2" descr="Gut bacteria microbiome ins 3D model - TurboSquid 13355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28750"/>
            <a:ext cx="5867400" cy="2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304352"/>
            <a:ext cx="4419600" cy="457244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sl-SI" dirty="0" smtClean="0">
                <a:solidFill>
                  <a:srgbClr val="CC3300"/>
                </a:solidFill>
              </a:rPr>
              <a:t>	</a:t>
            </a:r>
            <a:r>
              <a:rPr lang="sl-SI" sz="3200" b="1" dirty="0" smtClean="0">
                <a:solidFill>
                  <a:srgbClr val="FF7C80"/>
                </a:solidFill>
              </a:rPr>
              <a:t>Tri mehanizma prenošenja genetskog materijala bakterija</a:t>
            </a:r>
          </a:p>
          <a:p>
            <a:pPr>
              <a:buClr>
                <a:schemeClr val="tx1"/>
              </a:buClr>
              <a:buFontTx/>
              <a:buNone/>
            </a:pPr>
            <a:endParaRPr lang="sl-SI" dirty="0" smtClean="0">
              <a:solidFill>
                <a:srgbClr val="00FFFF"/>
              </a:solidFill>
            </a:endParaRPr>
          </a:p>
          <a:p>
            <a:pPr>
              <a:buClr>
                <a:schemeClr val="tx1"/>
              </a:buClr>
            </a:pPr>
            <a:r>
              <a:rPr lang="sl-SI" sz="2800" b="1" dirty="0">
                <a:solidFill>
                  <a:srgbClr val="FF9999"/>
                </a:solidFill>
              </a:rPr>
              <a:t>Konjugacija</a:t>
            </a:r>
          </a:p>
          <a:p>
            <a:pPr>
              <a:buClr>
                <a:schemeClr val="tx1"/>
              </a:buClr>
            </a:pPr>
            <a:r>
              <a:rPr lang="sl-SI" sz="2800" b="1" dirty="0" smtClean="0">
                <a:solidFill>
                  <a:srgbClr val="FF9999"/>
                </a:solidFill>
              </a:rPr>
              <a:t>Transformacija</a:t>
            </a:r>
          </a:p>
          <a:p>
            <a:pPr>
              <a:buClr>
                <a:schemeClr val="tx1"/>
              </a:buClr>
            </a:pPr>
            <a:r>
              <a:rPr lang="sl-SI" sz="2800" b="1" dirty="0" smtClean="0">
                <a:solidFill>
                  <a:srgbClr val="FF9999"/>
                </a:solidFill>
              </a:rPr>
              <a:t>Transdukcija</a:t>
            </a:r>
          </a:p>
          <a:p>
            <a:pPr>
              <a:buClr>
                <a:schemeClr val="tx1"/>
              </a:buClr>
            </a:pPr>
            <a:endParaRPr lang="sl-SI" sz="2800" dirty="0" smtClean="0">
              <a:solidFill>
                <a:srgbClr val="FFFF99"/>
              </a:solidFill>
            </a:endParaRPr>
          </a:p>
        </p:txBody>
      </p:sp>
      <p:pic>
        <p:nvPicPr>
          <p:cNvPr id="3" name="Picture 2" descr="Prenos reyistencije-be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629789"/>
            <a:ext cx="4648200" cy="348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81000" y="4648200"/>
            <a:ext cx="83820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Font typeface="Arial" pitchFamily="34" charset="0"/>
              <a:buChar char="•"/>
            </a:pPr>
            <a:r>
              <a:rPr lang="sl-SI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Ćelija </a:t>
            </a:r>
            <a:r>
              <a:rPr lang="sl-SI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čiji se fragment DNK prenosi- </a:t>
            </a:r>
            <a:r>
              <a:rPr lang="sl-SI" sz="2800" dirty="0">
                <a:solidFill>
                  <a:srgbClr val="FF9999"/>
                </a:solidFill>
                <a:latin typeface="Century Gothic"/>
                <a:cs typeface="+mn-cs"/>
              </a:rPr>
              <a:t>donor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Font typeface="Arial" pitchFamily="34" charset="0"/>
              <a:buChar char="•"/>
            </a:pPr>
            <a:r>
              <a:rPr lang="sl-SI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Ćelija </a:t>
            </a:r>
            <a:r>
              <a:rPr lang="sl-SI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koja prima genetski materijal- </a:t>
            </a:r>
            <a:r>
              <a:rPr lang="sl-SI" sz="2800" dirty="0">
                <a:solidFill>
                  <a:srgbClr val="FF9999"/>
                </a:solidFill>
                <a:latin typeface="Century Gothic"/>
                <a:cs typeface="+mn-cs"/>
              </a:rPr>
              <a:t>recipijent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1787"/>
            <a:ext cx="8839200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sl-SI" sz="2800" dirty="0" smtClean="0">
                <a:solidFill>
                  <a:srgbClr val="CC3300"/>
                </a:solidFill>
              </a:rPr>
              <a:t>	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sl-SI" sz="3600" b="1" dirty="0" smtClean="0">
                <a:solidFill>
                  <a:srgbClr val="FF9999"/>
                </a:solidFill>
              </a:rPr>
              <a:t>Konjugacija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sl-SI" sz="2800" dirty="0" smtClean="0">
              <a:solidFill>
                <a:srgbClr val="FFFFCC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sz="2800" dirty="0"/>
              <a:t>P</a:t>
            </a:r>
            <a:r>
              <a:rPr lang="sl-SI" sz="2800" dirty="0" smtClean="0"/>
              <a:t>renos DNK direktnim kontaktom dve bakterijske ćelije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sz="2800" dirty="0" smtClean="0"/>
              <a:t>Konjugaciju kodiraju geni na konjugativnim plazmidima (F plazmidima)</a:t>
            </a:r>
            <a:endParaRPr lang="en-US" sz="2800" dirty="0" smtClean="0"/>
          </a:p>
        </p:txBody>
      </p:sp>
      <p:pic>
        <p:nvPicPr>
          <p:cNvPr id="68611" name="Picture 3" descr="F07-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0" y="3306762"/>
            <a:ext cx="4800600" cy="3475038"/>
          </a:xfrm>
          <a:noFill/>
        </p:spPr>
      </p:pic>
      <p:sp>
        <p:nvSpPr>
          <p:cNvPr id="2" name="Down Arrow 1"/>
          <p:cNvSpPr/>
          <p:nvPr/>
        </p:nvSpPr>
        <p:spPr>
          <a:xfrm rot="2664993">
            <a:off x="4828045" y="3579194"/>
            <a:ext cx="304800" cy="12954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95800" y="3352800"/>
            <a:ext cx="239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 smtClean="0">
                <a:solidFill>
                  <a:srgbClr val="FFC000"/>
                </a:solidFill>
              </a:rPr>
              <a:t>Konjugacioni kanal</a:t>
            </a:r>
            <a:endParaRPr lang="en-US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45706" y="1066800"/>
            <a:ext cx="4448908" cy="121920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sl-SI" sz="2000" dirty="0" smtClean="0"/>
              <a:t>Bakterija donor  </a:t>
            </a:r>
            <a:r>
              <a:rPr lang="sl-SI" sz="2000" b="1" dirty="0" smtClean="0">
                <a:solidFill>
                  <a:srgbClr val="FF5050"/>
                </a:solidFill>
              </a:rPr>
              <a:t>F+ ćelija</a:t>
            </a:r>
          </a:p>
          <a:p>
            <a:pPr>
              <a:buClr>
                <a:schemeClr val="tx1"/>
              </a:buClr>
            </a:pPr>
            <a:r>
              <a:rPr lang="sl-SI" sz="2000" dirty="0" smtClean="0"/>
              <a:t>Bakterija recipijent </a:t>
            </a:r>
            <a:r>
              <a:rPr lang="sl-SI" sz="2000" b="1" dirty="0" smtClean="0">
                <a:solidFill>
                  <a:srgbClr val="FF5050"/>
                </a:solidFill>
              </a:rPr>
              <a:t>F-ćelija </a:t>
            </a:r>
          </a:p>
          <a:p>
            <a:pPr>
              <a:buClr>
                <a:schemeClr val="tx1"/>
              </a:buClr>
            </a:pPr>
            <a:endParaRPr lang="sl-SI" sz="2000" dirty="0" smtClean="0">
              <a:solidFill>
                <a:srgbClr val="FFFF99"/>
              </a:solidFill>
            </a:endParaRPr>
          </a:p>
          <a:p>
            <a:pPr>
              <a:buClr>
                <a:schemeClr val="tx1"/>
              </a:buClr>
            </a:pPr>
            <a:r>
              <a:rPr lang="sr-Latn-RS" dirty="0" smtClean="0"/>
              <a:t>F- postaje F+ kada primi F plazmid i postaje donor</a:t>
            </a:r>
          </a:p>
          <a:p>
            <a:pPr>
              <a:buClr>
                <a:schemeClr val="tx1"/>
              </a:buClr>
            </a:pPr>
            <a:r>
              <a:rPr lang="sr-Latn-RS" dirty="0" smtClean="0"/>
              <a:t>Ako se na F plazmidu nalaze i geni rezistencije na ab i to se prenosi!</a:t>
            </a:r>
            <a:endParaRPr lang="en-US" dirty="0" smtClean="0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2286000" y="228600"/>
            <a:ext cx="487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sl-SI" sz="3600" dirty="0">
                <a:solidFill>
                  <a:srgbClr val="00FFFF"/>
                </a:solidFill>
                <a:latin typeface="+mj-lt"/>
              </a:rPr>
              <a:t>	</a:t>
            </a:r>
            <a:r>
              <a:rPr lang="sl-SI" sz="3600" b="1" dirty="0">
                <a:solidFill>
                  <a:srgbClr val="FF9999"/>
                </a:solidFill>
                <a:latin typeface="+mj-lt"/>
              </a:rPr>
              <a:t>Konjugacija</a:t>
            </a:r>
            <a:endParaRPr lang="en-US" sz="3600" b="1" dirty="0">
              <a:solidFill>
                <a:srgbClr val="FF9999"/>
              </a:solidFill>
              <a:latin typeface="+mj-lt"/>
            </a:endParaRPr>
          </a:p>
        </p:txBody>
      </p:sp>
      <p:pic>
        <p:nvPicPr>
          <p:cNvPr id="18434" name="Picture 2" descr="Bacterial conjugation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5" y="1143000"/>
            <a:ext cx="4427471" cy="40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79970"/>
            <a:ext cx="2438400" cy="261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>
          <a:xfrm>
            <a:off x="360395" y="2560901"/>
            <a:ext cx="8534400" cy="2743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b="1" dirty="0" smtClean="0">
                <a:solidFill>
                  <a:srgbClr val="FF7C80"/>
                </a:solidFill>
              </a:rPr>
              <a:t>Bakterije su haploidne ćelije - imaju samo jedan hromozom u okviru NUKLEOIDA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sl-SI" b="1" dirty="0" smtClean="0">
                <a:solidFill>
                  <a:srgbClr val="FFFFCC"/>
                </a:solidFill>
              </a:rPr>
              <a:t>    </a:t>
            </a:r>
            <a:r>
              <a:rPr lang="sl-SI" dirty="0" smtClean="0"/>
              <a:t>Većina gena prisutna u hromozomu (konstitutivni i privremeni)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dirty="0" smtClean="0">
                <a:solidFill>
                  <a:srgbClr val="FF7C80"/>
                </a:solidFill>
                <a:cs typeface="Times New Roman" pitchFamily="18" charset="0"/>
              </a:rPr>
              <a:t>Hromozom bakterij</a:t>
            </a:r>
            <a:r>
              <a:rPr lang="sl-SI" dirty="0" smtClean="0">
                <a:solidFill>
                  <a:srgbClr val="FF7C80"/>
                </a:solidFill>
              </a:rPr>
              <a:t>a je </a:t>
            </a:r>
            <a:r>
              <a:rPr lang="sl-SI" b="1" dirty="0" smtClean="0">
                <a:solidFill>
                  <a:srgbClr val="FF7C80"/>
                </a:solidFill>
                <a:cs typeface="Times New Roman" pitchFamily="18" charset="0"/>
              </a:rPr>
              <a:t>cirkularni molekul DNK </a:t>
            </a:r>
            <a:r>
              <a:rPr lang="sl-SI" dirty="0" smtClean="0">
                <a:cs typeface="Times New Roman" pitchFamily="18" charset="0"/>
              </a:rPr>
              <a:t>koj</a:t>
            </a:r>
            <a:r>
              <a:rPr lang="sl-SI" dirty="0" smtClean="0"/>
              <a:t>i</a:t>
            </a:r>
            <a:r>
              <a:rPr lang="sl-SI" dirty="0" smtClean="0">
                <a:cs typeface="Times New Roman" pitchFamily="18" charset="0"/>
              </a:rPr>
              <a:t> funkcioni</a:t>
            </a:r>
            <a:r>
              <a:rPr lang="sl-SI" dirty="0" smtClean="0">
                <a:latin typeface="Tahoma" pitchFamily="34" charset="0"/>
                <a:cs typeface="Times New Roman" pitchFamily="18" charset="0"/>
              </a:rPr>
              <a:t>š</a:t>
            </a:r>
            <a:r>
              <a:rPr lang="sl-SI" dirty="0" smtClean="0">
                <a:cs typeface="Times New Roman" pitchFamily="18" charset="0"/>
              </a:rPr>
              <a:t>e kao samoreplikuju</a:t>
            </a:r>
            <a:r>
              <a:rPr lang="sl-SI" dirty="0" smtClean="0"/>
              <a:t>ć</a:t>
            </a:r>
            <a:r>
              <a:rPr lang="sl-SI" dirty="0" smtClean="0">
                <a:cs typeface="Times New Roman" pitchFamily="18" charset="0"/>
              </a:rPr>
              <a:t>i genetski element.</a:t>
            </a:r>
            <a:r>
              <a:rPr lang="en-US" sz="2000" dirty="0" smtClean="0"/>
              <a:t> </a:t>
            </a:r>
            <a:endParaRPr lang="sl-SI" sz="2000" dirty="0" smtClean="0"/>
          </a:p>
        </p:txBody>
      </p:sp>
      <p:pic>
        <p:nvPicPr>
          <p:cNvPr id="10243" name="Picture 3" descr="Autoradiografija hromozom-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95964"/>
            <a:ext cx="2831189" cy="209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60395" y="756791"/>
            <a:ext cx="4267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>
                <a:solidFill>
                  <a:srgbClr val="FF5050"/>
                </a:solidFill>
                <a:latin typeface="+mj-lt"/>
              </a:rPr>
              <a:t>Bakterije – prokariote  nemaju jedro</a:t>
            </a:r>
            <a:endParaRPr lang="en-US" sz="3200" b="1" dirty="0">
              <a:solidFill>
                <a:srgbClr val="FF5050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/>
          <a:stretch/>
        </p:blipFill>
        <p:spPr bwMode="auto">
          <a:xfrm>
            <a:off x="2285999" y="4800600"/>
            <a:ext cx="477999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81000"/>
            <a:ext cx="7696200" cy="5980113"/>
          </a:xfrm>
        </p:spPr>
        <p:txBody>
          <a:bodyPr/>
          <a:lstStyle/>
          <a:p>
            <a:pPr algn="ctr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sl-SI" sz="3200" b="1" dirty="0" smtClean="0">
                <a:solidFill>
                  <a:srgbClr val="FF9999"/>
                </a:solidFill>
              </a:rPr>
              <a:t>Transformacija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sl-SI" dirty="0" smtClean="0">
              <a:solidFill>
                <a:srgbClr val="FFFFCC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sz="2400" dirty="0" smtClean="0"/>
              <a:t>Prihvatanje slobodne DNK iz spoljašnje sredine, unošenje i integrisanje u genom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dirty="0" smtClean="0"/>
              <a:t>Donor DNK – lizirane (mrtve) bakterije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sz="2400" dirty="0" smtClean="0"/>
              <a:t>Recipijenti – kompetentne ćelije</a:t>
            </a:r>
          </a:p>
        </p:txBody>
      </p:sp>
      <p:pic>
        <p:nvPicPr>
          <p:cNvPr id="65539" name="Picture 3" descr="YU Cakana transformacija shadow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b="3266"/>
          <a:stretch/>
        </p:blipFill>
        <p:spPr>
          <a:xfrm>
            <a:off x="304800" y="3352800"/>
            <a:ext cx="8382000" cy="2209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1192"/>
            <a:ext cx="6629400" cy="5827713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sl-SI" sz="2800" dirty="0" smtClean="0">
                <a:solidFill>
                  <a:srgbClr val="CC3300"/>
                </a:solidFill>
              </a:rPr>
              <a:t>	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sl-SI" sz="2800" dirty="0" smtClean="0">
                <a:solidFill>
                  <a:srgbClr val="CC3300"/>
                </a:solidFill>
              </a:rPr>
              <a:t>	</a:t>
            </a:r>
            <a:r>
              <a:rPr lang="sl-SI" sz="2800" dirty="0" smtClean="0">
                <a:solidFill>
                  <a:srgbClr val="00FFFF"/>
                </a:solidFill>
              </a:rPr>
              <a:t>	              </a:t>
            </a:r>
            <a:r>
              <a:rPr lang="sl-SI" sz="3200" b="1" dirty="0" smtClean="0">
                <a:solidFill>
                  <a:srgbClr val="FF9999"/>
                </a:solidFill>
              </a:rPr>
              <a:t>Transdukcija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endParaRPr lang="sl-SI" dirty="0" smtClean="0"/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dirty="0"/>
              <a:t>P</a:t>
            </a:r>
            <a:r>
              <a:rPr lang="sl-SI" dirty="0" smtClean="0"/>
              <a:t>renos genetskog materijala iz donorske u recipijentnu ćeliju posredstvom bakteriofaga(virusi)</a:t>
            </a:r>
          </a:p>
        </p:txBody>
      </p:sp>
      <p:pic>
        <p:nvPicPr>
          <p:cNvPr id="66565" name="Picture 5" descr="Cakani fag mal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9858973">
            <a:off x="-132064" y="-184365"/>
            <a:ext cx="1914200" cy="183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Electron micrograph of a bacteriophage | Electrons, Life science, Electron  microsc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"/>
            <a:ext cx="2447937" cy="27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6172200" cy="392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543800" cy="1143000"/>
          </a:xfrm>
        </p:spPr>
        <p:txBody>
          <a:bodyPr>
            <a:noAutofit/>
          </a:bodyPr>
          <a:lstStyle/>
          <a:p>
            <a:pPr algn="ctr"/>
            <a:r>
              <a:rPr lang="hr-HR" b="1" dirty="0" smtClean="0">
                <a:solidFill>
                  <a:srgbClr val="FF9999"/>
                </a:solidFill>
                <a:effectLst/>
                <a:latin typeface="+mj-lt"/>
              </a:rPr>
              <a:t>Rasprostranjenost mikroorganizama</a:t>
            </a:r>
            <a:endParaRPr lang="en-US" b="1" dirty="0">
              <a:solidFill>
                <a:srgbClr val="FF9999"/>
              </a:solidFill>
              <a:effectLst/>
              <a:latin typeface="+mj-lt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5257800" cy="4535487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rgbClr val="FF5050"/>
                </a:solidFill>
              </a:rPr>
              <a:t>Ljudi, životinje i biljke su novopridošli stanovnici u svetu mikroorganizama</a:t>
            </a:r>
          </a:p>
          <a:p>
            <a:r>
              <a:rPr lang="hr-HR" sz="2800" dirty="0"/>
              <a:t>Mikroorganizmi se nalaze svuda</a:t>
            </a:r>
          </a:p>
          <a:p>
            <a:pPr lvl="1"/>
            <a:r>
              <a:rPr lang="hr-HR" sz="2400" dirty="0"/>
              <a:t>Zemljište</a:t>
            </a:r>
          </a:p>
          <a:p>
            <a:pPr lvl="1"/>
            <a:r>
              <a:rPr lang="hr-HR" sz="2400" dirty="0"/>
              <a:t>Voda</a:t>
            </a:r>
          </a:p>
          <a:p>
            <a:pPr lvl="1"/>
            <a:r>
              <a:rPr lang="hr-HR" sz="2400" dirty="0"/>
              <a:t>Vazduh</a:t>
            </a:r>
          </a:p>
          <a:p>
            <a:pPr lvl="1"/>
            <a:r>
              <a:rPr lang="en-GB" sz="2400" dirty="0"/>
              <a:t>”</a:t>
            </a:r>
            <a:r>
              <a:rPr lang="hr-HR" sz="2400" dirty="0"/>
              <a:t>Makrokolonije</a:t>
            </a:r>
            <a:r>
              <a:rPr lang="en-GB" sz="2400" dirty="0"/>
              <a:t> ”</a:t>
            </a:r>
            <a:r>
              <a:rPr lang="hr-HR" sz="2400" dirty="0"/>
              <a:t> prokariota- ljudi, životinje, biljke</a:t>
            </a:r>
            <a:r>
              <a:rPr lang="en-GB" sz="2400" dirty="0"/>
              <a:t> </a:t>
            </a:r>
            <a:endParaRPr lang="sl-SI" sz="2400" dirty="0"/>
          </a:p>
        </p:txBody>
      </p:sp>
      <p:pic>
        <p:nvPicPr>
          <p:cNvPr id="1026" name="Picture 2" descr="E:\111Slike\Milan Mauricijus\IMG_1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86402" y="1905002"/>
            <a:ext cx="3502022" cy="3502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269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315200" cy="1143000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FF9999"/>
                </a:solidFill>
                <a:effectLst/>
                <a:latin typeface="+mj-lt"/>
              </a:rPr>
              <a:t>Mikroorganizmi u zemljištu</a:t>
            </a:r>
            <a:endParaRPr lang="en-GB" sz="3600" b="1" dirty="0">
              <a:solidFill>
                <a:srgbClr val="FF9999"/>
              </a:solidFill>
              <a:effectLst/>
              <a:latin typeface="+mj-lt"/>
            </a:endParaRP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066800"/>
            <a:ext cx="8763000" cy="4114800"/>
          </a:xfrm>
        </p:spPr>
        <p:txBody>
          <a:bodyPr/>
          <a:lstStyle/>
          <a:p>
            <a:r>
              <a:rPr lang="en-US" sz="2000" dirty="0" err="1" smtClean="0">
                <a:solidFill>
                  <a:srgbClr val="FF7C80"/>
                </a:solidFill>
              </a:rPr>
              <a:t>Pogodna</a:t>
            </a:r>
            <a:r>
              <a:rPr lang="en-US" sz="2000" dirty="0" smtClean="0">
                <a:solidFill>
                  <a:srgbClr val="FF7C80"/>
                </a:solidFill>
              </a:rPr>
              <a:t> </a:t>
            </a:r>
            <a:r>
              <a:rPr lang="en-US" sz="2000" dirty="0" err="1" smtClean="0">
                <a:solidFill>
                  <a:srgbClr val="FF7C80"/>
                </a:solidFill>
              </a:rPr>
              <a:t>sredina</a:t>
            </a:r>
            <a:r>
              <a:rPr lang="en-US" sz="2000" dirty="0" smtClean="0">
                <a:solidFill>
                  <a:srgbClr val="FF7C80"/>
                </a:solidFill>
              </a:rPr>
              <a:t> </a:t>
            </a:r>
            <a:r>
              <a:rPr lang="sr-Latn-RS" sz="2000" dirty="0" smtClean="0">
                <a:solidFill>
                  <a:srgbClr val="FF7C80"/>
                </a:solidFill>
              </a:rPr>
              <a:t>z</a:t>
            </a:r>
            <a:r>
              <a:rPr lang="en-US" sz="2000" dirty="0" smtClean="0">
                <a:solidFill>
                  <a:srgbClr val="FF7C80"/>
                </a:solidFill>
              </a:rPr>
              <a:t>a </a:t>
            </a:r>
            <a:r>
              <a:rPr lang="en-US" sz="2000" dirty="0" err="1" smtClean="0">
                <a:solidFill>
                  <a:srgbClr val="FF7C80"/>
                </a:solidFill>
              </a:rPr>
              <a:t>rast</a:t>
            </a:r>
            <a:r>
              <a:rPr lang="en-US" sz="2000" dirty="0" smtClean="0">
                <a:solidFill>
                  <a:srgbClr val="FF7C80"/>
                </a:solidFill>
              </a:rPr>
              <a:t> i </a:t>
            </a:r>
            <a:r>
              <a:rPr lang="en-US" sz="2000" dirty="0" err="1" smtClean="0">
                <a:solidFill>
                  <a:srgbClr val="FF7C80"/>
                </a:solidFill>
              </a:rPr>
              <a:t>ra</a:t>
            </a:r>
            <a:r>
              <a:rPr lang="sr-Latn-RS" sz="2000" dirty="0" smtClean="0">
                <a:solidFill>
                  <a:srgbClr val="FF7C80"/>
                </a:solidFill>
              </a:rPr>
              <a:t>z</a:t>
            </a:r>
            <a:r>
              <a:rPr lang="en-US" sz="2000" dirty="0" err="1" smtClean="0">
                <a:solidFill>
                  <a:srgbClr val="FF7C80"/>
                </a:solidFill>
              </a:rPr>
              <a:t>mno</a:t>
            </a:r>
            <a:r>
              <a:rPr lang="sr-Latn-RS" sz="2000" dirty="0" smtClean="0">
                <a:solidFill>
                  <a:srgbClr val="FF7C80"/>
                </a:solidFill>
              </a:rPr>
              <a:t>ž</a:t>
            </a:r>
            <a:r>
              <a:rPr lang="en-US" sz="2000" dirty="0" err="1" smtClean="0">
                <a:solidFill>
                  <a:srgbClr val="FF7C80"/>
                </a:solidFill>
              </a:rPr>
              <a:t>avanje</a:t>
            </a:r>
            <a:r>
              <a:rPr lang="en-US" sz="2000" dirty="0" smtClean="0">
                <a:solidFill>
                  <a:srgbClr val="FF7C80"/>
                </a:solidFill>
              </a:rPr>
              <a:t> </a:t>
            </a:r>
            <a:r>
              <a:rPr lang="en-US" sz="2000" dirty="0" err="1" smtClean="0">
                <a:solidFill>
                  <a:srgbClr val="FF7C80"/>
                </a:solidFill>
              </a:rPr>
              <a:t>m.o</a:t>
            </a:r>
            <a:r>
              <a:rPr lang="en-US" sz="2000" dirty="0" smtClean="0">
                <a:solidFill>
                  <a:srgbClr val="FF7C80"/>
                </a:solidFill>
              </a:rPr>
              <a:t>.</a:t>
            </a:r>
            <a:endParaRPr lang="sr-Latn-RS" sz="2000" dirty="0" smtClean="0">
              <a:solidFill>
                <a:srgbClr val="FF7C80"/>
              </a:solidFill>
            </a:endParaRPr>
          </a:p>
          <a:p>
            <a:r>
              <a:rPr lang="sr-Latn-RS" sz="2000" dirty="0" smtClean="0">
                <a:solidFill>
                  <a:srgbClr val="FF7C80"/>
                </a:solidFill>
              </a:rPr>
              <a:t>Mikroorganizmi obezbeđuju kruženje hemijskih elemenata u prirodi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hr-HR" sz="2000" b="1" dirty="0" smtClean="0">
                <a:solidFill>
                  <a:srgbClr val="FF7C80"/>
                </a:solidFill>
              </a:rPr>
              <a:t>Broj </a:t>
            </a:r>
            <a:r>
              <a:rPr lang="hr-HR" sz="2000" b="1" dirty="0">
                <a:solidFill>
                  <a:srgbClr val="FF7C80"/>
                </a:solidFill>
              </a:rPr>
              <a:t>mikroorganizama</a:t>
            </a:r>
            <a:r>
              <a:rPr lang="hr-HR" sz="2000" dirty="0">
                <a:solidFill>
                  <a:srgbClr val="FF7C80"/>
                </a:solidFill>
              </a:rPr>
              <a:t> zavisi od brojnih faktora</a:t>
            </a:r>
          </a:p>
          <a:p>
            <a:pPr lvl="1"/>
            <a:endParaRPr lang="hr-HR" dirty="0"/>
          </a:p>
          <a:p>
            <a:pPr lvl="1"/>
            <a:r>
              <a:rPr lang="hr-HR" dirty="0"/>
              <a:t>Procenat </a:t>
            </a:r>
            <a:r>
              <a:rPr lang="hr-HR" dirty="0" smtClean="0"/>
              <a:t>vlage – voda </a:t>
            </a:r>
          </a:p>
          <a:p>
            <a:pPr lvl="1"/>
            <a:r>
              <a:rPr lang="hr-HR" dirty="0"/>
              <a:t>Sastav zemljišta- hranljivost, neorganske i organske materije</a:t>
            </a:r>
            <a:endParaRPr lang="en-GB" sz="2400" dirty="0"/>
          </a:p>
          <a:p>
            <a:pPr lvl="1"/>
            <a:r>
              <a:rPr lang="hr-HR" dirty="0" smtClean="0"/>
              <a:t>Difuzija gasova, O</a:t>
            </a:r>
            <a:r>
              <a:rPr lang="hr-HR" baseline="-25000" dirty="0" smtClean="0"/>
              <a:t>2</a:t>
            </a:r>
            <a:r>
              <a:rPr lang="hr-HR" dirty="0" smtClean="0"/>
              <a:t> i CO</a:t>
            </a:r>
            <a:r>
              <a:rPr lang="hr-HR" baseline="-25000" dirty="0" smtClean="0"/>
              <a:t>2</a:t>
            </a:r>
            <a:endParaRPr lang="hr-HR" baseline="-25000" dirty="0"/>
          </a:p>
          <a:p>
            <a:pPr lvl="1"/>
            <a:r>
              <a:rPr lang="hr-HR" dirty="0"/>
              <a:t>pH optimalna 6-8</a:t>
            </a:r>
          </a:p>
          <a:p>
            <a:pPr lvl="1"/>
            <a:r>
              <a:rPr lang="hr-HR" dirty="0" smtClean="0"/>
              <a:t>Temperatura (15-45°C)</a:t>
            </a:r>
            <a:endParaRPr lang="hr-HR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03744"/>
            <a:ext cx="2667000" cy="2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86200" y="3733800"/>
            <a:ext cx="4953000" cy="2779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r-HR" dirty="0">
                <a:solidFill>
                  <a:srgbClr val="FF9999"/>
                </a:solidFill>
                <a:latin typeface="Century Gothic"/>
                <a:cs typeface="+mn-cs"/>
              </a:rPr>
              <a:t>Kvalitet zemljišta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Glina 200-800 miliona u gramu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Crnica 5 milijardi u gramu</a:t>
            </a:r>
          </a:p>
          <a:p>
            <a:pPr marL="285750" lvl="0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r-HR" dirty="0">
                <a:solidFill>
                  <a:srgbClr val="FF9999"/>
                </a:solidFill>
                <a:latin typeface="Century Gothic"/>
                <a:cs typeface="+mn-cs"/>
              </a:rPr>
              <a:t>Dubina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2,5 </a:t>
            </a: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cm   4 milijarde/g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15 cm    2 </a:t>
            </a: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milijarde/g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50 cm    500 miliona</a:t>
            </a: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/g</a:t>
            </a:r>
            <a:endParaRPr lang="hr-HR" dirty="0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75 cm    1 </a:t>
            </a: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milion/g</a:t>
            </a:r>
            <a:endParaRPr lang="hr-HR" dirty="0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1¸50 m    100/g</a:t>
            </a: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+mn-cs"/>
              </a:rPr>
              <a:t>			</a:t>
            </a:r>
            <a:endParaRPr lang="en-GB" dirty="0">
              <a:solidFill>
                <a:prstClr val="black">
                  <a:lumMod val="50000"/>
                  <a:lumOff val="50000"/>
                </a:prstClr>
              </a:solidFill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2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391400" cy="1143000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7C80"/>
                </a:solidFill>
                <a:effectLst/>
                <a:latin typeface="+mj-lt"/>
              </a:rPr>
              <a:t>Vrste mikroorganizama</a:t>
            </a:r>
            <a:r>
              <a:rPr lang="hr-HR" sz="3200" b="1" dirty="0">
                <a:effectLst/>
                <a:latin typeface="+mj-lt"/>
              </a:rPr>
              <a:t>  </a:t>
            </a:r>
            <a:endParaRPr lang="en-GB" sz="3200" b="1" dirty="0">
              <a:effectLst/>
              <a:latin typeface="+mj-lt"/>
            </a:endParaRP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8763000" cy="411480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Bakterije – nitrifikujuće, azot fiksirajuće, denitrifikujuće, arheabakterije, sumporne bakterije...</a:t>
            </a:r>
          </a:p>
          <a:p>
            <a:r>
              <a:rPr lang="hr-HR" dirty="0">
                <a:solidFill>
                  <a:schemeClr val="tx1"/>
                </a:solidFill>
              </a:rPr>
              <a:t>Plesni, protozoe, alge, lišajevi</a:t>
            </a:r>
          </a:p>
          <a:p>
            <a:r>
              <a:rPr lang="hr-HR" dirty="0">
                <a:solidFill>
                  <a:schemeClr val="tx1"/>
                </a:solidFill>
              </a:rPr>
              <a:t>Biološko kruženje materija u prirodi- azot, vodonik, sumpor, fosfor, ugljenik, </a:t>
            </a:r>
            <a:r>
              <a:rPr lang="hr-HR" dirty="0" smtClean="0">
                <a:solidFill>
                  <a:schemeClr val="tx1"/>
                </a:solidFill>
              </a:rPr>
              <a:t>kiseonik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2050" name="Picture 2" descr="The secret to richer, carbon-capturing soil? Treat your microbes w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4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97417" y="152400"/>
            <a:ext cx="8105775" cy="1066800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9999"/>
                </a:solidFill>
                <a:effectLst/>
                <a:latin typeface="+mj-lt"/>
              </a:rPr>
              <a:t>Patogene </a:t>
            </a:r>
            <a:r>
              <a:rPr lang="hr-HR" sz="3200" b="1" dirty="0" smtClean="0">
                <a:solidFill>
                  <a:srgbClr val="FF9999"/>
                </a:solidFill>
                <a:effectLst/>
                <a:latin typeface="+mj-lt"/>
              </a:rPr>
              <a:t>bakterije i gljivice </a:t>
            </a:r>
            <a:r>
              <a:rPr lang="hr-HR" sz="3200" b="1" dirty="0">
                <a:solidFill>
                  <a:srgbClr val="FF9999"/>
                </a:solidFill>
                <a:effectLst/>
                <a:latin typeface="+mj-lt"/>
              </a:rPr>
              <a:t>u zemljištu</a:t>
            </a:r>
            <a:endParaRPr lang="en-GB" sz="3200" b="1" dirty="0">
              <a:solidFill>
                <a:srgbClr val="FF9999"/>
              </a:solidFill>
              <a:effectLst/>
              <a:latin typeface="+mj-lt"/>
            </a:endParaRPr>
          </a:p>
        </p:txBody>
      </p:sp>
      <p:sp>
        <p:nvSpPr>
          <p:cNvPr id="270339" name="Rectangle 3"/>
          <p:cNvSpPr>
            <a:spLocks noGrp="1" noChangeArrowheads="1"/>
          </p:cNvSpPr>
          <p:nvPr>
            <p:ph idx="1"/>
          </p:nvPr>
        </p:nvSpPr>
        <p:spPr>
          <a:xfrm>
            <a:off x="16932" y="1295400"/>
            <a:ext cx="8898467" cy="762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hr-HR" dirty="0">
                <a:solidFill>
                  <a:schemeClr val="tx1"/>
                </a:solidFill>
              </a:rPr>
              <a:t>Nije pogodna sredina za njihovo preživljavanje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dirty="0">
                <a:solidFill>
                  <a:schemeClr val="tx1"/>
                </a:solidFill>
              </a:rPr>
              <a:t>					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" y="1828800"/>
            <a:ext cx="70866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hr-HR" sz="2800" b="1" dirty="0" smtClean="0">
                <a:solidFill>
                  <a:srgbClr val="FF7C80"/>
                </a:solidFill>
              </a:rPr>
              <a:t>Spore bakterija – dugo preživljavaju</a:t>
            </a:r>
          </a:p>
          <a:p>
            <a:pPr lvl="1"/>
            <a:r>
              <a:rPr lang="hr-HR" dirty="0" smtClean="0">
                <a:solidFill>
                  <a:schemeClr val="tx1"/>
                </a:solidFill>
              </a:rPr>
              <a:t>Faktor prenošenja bolesti</a:t>
            </a:r>
          </a:p>
          <a:p>
            <a:pPr lvl="1"/>
            <a:r>
              <a:rPr lang="hr-HR" dirty="0" smtClean="0">
                <a:solidFill>
                  <a:schemeClr val="tx1"/>
                </a:solidFill>
              </a:rPr>
              <a:t>Antraks, botulizam, gasni otoci, enterotoksemije</a:t>
            </a:r>
          </a:p>
          <a:p>
            <a:r>
              <a:rPr lang="hr-HR" sz="2800" b="1" dirty="0" smtClean="0">
                <a:solidFill>
                  <a:srgbClr val="FF7C80"/>
                </a:solidFill>
              </a:rPr>
              <a:t>Spore gljivica</a:t>
            </a:r>
          </a:p>
          <a:p>
            <a:pPr lvl="1"/>
            <a:r>
              <a:rPr lang="hr-HR" dirty="0" smtClean="0">
                <a:solidFill>
                  <a:schemeClr val="tx1"/>
                </a:solidFill>
              </a:rPr>
              <a:t>Mikoze - aspergiloza</a:t>
            </a:r>
          </a:p>
          <a:p>
            <a:pPr lvl="1"/>
            <a:r>
              <a:rPr lang="hr-HR" dirty="0" smtClean="0">
                <a:solidFill>
                  <a:schemeClr val="tx1"/>
                </a:solidFill>
              </a:rPr>
              <a:t>Mikotoksikoze- fuzariotoksikoze, ergotizam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098" name="Picture 2" descr="Anthrax In Cattle - Beef2Live | Eat Beef * Live Be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58067"/>
            <a:ext cx="414020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37567"/>
            <a:ext cx="35814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5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5400"/>
            <a:ext cx="7772400" cy="1143000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7C80"/>
                </a:solidFill>
                <a:effectLst/>
                <a:latin typeface="+mj-lt"/>
              </a:rPr>
              <a:t>Mikroorganizmi u vodi</a:t>
            </a:r>
            <a:endParaRPr lang="en-GB" sz="3200" b="1" dirty="0">
              <a:solidFill>
                <a:srgbClr val="FF7C80"/>
              </a:solidFill>
              <a:effectLst/>
              <a:latin typeface="+mj-lt"/>
            </a:endParaRP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3962400" cy="5638799"/>
          </a:xfrm>
        </p:spPr>
        <p:txBody>
          <a:bodyPr>
            <a:normAutofit/>
          </a:bodyPr>
          <a:lstStyle/>
          <a:p>
            <a:r>
              <a:rPr lang="hr-HR" sz="2000" dirty="0" smtClean="0"/>
              <a:t>Voda kao stanište mikroorganizama – temperatura, pH, svetlost, količina kiseonika</a:t>
            </a:r>
          </a:p>
          <a:p>
            <a:endParaRPr lang="hr-HR" sz="2000" dirty="0" smtClean="0"/>
          </a:p>
          <a:p>
            <a:r>
              <a:rPr lang="hr-HR" sz="2000" dirty="0" smtClean="0"/>
              <a:t>Broj i vrste m.o. </a:t>
            </a:r>
            <a:r>
              <a:rPr lang="hr-HR" sz="2000" dirty="0"/>
              <a:t>z</a:t>
            </a:r>
            <a:r>
              <a:rPr lang="hr-HR" sz="2000" dirty="0" smtClean="0"/>
              <a:t>avise od stepena kontaminacije otpadnim vodama/vodom iz kanalizacije</a:t>
            </a:r>
          </a:p>
          <a:p>
            <a:endParaRPr lang="sr-Latn-RS" sz="2000" dirty="0"/>
          </a:p>
          <a:p>
            <a:r>
              <a:rPr lang="hr-HR" sz="2000" b="1" dirty="0" smtClean="0">
                <a:solidFill>
                  <a:srgbClr val="FF7C80"/>
                </a:solidFill>
              </a:rPr>
              <a:t>Nekontaminirane </a:t>
            </a:r>
            <a:r>
              <a:rPr lang="hr-HR" sz="2000" b="1" dirty="0">
                <a:solidFill>
                  <a:srgbClr val="FF7C80"/>
                </a:solidFill>
              </a:rPr>
              <a:t>vode-</a:t>
            </a:r>
            <a:r>
              <a:rPr lang="hr-HR" sz="2000" dirty="0"/>
              <a:t> mali broj- desetak m.o</a:t>
            </a:r>
            <a:r>
              <a:rPr lang="hr-HR" sz="2000" dirty="0" smtClean="0"/>
              <a:t>./ml </a:t>
            </a:r>
            <a:r>
              <a:rPr lang="hr-HR" sz="2000" dirty="0"/>
              <a:t>– saprofiti iz zemljišta, </a:t>
            </a:r>
            <a:r>
              <a:rPr lang="hr-HR" sz="2000" dirty="0" smtClean="0"/>
              <a:t>psihrofilni m.o.</a:t>
            </a:r>
            <a:endParaRPr lang="hr-HR" sz="2000" dirty="0"/>
          </a:p>
          <a:p>
            <a:pPr lvl="2"/>
            <a:endParaRPr lang="en-GB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67" y="1371600"/>
            <a:ext cx="4953000" cy="4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9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33867"/>
            <a:ext cx="7696200" cy="1143000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9999"/>
                </a:solidFill>
                <a:effectLst/>
                <a:latin typeface="+mj-lt"/>
              </a:rPr>
              <a:t>Mikroorganizmi u vodi</a:t>
            </a:r>
            <a:endParaRPr lang="en-GB" sz="3200" b="1" dirty="0">
              <a:solidFill>
                <a:srgbClr val="FF9999"/>
              </a:solidFill>
              <a:effectLst/>
              <a:latin typeface="+mj-lt"/>
            </a:endParaRP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8534400" cy="4379913"/>
          </a:xfrm>
        </p:spPr>
        <p:txBody>
          <a:bodyPr/>
          <a:lstStyle/>
          <a:p>
            <a:pPr marL="457200" lvl="1" indent="0" algn="ctr">
              <a:lnSpc>
                <a:spcPct val="90000"/>
              </a:lnSpc>
              <a:buNone/>
            </a:pPr>
            <a:r>
              <a:rPr lang="hr-HR" sz="2400" b="1" dirty="0" smtClean="0">
                <a:solidFill>
                  <a:srgbClr val="FF9999"/>
                </a:solidFill>
              </a:rPr>
              <a:t>Stepen zagađenja - saprobnost</a:t>
            </a:r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hr-HR" sz="2400" b="1" dirty="0" smtClean="0">
                <a:solidFill>
                  <a:srgbClr val="FF9999"/>
                </a:solidFill>
              </a:rPr>
              <a:t>Kontaminirane </a:t>
            </a:r>
            <a:r>
              <a:rPr lang="hr-HR" sz="2400" b="1" dirty="0">
                <a:solidFill>
                  <a:srgbClr val="FF9999"/>
                </a:solidFill>
              </a:rPr>
              <a:t>vode- otpadne vode i kanalizacija </a:t>
            </a:r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hr-HR" sz="2400" b="1" dirty="0" smtClean="0">
                <a:solidFill>
                  <a:srgbClr val="FF9999"/>
                </a:solidFill>
              </a:rPr>
              <a:t>3 zone</a:t>
            </a:r>
            <a:endParaRPr lang="hr-HR" sz="2400" b="1" dirty="0">
              <a:solidFill>
                <a:srgbClr val="FF9999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hr-HR" sz="2400" b="1" dirty="0" smtClean="0">
                <a:solidFill>
                  <a:srgbClr val="FF9999"/>
                </a:solidFill>
              </a:rPr>
              <a:t>Polisaprobna</a:t>
            </a:r>
            <a:r>
              <a:rPr lang="hr-HR" sz="2400" dirty="0" smtClean="0">
                <a:solidFill>
                  <a:srgbClr val="FF9999"/>
                </a:solidFill>
              </a:rPr>
              <a:t> </a:t>
            </a:r>
            <a:r>
              <a:rPr lang="hr-HR" sz="2400" dirty="0"/>
              <a:t>malo O</a:t>
            </a:r>
            <a:r>
              <a:rPr lang="hr-HR" sz="2400" baseline="-25000" dirty="0"/>
              <a:t>2</a:t>
            </a:r>
            <a:r>
              <a:rPr lang="hr-HR" sz="2400" dirty="0"/>
              <a:t>, puno organskih materija </a:t>
            </a:r>
            <a:r>
              <a:rPr lang="hr-HR" sz="2400" dirty="0" smtClean="0"/>
              <a:t>broj </a:t>
            </a:r>
            <a:r>
              <a:rPr lang="hr-HR" sz="2400" dirty="0"/>
              <a:t>u 1 ml dostiže milion i više, koliformni </a:t>
            </a:r>
            <a:r>
              <a:rPr lang="hr-HR" sz="2400" dirty="0" smtClean="0"/>
              <a:t>m.o.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hr-HR" sz="2400" b="1" dirty="0" smtClean="0">
                <a:solidFill>
                  <a:srgbClr val="FF9999"/>
                </a:solidFill>
              </a:rPr>
              <a:t>Mezosaprobna</a:t>
            </a:r>
            <a:r>
              <a:rPr lang="hr-HR" sz="2400" dirty="0" smtClean="0">
                <a:solidFill>
                  <a:srgbClr val="FF9999"/>
                </a:solidFill>
              </a:rPr>
              <a:t> </a:t>
            </a:r>
            <a:r>
              <a:rPr lang="hr-HR" sz="2400" dirty="0"/>
              <a:t>mineralizacija organskih materija </a:t>
            </a:r>
            <a:r>
              <a:rPr lang="hr-HR" sz="2400" dirty="0" smtClean="0"/>
              <a:t>broj </a:t>
            </a:r>
            <a:r>
              <a:rPr lang="hr-HR" sz="2400" dirty="0"/>
              <a:t>u 1 ml nekoliko stotina ili </a:t>
            </a:r>
            <a:r>
              <a:rPr lang="hr-HR" sz="2400" dirty="0" smtClean="0"/>
              <a:t>hiljada, malo koliforma</a:t>
            </a:r>
            <a:endParaRPr lang="hr-HR" sz="2400" dirty="0"/>
          </a:p>
          <a:p>
            <a:pPr marL="457200" lvl="1" indent="0">
              <a:lnSpc>
                <a:spcPct val="90000"/>
              </a:lnSpc>
              <a:buNone/>
            </a:pPr>
            <a:r>
              <a:rPr lang="hr-HR" sz="2400" b="1" dirty="0" smtClean="0">
                <a:solidFill>
                  <a:srgbClr val="FF9999"/>
                </a:solidFill>
              </a:rPr>
              <a:t>Oligosaprobna</a:t>
            </a:r>
            <a:r>
              <a:rPr lang="hr-HR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hr-HR" sz="2400" dirty="0"/>
              <a:t>– čista voda - broj u ml </a:t>
            </a:r>
            <a:r>
              <a:rPr lang="hr-HR" sz="2400" dirty="0" smtClean="0"/>
              <a:t>nekoliko desetina </a:t>
            </a:r>
            <a:r>
              <a:rPr lang="hr-HR" sz="2400" dirty="0"/>
              <a:t>ili </a:t>
            </a:r>
            <a:r>
              <a:rPr lang="hr-HR" sz="2400" dirty="0" smtClean="0"/>
              <a:t>stotina, nema koliforma</a:t>
            </a:r>
            <a:endParaRPr lang="en-GB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3276600" cy="200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24400"/>
            <a:ext cx="5105400" cy="200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20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9999"/>
                </a:solidFill>
                <a:latin typeface="+mj-lt"/>
              </a:rPr>
              <a:t>Patogene bakterije</a:t>
            </a:r>
            <a:endParaRPr lang="en-GB" sz="3200" b="1" dirty="0">
              <a:solidFill>
                <a:srgbClr val="FF9999"/>
              </a:solidFill>
              <a:latin typeface="+mj-lt"/>
            </a:endParaRP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8458200" cy="3429000"/>
          </a:xfrm>
        </p:spPr>
        <p:txBody>
          <a:bodyPr/>
          <a:lstStyle/>
          <a:p>
            <a:r>
              <a:rPr lang="hr-HR" sz="2800" dirty="0" smtClean="0"/>
              <a:t>Preživljavanje </a:t>
            </a:r>
            <a:r>
              <a:rPr lang="hr-HR" sz="2800" dirty="0"/>
              <a:t>u vodama izvora, reka i bunara</a:t>
            </a:r>
          </a:p>
          <a:p>
            <a:pPr lvl="1"/>
            <a:r>
              <a:rPr lang="hr-HR" i="1" dirty="0"/>
              <a:t>Salmonella</a:t>
            </a:r>
            <a:r>
              <a:rPr lang="hr-HR" dirty="0"/>
              <a:t> spp.</a:t>
            </a:r>
            <a:r>
              <a:rPr lang="en-US" dirty="0"/>
              <a:t>  		</a:t>
            </a:r>
            <a:r>
              <a:rPr lang="hr-HR" dirty="0"/>
              <a:t>2 dana – 3 meseca</a:t>
            </a:r>
          </a:p>
          <a:p>
            <a:pPr lvl="1"/>
            <a:r>
              <a:rPr lang="hr-HR" i="1" dirty="0"/>
              <a:t>Leptospira</a:t>
            </a:r>
            <a:r>
              <a:rPr lang="hr-HR" dirty="0"/>
              <a:t> spp.	</a:t>
            </a:r>
            <a:r>
              <a:rPr lang="en-US" dirty="0"/>
              <a:t>	</a:t>
            </a:r>
            <a:r>
              <a:rPr lang="hr-HR" dirty="0"/>
              <a:t>7-150 dana</a:t>
            </a:r>
          </a:p>
          <a:p>
            <a:pPr lvl="1"/>
            <a:r>
              <a:rPr lang="hr-HR" i="1" dirty="0"/>
              <a:t>Vibrio cholerae	</a:t>
            </a:r>
            <a:r>
              <a:rPr lang="en-US" dirty="0"/>
              <a:t> 	</a:t>
            </a:r>
            <a:r>
              <a:rPr lang="hr-HR" dirty="0"/>
              <a:t>više meseci </a:t>
            </a:r>
          </a:p>
          <a:p>
            <a:r>
              <a:rPr lang="sr-Latn-RS" sz="2800" dirty="0" smtClean="0"/>
              <a:t>Voda – izvor infekcije</a:t>
            </a:r>
            <a:endParaRPr lang="en-GB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064000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Leptospirosis | SpringerLin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38600"/>
            <a:ext cx="4540099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58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76200"/>
            <a:ext cx="7467600" cy="1219200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9999"/>
                </a:solidFill>
                <a:effectLst/>
                <a:latin typeface="+mj-lt"/>
              </a:rPr>
              <a:t>Kvalitet vode</a:t>
            </a:r>
            <a:endParaRPr lang="en-GB" sz="3200" b="1" dirty="0">
              <a:solidFill>
                <a:srgbClr val="FF9999"/>
              </a:solidFill>
              <a:effectLst/>
              <a:latin typeface="+mj-lt"/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8726488" cy="4535487"/>
          </a:xfrm>
        </p:spPr>
        <p:txBody>
          <a:bodyPr/>
          <a:lstStyle/>
          <a:p>
            <a:r>
              <a:rPr lang="hr-HR" dirty="0"/>
              <a:t>Procena – broj i vrste mikroorganizama</a:t>
            </a:r>
          </a:p>
          <a:p>
            <a:pPr lvl="1"/>
            <a:r>
              <a:rPr lang="hr-HR" dirty="0">
                <a:solidFill>
                  <a:srgbClr val="FF7C80"/>
                </a:solidFill>
              </a:rPr>
              <a:t>Čista</a:t>
            </a:r>
            <a:r>
              <a:rPr lang="hr-HR" dirty="0"/>
              <a:t> – do 100 m.o. u 1 ml</a:t>
            </a:r>
          </a:p>
          <a:p>
            <a:pPr lvl="1"/>
            <a:r>
              <a:rPr lang="hr-HR" dirty="0">
                <a:solidFill>
                  <a:srgbClr val="FF7C80"/>
                </a:solidFill>
              </a:rPr>
              <a:t>Sumnjiva</a:t>
            </a:r>
            <a:r>
              <a:rPr lang="hr-HR" dirty="0"/>
              <a:t>- 100 – 150 m.o. u 1 ml</a:t>
            </a:r>
          </a:p>
          <a:p>
            <a:pPr lvl="1"/>
            <a:r>
              <a:rPr lang="hr-HR" dirty="0">
                <a:solidFill>
                  <a:srgbClr val="FF7C80"/>
                </a:solidFill>
              </a:rPr>
              <a:t>Zagađena</a:t>
            </a:r>
            <a:r>
              <a:rPr lang="hr-HR" dirty="0"/>
              <a:t> – više od 500 m.o. u 1 ml</a:t>
            </a:r>
          </a:p>
          <a:p>
            <a:pPr lvl="1"/>
            <a:endParaRPr lang="en-GB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2667000"/>
            <a:ext cx="6934200" cy="4535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r>
              <a:rPr lang="hr-HR" sz="2000" b="1" dirty="0" smtClean="0">
                <a:solidFill>
                  <a:srgbClr val="FF9999"/>
                </a:solidFill>
              </a:rPr>
              <a:t>Higijenska ispravnost vode</a:t>
            </a:r>
            <a:r>
              <a:rPr lang="hr-HR" sz="2000" dirty="0" smtClean="0"/>
              <a:t> – broj </a:t>
            </a:r>
            <a:r>
              <a:rPr lang="hr-HR" sz="2000" i="1" dirty="0" smtClean="0"/>
              <a:t>E.coli</a:t>
            </a:r>
            <a:r>
              <a:rPr lang="hr-HR" sz="2000" dirty="0" smtClean="0"/>
              <a:t> i srodnih bakterija (</a:t>
            </a:r>
            <a:r>
              <a:rPr lang="hr-HR" sz="2000" dirty="0">
                <a:cs typeface="Arial" charset="0"/>
              </a:rPr>
              <a:t>Indikator fekalnog </a:t>
            </a:r>
            <a:r>
              <a:rPr lang="hr-HR" sz="2000" dirty="0" smtClean="0">
                <a:cs typeface="Arial" charset="0"/>
              </a:rPr>
              <a:t>zagađenja)</a:t>
            </a:r>
            <a:endParaRPr lang="hr-HR" sz="2000" dirty="0"/>
          </a:p>
          <a:p>
            <a:pPr marL="457200" lvl="1" indent="0">
              <a:spcBef>
                <a:spcPct val="0"/>
              </a:spcBef>
              <a:buNone/>
            </a:pPr>
            <a:endParaRPr lang="hr-HR" sz="2000" b="1" dirty="0" smtClean="0">
              <a:solidFill>
                <a:srgbClr val="FF9999"/>
              </a:solidFill>
            </a:endParaRPr>
          </a:p>
          <a:p>
            <a:pPr lvl="1">
              <a:spcBef>
                <a:spcPct val="0"/>
              </a:spcBef>
            </a:pPr>
            <a:r>
              <a:rPr lang="hr-HR" sz="2000" b="1" dirty="0" smtClean="0">
                <a:solidFill>
                  <a:srgbClr val="FF9999"/>
                </a:solidFill>
              </a:rPr>
              <a:t>Kolititar </a:t>
            </a:r>
            <a:r>
              <a:rPr lang="hr-HR" sz="2000" dirty="0" smtClean="0"/>
              <a:t>– najmanja količina vode (izražena u ml) u kojoj se nalazi 1 koli bakterija</a:t>
            </a:r>
          </a:p>
          <a:p>
            <a:pPr lvl="1">
              <a:spcBef>
                <a:spcPct val="0"/>
              </a:spcBef>
            </a:pPr>
            <a:r>
              <a:rPr lang="hr-HR" sz="2000" b="1" dirty="0" smtClean="0">
                <a:solidFill>
                  <a:srgbClr val="FF9999"/>
                </a:solidFill>
              </a:rPr>
              <a:t>Koliindeks</a:t>
            </a:r>
            <a:r>
              <a:rPr lang="hr-HR" sz="2000" dirty="0" smtClean="0"/>
              <a:t> – broj bakterija </a:t>
            </a:r>
            <a:r>
              <a:rPr lang="hr-HR" sz="2000" i="1" dirty="0" smtClean="0"/>
              <a:t>E.coli</a:t>
            </a:r>
            <a:r>
              <a:rPr lang="hr-HR" sz="2000" dirty="0" smtClean="0"/>
              <a:t> u 1 l vode </a:t>
            </a:r>
          </a:p>
          <a:p>
            <a:pPr lvl="1">
              <a:spcBef>
                <a:spcPct val="0"/>
              </a:spcBef>
            </a:pPr>
            <a:endParaRPr lang="hr-HR" sz="2000" i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lvl="1">
              <a:spcBef>
                <a:spcPct val="0"/>
              </a:spcBef>
            </a:pPr>
            <a:r>
              <a:rPr lang="hr-HR" sz="2000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Enterococcus faecalis - </a:t>
            </a:r>
            <a:r>
              <a:rPr lang="sl-SI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Indikator </a:t>
            </a:r>
            <a:r>
              <a:rPr lang="sl-SI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fekalnog zagađenja</a:t>
            </a:r>
          </a:p>
          <a:p>
            <a:pPr lvl="2"/>
            <a:endParaRPr lang="hr-HR" sz="2800" dirty="0" smtClean="0"/>
          </a:p>
          <a:p>
            <a:pPr lvl="1"/>
            <a:endParaRPr lang="en-GB" dirty="0"/>
          </a:p>
        </p:txBody>
      </p:sp>
      <p:pic>
        <p:nvPicPr>
          <p:cNvPr id="8194" name="Picture 2" descr="1,159,681 Spring Water Photos - Free &amp; Royalty-Free Stock Photos from 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219200"/>
            <a:ext cx="2286000" cy="4233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718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953000" cy="4114800"/>
          </a:xfrm>
        </p:spPr>
        <p:txBody>
          <a:bodyPr/>
          <a:lstStyle/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sl-SI" sz="2400" dirty="0" smtClean="0">
                <a:solidFill>
                  <a:srgbClr val="FF5050"/>
                </a:solidFill>
              </a:rPr>
              <a:t>DNK spiralno uvijena</a:t>
            </a:r>
          </a:p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sl-SI" sz="2400" dirty="0" smtClean="0"/>
              <a:t>Dodatno izuvijana </a:t>
            </a:r>
          </a:p>
          <a:p>
            <a:pPr>
              <a:spcBef>
                <a:spcPct val="50000"/>
              </a:spcBef>
              <a:buClr>
                <a:schemeClr val="tx1"/>
              </a:buClr>
              <a:buFontTx/>
              <a:buNone/>
            </a:pPr>
            <a:r>
              <a:rPr lang="sl-SI" sz="2400" dirty="0" smtClean="0"/>
              <a:t>     formira </a:t>
            </a:r>
            <a:r>
              <a:rPr lang="sl-SI" sz="2400" b="1" dirty="0" smtClean="0">
                <a:solidFill>
                  <a:srgbClr val="FF7C80"/>
                </a:solidFill>
              </a:rPr>
              <a:t>omče-domene</a:t>
            </a:r>
          </a:p>
        </p:txBody>
      </p:sp>
      <p:pic>
        <p:nvPicPr>
          <p:cNvPr id="11267" name="Picture 3" descr="YU Omc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4267200"/>
            <a:ext cx="7239000" cy="1206500"/>
          </a:xfrm>
          <a:noFill/>
        </p:spPr>
      </p:pic>
      <p:pic>
        <p:nvPicPr>
          <p:cNvPr id="11268" name="Picture 4" descr="YU Hromozo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00600" y="381000"/>
            <a:ext cx="2971800" cy="3571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9999"/>
                </a:solidFill>
                <a:effectLst/>
                <a:latin typeface="+mj-lt"/>
              </a:rPr>
              <a:t>Mikroorganizmi u vazduhu</a:t>
            </a:r>
            <a:endParaRPr lang="en-GB" sz="3200" b="1" dirty="0">
              <a:solidFill>
                <a:srgbClr val="FF9999"/>
              </a:solidFill>
              <a:effectLst/>
              <a:latin typeface="+mj-lt"/>
            </a:endParaRP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828800"/>
            <a:ext cx="8001000" cy="4114800"/>
          </a:xfrm>
        </p:spPr>
        <p:txBody>
          <a:bodyPr>
            <a:normAutofit/>
          </a:bodyPr>
          <a:lstStyle/>
          <a:p>
            <a:r>
              <a:rPr lang="hr-HR" dirty="0"/>
              <a:t>Vazduh nije pogodno prebivalište ni za jedan mikroorganizam</a:t>
            </a:r>
          </a:p>
          <a:p>
            <a:r>
              <a:rPr lang="hr-HR" dirty="0"/>
              <a:t>Do visine od 300-400 m mikroorganizmi se nalaze na česticama </a:t>
            </a:r>
            <a:r>
              <a:rPr lang="hr-HR" dirty="0" smtClean="0"/>
              <a:t>prašine, više kada je suvo vreme</a:t>
            </a:r>
          </a:p>
        </p:txBody>
      </p:sp>
      <p:pic>
        <p:nvPicPr>
          <p:cNvPr id="9218" name="Picture 2" descr="Why air pollution is linked to severe cases of COVID-19 - 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4366"/>
            <a:ext cx="85344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165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315200" cy="1219200"/>
          </a:xfrm>
        </p:spPr>
        <p:txBody>
          <a:bodyPr>
            <a:noAutofit/>
          </a:bodyPr>
          <a:lstStyle/>
          <a:p>
            <a:r>
              <a:rPr lang="hr-HR" sz="3600" b="1" dirty="0">
                <a:solidFill>
                  <a:srgbClr val="FF9999"/>
                </a:solidFill>
                <a:effectLst/>
                <a:latin typeface="+mj-lt"/>
              </a:rPr>
              <a:t>Faktori koji utiču na broj mikroorganizama u vazduhu</a:t>
            </a:r>
            <a:endParaRPr lang="en-GB" sz="3600" b="1" dirty="0">
              <a:solidFill>
                <a:srgbClr val="FF9999"/>
              </a:solidFill>
              <a:effectLst/>
              <a:latin typeface="+mj-lt"/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8193088" cy="4114800"/>
          </a:xfrm>
        </p:spPr>
        <p:txBody>
          <a:bodyPr>
            <a:normAutofit/>
          </a:bodyPr>
          <a:lstStyle/>
          <a:p>
            <a:r>
              <a:rPr lang="hr-HR" sz="2800" dirty="0"/>
              <a:t>Visina na kojoj su obavljena ispitivanja</a:t>
            </a:r>
          </a:p>
          <a:p>
            <a:r>
              <a:rPr lang="hr-HR" sz="2800" dirty="0"/>
              <a:t>Mesto uzimanja uzorka - iznad zemlje više nego iznad vodenih površina, naseljena mesta</a:t>
            </a:r>
          </a:p>
          <a:p>
            <a:r>
              <a:rPr lang="hr-HR" sz="2800" dirty="0" smtClean="0"/>
              <a:t>Količina </a:t>
            </a:r>
            <a:r>
              <a:rPr lang="hr-HR" sz="2800" dirty="0"/>
              <a:t>padavina- suvo vreme prisustvo većeg broja mikroorganizama u vazduhu</a:t>
            </a:r>
            <a:endParaRPr lang="en-GB" sz="2800" dirty="0"/>
          </a:p>
          <a:p>
            <a:r>
              <a:rPr lang="hr-HR" sz="2800" dirty="0"/>
              <a:t>Prostor – zatvorene prostorije štale...</a:t>
            </a:r>
          </a:p>
          <a:p>
            <a:r>
              <a:rPr lang="hr-HR" sz="2800" dirty="0"/>
              <a:t>Klima uređaj 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6546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14313"/>
            <a:ext cx="7953375" cy="1004887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9999"/>
                </a:solidFill>
                <a:effectLst/>
                <a:latin typeface="+mj-lt"/>
              </a:rPr>
              <a:t>Patogeni mikroorganizmi u vazduhu</a:t>
            </a:r>
            <a:endParaRPr lang="en-GB" sz="3200" b="1" dirty="0">
              <a:solidFill>
                <a:srgbClr val="FF9999"/>
              </a:solidFill>
              <a:effectLst/>
              <a:latin typeface="+mj-lt"/>
            </a:endParaRPr>
          </a:p>
        </p:txBody>
      </p:sp>
      <p:sp>
        <p:nvSpPr>
          <p:cNvPr id="27955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497888" cy="46116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dirty="0" smtClean="0"/>
              <a:t>Dospevaju u vazduh kapljicama sekreta (resp.trakt, mokraća, feces, krv...)</a:t>
            </a:r>
          </a:p>
          <a:p>
            <a:pPr>
              <a:lnSpc>
                <a:spcPct val="90000"/>
              </a:lnSpc>
            </a:pPr>
            <a:r>
              <a:rPr lang="hr-HR" dirty="0" smtClean="0"/>
              <a:t>Vlažni sloj kaplice se osuši, a bakterije ostaju zaštićene</a:t>
            </a:r>
            <a:endParaRPr lang="hr-HR" dirty="0"/>
          </a:p>
          <a:p>
            <a:pPr>
              <a:lnSpc>
                <a:spcPct val="90000"/>
              </a:lnSpc>
            </a:pPr>
            <a:r>
              <a:rPr lang="hr-HR" dirty="0"/>
              <a:t>Dospevaju putem kapljica – infekcije organa za disanje – kapljična </a:t>
            </a:r>
            <a:r>
              <a:rPr lang="hr-HR" dirty="0" smtClean="0"/>
              <a:t>infekcija</a:t>
            </a:r>
            <a:endParaRPr lang="hr-HR" dirty="0"/>
          </a:p>
        </p:txBody>
      </p:sp>
      <p:pic>
        <p:nvPicPr>
          <p:cNvPr id="10244" name="Picture 4" descr="Indoor Dust Bacteria Have Transferrable Antibiotic Resistance Genes, Says  Study | News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5199"/>
            <a:ext cx="3982489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acteria hiding in indoor dust could spread antibiotic resistance | Live  Sci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3860801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301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511634"/>
            <a:ext cx="5791200" cy="1143000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rgbClr val="FF9999"/>
                </a:solidFill>
                <a:latin typeface="+mj-lt"/>
              </a:rPr>
              <a:t>Mikroflora životinjskog organizma</a:t>
            </a:r>
            <a:endParaRPr lang="en-GB" sz="4000" b="1" dirty="0">
              <a:solidFill>
                <a:srgbClr val="FF9999"/>
              </a:solidFill>
              <a:latin typeface="+mj-lt"/>
            </a:endParaRP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752600"/>
            <a:ext cx="5715000" cy="457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 smtClean="0"/>
              <a:t>Bakterije</a:t>
            </a:r>
            <a:r>
              <a:rPr lang="en-US" dirty="0" smtClean="0"/>
              <a:t> </a:t>
            </a:r>
            <a:r>
              <a:rPr lang="en-US" dirty="0" err="1" smtClean="0"/>
              <a:t>koje</a:t>
            </a:r>
            <a:r>
              <a:rPr lang="en-US" dirty="0" smtClean="0"/>
              <a:t> </a:t>
            </a:r>
            <a:r>
              <a:rPr lang="en-US" dirty="0" err="1" smtClean="0"/>
              <a:t>naseljavaju</a:t>
            </a:r>
            <a:r>
              <a:rPr lang="en-US" dirty="0" smtClean="0"/>
              <a:t> </a:t>
            </a:r>
            <a:r>
              <a:rPr lang="en-US" dirty="0" err="1" smtClean="0"/>
              <a:t>odre</a:t>
            </a:r>
            <a:r>
              <a:rPr lang="sr-Latn-RS" dirty="0" smtClean="0"/>
              <a:t>đ</a:t>
            </a:r>
            <a:r>
              <a:rPr lang="en-US" dirty="0" err="1" smtClean="0"/>
              <a:t>ene</a:t>
            </a:r>
            <a:r>
              <a:rPr lang="en-US" dirty="0" smtClean="0"/>
              <a:t> </a:t>
            </a:r>
            <a:r>
              <a:rPr lang="en-US" dirty="0" err="1" smtClean="0"/>
              <a:t>delove</a:t>
            </a:r>
            <a:r>
              <a:rPr lang="sr-Latn-RS" dirty="0" smtClean="0"/>
              <a:t> organizma permanentno (koža, nos, ždrelo, creva, genitalni organi)</a:t>
            </a:r>
          </a:p>
          <a:p>
            <a:pPr>
              <a:lnSpc>
                <a:spcPct val="90000"/>
              </a:lnSpc>
            </a:pPr>
            <a:r>
              <a:rPr lang="sr-Latn-RS" dirty="0" smtClean="0"/>
              <a:t>Fiziološka flora – </a:t>
            </a:r>
            <a:r>
              <a:rPr lang="sr-Latn-RS" b="1" dirty="0" smtClean="0">
                <a:solidFill>
                  <a:srgbClr val="FF7C80"/>
                </a:solidFill>
              </a:rPr>
              <a:t>mikrobiom</a:t>
            </a:r>
          </a:p>
          <a:p>
            <a:pPr>
              <a:lnSpc>
                <a:spcPct val="90000"/>
              </a:lnSpc>
            </a:pPr>
            <a:r>
              <a:rPr lang="sr-Latn-RS" dirty="0" smtClean="0">
                <a:solidFill>
                  <a:srgbClr val="FF7C80"/>
                </a:solidFill>
              </a:rPr>
              <a:t>Sterilni delovi org: krv, parenhimatozni organi, nevni sistem</a:t>
            </a:r>
          </a:p>
          <a:p>
            <a:pPr>
              <a:lnSpc>
                <a:spcPct val="90000"/>
              </a:lnSpc>
            </a:pPr>
            <a:r>
              <a:rPr lang="sr-Latn-RS" dirty="0" smtClean="0"/>
              <a:t>Poremećaj mikrobioma – disbioza: antibiotici, neka oboljenja</a:t>
            </a:r>
          </a:p>
          <a:p>
            <a:pPr>
              <a:lnSpc>
                <a:spcPct val="90000"/>
              </a:lnSpc>
            </a:pPr>
            <a:r>
              <a:rPr lang="sr-Latn-RS" b="1" dirty="0" smtClean="0">
                <a:solidFill>
                  <a:srgbClr val="FF9999"/>
                </a:solidFill>
              </a:rPr>
              <a:t>Mikrobiom ≠ kliconoštvo</a:t>
            </a:r>
          </a:p>
          <a:p>
            <a:pPr>
              <a:lnSpc>
                <a:spcPct val="90000"/>
              </a:lnSpc>
            </a:pPr>
            <a:r>
              <a:rPr lang="sr-Latn-RS" b="1" dirty="0" smtClean="0">
                <a:solidFill>
                  <a:srgbClr val="FF9999"/>
                </a:solidFill>
              </a:rPr>
              <a:t>Fiziološka flora</a:t>
            </a:r>
            <a:r>
              <a:rPr lang="sr-Latn-RS" b="1" dirty="0">
                <a:solidFill>
                  <a:srgbClr val="FF9999"/>
                </a:solidFill>
              </a:rPr>
              <a:t> </a:t>
            </a:r>
            <a:r>
              <a:rPr lang="sr-Latn-RS" b="1" dirty="0" smtClean="0">
                <a:solidFill>
                  <a:srgbClr val="FF9999"/>
                </a:solidFill>
              </a:rPr>
              <a:t>≠ kolonizacija</a:t>
            </a:r>
            <a:endParaRPr lang="en-US" b="1" dirty="0" smtClean="0">
              <a:solidFill>
                <a:srgbClr val="FF9999"/>
              </a:solidFill>
            </a:endParaRPr>
          </a:p>
        </p:txBody>
      </p:sp>
      <p:pic>
        <p:nvPicPr>
          <p:cNvPr id="1026" name="Picture 2" descr="Gut microbiome – News, Research and Analysis – The Conversation – p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0499" y="1714501"/>
            <a:ext cx="685800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497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310937"/>
            <a:ext cx="5791200" cy="2286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b="1" dirty="0">
                <a:solidFill>
                  <a:srgbClr val="FF9999"/>
                </a:solidFill>
              </a:rPr>
              <a:t>Važna uloga u očuvanju </a:t>
            </a:r>
            <a:r>
              <a:rPr lang="hr-HR" b="1" dirty="0" smtClean="0">
                <a:solidFill>
                  <a:srgbClr val="FF9999"/>
                </a:solidFill>
              </a:rPr>
              <a:t>zdravlja</a:t>
            </a:r>
          </a:p>
          <a:p>
            <a:pPr>
              <a:lnSpc>
                <a:spcPct val="90000"/>
              </a:lnSpc>
            </a:pPr>
            <a:endParaRPr lang="hr-HR" b="1" dirty="0">
              <a:solidFill>
                <a:srgbClr val="FF9999"/>
              </a:solidFill>
            </a:endParaRPr>
          </a:p>
          <a:p>
            <a:pPr lvl="1">
              <a:lnSpc>
                <a:spcPct val="90000"/>
              </a:lnSpc>
            </a:pPr>
            <a:r>
              <a:rPr lang="hr-HR" sz="2400" dirty="0"/>
              <a:t>Kompetitiva inhibicija- efekat barijere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Stalni imunski </a:t>
            </a:r>
            <a:r>
              <a:rPr lang="hr-HR" sz="2400" dirty="0" smtClean="0"/>
              <a:t>podražaj</a:t>
            </a:r>
          </a:p>
          <a:p>
            <a:pPr lvl="1">
              <a:lnSpc>
                <a:spcPct val="90000"/>
              </a:lnSpc>
            </a:pPr>
            <a:r>
              <a:rPr lang="hr-HR" sz="2400" dirty="0" smtClean="0"/>
              <a:t>Izlučivanje vitamina K i B</a:t>
            </a: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2400" dirty="0"/>
              <a:t>Doprinos metaboličkim </a:t>
            </a:r>
            <a:r>
              <a:rPr lang="hr-HR" sz="2400" dirty="0" smtClean="0"/>
              <a:t>procesima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hr-HR" sz="24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hr-HR" sz="2400" b="1" dirty="0" smtClean="0">
                <a:solidFill>
                  <a:srgbClr val="FF9999"/>
                </a:solidFill>
              </a:rPr>
              <a:t> Poremećaj mikrobioma</a:t>
            </a:r>
          </a:p>
          <a:p>
            <a:pPr marL="342900" lvl="1" indent="-342900"/>
            <a:r>
              <a:rPr lang="sr-Latn-RS" sz="2400" dirty="0" smtClean="0"/>
              <a:t>Dugotrajna terapija ab</a:t>
            </a:r>
            <a:r>
              <a:rPr lang="hr-HR" sz="3600" b="1" dirty="0" smtClean="0">
                <a:solidFill>
                  <a:srgbClr val="FF9999"/>
                </a:solidFill>
              </a:rPr>
              <a:t> </a:t>
            </a:r>
          </a:p>
          <a:p>
            <a:pPr marL="342900" lvl="1" indent="-342900"/>
            <a:r>
              <a:rPr lang="hr-HR" sz="2400" dirty="0" smtClean="0"/>
              <a:t>Nagli preazak prasadi na konc. hraniva </a:t>
            </a:r>
            <a:endParaRPr lang="sr-Latn-RS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0886"/>
            <a:ext cx="5257800" cy="1143000"/>
          </a:xfrm>
        </p:spPr>
        <p:txBody>
          <a:bodyPr>
            <a:noAutofit/>
          </a:bodyPr>
          <a:lstStyle/>
          <a:p>
            <a:r>
              <a:rPr lang="hr-HR" sz="3600" b="1" dirty="0" smtClean="0">
                <a:solidFill>
                  <a:srgbClr val="FF9999"/>
                </a:solidFill>
                <a:latin typeface="+mj-lt"/>
              </a:rPr>
              <a:t>Značaj mikrobioma</a:t>
            </a:r>
            <a:endParaRPr lang="en-GB" sz="3600" b="1" dirty="0">
              <a:solidFill>
                <a:srgbClr val="FF9999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495800"/>
            <a:ext cx="39814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805449"/>
            <a:ext cx="3981449" cy="253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921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Rectangle 3"/>
          <p:cNvSpPr>
            <a:spLocks noGrp="1" noChangeArrowheads="1"/>
          </p:cNvSpPr>
          <p:nvPr>
            <p:ph idx="1"/>
          </p:nvPr>
        </p:nvSpPr>
        <p:spPr>
          <a:xfrm>
            <a:off x="21771" y="1600200"/>
            <a:ext cx="5083629" cy="4114800"/>
          </a:xfrm>
        </p:spPr>
        <p:txBody>
          <a:bodyPr>
            <a:normAutofit fontScale="92500"/>
          </a:bodyPr>
          <a:lstStyle/>
          <a:p>
            <a:r>
              <a:rPr lang="hr-HR" b="1" dirty="0" smtClean="0">
                <a:solidFill>
                  <a:srgbClr val="FF7C80"/>
                </a:solidFill>
              </a:rPr>
              <a:t>Prodor fiziološke flore u sterilne organe – kolonizacija i infekcija</a:t>
            </a:r>
            <a:endParaRPr lang="hr-HR" b="1" dirty="0">
              <a:solidFill>
                <a:srgbClr val="FF7C80"/>
              </a:solidFill>
            </a:endParaRPr>
          </a:p>
          <a:p>
            <a:pPr marL="0" indent="0">
              <a:buNone/>
            </a:pPr>
            <a:endParaRPr lang="hr-HR" b="1" dirty="0">
              <a:solidFill>
                <a:srgbClr val="FF7C80"/>
              </a:solidFill>
            </a:endParaRPr>
          </a:p>
          <a:p>
            <a:r>
              <a:rPr lang="hr-HR" b="1" dirty="0" smtClean="0">
                <a:solidFill>
                  <a:srgbClr val="FF7C80"/>
                </a:solidFill>
              </a:rPr>
              <a:t>Gnotobiologija</a:t>
            </a:r>
            <a:r>
              <a:rPr lang="hr-HR" dirty="0" smtClean="0"/>
              <a:t> - naučna </a:t>
            </a:r>
            <a:r>
              <a:rPr lang="hr-HR" dirty="0"/>
              <a:t>disciplina koja se bavi izučavanjem biologije organizama bez mikroorganizama</a:t>
            </a:r>
          </a:p>
          <a:p>
            <a:r>
              <a:rPr lang="hr-HR" dirty="0"/>
              <a:t>Cilj ispitivanja - patologija infektivnih bolesti, imunologija i </a:t>
            </a:r>
            <a:r>
              <a:rPr lang="hr-HR" dirty="0" smtClean="0"/>
              <a:t>fiziologija</a:t>
            </a:r>
            <a:endParaRPr lang="hr-HR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-10886"/>
            <a:ext cx="5257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r-HR" sz="3600" b="1" smtClean="0">
                <a:solidFill>
                  <a:srgbClr val="FF9999"/>
                </a:solidFill>
                <a:latin typeface="+mj-lt"/>
              </a:rPr>
              <a:t>Značaj mikrobioma</a:t>
            </a:r>
            <a:endParaRPr lang="en-GB" sz="3600" b="1" dirty="0">
              <a:solidFill>
                <a:srgbClr val="FF9999"/>
              </a:solidFill>
              <a:latin typeface="+mj-lt"/>
            </a:endParaRPr>
          </a:p>
        </p:txBody>
      </p:sp>
      <p:pic>
        <p:nvPicPr>
          <p:cNvPr id="3074" name="Picture 2" descr="Frontiers | UroPathogenic Escherichia coli (UPEC) Infections: Virulence  Factors, Bladder Responses, Antibiotic, and Non-antibiotic Antimicrobial  Strategies | Microb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184501"/>
            <a:ext cx="4256314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80130"/>
            <a:ext cx="4087587" cy="237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28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7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858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7C80"/>
                </a:solidFill>
                <a:latin typeface="+mj-lt"/>
              </a:rPr>
              <a:t>R</a:t>
            </a:r>
            <a:r>
              <a:rPr lang="sr-Latn-RS" sz="4000" b="1" dirty="0" smtClean="0">
                <a:solidFill>
                  <a:srgbClr val="FF7C80"/>
                </a:solidFill>
                <a:latin typeface="+mj-lt"/>
              </a:rPr>
              <a:t>azmnožavanje</a:t>
            </a:r>
            <a:r>
              <a:rPr lang="en-US" sz="4000" b="1" dirty="0" smtClean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7C80"/>
                </a:solidFill>
                <a:latin typeface="+mj-lt"/>
              </a:rPr>
              <a:t>bakterija</a:t>
            </a:r>
            <a:endParaRPr lang="en-US" sz="4000" b="1" dirty="0" smtClean="0">
              <a:solidFill>
                <a:srgbClr val="FF7C8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123950"/>
            <a:ext cx="6781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r-Latn-RS" sz="2000" dirty="0" smtClean="0">
                <a:latin typeface="+mj-lt"/>
              </a:rPr>
              <a:t>Prosta deoba – bespolan proces, a potomstvo identično roditeljskoj ćeliji</a:t>
            </a:r>
          </a:p>
          <a:p>
            <a:endParaRPr lang="sr-Latn-RS" sz="2000" dirty="0" smtClean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RS" sz="2000" dirty="0">
                <a:latin typeface="+mj-lt"/>
              </a:rPr>
              <a:t>Brzina replikacije: približno 50 kb/min (eukarioti 2kb/min</a:t>
            </a:r>
            <a:r>
              <a:rPr lang="sr-Latn-RS" sz="2000" dirty="0" smtClean="0">
                <a:latin typeface="+mj-lt"/>
              </a:rPr>
              <a:t>!!)</a:t>
            </a:r>
          </a:p>
          <a:p>
            <a:endParaRPr lang="sr-Latn-RS" sz="2000" dirty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RS" sz="2000" dirty="0">
                <a:latin typeface="+mj-lt"/>
              </a:rPr>
              <a:t>Brzina transkripcije: približno 2.4 kb/min </a:t>
            </a:r>
            <a:r>
              <a:rPr lang="sr-Latn-RS" sz="2000" dirty="0" smtClean="0">
                <a:latin typeface="+mj-lt"/>
              </a:rPr>
              <a:t>!!</a:t>
            </a:r>
          </a:p>
          <a:p>
            <a:endParaRPr lang="sr-Latn-RS" sz="2000" dirty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RS" sz="2000" dirty="0">
                <a:latin typeface="+mj-lt"/>
              </a:rPr>
              <a:t>Za replikaciju celog hromozoma </a:t>
            </a:r>
            <a:r>
              <a:rPr lang="sr-Latn-RS" sz="2000" dirty="0" smtClean="0">
                <a:latin typeface="+mj-lt"/>
              </a:rPr>
              <a:t>potrebno oko </a:t>
            </a:r>
            <a:r>
              <a:rPr lang="sr-Latn-RS" sz="2000" dirty="0">
                <a:latin typeface="+mj-lt"/>
              </a:rPr>
              <a:t>40 minuta</a:t>
            </a:r>
          </a:p>
          <a:p>
            <a:pPr marL="342900" indent="-342900">
              <a:buFont typeface="Arial" pitchFamily="34" charset="0"/>
              <a:buChar char="•"/>
            </a:pPr>
            <a:endParaRPr lang="sr-Latn-RS" sz="2000" dirty="0" smtClean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endParaRPr lang="sr-Latn-RS" sz="2000" dirty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pic>
        <p:nvPicPr>
          <p:cNvPr id="6148" name="Picture 4" descr="Prokaryotic Cell Division – Mt Hood Community College Biology 10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-3048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6" descr="replikacija 1.jpg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t="2058" b="-1"/>
          <a:stretch/>
        </p:blipFill>
        <p:spPr>
          <a:xfrm>
            <a:off x="1981200" y="4079631"/>
            <a:ext cx="5391150" cy="2324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5638800" cy="4745636"/>
          </a:xfrm>
        </p:spPr>
        <p:txBody>
          <a:bodyPr>
            <a:normAutofit lnSpcReduction="10000"/>
          </a:bodyPr>
          <a:lstStyle/>
          <a:p>
            <a:r>
              <a:rPr lang="sl-SI" sz="2800" b="1" dirty="0" smtClean="0"/>
              <a:t>Povećanje broja bakterija</a:t>
            </a:r>
          </a:p>
          <a:p>
            <a:endParaRPr lang="sl-SI" sz="2800" b="1" dirty="0" smtClean="0"/>
          </a:p>
          <a:p>
            <a:pPr lvl="1"/>
            <a:r>
              <a:rPr lang="sl-SI" sz="2400" b="1" dirty="0" smtClean="0"/>
              <a:t>Izdužuje se ćelija i replikuje DNK</a:t>
            </a:r>
          </a:p>
          <a:p>
            <a:pPr lvl="1"/>
            <a:endParaRPr lang="sl-SI" sz="2400" b="1" dirty="0" smtClean="0"/>
          </a:p>
          <a:p>
            <a:pPr lvl="1"/>
            <a:r>
              <a:rPr lang="sl-SI" sz="2400" b="1" dirty="0" smtClean="0"/>
              <a:t>Formira se pregrada – septa koja razdvaja dve DNK – membrana urasta prema centralnoj osovini</a:t>
            </a:r>
          </a:p>
          <a:p>
            <a:pPr lvl="1"/>
            <a:endParaRPr lang="sl-SI" sz="2400" b="1" dirty="0" smtClean="0"/>
          </a:p>
          <a:p>
            <a:pPr lvl="1"/>
            <a:r>
              <a:rPr lang="sl-SI" sz="2400" b="1" dirty="0" smtClean="0"/>
              <a:t>Između slojeva se zatim sintetiše ćelijski zid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524" r="7642"/>
          <a:stretch/>
        </p:blipFill>
        <p:spPr>
          <a:xfrm>
            <a:off x="5181600" y="1060938"/>
            <a:ext cx="3719145" cy="5410200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381000" y="228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7C80"/>
                </a:solidFill>
                <a:latin typeface="+mj-lt"/>
              </a:rPr>
              <a:t>R</a:t>
            </a:r>
            <a:r>
              <a:rPr lang="sr-Latn-RS" sz="4000" b="1" smtClean="0">
                <a:solidFill>
                  <a:srgbClr val="FF7C80"/>
                </a:solidFill>
                <a:latin typeface="+mj-lt"/>
              </a:rPr>
              <a:t>azmnožavanje</a:t>
            </a:r>
            <a:r>
              <a:rPr lang="en-US" sz="4000" b="1" smtClean="0">
                <a:solidFill>
                  <a:srgbClr val="FF7C80"/>
                </a:solidFill>
                <a:latin typeface="+mj-lt"/>
              </a:rPr>
              <a:t> bakterija</a:t>
            </a:r>
            <a:endParaRPr lang="en-US" sz="4000" b="1" dirty="0" smtClean="0">
              <a:solidFill>
                <a:srgbClr val="FF7C8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304800"/>
            <a:ext cx="6705600" cy="1143000"/>
          </a:xfrm>
        </p:spPr>
        <p:txBody>
          <a:bodyPr/>
          <a:lstStyle/>
          <a:p>
            <a:pPr>
              <a:defRPr/>
            </a:pPr>
            <a:r>
              <a:rPr lang="sl-SI" sz="3600" dirty="0" smtClean="0">
                <a:latin typeface="+mj-lt"/>
              </a:rPr>
              <a:t>	</a:t>
            </a:r>
            <a:r>
              <a:rPr lang="sl-SI" sz="3600" b="1" dirty="0" smtClean="0">
                <a:solidFill>
                  <a:srgbClr val="FF7C80"/>
                </a:solidFill>
                <a:effectLst/>
                <a:latin typeface="+mj-lt"/>
              </a:rPr>
              <a:t>Generacijsko vreme</a:t>
            </a:r>
            <a:r>
              <a:rPr lang="en-US" sz="3600" b="1" dirty="0" smtClean="0">
                <a:solidFill>
                  <a:srgbClr val="FF7C80"/>
                </a:solidFill>
                <a:effectLst/>
                <a:latin typeface="+mj-lt"/>
              </a:rPr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8497888" cy="41148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sl-SI" b="1" dirty="0" smtClean="0">
                <a:solidFill>
                  <a:srgbClr val="FF7C80"/>
                </a:solidFill>
              </a:rPr>
              <a:t>Vreme potrebno za podelu ćelije</a:t>
            </a:r>
          </a:p>
          <a:p>
            <a:pPr algn="ctr">
              <a:lnSpc>
                <a:spcPct val="90000"/>
              </a:lnSpc>
              <a:defRPr/>
            </a:pPr>
            <a:r>
              <a:rPr lang="sl-SI" dirty="0" smtClean="0">
                <a:solidFill>
                  <a:schemeClr val="tx1"/>
                </a:solidFill>
              </a:rPr>
              <a:t>Različito za različite vrste mikroorganizama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sl-SI" dirty="0" smtClean="0">
              <a:solidFill>
                <a:srgbClr val="FF7C8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sl-SI" dirty="0">
              <a:solidFill>
                <a:srgbClr val="FF7C8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sl-SI" dirty="0" smtClean="0">
              <a:solidFill>
                <a:srgbClr val="FF7C8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sl-SI" dirty="0">
              <a:solidFill>
                <a:srgbClr val="FF7C80"/>
              </a:solidFill>
            </a:endParaRPr>
          </a:p>
        </p:txBody>
      </p:sp>
      <p:pic>
        <p:nvPicPr>
          <p:cNvPr id="7170" name="Picture 2" descr="Generation Time of Bacteria: With Mathematical Expre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29" y="1828799"/>
            <a:ext cx="5648325" cy="157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7.1 How Microbes Grow – Allied Health Microbi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91747"/>
            <a:ext cx="6419850" cy="316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228600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sl-SI" dirty="0" smtClean="0">
                <a:latin typeface="+mj-lt"/>
              </a:rPr>
              <a:t>	</a:t>
            </a:r>
            <a:r>
              <a:rPr lang="sl-SI" sz="3200" b="1" dirty="0" smtClean="0">
                <a:solidFill>
                  <a:srgbClr val="FF7C80"/>
                </a:solidFill>
                <a:effectLst/>
                <a:latin typeface="+mj-lt"/>
              </a:rPr>
              <a:t>Kriva rasta – dinamika razvoja bakterijske kulture</a:t>
            </a:r>
            <a:endParaRPr lang="en-US" sz="3200" b="1" dirty="0" smtClean="0">
              <a:solidFill>
                <a:srgbClr val="FF7C80"/>
              </a:solidFill>
              <a:effectLst/>
              <a:latin typeface="+mj-lt"/>
            </a:endParaRPr>
          </a:p>
        </p:txBody>
      </p:sp>
      <p:pic>
        <p:nvPicPr>
          <p:cNvPr id="28675" name="Picture 3" descr="Yu kriva rast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72762" y="3048000"/>
            <a:ext cx="5486400" cy="3657600"/>
          </a:xfr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200" y="1336431"/>
            <a:ext cx="8883162" cy="1711569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sl-SI" b="1" dirty="0" smtClean="0">
                <a:solidFill>
                  <a:schemeClr val="tx1"/>
                </a:solidFill>
              </a:rPr>
              <a:t>Inicijalni period (lag faza)</a:t>
            </a:r>
          </a:p>
          <a:p>
            <a:pPr>
              <a:lnSpc>
                <a:spcPct val="90000"/>
              </a:lnSpc>
              <a:defRPr/>
            </a:pPr>
            <a:r>
              <a:rPr lang="sl-SI" b="1" dirty="0" smtClean="0">
                <a:solidFill>
                  <a:schemeClr val="tx1"/>
                </a:solidFill>
              </a:rPr>
              <a:t>Period ubrzanog razmnožavanja</a:t>
            </a:r>
          </a:p>
          <a:p>
            <a:pPr>
              <a:lnSpc>
                <a:spcPct val="90000"/>
              </a:lnSpc>
              <a:defRPr/>
            </a:pPr>
            <a:r>
              <a:rPr lang="sl-SI" b="1" dirty="0" smtClean="0">
                <a:solidFill>
                  <a:schemeClr val="tx1"/>
                </a:solidFill>
              </a:rPr>
              <a:t>Period intenzivnog razmnožavanja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l-SI" b="1" dirty="0" smtClean="0">
                <a:solidFill>
                  <a:schemeClr val="tx1"/>
                </a:solidFill>
              </a:rPr>
              <a:t>(log faza/eksponencijalni rast)</a:t>
            </a:r>
          </a:p>
          <a:p>
            <a:pPr>
              <a:lnSpc>
                <a:spcPct val="90000"/>
              </a:lnSpc>
              <a:defRPr/>
            </a:pPr>
            <a:r>
              <a:rPr lang="sl-SI" b="1" dirty="0" smtClean="0">
                <a:solidFill>
                  <a:schemeClr val="tx1"/>
                </a:solidFill>
              </a:rPr>
              <a:t>Period stacionarnog rasta</a:t>
            </a:r>
          </a:p>
          <a:p>
            <a:pPr>
              <a:lnSpc>
                <a:spcPct val="90000"/>
              </a:lnSpc>
              <a:defRPr/>
            </a:pPr>
            <a:r>
              <a:rPr lang="sl-SI" b="1" dirty="0" smtClean="0">
                <a:solidFill>
                  <a:schemeClr val="tx1"/>
                </a:solidFill>
              </a:rPr>
              <a:t>Period izumiranja</a:t>
            </a:r>
          </a:p>
          <a:p>
            <a:pPr>
              <a:lnSpc>
                <a:spcPct val="90000"/>
              </a:lnSpc>
              <a:defRPr/>
            </a:pPr>
            <a:endParaRPr lang="sl-SI" b="1" dirty="0" smtClean="0">
              <a:solidFill>
                <a:srgbClr val="FF7C8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sl-SI" b="1" dirty="0" smtClean="0">
              <a:solidFill>
                <a:srgbClr val="FF7C8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sl-SI" b="1" dirty="0">
              <a:solidFill>
                <a:srgbClr val="FF7C80"/>
              </a:solidFill>
            </a:endParaRPr>
          </a:p>
        </p:txBody>
      </p:sp>
      <p:pic>
        <p:nvPicPr>
          <p:cNvPr id="9218" name="Picture 2" descr="Stock Photo and Image Portfolio by Satiru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4" b="8337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3"/>
          <a:stretch/>
        </p:blipFill>
        <p:spPr bwMode="auto">
          <a:xfrm>
            <a:off x="6394184" y="1602958"/>
            <a:ext cx="3064072" cy="289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idx="1"/>
          </p:nvPr>
        </p:nvSpPr>
        <p:spPr>
          <a:xfrm>
            <a:off x="0" y="457200"/>
            <a:ext cx="4648200" cy="495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sl-SI" sz="2800" dirty="0" smtClean="0">
                <a:solidFill>
                  <a:srgbClr val="CC3300"/>
                </a:solidFill>
              </a:rPr>
              <a:t>		</a:t>
            </a:r>
            <a:r>
              <a:rPr lang="sl-SI" sz="4400" b="1" dirty="0" smtClean="0">
                <a:solidFill>
                  <a:srgbClr val="FF7C80"/>
                </a:solidFill>
              </a:rPr>
              <a:t>Plazmidi</a:t>
            </a:r>
            <a:endParaRPr lang="sl-SI" sz="4400" b="1" dirty="0" smtClean="0">
              <a:solidFill>
                <a:srgbClr val="FFFFCC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endParaRPr lang="sl-SI" dirty="0" smtClean="0">
              <a:solidFill>
                <a:srgbClr val="00FFFF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dirty="0" smtClean="0"/>
              <a:t>Ekstrahromozomski samoreplikujući materijal koji nije od vitalnog značaja za ćeliju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dirty="0" smtClean="0"/>
              <a:t>Epizom – plazmid koji nije samostalan u citoplazmi nego je ugrađen u hromozom </a:t>
            </a:r>
            <a:r>
              <a:rPr lang="sl-SI" sz="2800" dirty="0" smtClean="0"/>
              <a:t>	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sl-SI" sz="2800" dirty="0" smtClean="0"/>
              <a:t>   </a:t>
            </a:r>
            <a:endParaRPr lang="en-US" sz="2800" dirty="0" smtClean="0"/>
          </a:p>
        </p:txBody>
      </p:sp>
      <p:pic>
        <p:nvPicPr>
          <p:cNvPr id="53251" name="Picture 3" descr="superco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"/>
            <a:ext cx="4144963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Plasmid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95800"/>
            <a:ext cx="4495800" cy="210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514600"/>
            <a:ext cx="3505200" cy="25146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sl-SI" sz="2000" dirty="0" smtClean="0">
                <a:solidFill>
                  <a:schemeClr val="tx1"/>
                </a:solidFill>
                <a:effectLst/>
                <a:latin typeface="+mj-lt"/>
              </a:rPr>
              <a:t>Bakterijski hromozom – genetička stabilnost</a:t>
            </a:r>
            <a:br>
              <a:rPr lang="sl-SI" sz="2000" dirty="0" smtClean="0">
                <a:solidFill>
                  <a:schemeClr val="tx1"/>
                </a:solidFill>
                <a:effectLst/>
                <a:latin typeface="+mj-lt"/>
              </a:rPr>
            </a:br>
            <a:r>
              <a:rPr lang="sl-SI" sz="2000" dirty="0" smtClean="0">
                <a:solidFill>
                  <a:schemeClr val="tx1"/>
                </a:solidFill>
                <a:effectLst/>
                <a:latin typeface="+mj-lt"/>
              </a:rPr>
              <a:t/>
            </a:r>
            <a:br>
              <a:rPr lang="sl-SI" sz="2000" dirty="0" smtClean="0">
                <a:solidFill>
                  <a:schemeClr val="tx1"/>
                </a:solidFill>
                <a:effectLst/>
                <a:latin typeface="+mj-lt"/>
              </a:rPr>
            </a:br>
            <a:r>
              <a:rPr lang="sl-SI" sz="2000" dirty="0" smtClean="0">
                <a:solidFill>
                  <a:schemeClr val="tx1"/>
                </a:solidFill>
                <a:effectLst/>
                <a:latin typeface="+mj-lt"/>
              </a:rPr>
              <a:t>Plazmidi – geni značajni za određene adaptacije kada za to ima potrebe </a:t>
            </a:r>
            <a:br>
              <a:rPr lang="sl-SI" sz="2000" dirty="0" smtClean="0">
                <a:solidFill>
                  <a:schemeClr val="tx1"/>
                </a:solidFill>
                <a:effectLst/>
                <a:latin typeface="+mj-lt"/>
              </a:rPr>
            </a:br>
            <a:r>
              <a:rPr lang="sl-SI" sz="2000" dirty="0">
                <a:solidFill>
                  <a:schemeClr val="tx1"/>
                </a:solidFill>
                <a:effectLst/>
                <a:latin typeface="+mj-lt"/>
              </a:rPr>
              <a:t/>
            </a:r>
            <a:br>
              <a:rPr lang="sl-SI" sz="20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sl-SI" sz="2000" dirty="0" smtClean="0">
                <a:solidFill>
                  <a:schemeClr val="tx1"/>
                </a:solidFill>
                <a:effectLst/>
                <a:latin typeface="+mj-lt"/>
              </a:rPr>
              <a:t>Geni na plazmidima determinišu rezistenciju prema antibioticima (R plazmidi)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+mj-lt"/>
              </a:rPr>
              <a:t>, f</a:t>
            </a:r>
            <a:r>
              <a:rPr lang="sl-SI" sz="2000" dirty="0" smtClean="0">
                <a:solidFill>
                  <a:schemeClr val="tx1"/>
                </a:solidFill>
                <a:effectLst/>
                <a:latin typeface="+mj-lt"/>
              </a:rPr>
              <a:t>aktore virulencije -kolonizacije, toksine, bakteriocine..</a:t>
            </a:r>
            <a:endParaRPr lang="en-US" sz="2000" dirty="0" smtClean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54275" name="Picture 3" descr="YU Shema bakterija + plazmid mal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b="1217"/>
          <a:stretch/>
        </p:blipFill>
        <p:spPr>
          <a:xfrm>
            <a:off x="4038600" y="533400"/>
            <a:ext cx="4891088" cy="5946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12074</TotalTime>
  <Words>1080</Words>
  <Application>Microsoft Office PowerPoint</Application>
  <PresentationFormat>On-screen Show (4:3)</PresentationFormat>
  <Paragraphs>242</Paragraphs>
  <Slides>35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Executive</vt:lpstr>
      <vt:lpstr>Genetika bakterija</vt:lpstr>
      <vt:lpstr>PowerPoint Presentation</vt:lpstr>
      <vt:lpstr>PowerPoint Presentation</vt:lpstr>
      <vt:lpstr>Razmnožavanje bakterija</vt:lpstr>
      <vt:lpstr>PowerPoint Presentation</vt:lpstr>
      <vt:lpstr> Generacijsko vreme </vt:lpstr>
      <vt:lpstr> Kriva rasta – dinamika razvoja bakterijske kulture</vt:lpstr>
      <vt:lpstr>PowerPoint Presentation</vt:lpstr>
      <vt:lpstr>Bakterijski hromozom – genetička stabilnost  Plazmidi – geni značajni za određene adaptacije kada za to ima potrebe   Geni na plazmidima determinišu rezistenciju prema antibioticima (R plazmidi), faktore virulencije -kolonizacije, toksine, bakteriocine..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Mutacije – uzrok biodiverziteta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Rasprostranjenost mikroorganizama</vt:lpstr>
      <vt:lpstr>Mikroorganizmi u zemljištu</vt:lpstr>
      <vt:lpstr>Vrste mikroorganizama  </vt:lpstr>
      <vt:lpstr>Patogene bakterije i gljivice u zemljištu</vt:lpstr>
      <vt:lpstr>Mikroorganizmi u vodi</vt:lpstr>
      <vt:lpstr>Mikroorganizmi u vodi</vt:lpstr>
      <vt:lpstr>Patogene bakterije</vt:lpstr>
      <vt:lpstr>Kvalitet vode</vt:lpstr>
      <vt:lpstr>Mikroorganizmi u vazduhu</vt:lpstr>
      <vt:lpstr>Faktori koji utiču na broj mikroorganizama u vazduhu</vt:lpstr>
      <vt:lpstr>Patogeni mikroorganizmi u vazduhu</vt:lpstr>
      <vt:lpstr>Mikroflora životinjskog organizma</vt:lpstr>
      <vt:lpstr>Značaj mikrobioma</vt:lpstr>
      <vt:lpstr>PowerPoint Presentation</vt:lpstr>
    </vt:vector>
  </TitlesOfParts>
  <Company>VET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mikrobiologiju</dc:title>
  <dc:creator>Dejan</dc:creator>
  <cp:lastModifiedBy>Windows User</cp:lastModifiedBy>
  <cp:revision>267</cp:revision>
  <dcterms:created xsi:type="dcterms:W3CDTF">2002-10-17T22:18:13Z</dcterms:created>
  <dcterms:modified xsi:type="dcterms:W3CDTF">2020-11-06T10:33:38Z</dcterms:modified>
</cp:coreProperties>
</file>