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852" r:id="rId1"/>
  </p:sldMasterIdLst>
  <p:notesMasterIdLst>
    <p:notesMasterId r:id="rId54"/>
  </p:notesMasterIdLst>
  <p:handoutMasterIdLst>
    <p:handoutMasterId r:id="rId55"/>
  </p:handoutMasterIdLst>
  <p:sldIdLst>
    <p:sldId id="970" r:id="rId2"/>
    <p:sldId id="971" r:id="rId3"/>
    <p:sldId id="972" r:id="rId4"/>
    <p:sldId id="973" r:id="rId5"/>
    <p:sldId id="974" r:id="rId6"/>
    <p:sldId id="975" r:id="rId7"/>
    <p:sldId id="976" r:id="rId8"/>
    <p:sldId id="977" r:id="rId9"/>
    <p:sldId id="1006" r:id="rId10"/>
    <p:sldId id="1004" r:id="rId11"/>
    <p:sldId id="1008" r:id="rId12"/>
    <p:sldId id="1009" r:id="rId13"/>
    <p:sldId id="1007" r:id="rId14"/>
    <p:sldId id="978" r:id="rId15"/>
    <p:sldId id="979" r:id="rId16"/>
    <p:sldId id="980" r:id="rId17"/>
    <p:sldId id="1013" r:id="rId18"/>
    <p:sldId id="981" r:id="rId19"/>
    <p:sldId id="982" r:id="rId20"/>
    <p:sldId id="983" r:id="rId21"/>
    <p:sldId id="984" r:id="rId22"/>
    <p:sldId id="985" r:id="rId23"/>
    <p:sldId id="986" r:id="rId24"/>
    <p:sldId id="987" r:id="rId25"/>
    <p:sldId id="988" r:id="rId26"/>
    <p:sldId id="989" r:id="rId27"/>
    <p:sldId id="990" r:id="rId28"/>
    <p:sldId id="991" r:id="rId29"/>
    <p:sldId id="992" r:id="rId30"/>
    <p:sldId id="993" r:id="rId31"/>
    <p:sldId id="1005" r:id="rId32"/>
    <p:sldId id="994" r:id="rId33"/>
    <p:sldId id="995" r:id="rId34"/>
    <p:sldId id="1020" r:id="rId35"/>
    <p:sldId id="1010" r:id="rId36"/>
    <p:sldId id="997" r:id="rId37"/>
    <p:sldId id="998" r:id="rId38"/>
    <p:sldId id="1011" r:id="rId39"/>
    <p:sldId id="996" r:id="rId40"/>
    <p:sldId id="999" r:id="rId41"/>
    <p:sldId id="1024" r:id="rId42"/>
    <p:sldId id="1000" r:id="rId43"/>
    <p:sldId id="1023" r:id="rId44"/>
    <p:sldId id="1001" r:id="rId45"/>
    <p:sldId id="1012" r:id="rId46"/>
    <p:sldId id="1025" r:id="rId47"/>
    <p:sldId id="1003" r:id="rId48"/>
    <p:sldId id="1016" r:id="rId49"/>
    <p:sldId id="1014" r:id="rId50"/>
    <p:sldId id="1017" r:id="rId51"/>
    <p:sldId id="1018" r:id="rId52"/>
    <p:sldId id="1015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7C80"/>
    <a:srgbClr val="FF5050"/>
    <a:srgbClr val="F7C9AF"/>
    <a:srgbClr val="FFFF99"/>
    <a:srgbClr val="FFFFCC"/>
    <a:srgbClr val="FF9999"/>
    <a:srgbClr val="00FFCC"/>
    <a:srgbClr val="FFCDDE"/>
    <a:srgbClr val="FF97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074" autoAdjust="0"/>
    <p:restoredTop sz="86410" autoAdjust="0"/>
  </p:normalViewPr>
  <p:slideViewPr>
    <p:cSldViewPr>
      <p:cViewPr varScale="1">
        <p:scale>
          <a:sx n="64" d="100"/>
          <a:sy n="64" d="100"/>
        </p:scale>
        <p:origin x="97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8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8" d="100"/>
        <a:sy n="108" d="100"/>
      </p:scale>
      <p:origin x="0" y="-13050"/>
    </p:cViewPr>
  </p:sorterViewPr>
  <p:notesViewPr>
    <p:cSldViewPr>
      <p:cViewPr varScale="1">
        <p:scale>
          <a:sx n="41" d="100"/>
          <a:sy n="41" d="100"/>
        </p:scale>
        <p:origin x="-2347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ED5E8C-091D-4FA1-A30A-33419973E29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3386BDE8-39E0-4954-9C57-63EF0F46CB29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1" i="1" u="none" strike="noStrike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Brucella abortus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1" i="0" u="none" strike="noStrike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Infekcija – lokalizacija limfno tkivo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1" i="0" u="none" strike="noStrike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Intermitentna bakterijemija</a:t>
          </a:r>
          <a:endParaRPr kumimoji="0" lang="en-US" altLang="en-US" sz="2000" b="1" i="0" u="none" strike="noStrike" cap="none" normalizeH="0" baseline="0" dirty="0" smtClean="0">
            <a:ln>
              <a:noFill/>
            </a:ln>
            <a:solidFill>
              <a:srgbClr val="FF3300"/>
            </a:solidFill>
            <a:effectLst/>
            <a:latin typeface="Times New Roman" panose="02020603050405020304" pitchFamily="18" charset="0"/>
            <a:cs typeface="Arial" panose="020B0604020202020204" pitchFamily="34" charset="0"/>
          </a:endParaRPr>
        </a:p>
      </dgm:t>
    </dgm:pt>
    <dgm:pt modelId="{A99C2AFC-48B5-476E-979F-276F25563ACB}" type="parTrans" cxnId="{85BEC03E-73CD-493D-8588-ACBA4F55D069}">
      <dgm:prSet/>
      <dgm:spPr/>
      <dgm:t>
        <a:bodyPr/>
        <a:lstStyle/>
        <a:p>
          <a:endParaRPr lang="en-US"/>
        </a:p>
      </dgm:t>
    </dgm:pt>
    <dgm:pt modelId="{3156FC49-0BF7-40D6-9A1E-150F8FB6BD94}" type="sibTrans" cxnId="{85BEC03E-73CD-493D-8588-ACBA4F55D069}">
      <dgm:prSet/>
      <dgm:spPr/>
      <dgm:t>
        <a:bodyPr/>
        <a:lstStyle/>
        <a:p>
          <a:endParaRPr lang="en-US"/>
        </a:p>
      </dgm:t>
    </dgm:pt>
    <dgm:pt modelId="{DB7D7412-15D2-491B-9494-1530851845B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K</a:t>
          </a:r>
          <a:r>
            <a:rPr kumimoji="0" lang="en-GB" altLang="en-US" sz="2000" b="0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RAVA</a:t>
          </a:r>
          <a:endParaRPr kumimoji="0" lang="en-US" altLang="en-US" sz="2000" b="0" i="0" u="none" strike="noStrike" cap="none" normalizeH="0" baseline="0" dirty="0" smtClean="0">
            <a:ln>
              <a:noFill/>
            </a:ln>
            <a:solidFill>
              <a:srgbClr val="000066"/>
            </a:solidFill>
            <a:effectLst/>
            <a:latin typeface="Times New Roman" panose="02020603050405020304" pitchFamily="18" charset="0"/>
            <a:cs typeface="Arial" panose="020B0604020202020204" pitchFamily="34" charset="0"/>
          </a:endParaRPr>
        </a:p>
      </dgm:t>
    </dgm:pt>
    <dgm:pt modelId="{9C50952C-04AC-4849-BFB5-BA48F890E1C5}" type="parTrans" cxnId="{2326C212-B42E-4143-8D5B-6698170F6B19}">
      <dgm:prSet/>
      <dgm:spPr/>
      <dgm:t>
        <a:bodyPr/>
        <a:lstStyle/>
        <a:p>
          <a:endParaRPr lang="en-US"/>
        </a:p>
      </dgm:t>
    </dgm:pt>
    <dgm:pt modelId="{056234A8-E94A-4F5C-A36E-AC57C2F46FE3}" type="sibTrans" cxnId="{2326C212-B42E-4143-8D5B-6698170F6B19}">
      <dgm:prSet/>
      <dgm:spPr/>
      <dgm:t>
        <a:bodyPr/>
        <a:lstStyle/>
        <a:p>
          <a:endParaRPr lang="en-US"/>
        </a:p>
      </dgm:t>
    </dgm:pt>
    <dgm:pt modelId="{984EEE84-550C-4662-8DC7-5FD177720D4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Gravidna životinja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Placentitis, abortus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Sledeće trudnoće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nema abortusa ali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se izlučuju brucele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r-Latn-CS" altLang="en-US" sz="1200" b="0" i="0" u="none" strike="noStrike" cap="none" normalizeH="0" baseline="0" dirty="0" smtClean="0">
            <a:ln>
              <a:noFill/>
            </a:ln>
            <a:solidFill>
              <a:srgbClr val="FF0000"/>
            </a:solidFill>
            <a:effectLst/>
            <a:latin typeface="Times New Roman" panose="02020603050405020304" pitchFamily="18" charset="0"/>
            <a:cs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1200" b="0" i="0" u="none" strike="noStrike" cap="none" normalizeH="0" baseline="0" dirty="0" smtClean="0">
            <a:ln>
              <a:noFill/>
            </a:ln>
            <a:solidFill>
              <a:srgbClr val="FF0000"/>
            </a:solidFill>
            <a:effectLst/>
            <a:latin typeface="Times New Roman" panose="02020603050405020304" pitchFamily="18" charset="0"/>
            <a:cs typeface="Arial" panose="020B0604020202020204" pitchFamily="34" charset="0"/>
          </a:endParaRPr>
        </a:p>
      </dgm:t>
    </dgm:pt>
    <dgm:pt modelId="{EDA97750-4A29-4CB3-88CC-62F430249F1E}" type="parTrans" cxnId="{86B62BDA-E9D3-4E1B-898D-F1428FDF9D10}">
      <dgm:prSet/>
      <dgm:spPr/>
      <dgm:t>
        <a:bodyPr/>
        <a:lstStyle/>
        <a:p>
          <a:endParaRPr lang="en-US"/>
        </a:p>
      </dgm:t>
    </dgm:pt>
    <dgm:pt modelId="{39A48EA0-D38B-4C76-A9A6-B7080E792418}" type="sibTrans" cxnId="{86B62BDA-E9D3-4E1B-898D-F1428FDF9D10}">
      <dgm:prSet/>
      <dgm:spPr/>
      <dgm:t>
        <a:bodyPr/>
        <a:lstStyle/>
        <a:p>
          <a:endParaRPr lang="en-US"/>
        </a:p>
      </dgm:t>
    </dgm:pt>
    <dgm:pt modelId="{E2E682F7-ACAA-49C2-8BF6-55EC59BAAA1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Negravidna životinja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Lokalizovana u slezini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i limfnom tkivu</a:t>
          </a:r>
          <a:endParaRPr kumimoji="0" lang="en-US" altLang="en-US" sz="2000" b="0" i="0" u="none" strike="noStrike" cap="none" normalizeH="0" baseline="0" dirty="0" smtClean="0">
            <a:ln>
              <a:noFill/>
            </a:ln>
            <a:solidFill>
              <a:srgbClr val="FF0000"/>
            </a:solidFill>
            <a:effectLst/>
            <a:latin typeface="Times New Roman" panose="02020603050405020304" pitchFamily="18" charset="0"/>
            <a:cs typeface="Arial" panose="020B0604020202020204" pitchFamily="34" charset="0"/>
          </a:endParaRPr>
        </a:p>
      </dgm:t>
    </dgm:pt>
    <dgm:pt modelId="{54805465-0206-4711-9B83-0E12C2C3838A}" type="parTrans" cxnId="{53AA4CBD-DD19-4463-A03F-F0FFE9963EAC}">
      <dgm:prSet/>
      <dgm:spPr/>
      <dgm:t>
        <a:bodyPr/>
        <a:lstStyle/>
        <a:p>
          <a:endParaRPr lang="en-US"/>
        </a:p>
      </dgm:t>
    </dgm:pt>
    <dgm:pt modelId="{0C6CBF31-925C-4887-B1CE-CF57CD646666}" type="sibTrans" cxnId="{53AA4CBD-DD19-4463-A03F-F0FFE9963EAC}">
      <dgm:prSet/>
      <dgm:spPr/>
      <dgm:t>
        <a:bodyPr/>
        <a:lstStyle/>
        <a:p>
          <a:endParaRPr lang="en-US"/>
        </a:p>
      </dgm:t>
    </dgm:pt>
    <dgm:pt modelId="{DBBF8AA7-E9C5-427A-AC94-CD45BFC4DD9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000" b="0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BIK</a:t>
          </a:r>
        </a:p>
      </dgm:t>
    </dgm:pt>
    <dgm:pt modelId="{BE745EF9-1C70-466E-80C2-3FC80FA7F7E8}" type="parTrans" cxnId="{F945139F-F757-4206-A5E2-E1CBF3343D9E}">
      <dgm:prSet/>
      <dgm:spPr/>
      <dgm:t>
        <a:bodyPr/>
        <a:lstStyle/>
        <a:p>
          <a:endParaRPr lang="en-US"/>
        </a:p>
      </dgm:t>
    </dgm:pt>
    <dgm:pt modelId="{D7E13672-0DA7-4A5E-B247-8214002A5846}" type="sibTrans" cxnId="{F945139F-F757-4206-A5E2-E1CBF3343D9E}">
      <dgm:prSet/>
      <dgm:spPr/>
      <dgm:t>
        <a:bodyPr/>
        <a:lstStyle/>
        <a:p>
          <a:endParaRPr lang="en-US"/>
        </a:p>
      </dgm:t>
    </dgm:pt>
    <dgm:pt modelId="{62703142-8C58-4B33-9AFB-618031CC256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Reproduktivni organi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Orhitis, epididimitis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Sterilitet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Brucele u semenu</a:t>
          </a:r>
          <a:endParaRPr kumimoji="0" lang="en-US" altLang="en-US" sz="2000" b="0" i="0" u="none" strike="noStrike" cap="none" normalizeH="0" baseline="0" dirty="0" smtClean="0">
            <a:ln>
              <a:noFill/>
            </a:ln>
            <a:solidFill>
              <a:srgbClr val="FF0000"/>
            </a:solidFill>
            <a:effectLst/>
            <a:latin typeface="Times New Roman" panose="02020603050405020304" pitchFamily="18" charset="0"/>
            <a:cs typeface="Arial" panose="020B0604020202020204" pitchFamily="34" charset="0"/>
          </a:endParaRPr>
        </a:p>
      </dgm:t>
    </dgm:pt>
    <dgm:pt modelId="{765F2A62-C3B5-4A24-A272-634F4284EBE3}" type="parTrans" cxnId="{A7CB5B24-F605-4EBF-8EF9-DCB353794D75}">
      <dgm:prSet/>
      <dgm:spPr/>
      <dgm:t>
        <a:bodyPr/>
        <a:lstStyle/>
        <a:p>
          <a:endParaRPr lang="en-US"/>
        </a:p>
      </dgm:t>
    </dgm:pt>
    <dgm:pt modelId="{8FA3C2AC-DA53-47E1-AB22-C473E1F58FF5}" type="sibTrans" cxnId="{A7CB5B24-F605-4EBF-8EF9-DCB353794D75}">
      <dgm:prSet/>
      <dgm:spPr/>
      <dgm:t>
        <a:bodyPr/>
        <a:lstStyle/>
        <a:p>
          <a:endParaRPr lang="en-US"/>
        </a:p>
      </dgm:t>
    </dgm:pt>
    <dgm:pt modelId="{71E0506A-434D-4A0C-AD12-137AB1724183}" type="pres">
      <dgm:prSet presAssocID="{F3ED5E8C-091D-4FA1-A30A-33419973E29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9EC34F3-5D56-4842-95FE-6FFB0C1790E7}" type="pres">
      <dgm:prSet presAssocID="{3386BDE8-39E0-4954-9C57-63EF0F46CB29}" presName="hierRoot1" presStyleCnt="0">
        <dgm:presLayoutVars>
          <dgm:hierBranch val="hang"/>
        </dgm:presLayoutVars>
      </dgm:prSet>
      <dgm:spPr/>
    </dgm:pt>
    <dgm:pt modelId="{E98A5903-96ED-4104-A724-4F5BEB7DB69F}" type="pres">
      <dgm:prSet presAssocID="{3386BDE8-39E0-4954-9C57-63EF0F46CB29}" presName="rootComposite1" presStyleCnt="0"/>
      <dgm:spPr/>
    </dgm:pt>
    <dgm:pt modelId="{D99C0BD8-5891-486A-9FBB-58498E09AEB0}" type="pres">
      <dgm:prSet presAssocID="{3386BDE8-39E0-4954-9C57-63EF0F46CB29}" presName="rootText1" presStyleLbl="node0" presStyleIdx="0" presStyleCnt="1" custScaleX="193555" custScaleY="1559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BCB089-792E-4C32-872F-EB8181575F51}" type="pres">
      <dgm:prSet presAssocID="{3386BDE8-39E0-4954-9C57-63EF0F46CB29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592DDF2-DC4A-450F-BCBE-3CF9C83B8EE8}" type="pres">
      <dgm:prSet presAssocID="{3386BDE8-39E0-4954-9C57-63EF0F46CB29}" presName="hierChild2" presStyleCnt="0"/>
      <dgm:spPr/>
    </dgm:pt>
    <dgm:pt modelId="{7376BB14-96B2-4F15-8E3E-EBA796C99AA9}" type="pres">
      <dgm:prSet presAssocID="{9C50952C-04AC-4849-BFB5-BA48F890E1C5}" presName="Name48" presStyleLbl="parChTrans1D2" presStyleIdx="0" presStyleCnt="2"/>
      <dgm:spPr/>
      <dgm:t>
        <a:bodyPr/>
        <a:lstStyle/>
        <a:p>
          <a:endParaRPr lang="en-US"/>
        </a:p>
      </dgm:t>
    </dgm:pt>
    <dgm:pt modelId="{4F9067A6-7EFE-44F1-9D54-684ADFC1590A}" type="pres">
      <dgm:prSet presAssocID="{DB7D7412-15D2-491B-9494-1530851845B5}" presName="hierRoot2" presStyleCnt="0">
        <dgm:presLayoutVars>
          <dgm:hierBranch/>
        </dgm:presLayoutVars>
      </dgm:prSet>
      <dgm:spPr/>
    </dgm:pt>
    <dgm:pt modelId="{05E32C7F-39B5-4F8E-A303-ABDA9693E136}" type="pres">
      <dgm:prSet presAssocID="{DB7D7412-15D2-491B-9494-1530851845B5}" presName="rootComposite" presStyleCnt="0"/>
      <dgm:spPr/>
    </dgm:pt>
    <dgm:pt modelId="{1323C632-8101-4AB8-B99E-B38BD9ABB4CD}" type="pres">
      <dgm:prSet presAssocID="{DB7D7412-15D2-491B-9494-1530851845B5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C09743-4F71-4B82-A6D4-1D966D691E76}" type="pres">
      <dgm:prSet presAssocID="{DB7D7412-15D2-491B-9494-1530851845B5}" presName="rootConnector" presStyleLbl="node2" presStyleIdx="0" presStyleCnt="2"/>
      <dgm:spPr/>
      <dgm:t>
        <a:bodyPr/>
        <a:lstStyle/>
        <a:p>
          <a:endParaRPr lang="en-US"/>
        </a:p>
      </dgm:t>
    </dgm:pt>
    <dgm:pt modelId="{158DAFAB-7763-4830-B73D-BC5B0FC86EE2}" type="pres">
      <dgm:prSet presAssocID="{DB7D7412-15D2-491B-9494-1530851845B5}" presName="hierChild4" presStyleCnt="0"/>
      <dgm:spPr/>
    </dgm:pt>
    <dgm:pt modelId="{1396A968-C05C-411A-9185-C5060DDB50F3}" type="pres">
      <dgm:prSet presAssocID="{EDA97750-4A29-4CB3-88CC-62F430249F1E}" presName="Name35" presStyleLbl="parChTrans1D3" presStyleIdx="0" presStyleCnt="3"/>
      <dgm:spPr/>
      <dgm:t>
        <a:bodyPr/>
        <a:lstStyle/>
        <a:p>
          <a:endParaRPr lang="en-US"/>
        </a:p>
      </dgm:t>
    </dgm:pt>
    <dgm:pt modelId="{8B884B43-54ED-4911-846C-4BD53EDE444A}" type="pres">
      <dgm:prSet presAssocID="{984EEE84-550C-4662-8DC7-5FD177720D41}" presName="hierRoot2" presStyleCnt="0">
        <dgm:presLayoutVars>
          <dgm:hierBranch val="r"/>
        </dgm:presLayoutVars>
      </dgm:prSet>
      <dgm:spPr/>
    </dgm:pt>
    <dgm:pt modelId="{1E38A9EC-463A-409A-B469-1B2F7CC3CDB0}" type="pres">
      <dgm:prSet presAssocID="{984EEE84-550C-4662-8DC7-5FD177720D41}" presName="rootComposite" presStyleCnt="0"/>
      <dgm:spPr/>
    </dgm:pt>
    <dgm:pt modelId="{7E1954FD-6ADC-4936-B4CF-E22DF0D8B8B4}" type="pres">
      <dgm:prSet presAssocID="{984EEE84-550C-4662-8DC7-5FD177720D41}" presName="rootText" presStyleLbl="node3" presStyleIdx="0" presStyleCnt="3" custScaleY="1386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4996CF-3AF6-419E-AD31-C867F33B4B9F}" type="pres">
      <dgm:prSet presAssocID="{984EEE84-550C-4662-8DC7-5FD177720D41}" presName="rootConnector" presStyleLbl="node3" presStyleIdx="0" presStyleCnt="3"/>
      <dgm:spPr/>
      <dgm:t>
        <a:bodyPr/>
        <a:lstStyle/>
        <a:p>
          <a:endParaRPr lang="en-US"/>
        </a:p>
      </dgm:t>
    </dgm:pt>
    <dgm:pt modelId="{A0B5598E-8CEF-4987-A841-97CA10224F77}" type="pres">
      <dgm:prSet presAssocID="{984EEE84-550C-4662-8DC7-5FD177720D41}" presName="hierChild4" presStyleCnt="0"/>
      <dgm:spPr/>
    </dgm:pt>
    <dgm:pt modelId="{8DA39C38-C669-4FFA-9187-CDFAEAD3C0E4}" type="pres">
      <dgm:prSet presAssocID="{984EEE84-550C-4662-8DC7-5FD177720D41}" presName="hierChild5" presStyleCnt="0"/>
      <dgm:spPr/>
    </dgm:pt>
    <dgm:pt modelId="{E9CBF8DD-2F55-4D39-A014-C53E20CFE80A}" type="pres">
      <dgm:prSet presAssocID="{54805465-0206-4711-9B83-0E12C2C3838A}" presName="Name35" presStyleLbl="parChTrans1D3" presStyleIdx="1" presStyleCnt="3"/>
      <dgm:spPr/>
      <dgm:t>
        <a:bodyPr/>
        <a:lstStyle/>
        <a:p>
          <a:endParaRPr lang="en-US"/>
        </a:p>
      </dgm:t>
    </dgm:pt>
    <dgm:pt modelId="{03F79CB8-A2D9-48B2-A0CA-52A27391C5E7}" type="pres">
      <dgm:prSet presAssocID="{E2E682F7-ACAA-49C2-8BF6-55EC59BAAA1C}" presName="hierRoot2" presStyleCnt="0">
        <dgm:presLayoutVars>
          <dgm:hierBranch val="r"/>
        </dgm:presLayoutVars>
      </dgm:prSet>
      <dgm:spPr/>
    </dgm:pt>
    <dgm:pt modelId="{A96C85B5-F1E2-4E8C-96EA-5A3E6FCB6289}" type="pres">
      <dgm:prSet presAssocID="{E2E682F7-ACAA-49C2-8BF6-55EC59BAAA1C}" presName="rootComposite" presStyleCnt="0"/>
      <dgm:spPr/>
    </dgm:pt>
    <dgm:pt modelId="{B6F45F2E-882C-4781-9F12-09342A76FB8B}" type="pres">
      <dgm:prSet presAssocID="{E2E682F7-ACAA-49C2-8BF6-55EC59BAAA1C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80099A-9F44-4063-BCCA-4FA0E89AE341}" type="pres">
      <dgm:prSet presAssocID="{E2E682F7-ACAA-49C2-8BF6-55EC59BAAA1C}" presName="rootConnector" presStyleLbl="node3" presStyleIdx="1" presStyleCnt="3"/>
      <dgm:spPr/>
      <dgm:t>
        <a:bodyPr/>
        <a:lstStyle/>
        <a:p>
          <a:endParaRPr lang="en-US"/>
        </a:p>
      </dgm:t>
    </dgm:pt>
    <dgm:pt modelId="{CB505EED-66A3-4E6B-B6A1-D2583E150E50}" type="pres">
      <dgm:prSet presAssocID="{E2E682F7-ACAA-49C2-8BF6-55EC59BAAA1C}" presName="hierChild4" presStyleCnt="0"/>
      <dgm:spPr/>
    </dgm:pt>
    <dgm:pt modelId="{0DB13EA4-B262-4D9F-BD06-7A871796A071}" type="pres">
      <dgm:prSet presAssocID="{E2E682F7-ACAA-49C2-8BF6-55EC59BAAA1C}" presName="hierChild5" presStyleCnt="0"/>
      <dgm:spPr/>
    </dgm:pt>
    <dgm:pt modelId="{8CB8DB1C-36EF-49C9-BCD8-AA07779266CA}" type="pres">
      <dgm:prSet presAssocID="{DB7D7412-15D2-491B-9494-1530851845B5}" presName="hierChild5" presStyleCnt="0"/>
      <dgm:spPr/>
    </dgm:pt>
    <dgm:pt modelId="{53A21BF5-32E2-4D5E-911D-65A160729B21}" type="pres">
      <dgm:prSet presAssocID="{BE745EF9-1C70-466E-80C2-3FC80FA7F7E8}" presName="Name48" presStyleLbl="parChTrans1D2" presStyleIdx="1" presStyleCnt="2"/>
      <dgm:spPr/>
      <dgm:t>
        <a:bodyPr/>
        <a:lstStyle/>
        <a:p>
          <a:endParaRPr lang="en-US"/>
        </a:p>
      </dgm:t>
    </dgm:pt>
    <dgm:pt modelId="{C8BDB7AB-EB52-4011-88B5-44ECB2D0BEC7}" type="pres">
      <dgm:prSet presAssocID="{DBBF8AA7-E9C5-427A-AC94-CD45BFC4DD90}" presName="hierRoot2" presStyleCnt="0">
        <dgm:presLayoutVars>
          <dgm:hierBranch/>
        </dgm:presLayoutVars>
      </dgm:prSet>
      <dgm:spPr/>
    </dgm:pt>
    <dgm:pt modelId="{3F463540-56BE-40BB-AF87-A3DAFB4A31AC}" type="pres">
      <dgm:prSet presAssocID="{DBBF8AA7-E9C5-427A-AC94-CD45BFC4DD90}" presName="rootComposite" presStyleCnt="0"/>
      <dgm:spPr/>
    </dgm:pt>
    <dgm:pt modelId="{D8C549B1-D70F-449E-A9D5-42A56F2C8434}" type="pres">
      <dgm:prSet presAssocID="{DBBF8AA7-E9C5-427A-AC94-CD45BFC4DD90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3BB1BD-AB61-499B-99BA-8734BA5E107A}" type="pres">
      <dgm:prSet presAssocID="{DBBF8AA7-E9C5-427A-AC94-CD45BFC4DD90}" presName="rootConnector" presStyleLbl="node2" presStyleIdx="1" presStyleCnt="2"/>
      <dgm:spPr/>
      <dgm:t>
        <a:bodyPr/>
        <a:lstStyle/>
        <a:p>
          <a:endParaRPr lang="en-US"/>
        </a:p>
      </dgm:t>
    </dgm:pt>
    <dgm:pt modelId="{41EF77EC-4647-4CB9-8989-B791872D7B9B}" type="pres">
      <dgm:prSet presAssocID="{DBBF8AA7-E9C5-427A-AC94-CD45BFC4DD90}" presName="hierChild4" presStyleCnt="0"/>
      <dgm:spPr/>
    </dgm:pt>
    <dgm:pt modelId="{D74CFC35-7D95-4A33-BFCB-78B1D47094AE}" type="pres">
      <dgm:prSet presAssocID="{765F2A62-C3B5-4A24-A272-634F4284EBE3}" presName="Name35" presStyleLbl="parChTrans1D3" presStyleIdx="2" presStyleCnt="3"/>
      <dgm:spPr/>
      <dgm:t>
        <a:bodyPr/>
        <a:lstStyle/>
        <a:p>
          <a:endParaRPr lang="en-US"/>
        </a:p>
      </dgm:t>
    </dgm:pt>
    <dgm:pt modelId="{10F17762-D7CA-40CD-B3C6-519BA4D08E8A}" type="pres">
      <dgm:prSet presAssocID="{62703142-8C58-4B33-9AFB-618031CC2565}" presName="hierRoot2" presStyleCnt="0">
        <dgm:presLayoutVars>
          <dgm:hierBranch val="r"/>
        </dgm:presLayoutVars>
      </dgm:prSet>
      <dgm:spPr/>
    </dgm:pt>
    <dgm:pt modelId="{31C6CEC2-F64A-4C61-98C2-183772012F77}" type="pres">
      <dgm:prSet presAssocID="{62703142-8C58-4B33-9AFB-618031CC2565}" presName="rootComposite" presStyleCnt="0"/>
      <dgm:spPr/>
    </dgm:pt>
    <dgm:pt modelId="{F7D6C320-1B3A-4A55-B99B-2C4BE8DB9D8B}" type="pres">
      <dgm:prSet presAssocID="{62703142-8C58-4B33-9AFB-618031CC2565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58A357B-F827-4DBA-A32E-02687C6A1679}" type="pres">
      <dgm:prSet presAssocID="{62703142-8C58-4B33-9AFB-618031CC2565}" presName="rootConnector" presStyleLbl="node3" presStyleIdx="2" presStyleCnt="3"/>
      <dgm:spPr/>
      <dgm:t>
        <a:bodyPr/>
        <a:lstStyle/>
        <a:p>
          <a:endParaRPr lang="en-US"/>
        </a:p>
      </dgm:t>
    </dgm:pt>
    <dgm:pt modelId="{C1576846-97F4-404F-B5D5-B34D80AE256E}" type="pres">
      <dgm:prSet presAssocID="{62703142-8C58-4B33-9AFB-618031CC2565}" presName="hierChild4" presStyleCnt="0"/>
      <dgm:spPr/>
    </dgm:pt>
    <dgm:pt modelId="{DBEFA425-8EB5-4CEC-B474-FFB7F71CA597}" type="pres">
      <dgm:prSet presAssocID="{62703142-8C58-4B33-9AFB-618031CC2565}" presName="hierChild5" presStyleCnt="0"/>
      <dgm:spPr/>
    </dgm:pt>
    <dgm:pt modelId="{1BAFC28F-BC16-4B49-8FC2-975DF270E721}" type="pres">
      <dgm:prSet presAssocID="{DBBF8AA7-E9C5-427A-AC94-CD45BFC4DD90}" presName="hierChild5" presStyleCnt="0"/>
      <dgm:spPr/>
    </dgm:pt>
    <dgm:pt modelId="{95BA367B-EADB-4414-9FE0-708123B79260}" type="pres">
      <dgm:prSet presAssocID="{3386BDE8-39E0-4954-9C57-63EF0F46CB29}" presName="hierChild3" presStyleCnt="0"/>
      <dgm:spPr/>
    </dgm:pt>
  </dgm:ptLst>
  <dgm:cxnLst>
    <dgm:cxn modelId="{BCF53E8E-5521-4AD0-B242-C92569F323E2}" type="presOf" srcId="{3386BDE8-39E0-4954-9C57-63EF0F46CB29}" destId="{C6BCB089-792E-4C32-872F-EB8181575F51}" srcOrd="1" destOrd="0" presId="urn:microsoft.com/office/officeart/2005/8/layout/orgChart1"/>
    <dgm:cxn modelId="{8FA8E40C-BB3C-4D35-8938-C21E6A82DB55}" type="presOf" srcId="{F3ED5E8C-091D-4FA1-A30A-33419973E29B}" destId="{71E0506A-434D-4A0C-AD12-137AB1724183}" srcOrd="0" destOrd="0" presId="urn:microsoft.com/office/officeart/2005/8/layout/orgChart1"/>
    <dgm:cxn modelId="{CB0AB40E-5082-4299-BEAC-3B0D1532C5E9}" type="presOf" srcId="{BE745EF9-1C70-466E-80C2-3FC80FA7F7E8}" destId="{53A21BF5-32E2-4D5E-911D-65A160729B21}" srcOrd="0" destOrd="0" presId="urn:microsoft.com/office/officeart/2005/8/layout/orgChart1"/>
    <dgm:cxn modelId="{CB4727C5-C4BD-45D4-AA15-CA69AF225654}" type="presOf" srcId="{EDA97750-4A29-4CB3-88CC-62F430249F1E}" destId="{1396A968-C05C-411A-9185-C5060DDB50F3}" srcOrd="0" destOrd="0" presId="urn:microsoft.com/office/officeart/2005/8/layout/orgChart1"/>
    <dgm:cxn modelId="{2326C212-B42E-4143-8D5B-6698170F6B19}" srcId="{3386BDE8-39E0-4954-9C57-63EF0F46CB29}" destId="{DB7D7412-15D2-491B-9494-1530851845B5}" srcOrd="0" destOrd="0" parTransId="{9C50952C-04AC-4849-BFB5-BA48F890E1C5}" sibTransId="{056234A8-E94A-4F5C-A36E-AC57C2F46FE3}"/>
    <dgm:cxn modelId="{08E5E2CD-D9ED-4414-AAD8-F05C9E53CEEB}" type="presOf" srcId="{E2E682F7-ACAA-49C2-8BF6-55EC59BAAA1C}" destId="{CD80099A-9F44-4063-BCCA-4FA0E89AE341}" srcOrd="1" destOrd="0" presId="urn:microsoft.com/office/officeart/2005/8/layout/orgChart1"/>
    <dgm:cxn modelId="{03E31D91-5C3F-4731-88DA-DA2BD1ACC15F}" type="presOf" srcId="{DB7D7412-15D2-491B-9494-1530851845B5}" destId="{1323C632-8101-4AB8-B99E-B38BD9ABB4CD}" srcOrd="0" destOrd="0" presId="urn:microsoft.com/office/officeart/2005/8/layout/orgChart1"/>
    <dgm:cxn modelId="{53AA4CBD-DD19-4463-A03F-F0FFE9963EAC}" srcId="{DB7D7412-15D2-491B-9494-1530851845B5}" destId="{E2E682F7-ACAA-49C2-8BF6-55EC59BAAA1C}" srcOrd="1" destOrd="0" parTransId="{54805465-0206-4711-9B83-0E12C2C3838A}" sibTransId="{0C6CBF31-925C-4887-B1CE-CF57CD646666}"/>
    <dgm:cxn modelId="{2C1FC12E-7B83-4F95-8A90-D6E94BAF794A}" type="presOf" srcId="{765F2A62-C3B5-4A24-A272-634F4284EBE3}" destId="{D74CFC35-7D95-4A33-BFCB-78B1D47094AE}" srcOrd="0" destOrd="0" presId="urn:microsoft.com/office/officeart/2005/8/layout/orgChart1"/>
    <dgm:cxn modelId="{A7CB5B24-F605-4EBF-8EF9-DCB353794D75}" srcId="{DBBF8AA7-E9C5-427A-AC94-CD45BFC4DD90}" destId="{62703142-8C58-4B33-9AFB-618031CC2565}" srcOrd="0" destOrd="0" parTransId="{765F2A62-C3B5-4A24-A272-634F4284EBE3}" sibTransId="{8FA3C2AC-DA53-47E1-AB22-C473E1F58FF5}"/>
    <dgm:cxn modelId="{86B62BDA-E9D3-4E1B-898D-F1428FDF9D10}" srcId="{DB7D7412-15D2-491B-9494-1530851845B5}" destId="{984EEE84-550C-4662-8DC7-5FD177720D41}" srcOrd="0" destOrd="0" parTransId="{EDA97750-4A29-4CB3-88CC-62F430249F1E}" sibTransId="{39A48EA0-D38B-4C76-A9A6-B7080E792418}"/>
    <dgm:cxn modelId="{8FAB507D-639D-448E-A92D-8233FAA9F3C3}" type="presOf" srcId="{62703142-8C58-4B33-9AFB-618031CC2565}" destId="{F7D6C320-1B3A-4A55-B99B-2C4BE8DB9D8B}" srcOrd="0" destOrd="0" presId="urn:microsoft.com/office/officeart/2005/8/layout/orgChart1"/>
    <dgm:cxn modelId="{3C69C02F-04A6-4894-A7D8-3E532A6D1659}" type="presOf" srcId="{984EEE84-550C-4662-8DC7-5FD177720D41}" destId="{7E1954FD-6ADC-4936-B4CF-E22DF0D8B8B4}" srcOrd="0" destOrd="0" presId="urn:microsoft.com/office/officeart/2005/8/layout/orgChart1"/>
    <dgm:cxn modelId="{9130FD1B-B5BD-4AC5-88DC-01D11BC1B3A0}" type="presOf" srcId="{DBBF8AA7-E9C5-427A-AC94-CD45BFC4DD90}" destId="{683BB1BD-AB61-499B-99BA-8734BA5E107A}" srcOrd="1" destOrd="0" presId="urn:microsoft.com/office/officeart/2005/8/layout/orgChart1"/>
    <dgm:cxn modelId="{5A1EC5AB-ADDB-4CA3-A904-395E6E86420E}" type="presOf" srcId="{984EEE84-550C-4662-8DC7-5FD177720D41}" destId="{784996CF-3AF6-419E-AD31-C867F33B4B9F}" srcOrd="1" destOrd="0" presId="urn:microsoft.com/office/officeart/2005/8/layout/orgChart1"/>
    <dgm:cxn modelId="{010A54FA-B36F-4969-90BC-1A6A95E0B9DC}" type="presOf" srcId="{9C50952C-04AC-4849-BFB5-BA48F890E1C5}" destId="{7376BB14-96B2-4F15-8E3E-EBA796C99AA9}" srcOrd="0" destOrd="0" presId="urn:microsoft.com/office/officeart/2005/8/layout/orgChart1"/>
    <dgm:cxn modelId="{F8D41B00-4499-4ADE-BE73-8899E2414225}" type="presOf" srcId="{DB7D7412-15D2-491B-9494-1530851845B5}" destId="{FDC09743-4F71-4B82-A6D4-1D966D691E76}" srcOrd="1" destOrd="0" presId="urn:microsoft.com/office/officeart/2005/8/layout/orgChart1"/>
    <dgm:cxn modelId="{DE48219D-2D09-433A-A29A-199A2327D837}" type="presOf" srcId="{54805465-0206-4711-9B83-0E12C2C3838A}" destId="{E9CBF8DD-2F55-4D39-A014-C53E20CFE80A}" srcOrd="0" destOrd="0" presId="urn:microsoft.com/office/officeart/2005/8/layout/orgChart1"/>
    <dgm:cxn modelId="{38D4B2BF-F29A-4CD2-ADDA-9F77F15D2D30}" type="presOf" srcId="{62703142-8C58-4B33-9AFB-618031CC2565}" destId="{858A357B-F827-4DBA-A32E-02687C6A1679}" srcOrd="1" destOrd="0" presId="urn:microsoft.com/office/officeart/2005/8/layout/orgChart1"/>
    <dgm:cxn modelId="{2BC25CB9-106E-4C86-B624-9824D893C697}" type="presOf" srcId="{DBBF8AA7-E9C5-427A-AC94-CD45BFC4DD90}" destId="{D8C549B1-D70F-449E-A9D5-42A56F2C8434}" srcOrd="0" destOrd="0" presId="urn:microsoft.com/office/officeart/2005/8/layout/orgChart1"/>
    <dgm:cxn modelId="{F945139F-F757-4206-A5E2-E1CBF3343D9E}" srcId="{3386BDE8-39E0-4954-9C57-63EF0F46CB29}" destId="{DBBF8AA7-E9C5-427A-AC94-CD45BFC4DD90}" srcOrd="1" destOrd="0" parTransId="{BE745EF9-1C70-466E-80C2-3FC80FA7F7E8}" sibTransId="{D7E13672-0DA7-4A5E-B247-8214002A5846}"/>
    <dgm:cxn modelId="{4A59C849-EFE9-43D8-A5EC-55965FA418F2}" type="presOf" srcId="{3386BDE8-39E0-4954-9C57-63EF0F46CB29}" destId="{D99C0BD8-5891-486A-9FBB-58498E09AEB0}" srcOrd="0" destOrd="0" presId="urn:microsoft.com/office/officeart/2005/8/layout/orgChart1"/>
    <dgm:cxn modelId="{7640F93F-163B-4780-A0F1-FB0BCF9B68F7}" type="presOf" srcId="{E2E682F7-ACAA-49C2-8BF6-55EC59BAAA1C}" destId="{B6F45F2E-882C-4781-9F12-09342A76FB8B}" srcOrd="0" destOrd="0" presId="urn:microsoft.com/office/officeart/2005/8/layout/orgChart1"/>
    <dgm:cxn modelId="{85BEC03E-73CD-493D-8588-ACBA4F55D069}" srcId="{F3ED5E8C-091D-4FA1-A30A-33419973E29B}" destId="{3386BDE8-39E0-4954-9C57-63EF0F46CB29}" srcOrd="0" destOrd="0" parTransId="{A99C2AFC-48B5-476E-979F-276F25563ACB}" sibTransId="{3156FC49-0BF7-40D6-9A1E-150F8FB6BD94}"/>
    <dgm:cxn modelId="{882F6B76-FEE2-4E35-BDC2-0A9E49928EBF}" type="presParOf" srcId="{71E0506A-434D-4A0C-AD12-137AB1724183}" destId="{B9EC34F3-5D56-4842-95FE-6FFB0C1790E7}" srcOrd="0" destOrd="0" presId="urn:microsoft.com/office/officeart/2005/8/layout/orgChart1"/>
    <dgm:cxn modelId="{69DB0889-FEE0-4981-8A19-A8D38C3B2B75}" type="presParOf" srcId="{B9EC34F3-5D56-4842-95FE-6FFB0C1790E7}" destId="{E98A5903-96ED-4104-A724-4F5BEB7DB69F}" srcOrd="0" destOrd="0" presId="urn:microsoft.com/office/officeart/2005/8/layout/orgChart1"/>
    <dgm:cxn modelId="{4DFC3E73-651A-4740-A27E-D2B242AC932E}" type="presParOf" srcId="{E98A5903-96ED-4104-A724-4F5BEB7DB69F}" destId="{D99C0BD8-5891-486A-9FBB-58498E09AEB0}" srcOrd="0" destOrd="0" presId="urn:microsoft.com/office/officeart/2005/8/layout/orgChart1"/>
    <dgm:cxn modelId="{BCEF0521-F96F-4538-AB03-13AC18374EDF}" type="presParOf" srcId="{E98A5903-96ED-4104-A724-4F5BEB7DB69F}" destId="{C6BCB089-792E-4C32-872F-EB8181575F51}" srcOrd="1" destOrd="0" presId="urn:microsoft.com/office/officeart/2005/8/layout/orgChart1"/>
    <dgm:cxn modelId="{A24FDE1F-2CFD-42C6-B985-8B6EDB64B34E}" type="presParOf" srcId="{B9EC34F3-5D56-4842-95FE-6FFB0C1790E7}" destId="{5592DDF2-DC4A-450F-BCBE-3CF9C83B8EE8}" srcOrd="1" destOrd="0" presId="urn:microsoft.com/office/officeart/2005/8/layout/orgChart1"/>
    <dgm:cxn modelId="{93B95B9D-3519-4888-AE8F-6450A1199431}" type="presParOf" srcId="{5592DDF2-DC4A-450F-BCBE-3CF9C83B8EE8}" destId="{7376BB14-96B2-4F15-8E3E-EBA796C99AA9}" srcOrd="0" destOrd="0" presId="urn:microsoft.com/office/officeart/2005/8/layout/orgChart1"/>
    <dgm:cxn modelId="{246C7F03-6BF3-4A2D-9314-910E0B63B0AB}" type="presParOf" srcId="{5592DDF2-DC4A-450F-BCBE-3CF9C83B8EE8}" destId="{4F9067A6-7EFE-44F1-9D54-684ADFC1590A}" srcOrd="1" destOrd="0" presId="urn:microsoft.com/office/officeart/2005/8/layout/orgChart1"/>
    <dgm:cxn modelId="{75637C89-06A4-41A8-952B-6772B6EA4810}" type="presParOf" srcId="{4F9067A6-7EFE-44F1-9D54-684ADFC1590A}" destId="{05E32C7F-39B5-4F8E-A303-ABDA9693E136}" srcOrd="0" destOrd="0" presId="urn:microsoft.com/office/officeart/2005/8/layout/orgChart1"/>
    <dgm:cxn modelId="{436470A9-6C50-4F56-A590-0EC8252E5BA7}" type="presParOf" srcId="{05E32C7F-39B5-4F8E-A303-ABDA9693E136}" destId="{1323C632-8101-4AB8-B99E-B38BD9ABB4CD}" srcOrd="0" destOrd="0" presId="urn:microsoft.com/office/officeart/2005/8/layout/orgChart1"/>
    <dgm:cxn modelId="{BF8C1FC4-C740-4006-8CBF-35E32941B18C}" type="presParOf" srcId="{05E32C7F-39B5-4F8E-A303-ABDA9693E136}" destId="{FDC09743-4F71-4B82-A6D4-1D966D691E76}" srcOrd="1" destOrd="0" presId="urn:microsoft.com/office/officeart/2005/8/layout/orgChart1"/>
    <dgm:cxn modelId="{1AF60785-6015-4D40-A1A5-851C5E4FA0C7}" type="presParOf" srcId="{4F9067A6-7EFE-44F1-9D54-684ADFC1590A}" destId="{158DAFAB-7763-4830-B73D-BC5B0FC86EE2}" srcOrd="1" destOrd="0" presId="urn:microsoft.com/office/officeart/2005/8/layout/orgChart1"/>
    <dgm:cxn modelId="{2EA44693-DC11-461E-9898-43918B89C2A0}" type="presParOf" srcId="{158DAFAB-7763-4830-B73D-BC5B0FC86EE2}" destId="{1396A968-C05C-411A-9185-C5060DDB50F3}" srcOrd="0" destOrd="0" presId="urn:microsoft.com/office/officeart/2005/8/layout/orgChart1"/>
    <dgm:cxn modelId="{96CAB841-C1AB-4102-9685-3B36803590FE}" type="presParOf" srcId="{158DAFAB-7763-4830-B73D-BC5B0FC86EE2}" destId="{8B884B43-54ED-4911-846C-4BD53EDE444A}" srcOrd="1" destOrd="0" presId="urn:microsoft.com/office/officeart/2005/8/layout/orgChart1"/>
    <dgm:cxn modelId="{5AD9FCAE-60DB-4E27-AC95-7DAEC880ADA1}" type="presParOf" srcId="{8B884B43-54ED-4911-846C-4BD53EDE444A}" destId="{1E38A9EC-463A-409A-B469-1B2F7CC3CDB0}" srcOrd="0" destOrd="0" presId="urn:microsoft.com/office/officeart/2005/8/layout/orgChart1"/>
    <dgm:cxn modelId="{89A68705-7B82-4847-98FC-5F6580E6B51E}" type="presParOf" srcId="{1E38A9EC-463A-409A-B469-1B2F7CC3CDB0}" destId="{7E1954FD-6ADC-4936-B4CF-E22DF0D8B8B4}" srcOrd="0" destOrd="0" presId="urn:microsoft.com/office/officeart/2005/8/layout/orgChart1"/>
    <dgm:cxn modelId="{97520E86-B435-4B7E-B8E2-7AC85E94808A}" type="presParOf" srcId="{1E38A9EC-463A-409A-B469-1B2F7CC3CDB0}" destId="{784996CF-3AF6-419E-AD31-C867F33B4B9F}" srcOrd="1" destOrd="0" presId="urn:microsoft.com/office/officeart/2005/8/layout/orgChart1"/>
    <dgm:cxn modelId="{7B9C92CE-4683-4244-B735-EEDA882DDEF5}" type="presParOf" srcId="{8B884B43-54ED-4911-846C-4BD53EDE444A}" destId="{A0B5598E-8CEF-4987-A841-97CA10224F77}" srcOrd="1" destOrd="0" presId="urn:microsoft.com/office/officeart/2005/8/layout/orgChart1"/>
    <dgm:cxn modelId="{F0AF9F3A-309A-4F4B-910E-251B6E1F7832}" type="presParOf" srcId="{8B884B43-54ED-4911-846C-4BD53EDE444A}" destId="{8DA39C38-C669-4FFA-9187-CDFAEAD3C0E4}" srcOrd="2" destOrd="0" presId="urn:microsoft.com/office/officeart/2005/8/layout/orgChart1"/>
    <dgm:cxn modelId="{20A02490-DB72-4DEB-8CB1-A5A1902A1543}" type="presParOf" srcId="{158DAFAB-7763-4830-B73D-BC5B0FC86EE2}" destId="{E9CBF8DD-2F55-4D39-A014-C53E20CFE80A}" srcOrd="2" destOrd="0" presId="urn:microsoft.com/office/officeart/2005/8/layout/orgChart1"/>
    <dgm:cxn modelId="{8F5670DF-FF23-43C1-A0A7-D8E2D91980BF}" type="presParOf" srcId="{158DAFAB-7763-4830-B73D-BC5B0FC86EE2}" destId="{03F79CB8-A2D9-48B2-A0CA-52A27391C5E7}" srcOrd="3" destOrd="0" presId="urn:microsoft.com/office/officeart/2005/8/layout/orgChart1"/>
    <dgm:cxn modelId="{56013EDD-6155-4A9C-8F9C-34193B0F025F}" type="presParOf" srcId="{03F79CB8-A2D9-48B2-A0CA-52A27391C5E7}" destId="{A96C85B5-F1E2-4E8C-96EA-5A3E6FCB6289}" srcOrd="0" destOrd="0" presId="urn:microsoft.com/office/officeart/2005/8/layout/orgChart1"/>
    <dgm:cxn modelId="{D51F29B2-EC3C-4D3A-B793-09D8D68B45E1}" type="presParOf" srcId="{A96C85B5-F1E2-4E8C-96EA-5A3E6FCB6289}" destId="{B6F45F2E-882C-4781-9F12-09342A76FB8B}" srcOrd="0" destOrd="0" presId="urn:microsoft.com/office/officeart/2005/8/layout/orgChart1"/>
    <dgm:cxn modelId="{144F0475-F9A6-466E-A715-7D0F62181C0E}" type="presParOf" srcId="{A96C85B5-F1E2-4E8C-96EA-5A3E6FCB6289}" destId="{CD80099A-9F44-4063-BCCA-4FA0E89AE341}" srcOrd="1" destOrd="0" presId="urn:microsoft.com/office/officeart/2005/8/layout/orgChart1"/>
    <dgm:cxn modelId="{45F9F6D8-6568-460A-99F8-329D2CB9926A}" type="presParOf" srcId="{03F79CB8-A2D9-48B2-A0CA-52A27391C5E7}" destId="{CB505EED-66A3-4E6B-B6A1-D2583E150E50}" srcOrd="1" destOrd="0" presId="urn:microsoft.com/office/officeart/2005/8/layout/orgChart1"/>
    <dgm:cxn modelId="{BB9FE114-C60A-4143-9E89-3A55A025782B}" type="presParOf" srcId="{03F79CB8-A2D9-48B2-A0CA-52A27391C5E7}" destId="{0DB13EA4-B262-4D9F-BD06-7A871796A071}" srcOrd="2" destOrd="0" presId="urn:microsoft.com/office/officeart/2005/8/layout/orgChart1"/>
    <dgm:cxn modelId="{8CEBB062-946E-4FC0-B582-B7243B7425CD}" type="presParOf" srcId="{4F9067A6-7EFE-44F1-9D54-684ADFC1590A}" destId="{8CB8DB1C-36EF-49C9-BCD8-AA07779266CA}" srcOrd="2" destOrd="0" presId="urn:microsoft.com/office/officeart/2005/8/layout/orgChart1"/>
    <dgm:cxn modelId="{382DB44A-C305-4B4A-ABFA-D9D4A03F5C90}" type="presParOf" srcId="{5592DDF2-DC4A-450F-BCBE-3CF9C83B8EE8}" destId="{53A21BF5-32E2-4D5E-911D-65A160729B21}" srcOrd="2" destOrd="0" presId="urn:microsoft.com/office/officeart/2005/8/layout/orgChart1"/>
    <dgm:cxn modelId="{34D0FC78-CF3B-4E4B-AC4F-20E089E52544}" type="presParOf" srcId="{5592DDF2-DC4A-450F-BCBE-3CF9C83B8EE8}" destId="{C8BDB7AB-EB52-4011-88B5-44ECB2D0BEC7}" srcOrd="3" destOrd="0" presId="urn:microsoft.com/office/officeart/2005/8/layout/orgChart1"/>
    <dgm:cxn modelId="{D3466511-ADA9-4DBA-A427-81E9FACC2402}" type="presParOf" srcId="{C8BDB7AB-EB52-4011-88B5-44ECB2D0BEC7}" destId="{3F463540-56BE-40BB-AF87-A3DAFB4A31AC}" srcOrd="0" destOrd="0" presId="urn:microsoft.com/office/officeart/2005/8/layout/orgChart1"/>
    <dgm:cxn modelId="{D17D8001-C067-4234-A31F-A3911B350FED}" type="presParOf" srcId="{3F463540-56BE-40BB-AF87-A3DAFB4A31AC}" destId="{D8C549B1-D70F-449E-A9D5-42A56F2C8434}" srcOrd="0" destOrd="0" presId="urn:microsoft.com/office/officeart/2005/8/layout/orgChart1"/>
    <dgm:cxn modelId="{76F622AD-C7A4-4CA6-8811-754A59843042}" type="presParOf" srcId="{3F463540-56BE-40BB-AF87-A3DAFB4A31AC}" destId="{683BB1BD-AB61-499B-99BA-8734BA5E107A}" srcOrd="1" destOrd="0" presId="urn:microsoft.com/office/officeart/2005/8/layout/orgChart1"/>
    <dgm:cxn modelId="{32D66128-F80A-4B94-A9F5-A6C78A1A3BC7}" type="presParOf" srcId="{C8BDB7AB-EB52-4011-88B5-44ECB2D0BEC7}" destId="{41EF77EC-4647-4CB9-8989-B791872D7B9B}" srcOrd="1" destOrd="0" presId="urn:microsoft.com/office/officeart/2005/8/layout/orgChart1"/>
    <dgm:cxn modelId="{AAB41ACD-5401-4C5C-B140-35F962CB39FC}" type="presParOf" srcId="{41EF77EC-4647-4CB9-8989-B791872D7B9B}" destId="{D74CFC35-7D95-4A33-BFCB-78B1D47094AE}" srcOrd="0" destOrd="0" presId="urn:microsoft.com/office/officeart/2005/8/layout/orgChart1"/>
    <dgm:cxn modelId="{86D143EB-8A7D-4DD7-9440-3AE147C39C78}" type="presParOf" srcId="{41EF77EC-4647-4CB9-8989-B791872D7B9B}" destId="{10F17762-D7CA-40CD-B3C6-519BA4D08E8A}" srcOrd="1" destOrd="0" presId="urn:microsoft.com/office/officeart/2005/8/layout/orgChart1"/>
    <dgm:cxn modelId="{B5BF4747-60F6-4B34-B07F-4663C6D1BFBD}" type="presParOf" srcId="{10F17762-D7CA-40CD-B3C6-519BA4D08E8A}" destId="{31C6CEC2-F64A-4C61-98C2-183772012F77}" srcOrd="0" destOrd="0" presId="urn:microsoft.com/office/officeart/2005/8/layout/orgChart1"/>
    <dgm:cxn modelId="{B0A36001-6E25-4644-8195-0E92D9E04861}" type="presParOf" srcId="{31C6CEC2-F64A-4C61-98C2-183772012F77}" destId="{F7D6C320-1B3A-4A55-B99B-2C4BE8DB9D8B}" srcOrd="0" destOrd="0" presId="urn:microsoft.com/office/officeart/2005/8/layout/orgChart1"/>
    <dgm:cxn modelId="{3CF76BCC-4DA3-4CA2-A87F-0DB0755EFE0A}" type="presParOf" srcId="{31C6CEC2-F64A-4C61-98C2-183772012F77}" destId="{858A357B-F827-4DBA-A32E-02687C6A1679}" srcOrd="1" destOrd="0" presId="urn:microsoft.com/office/officeart/2005/8/layout/orgChart1"/>
    <dgm:cxn modelId="{74A9E171-339D-4E64-876A-3E19CFEE5A2E}" type="presParOf" srcId="{10F17762-D7CA-40CD-B3C6-519BA4D08E8A}" destId="{C1576846-97F4-404F-B5D5-B34D80AE256E}" srcOrd="1" destOrd="0" presId="urn:microsoft.com/office/officeart/2005/8/layout/orgChart1"/>
    <dgm:cxn modelId="{CA96BCBD-5AFD-4425-AB4F-41ED7E414363}" type="presParOf" srcId="{10F17762-D7CA-40CD-B3C6-519BA4D08E8A}" destId="{DBEFA425-8EB5-4CEC-B474-FFB7F71CA597}" srcOrd="2" destOrd="0" presId="urn:microsoft.com/office/officeart/2005/8/layout/orgChart1"/>
    <dgm:cxn modelId="{F801F3DA-E753-4271-99FC-F50B4FC448A0}" type="presParOf" srcId="{C8BDB7AB-EB52-4011-88B5-44ECB2D0BEC7}" destId="{1BAFC28F-BC16-4B49-8FC2-975DF270E721}" srcOrd="2" destOrd="0" presId="urn:microsoft.com/office/officeart/2005/8/layout/orgChart1"/>
    <dgm:cxn modelId="{691F59F4-0E29-42FE-A992-7766D926C41D}" type="presParOf" srcId="{B9EC34F3-5D56-4842-95FE-6FFB0C1790E7}" destId="{95BA367B-EADB-4414-9FE0-708123B7926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CFC35-7D95-4A33-BFCB-78B1D47094AE}">
      <dsp:nvSpPr>
        <dsp:cNvPr id="0" name=""/>
        <dsp:cNvSpPr/>
      </dsp:nvSpPr>
      <dsp:spPr>
        <a:xfrm>
          <a:off x="7510728" y="3764032"/>
          <a:ext cx="91440" cy="5302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0222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A21BF5-32E2-4D5E-911D-65A160729B21}">
      <dsp:nvSpPr>
        <dsp:cNvPr id="0" name=""/>
        <dsp:cNvSpPr/>
      </dsp:nvSpPr>
      <dsp:spPr>
        <a:xfrm>
          <a:off x="6028902" y="1971375"/>
          <a:ext cx="265111" cy="11614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1439"/>
              </a:lnTo>
              <a:lnTo>
                <a:pt x="265111" y="116143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BF8DD-2F55-4D39-A014-C53E20CFE80A}">
      <dsp:nvSpPr>
        <dsp:cNvPr id="0" name=""/>
        <dsp:cNvSpPr/>
      </dsp:nvSpPr>
      <dsp:spPr>
        <a:xfrm>
          <a:off x="2973809" y="3764032"/>
          <a:ext cx="1527546" cy="5302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111"/>
              </a:lnTo>
              <a:lnTo>
                <a:pt x="1527546" y="265111"/>
              </a:lnTo>
              <a:lnTo>
                <a:pt x="1527546" y="530222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96A968-C05C-411A-9185-C5060DDB50F3}">
      <dsp:nvSpPr>
        <dsp:cNvPr id="0" name=""/>
        <dsp:cNvSpPr/>
      </dsp:nvSpPr>
      <dsp:spPr>
        <a:xfrm>
          <a:off x="1446263" y="3764032"/>
          <a:ext cx="1527546" cy="530222"/>
        </a:xfrm>
        <a:custGeom>
          <a:avLst/>
          <a:gdLst/>
          <a:ahLst/>
          <a:cxnLst/>
          <a:rect l="0" t="0" r="0" b="0"/>
          <a:pathLst>
            <a:path>
              <a:moveTo>
                <a:pt x="1527546" y="0"/>
              </a:moveTo>
              <a:lnTo>
                <a:pt x="1527546" y="265111"/>
              </a:lnTo>
              <a:lnTo>
                <a:pt x="0" y="265111"/>
              </a:lnTo>
              <a:lnTo>
                <a:pt x="0" y="530222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76BB14-96B2-4F15-8E3E-EBA796C99AA9}">
      <dsp:nvSpPr>
        <dsp:cNvPr id="0" name=""/>
        <dsp:cNvSpPr/>
      </dsp:nvSpPr>
      <dsp:spPr>
        <a:xfrm>
          <a:off x="4236244" y="1971375"/>
          <a:ext cx="1792657" cy="1161439"/>
        </a:xfrm>
        <a:custGeom>
          <a:avLst/>
          <a:gdLst/>
          <a:ahLst/>
          <a:cxnLst/>
          <a:rect l="0" t="0" r="0" b="0"/>
          <a:pathLst>
            <a:path>
              <a:moveTo>
                <a:pt x="1792657" y="0"/>
              </a:moveTo>
              <a:lnTo>
                <a:pt x="1792657" y="1161439"/>
              </a:lnTo>
              <a:lnTo>
                <a:pt x="0" y="116143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9C0BD8-5891-486A-9FBB-58498E09AEB0}">
      <dsp:nvSpPr>
        <dsp:cNvPr id="0" name=""/>
        <dsp:cNvSpPr/>
      </dsp:nvSpPr>
      <dsp:spPr>
        <a:xfrm>
          <a:off x="3585396" y="2772"/>
          <a:ext cx="4887011" cy="19686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1" i="1" u="none" strike="noStrike" kern="1200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Brucella abortus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1" i="0" u="none" strike="noStrike" kern="1200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Infekcija – lokalizacija limfno tkivo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1" i="0" u="none" strike="noStrike" kern="1200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Intermitentna bakterijemija</a:t>
          </a:r>
          <a:endParaRPr kumimoji="0" lang="en-US" altLang="en-US" sz="2000" b="1" i="0" u="none" strike="noStrike" kern="1200" cap="none" normalizeH="0" baseline="0" dirty="0" smtClean="0">
            <a:ln>
              <a:noFill/>
            </a:ln>
            <a:solidFill>
              <a:srgbClr val="FF3300"/>
            </a:solidFill>
            <a:effectLst/>
            <a:latin typeface="Times New Roman" panose="02020603050405020304" pitchFamily="18" charset="0"/>
            <a:cs typeface="Arial" panose="020B0604020202020204" pitchFamily="34" charset="0"/>
          </a:endParaRPr>
        </a:p>
      </dsp:txBody>
      <dsp:txXfrm>
        <a:off x="3585396" y="2772"/>
        <a:ext cx="4887011" cy="1968602"/>
      </dsp:txXfrm>
    </dsp:sp>
    <dsp:sp modelId="{1323C632-8101-4AB8-B99E-B38BD9ABB4CD}">
      <dsp:nvSpPr>
        <dsp:cNvPr id="0" name=""/>
        <dsp:cNvSpPr/>
      </dsp:nvSpPr>
      <dsp:spPr>
        <a:xfrm>
          <a:off x="1711375" y="2501597"/>
          <a:ext cx="2524869" cy="126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kern="1200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K</a:t>
          </a:r>
          <a:r>
            <a:rPr kumimoji="0" lang="en-GB" altLang="en-US" sz="2000" b="0" i="0" u="none" strike="noStrike" kern="1200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RAVA</a:t>
          </a:r>
          <a:endParaRPr kumimoji="0" lang="en-US" altLang="en-US" sz="2000" b="0" i="0" u="none" strike="noStrike" kern="1200" cap="none" normalizeH="0" baseline="0" dirty="0" smtClean="0">
            <a:ln>
              <a:noFill/>
            </a:ln>
            <a:solidFill>
              <a:srgbClr val="000066"/>
            </a:solidFill>
            <a:effectLst/>
            <a:latin typeface="Times New Roman" panose="02020603050405020304" pitchFamily="18" charset="0"/>
            <a:cs typeface="Arial" panose="020B0604020202020204" pitchFamily="34" charset="0"/>
          </a:endParaRPr>
        </a:p>
      </dsp:txBody>
      <dsp:txXfrm>
        <a:off x="1711375" y="2501597"/>
        <a:ext cx="2524869" cy="1262434"/>
      </dsp:txXfrm>
    </dsp:sp>
    <dsp:sp modelId="{7E1954FD-6ADC-4936-B4CF-E22DF0D8B8B4}">
      <dsp:nvSpPr>
        <dsp:cNvPr id="0" name=""/>
        <dsp:cNvSpPr/>
      </dsp:nvSpPr>
      <dsp:spPr>
        <a:xfrm>
          <a:off x="183829" y="4294254"/>
          <a:ext cx="2524869" cy="17497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Gravidna životinja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Placentitis, abortus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Sledeće trudnoće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nema abortusa ali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se izlučuju brucele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sr-Latn-CS" altLang="en-US" sz="1200" b="0" i="0" u="none" strike="noStrike" kern="1200" cap="none" normalizeH="0" baseline="0" dirty="0" smtClean="0">
            <a:ln>
              <a:noFill/>
            </a:ln>
            <a:solidFill>
              <a:srgbClr val="FF0000"/>
            </a:solidFill>
            <a:effectLst/>
            <a:latin typeface="Times New Roman" panose="02020603050405020304" pitchFamily="18" charset="0"/>
            <a:cs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1200" b="0" i="0" u="none" strike="noStrike" kern="1200" cap="none" normalizeH="0" baseline="0" dirty="0" smtClean="0">
            <a:ln>
              <a:noFill/>
            </a:ln>
            <a:solidFill>
              <a:srgbClr val="FF0000"/>
            </a:solidFill>
            <a:effectLst/>
            <a:latin typeface="Times New Roman" panose="02020603050405020304" pitchFamily="18" charset="0"/>
            <a:cs typeface="Arial" panose="020B0604020202020204" pitchFamily="34" charset="0"/>
          </a:endParaRPr>
        </a:p>
      </dsp:txBody>
      <dsp:txXfrm>
        <a:off x="183829" y="4294254"/>
        <a:ext cx="2524869" cy="1749759"/>
      </dsp:txXfrm>
    </dsp:sp>
    <dsp:sp modelId="{B6F45F2E-882C-4781-9F12-09342A76FB8B}">
      <dsp:nvSpPr>
        <dsp:cNvPr id="0" name=""/>
        <dsp:cNvSpPr/>
      </dsp:nvSpPr>
      <dsp:spPr>
        <a:xfrm>
          <a:off x="3238921" y="4294254"/>
          <a:ext cx="2524869" cy="126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Negravidna životinja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Lokalizovana u slezini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i limfnom tkivu</a:t>
          </a:r>
          <a:endParaRPr kumimoji="0" lang="en-US" altLang="en-US" sz="2000" b="0" i="0" u="none" strike="noStrike" kern="1200" cap="none" normalizeH="0" baseline="0" dirty="0" smtClean="0">
            <a:ln>
              <a:noFill/>
            </a:ln>
            <a:solidFill>
              <a:srgbClr val="FF0000"/>
            </a:solidFill>
            <a:effectLst/>
            <a:latin typeface="Times New Roman" panose="02020603050405020304" pitchFamily="18" charset="0"/>
            <a:cs typeface="Arial" panose="020B0604020202020204" pitchFamily="34" charset="0"/>
          </a:endParaRPr>
        </a:p>
      </dsp:txBody>
      <dsp:txXfrm>
        <a:off x="3238921" y="4294254"/>
        <a:ext cx="2524869" cy="1262434"/>
      </dsp:txXfrm>
    </dsp:sp>
    <dsp:sp modelId="{D8C549B1-D70F-449E-A9D5-42A56F2C8434}">
      <dsp:nvSpPr>
        <dsp:cNvPr id="0" name=""/>
        <dsp:cNvSpPr/>
      </dsp:nvSpPr>
      <dsp:spPr>
        <a:xfrm>
          <a:off x="6294013" y="2501597"/>
          <a:ext cx="2524869" cy="126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000" b="0" i="0" u="none" strike="noStrike" kern="1200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BIK</a:t>
          </a:r>
        </a:p>
      </dsp:txBody>
      <dsp:txXfrm>
        <a:off x="6294013" y="2501597"/>
        <a:ext cx="2524869" cy="1262434"/>
      </dsp:txXfrm>
    </dsp:sp>
    <dsp:sp modelId="{F7D6C320-1B3A-4A55-B99B-2C4BE8DB9D8B}">
      <dsp:nvSpPr>
        <dsp:cNvPr id="0" name=""/>
        <dsp:cNvSpPr/>
      </dsp:nvSpPr>
      <dsp:spPr>
        <a:xfrm>
          <a:off x="6294013" y="4294254"/>
          <a:ext cx="2524869" cy="1262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Reproduktivni organi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Orhitis, epididimitis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Sterilitet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Latn-CS" altLang="en-US" sz="2000" b="0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Brucele u semenu</a:t>
          </a:r>
          <a:endParaRPr kumimoji="0" lang="en-US" altLang="en-US" sz="2000" b="0" i="0" u="none" strike="noStrike" kern="1200" cap="none" normalizeH="0" baseline="0" dirty="0" smtClean="0">
            <a:ln>
              <a:noFill/>
            </a:ln>
            <a:solidFill>
              <a:srgbClr val="FF0000"/>
            </a:solidFill>
            <a:effectLst/>
            <a:latin typeface="Times New Roman" panose="02020603050405020304" pitchFamily="18" charset="0"/>
            <a:cs typeface="Arial" panose="020B0604020202020204" pitchFamily="34" charset="0"/>
          </a:endParaRPr>
        </a:p>
      </dsp:txBody>
      <dsp:txXfrm>
        <a:off x="6294013" y="4294254"/>
        <a:ext cx="2524869" cy="1262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AC685E1-5BEB-4DB4-BF90-20606E08C23E}" type="datetimeFigureOut">
              <a:rPr lang="en-US"/>
              <a:pPr>
                <a:defRPr/>
              </a:pPr>
              <a:t>16-Mar-21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77D2D4E-97D7-4EBD-8D2C-BB172117C5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128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2D7D0D6-CB0F-4AE6-8BB9-89BE9BC279DC}" type="datetimeFigureOut">
              <a:rPr lang="en-US"/>
              <a:pPr>
                <a:defRPr/>
              </a:pPr>
              <a:t>16-Mar-21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9F90788-DA2B-422F-AB95-482BD3F3B1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2399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B2943FC-95FE-42D4-8E2E-3505ECE2C459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988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9CB408F-AAF9-4B39-B1C5-CAE3C5861FBC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430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9CB408F-AAF9-4B39-B1C5-CAE3C5861FBC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211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9CB408F-AAF9-4B39-B1C5-CAE3C5861FBC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0915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9CB408F-AAF9-4B39-B1C5-CAE3C5861FBC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687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A8A89F1-1ED7-44D3-B047-2004D5772F9B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65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553A18C-E514-48D7-B35B-B039B14D170F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538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94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56EFF09-6528-405E-81C7-03EFFE0BC9A1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0391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4738967-1B3A-4F55-9E59-AC3C7391D71C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4470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D3E9CEA-345F-4079-8508-9D245B5E9AF7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738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CD8CFB2-10BD-44A6-8484-481A1653106D}" type="slidenum">
              <a:rPr lang="en-US" altLang="en-US"/>
              <a:pPr eaLnBrk="1" hangingPunct="1"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071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 smtClean="0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54EE1B4-8C5B-4093-B56C-C99DC2AAB362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574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C3AB6D8-A407-44C4-B1A7-E89D8F3D30C5}" type="slidenum">
              <a:rPr lang="en-US" altLang="en-US"/>
              <a:pPr eaLnBrk="1" hangingPunct="1"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4797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336D80D-72F1-4E85-9462-961AC3E4893E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095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D8A1C2-7A7A-4868-9E2A-51237F6FF390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59152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0F387CF-EF89-48EB-A692-C96EEBC8C77D}" type="slidenum">
              <a:rPr lang="en-US" altLang="en-US"/>
              <a:pPr eaLnBrk="1" hangingPunct="1"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1656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 smtClean="0"/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A5EF5A5-B09C-417C-9F2F-BCC260A657BD}" type="slidenum">
              <a:rPr lang="en-US" altLang="en-US"/>
              <a:pPr eaLnBrk="1" hangingPunct="1"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6260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ADC53C5-7CC2-4969-A23E-B1146AFDE8A1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6207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74993CC-C030-4581-962C-681D7788ECD0}" type="slidenum">
              <a:rPr lang="en-US" altLang="en-US"/>
              <a:pPr eaLnBrk="1" hangingPunct="1"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9647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05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3944876-A03C-4AFE-988D-2E6BAB02EBBA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8734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06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F23996E-421E-4D3E-B808-2EE381EFAA08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7813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F76E32-AF9D-4FB2-B61A-674A0664AF93}" type="slidenum">
              <a:rPr lang="en-US" altLang="en-US"/>
              <a:pPr eaLnBrk="1" hangingPunct="1"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2187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86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452B146-9BC9-47A5-A47C-B5AD33FF25EB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940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C5E3746-6B93-477C-965E-2CAE47126475}" type="slidenum">
              <a:rPr lang="en-US" altLang="en-US"/>
              <a:pPr eaLnBrk="1" hangingPunct="1"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23073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AA2918E-4006-4B4F-B47F-FDA1B57BB56D}" type="slidenum">
              <a:rPr lang="en-US" altLang="en-US"/>
              <a:pPr eaLnBrk="1" hangingPunct="1"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5887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8982CF-5B43-4AB0-9FB2-AB09B40B80A6}" type="slidenum">
              <a:rPr lang="en-GB" smtClean="0"/>
              <a:pPr/>
              <a:t>34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2803436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63D3BF2-56CB-4D5E-B369-DBF0830A7EAB}" type="slidenum">
              <a:rPr lang="en-US" altLang="en-US"/>
              <a:pPr eaLnBrk="1" hangingPunct="1"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6738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63D3BF2-56CB-4D5E-B369-DBF0830A7EAB}" type="slidenum">
              <a:rPr lang="en-US" altLang="en-US"/>
              <a:pPr eaLnBrk="1" hangingPunct="1"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07847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993C992-1FE3-403F-9FA9-87B08ABE29D5}" type="slidenum">
              <a:rPr lang="en-US" altLang="en-US"/>
              <a:pPr eaLnBrk="1" hangingPunct="1"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9276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993C992-1FE3-403F-9FA9-87B08ABE29D5}" type="slidenum">
              <a:rPr lang="en-US" altLang="en-US"/>
              <a:pPr eaLnBrk="1" hangingPunct="1"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0843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8A2CB66-30F0-40EC-A02C-C9C5D57CC241}" type="slidenum">
              <a:rPr lang="en-US" altLang="en-US"/>
              <a:pPr eaLnBrk="1" hangingPunct="1"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65236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A765935-F73D-4D8A-8533-9AE241DFC5B0}" type="slidenum">
              <a:rPr lang="en-US" altLang="en-US"/>
              <a:pPr eaLnBrk="1" hangingPunct="1"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3145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 smtClean="0"/>
          </a:p>
        </p:txBody>
      </p:sp>
      <p:sp>
        <p:nvSpPr>
          <p:cNvPr id="215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0202E1B-B71F-4270-A2BF-0FB2E0D68A1E}" type="slidenum">
              <a:rPr lang="en-US" altLang="en-US"/>
              <a:pPr eaLnBrk="1" hangingPunct="1"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053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CC686EA-7A2A-42B7-8DA7-386EC32ABA68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3425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15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0202E1B-B71F-4270-A2BF-0FB2E0D68A1E}" type="slidenum">
              <a:rPr lang="en-US" altLang="en-US"/>
              <a:pPr eaLnBrk="1" hangingPunct="1"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751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15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0202E1B-B71F-4270-A2BF-0FB2E0D68A1E}" type="slidenum">
              <a:rPr lang="en-US" altLang="en-US"/>
              <a:pPr eaLnBrk="1" hangingPunct="1"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3814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7616A97-0C96-49BE-B326-E09610EBB2BE}" type="slidenum">
              <a:rPr lang="en-US" altLang="en-US"/>
              <a:pPr eaLnBrk="1" hangingPunct="1"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3208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7616A97-0C96-49BE-B326-E09610EBB2BE}" type="slidenum">
              <a:rPr lang="en-US" altLang="en-US"/>
              <a:pPr eaLnBrk="1" hangingPunct="1"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60959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8982CF-5B43-4AB0-9FB2-AB09B40B80A6}" type="slidenum">
              <a:rPr lang="en-GB" smtClean="0"/>
              <a:pPr/>
              <a:t>46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8512290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4843437-EF24-4C8B-9D25-4243734D98B3}" type="slidenum">
              <a:rPr lang="en-US" altLang="en-US"/>
              <a:pPr eaLnBrk="1" hangingPunct="1"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6609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8982CF-5B43-4AB0-9FB2-AB09B40B80A6}" type="slidenum">
              <a:rPr lang="en-GB" smtClean="0"/>
              <a:pPr/>
              <a:t>48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7356850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4843437-EF24-4C8B-9D25-4243734D98B3}" type="slidenum">
              <a:rPr lang="en-US" altLang="en-US"/>
              <a:pPr eaLnBrk="1" hangingPunct="1"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950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4843437-EF24-4C8B-9D25-4243734D98B3}" type="slidenum">
              <a:rPr lang="en-US" altLang="en-US"/>
              <a:pPr eaLnBrk="1" hangingPunct="1"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2912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4843437-EF24-4C8B-9D25-4243734D98B3}" type="slidenum">
              <a:rPr lang="en-US" altLang="en-US"/>
              <a:pPr eaLnBrk="1" hangingPunct="1"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29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5676C46-6ECC-49EA-93CA-6EDA8999F0CA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93232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4843437-EF24-4C8B-9D25-4243734D98B3}" type="slidenum">
              <a:rPr lang="en-US" altLang="en-US"/>
              <a:pPr eaLnBrk="1" hangingPunct="1"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749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9AEFA0C-7E3D-48A2-8597-D1AE65BC2567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280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5FBBB62-4085-4AFD-8A66-9821C2D5169C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54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9CB408F-AAF9-4B39-B1C5-CAE3C5861FBC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6756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9CB408F-AAF9-4B39-B1C5-CAE3C5861FBC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546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E070C-D510-4910-94C8-DD3538391963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541899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BD641-23A1-4C11-A6DF-2AFDA949C0B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7942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EE34-4366-4811-BF04-F7F848A2F728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03358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48501-0994-49EE-9B0A-3F954D102D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3860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B4C5E96-B8B7-45CF-89F0-B8501182F5D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4355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37175FF-0806-42C8-B73B-6BD5FE8D7F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9633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CD1C30F-AA04-4B19-BA7A-509820FFA1D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90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0107-DB23-474E-87E3-97C78A3F398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8330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990E5-D133-44BD-B763-4C0C1D8C49BA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01423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2902-CA6C-4188-8217-AF6D4BBAF3A8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1736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4C43-12ED-4F7D-8B7B-BF3285F77121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764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40E7E-5BBD-46CC-9E27-EA0F5A3685EB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81909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D553A-1BA2-41D9-9B81-321C69D356AD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65697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009EB2-5E06-448E-8E0A-B71762A9A2D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54688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C066-98A0-4928-B973-0D3730FBF2BE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2178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A9A95D0-1056-4704-BFDB-9E0CE144A831}" type="slidenum">
              <a:rPr lang="en-GB" altLang="en-US" smtClean="0">
                <a:cs typeface="Arial" panose="020B0604020202020204" pitchFamily="34" charset="0"/>
              </a:rPr>
              <a:pPr/>
              <a:t>‹#›</a:t>
            </a:fld>
            <a:endParaRPr lang="en-GB" altLang="en-US" smtClean="0"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05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53" r:id="rId1"/>
    <p:sldLayoutId id="2147486854" r:id="rId2"/>
    <p:sldLayoutId id="2147486855" r:id="rId3"/>
    <p:sldLayoutId id="2147486856" r:id="rId4"/>
    <p:sldLayoutId id="2147486857" r:id="rId5"/>
    <p:sldLayoutId id="2147486858" r:id="rId6"/>
    <p:sldLayoutId id="2147486859" r:id="rId7"/>
    <p:sldLayoutId id="2147486860" r:id="rId8"/>
    <p:sldLayoutId id="2147486861" r:id="rId9"/>
    <p:sldLayoutId id="2147486862" r:id="rId10"/>
    <p:sldLayoutId id="2147486863" r:id="rId11"/>
    <p:sldLayoutId id="2147486867" r:id="rId12"/>
    <p:sldLayoutId id="2147486868" r:id="rId13"/>
    <p:sldLayoutId id="2147486869" r:id="rId14"/>
    <p:sldLayoutId id="2147486870" r:id="rId15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30213" y="404813"/>
            <a:ext cx="8713787" cy="4241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sr-Latn-CS" sz="3000" dirty="0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	</a:t>
            </a:r>
            <a:r>
              <a:rPr lang="en-GB" sz="3200" b="1" i="1" dirty="0" err="1">
                <a:solidFill>
                  <a:srgbClr val="FF5050"/>
                </a:solidFill>
              </a:rPr>
              <a:t>Brucella</a:t>
            </a:r>
            <a:r>
              <a:rPr lang="en-GB" sz="3200" b="1" dirty="0">
                <a:solidFill>
                  <a:srgbClr val="FF5050"/>
                </a:solidFill>
              </a:rPr>
              <a:t> spp.</a:t>
            </a:r>
          </a:p>
          <a:p>
            <a:pPr>
              <a:lnSpc>
                <a:spcPct val="90000"/>
              </a:lnSpc>
              <a:defRPr/>
            </a:pPr>
            <a:r>
              <a:rPr lang="sr-Latn-CS" sz="2800" b="1" dirty="0">
                <a:solidFill>
                  <a:srgbClr val="002060"/>
                </a:solidFill>
              </a:rPr>
              <a:t>U</a:t>
            </a:r>
            <a:r>
              <a:rPr lang="en-GB" sz="2800" b="1" dirty="0" err="1" smtClean="0">
                <a:solidFill>
                  <a:srgbClr val="002060"/>
                </a:solidFill>
              </a:rPr>
              <a:t>zro</a:t>
            </a:r>
            <a:r>
              <a:rPr lang="sr-Latn-CS" sz="2800" b="1" dirty="0">
                <a:solidFill>
                  <a:srgbClr val="002060"/>
                </a:solidFill>
              </a:rPr>
              <a:t>č</a:t>
            </a:r>
            <a:r>
              <a:rPr lang="en-GB" sz="2800" b="1" dirty="0" err="1">
                <a:solidFill>
                  <a:srgbClr val="002060"/>
                </a:solidFill>
              </a:rPr>
              <a:t>nici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zarazne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bolesti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sr-Latn-CS" sz="2800" b="1" dirty="0">
                <a:solidFill>
                  <a:srgbClr val="002060"/>
                </a:solidFill>
              </a:rPr>
              <a:t>ž</a:t>
            </a:r>
            <a:r>
              <a:rPr lang="en-GB" sz="2800" b="1" dirty="0" err="1">
                <a:solidFill>
                  <a:srgbClr val="002060"/>
                </a:solidFill>
              </a:rPr>
              <a:t>ivotinja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i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ljudi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bruceloze</a:t>
            </a:r>
            <a:endParaRPr lang="sr-Latn-CS" sz="2800" b="1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sr-Latn-CS" sz="2800" b="1" dirty="0">
                <a:solidFill>
                  <a:srgbClr val="FF3300"/>
                </a:solidFill>
              </a:rPr>
              <a:t>Sitni Gram negativni kokobacili 0,6 x 0,6-1,5 </a:t>
            </a:r>
            <a:r>
              <a:rPr lang="sr-Latn-CS" sz="2800" b="1" dirty="0">
                <a:solidFill>
                  <a:srgbClr val="FF3300"/>
                </a:solidFill>
                <a:latin typeface="Symbol" pitchFamily="18" charset="2"/>
              </a:rPr>
              <a:t>m</a:t>
            </a:r>
            <a:r>
              <a:rPr lang="sr-Latn-CS" sz="2800" b="1" dirty="0">
                <a:solidFill>
                  <a:srgbClr val="FF3300"/>
                </a:solidFill>
              </a:rPr>
              <a:t>m </a:t>
            </a:r>
          </a:p>
          <a:p>
            <a:pPr>
              <a:lnSpc>
                <a:spcPct val="90000"/>
              </a:lnSpc>
              <a:defRPr/>
            </a:pPr>
            <a:endParaRPr lang="sr-Latn-CS" dirty="0">
              <a:latin typeface="Times New Roman" pitchFamily="18" charset="0"/>
            </a:endParaRPr>
          </a:p>
        </p:txBody>
      </p:sp>
      <p:pic>
        <p:nvPicPr>
          <p:cNvPr id="72707" name="Picture 3" descr="brucell03-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2286000"/>
            <a:ext cx="4752975" cy="3784600"/>
          </a:xfrm>
          <a:noFill/>
        </p:spPr>
      </p:pic>
    </p:spTree>
    <p:extLst>
      <p:ext uri="{BB962C8B-B14F-4D97-AF65-F5344CB8AC3E}">
        <p14:creationId xmlns:p14="http://schemas.microsoft.com/office/powerpoint/2010/main" val="31581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381000"/>
            <a:ext cx="8640762" cy="5832475"/>
          </a:xfrm>
        </p:spPr>
        <p:txBody>
          <a:bodyPr/>
          <a:lstStyle/>
          <a:p>
            <a:pPr>
              <a:defRPr/>
            </a:pPr>
            <a:r>
              <a:rPr lang="sr-Latn-CS" sz="3200" dirty="0"/>
              <a:t>Razlika vrsta</a:t>
            </a:r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dirty="0" smtClean="0"/>
              <a:t>specifične </a:t>
            </a:r>
            <a:r>
              <a:rPr lang="sr-Latn-CS" sz="2800" dirty="0"/>
              <a:t>kulturelne karakteristike – CO</a:t>
            </a:r>
            <a:r>
              <a:rPr lang="sr-Latn-CS" sz="2800" baseline="-25000" dirty="0"/>
              <a:t>2</a:t>
            </a:r>
            <a:r>
              <a:rPr lang="sr-Latn-CS" sz="2800" dirty="0"/>
              <a:t> </a:t>
            </a:r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dirty="0"/>
              <a:t>biohemijske reakcije – stvaranje H</a:t>
            </a:r>
            <a:r>
              <a:rPr lang="sr-Latn-CS" sz="2800" baseline="-25000" dirty="0"/>
              <a:t>2</a:t>
            </a:r>
            <a:r>
              <a:rPr lang="sr-Latn-CS" sz="2800" dirty="0"/>
              <a:t>S, ureaza</a:t>
            </a:r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b="1" dirty="0">
                <a:solidFill>
                  <a:srgbClr val="FF5050"/>
                </a:solidFill>
              </a:rPr>
              <a:t>inhibicija rasta od strane anilinskih boja </a:t>
            </a:r>
            <a:r>
              <a:rPr lang="sr-Latn-CS" sz="2800" dirty="0"/>
              <a:t>– tionin, </a:t>
            </a:r>
            <a:r>
              <a:rPr lang="sr-Latn-CS" sz="2800" dirty="0" smtClean="0"/>
              <a:t>bazični fuksin</a:t>
            </a:r>
          </a:p>
          <a:p>
            <a:pPr lvl="2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b="1" i="1" dirty="0" smtClean="0">
                <a:solidFill>
                  <a:srgbClr val="002060"/>
                </a:solidFill>
              </a:rPr>
              <a:t>B.melitensis</a:t>
            </a:r>
            <a:r>
              <a:rPr lang="sr-Latn-CS" sz="2400" b="1" dirty="0" smtClean="0">
                <a:solidFill>
                  <a:srgbClr val="002060"/>
                </a:solidFill>
              </a:rPr>
              <a:t> – nije inhibisan rast</a:t>
            </a:r>
          </a:p>
          <a:p>
            <a:pPr lvl="2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b="1" i="1" dirty="0" smtClean="0">
                <a:solidFill>
                  <a:srgbClr val="002060"/>
                </a:solidFill>
              </a:rPr>
              <a:t>B.abortus</a:t>
            </a:r>
            <a:r>
              <a:rPr lang="sr-Latn-CS" sz="2400" b="1" dirty="0" smtClean="0">
                <a:solidFill>
                  <a:srgbClr val="002060"/>
                </a:solidFill>
              </a:rPr>
              <a:t> – inhibicija tionin </a:t>
            </a:r>
          </a:p>
          <a:p>
            <a:pPr lvl="2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b="1" i="1" dirty="0" smtClean="0">
                <a:solidFill>
                  <a:srgbClr val="002060"/>
                </a:solidFill>
              </a:rPr>
              <a:t>B.suis</a:t>
            </a:r>
            <a:r>
              <a:rPr lang="sr-Latn-CS" sz="2400" b="1" dirty="0" smtClean="0">
                <a:solidFill>
                  <a:srgbClr val="002060"/>
                </a:solidFill>
              </a:rPr>
              <a:t> </a:t>
            </a:r>
            <a:r>
              <a:rPr lang="sr-Latn-CS" sz="2400" b="1" dirty="0">
                <a:solidFill>
                  <a:srgbClr val="002060"/>
                </a:solidFill>
              </a:rPr>
              <a:t>– inhibicija </a:t>
            </a:r>
            <a:r>
              <a:rPr lang="sr-Latn-CS" sz="2400" b="1" dirty="0" smtClean="0">
                <a:solidFill>
                  <a:srgbClr val="002060"/>
                </a:solidFill>
              </a:rPr>
              <a:t>bazični fuksin </a:t>
            </a:r>
          </a:p>
          <a:p>
            <a:pPr lvl="2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endParaRPr lang="sr-Latn-CS" sz="2400" dirty="0"/>
          </a:p>
        </p:txBody>
      </p:sp>
      <p:pic>
        <p:nvPicPr>
          <p:cNvPr id="79875" name="Picture 3" descr="B abortus biotip1 anilinske boje 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lum bright="26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2743200"/>
            <a:ext cx="3198762" cy="3307350"/>
          </a:xfrm>
        </p:spPr>
      </p:pic>
    </p:spTree>
    <p:extLst>
      <p:ext uri="{BB962C8B-B14F-4D97-AF65-F5344CB8AC3E}">
        <p14:creationId xmlns:p14="http://schemas.microsoft.com/office/powerpoint/2010/main" val="279756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52400"/>
            <a:ext cx="8640762" cy="5832475"/>
          </a:xfrm>
        </p:spPr>
        <p:txBody>
          <a:bodyPr/>
          <a:lstStyle/>
          <a:p>
            <a:pPr>
              <a:defRPr/>
            </a:pPr>
            <a:r>
              <a:rPr lang="sr-Latn-CS" sz="3200" dirty="0"/>
              <a:t>Razlika vrsta</a:t>
            </a:r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prisustvo </a:t>
            </a:r>
            <a:r>
              <a:rPr lang="sr-Latn-CS" sz="2800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antigena A, M i </a:t>
            </a:r>
            <a:r>
              <a:rPr lang="sr-Latn-CS" sz="280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sr-Latn-CS" sz="2800" dirty="0" smtClean="0"/>
              <a:t>                                   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19200"/>
            <a:ext cx="5799404" cy="491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9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52400"/>
            <a:ext cx="8640762" cy="5832475"/>
          </a:xfrm>
        </p:spPr>
        <p:txBody>
          <a:bodyPr/>
          <a:lstStyle/>
          <a:p>
            <a:pPr>
              <a:defRPr/>
            </a:pPr>
            <a:r>
              <a:rPr lang="sr-Latn-CS" sz="3200" dirty="0"/>
              <a:t>Razlika vrsta</a:t>
            </a:r>
          </a:p>
          <a:p>
            <a:pPr marL="201168" lvl="1" indent="0">
              <a:buClr>
                <a:srgbClr val="002060"/>
              </a:buClr>
              <a:buNone/>
              <a:defRPr/>
            </a:pPr>
            <a:r>
              <a:rPr lang="sr-Latn-CS" sz="2800" b="1" dirty="0" smtClean="0">
                <a:solidFill>
                  <a:srgbClr val="FF5050"/>
                </a:solidFill>
              </a:rPr>
              <a:t>prisustvo </a:t>
            </a:r>
            <a:r>
              <a:rPr lang="sr-Latn-CS" sz="2800" b="1" dirty="0">
                <a:solidFill>
                  <a:srgbClr val="FF5050"/>
                </a:solidFill>
              </a:rPr>
              <a:t>antigena A, M i </a:t>
            </a:r>
            <a:r>
              <a:rPr lang="sr-Latn-CS" sz="2800" b="1" dirty="0" smtClean="0">
                <a:solidFill>
                  <a:srgbClr val="FF5050"/>
                </a:solidFill>
              </a:rPr>
              <a:t>R</a:t>
            </a:r>
          </a:p>
          <a:p>
            <a:pPr marL="201168" lvl="1" indent="0">
              <a:buClr>
                <a:srgbClr val="002060"/>
              </a:buClr>
              <a:buNone/>
              <a:defRPr/>
            </a:pPr>
            <a:endParaRPr lang="sr-Latn-CS" sz="1000" dirty="0" smtClean="0">
              <a:solidFill>
                <a:srgbClr val="FF5050"/>
              </a:solidFill>
            </a:endParaRPr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i="1" dirty="0" smtClean="0">
                <a:solidFill>
                  <a:srgbClr val="FF5050"/>
                </a:solidFill>
              </a:rPr>
              <a:t>B.melitensis</a:t>
            </a:r>
            <a:r>
              <a:rPr lang="sr-Latn-CS" sz="2800" dirty="0" smtClean="0">
                <a:solidFill>
                  <a:srgbClr val="FF5050"/>
                </a:solidFill>
              </a:rPr>
              <a:t> </a:t>
            </a:r>
            <a:r>
              <a:rPr lang="sr-Latn-CS" sz="2800" dirty="0" smtClean="0">
                <a:solidFill>
                  <a:schemeClr val="tx1"/>
                </a:solidFill>
              </a:rPr>
              <a:t>– M i A antigen – 20:1</a:t>
            </a:r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i="1" dirty="0" smtClean="0">
                <a:solidFill>
                  <a:srgbClr val="FF5050"/>
                </a:solidFill>
              </a:rPr>
              <a:t>B.abortus</a:t>
            </a:r>
            <a:r>
              <a:rPr lang="sr-Latn-CS" sz="2800" dirty="0" smtClean="0">
                <a:solidFill>
                  <a:srgbClr val="FF5050"/>
                </a:solidFill>
              </a:rPr>
              <a:t> </a:t>
            </a:r>
            <a:r>
              <a:rPr lang="sr-Latn-CS" sz="2800" dirty="0" smtClean="0">
                <a:solidFill>
                  <a:schemeClr val="tx1"/>
                </a:solidFill>
              </a:rPr>
              <a:t>– A i M antigen- 20:1</a:t>
            </a:r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i="1" dirty="0" smtClean="0">
                <a:solidFill>
                  <a:srgbClr val="FF5050"/>
                </a:solidFill>
              </a:rPr>
              <a:t>B.suis</a:t>
            </a:r>
            <a:r>
              <a:rPr lang="sr-Latn-CS" sz="2800" dirty="0" smtClean="0">
                <a:solidFill>
                  <a:srgbClr val="FF5050"/>
                </a:solidFill>
              </a:rPr>
              <a:t> </a:t>
            </a:r>
            <a:r>
              <a:rPr lang="sr-Latn-CS" sz="2800" dirty="0" smtClean="0">
                <a:solidFill>
                  <a:schemeClr val="tx1"/>
                </a:solidFill>
              </a:rPr>
              <a:t>– A i M antigen – 2:1</a:t>
            </a:r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i="1" dirty="0" smtClean="0">
                <a:solidFill>
                  <a:srgbClr val="FF5050"/>
                </a:solidFill>
              </a:rPr>
              <a:t>B. </a:t>
            </a:r>
            <a:r>
              <a:rPr lang="sr-Latn-CS" sz="2800" i="1" dirty="0">
                <a:solidFill>
                  <a:srgbClr val="FF5050"/>
                </a:solidFill>
              </a:rPr>
              <a:t>c</a:t>
            </a:r>
            <a:r>
              <a:rPr lang="sr-Latn-CS" sz="2800" i="1" dirty="0" smtClean="0">
                <a:solidFill>
                  <a:srgbClr val="FF5050"/>
                </a:solidFill>
              </a:rPr>
              <a:t>anis </a:t>
            </a:r>
            <a:r>
              <a:rPr lang="sr-Latn-CS" sz="2800" dirty="0" smtClean="0">
                <a:solidFill>
                  <a:schemeClr val="tx1"/>
                </a:solidFill>
              </a:rPr>
              <a:t>– R forma</a:t>
            </a:r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i="1" dirty="0" smtClean="0">
                <a:solidFill>
                  <a:srgbClr val="FF5050"/>
                </a:solidFill>
              </a:rPr>
              <a:t>B.ovis </a:t>
            </a:r>
            <a:r>
              <a:rPr lang="sr-Latn-CS" sz="2800" dirty="0" smtClean="0">
                <a:solidFill>
                  <a:schemeClr val="tx1"/>
                </a:solidFill>
              </a:rPr>
              <a:t>- R forma                                   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886200"/>
            <a:ext cx="29241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6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228600"/>
            <a:ext cx="8640762" cy="5832475"/>
          </a:xfrm>
        </p:spPr>
        <p:txBody>
          <a:bodyPr/>
          <a:lstStyle/>
          <a:p>
            <a:pPr>
              <a:defRPr/>
            </a:pPr>
            <a:r>
              <a:rPr lang="sr-Latn-CS" sz="3200" dirty="0"/>
              <a:t>Razlika vrsta</a:t>
            </a:r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GB" sz="2800" dirty="0" err="1" smtClean="0"/>
              <a:t>Fagotipi</a:t>
            </a:r>
            <a:r>
              <a:rPr lang="sr-Latn-RS" sz="2800" dirty="0"/>
              <a:t>z</a:t>
            </a:r>
            <a:r>
              <a:rPr lang="en-GB" sz="2800" dirty="0" err="1" smtClean="0"/>
              <a:t>acija</a:t>
            </a:r>
            <a:r>
              <a:rPr lang="en-GB" sz="2800" dirty="0" smtClean="0"/>
              <a:t> </a:t>
            </a:r>
            <a:r>
              <a:rPr lang="sr-Latn-RS" sz="2800" dirty="0" smtClean="0"/>
              <a:t>- </a:t>
            </a:r>
            <a:r>
              <a:rPr lang="sr-Latn-CS" sz="2800" dirty="0"/>
              <a:t>   Tbilisi (Tb), Firenze (Fz), Weybridge (Wb), S708, Berkeley (Bk), R/C, and Izatnagar (Iz)                                  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905000"/>
            <a:ext cx="4628396" cy="439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5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333375"/>
            <a:ext cx="8763000" cy="4530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altLang="en-US" sz="2800" b="1" dirty="0" err="1" smtClean="0">
                <a:solidFill>
                  <a:srgbClr val="FF5050"/>
                </a:solidFill>
              </a:rPr>
              <a:t>Obligatni</a:t>
            </a:r>
            <a:r>
              <a:rPr lang="en-GB" altLang="en-US" sz="2800" b="1" dirty="0" smtClean="0">
                <a:solidFill>
                  <a:srgbClr val="FF505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FF5050"/>
                </a:solidFill>
              </a:rPr>
              <a:t>paraziti</a:t>
            </a:r>
            <a:r>
              <a:rPr lang="en-GB" altLang="en-US" sz="2800" b="1" dirty="0" smtClean="0">
                <a:solidFill>
                  <a:srgbClr val="FF505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FF5050"/>
                </a:solidFill>
              </a:rPr>
              <a:t>i</a:t>
            </a:r>
            <a:r>
              <a:rPr lang="en-GB" altLang="en-US" sz="2800" b="1" dirty="0" smtClean="0">
                <a:solidFill>
                  <a:srgbClr val="FF505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FF5050"/>
                </a:solidFill>
              </a:rPr>
              <a:t>njihovo</a:t>
            </a:r>
            <a:r>
              <a:rPr lang="en-GB" altLang="en-US" sz="2800" b="1" dirty="0" smtClean="0">
                <a:solidFill>
                  <a:srgbClr val="FF505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FF5050"/>
                </a:solidFill>
              </a:rPr>
              <a:t>stani</a:t>
            </a:r>
            <a:r>
              <a:rPr lang="sr-Latn-CS" altLang="en-US" sz="2800" b="1" dirty="0" smtClean="0">
                <a:solidFill>
                  <a:srgbClr val="FF5050"/>
                </a:solidFill>
              </a:rPr>
              <a:t>š</a:t>
            </a:r>
            <a:r>
              <a:rPr lang="en-GB" altLang="en-US" sz="2800" b="1" dirty="0" err="1" smtClean="0">
                <a:solidFill>
                  <a:srgbClr val="FF5050"/>
                </a:solidFill>
              </a:rPr>
              <a:t>te</a:t>
            </a:r>
            <a:r>
              <a:rPr lang="en-GB" altLang="en-US" sz="2800" b="1" dirty="0" smtClean="0">
                <a:solidFill>
                  <a:srgbClr val="FF5050"/>
                </a:solidFill>
              </a:rPr>
              <a:t> u </a:t>
            </a:r>
            <a:r>
              <a:rPr lang="en-GB" altLang="en-US" sz="2800" b="1" dirty="0" err="1" smtClean="0">
                <a:solidFill>
                  <a:srgbClr val="FF5050"/>
                </a:solidFill>
              </a:rPr>
              <a:t>prirodi</a:t>
            </a:r>
            <a:r>
              <a:rPr lang="en-GB" altLang="en-US" sz="2800" b="1" dirty="0" smtClean="0">
                <a:solidFill>
                  <a:srgbClr val="FF505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FF5050"/>
                </a:solidFill>
              </a:rPr>
              <a:t>predstavljaju</a:t>
            </a:r>
            <a:r>
              <a:rPr lang="en-GB" altLang="en-US" sz="2800" b="1" dirty="0" smtClean="0">
                <a:solidFill>
                  <a:srgbClr val="FF505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FF5050"/>
                </a:solidFill>
              </a:rPr>
              <a:t>specifi</a:t>
            </a:r>
            <a:r>
              <a:rPr lang="sr-Latn-CS" altLang="en-US" sz="2800" b="1" dirty="0" smtClean="0">
                <a:solidFill>
                  <a:srgbClr val="FF5050"/>
                </a:solidFill>
              </a:rPr>
              <a:t>č</a:t>
            </a:r>
            <a:r>
              <a:rPr lang="en-GB" altLang="en-US" sz="2800" b="1" dirty="0" err="1" smtClean="0">
                <a:solidFill>
                  <a:srgbClr val="FF5050"/>
                </a:solidFill>
              </a:rPr>
              <a:t>ni</a:t>
            </a:r>
            <a:r>
              <a:rPr lang="en-GB" altLang="en-US" sz="2800" b="1" dirty="0" smtClean="0">
                <a:solidFill>
                  <a:srgbClr val="FF505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FF5050"/>
                </a:solidFill>
              </a:rPr>
              <a:t>doma</a:t>
            </a:r>
            <a:r>
              <a:rPr lang="sr-Latn-CS" altLang="en-US" sz="2800" b="1" dirty="0" smtClean="0">
                <a:solidFill>
                  <a:srgbClr val="FF5050"/>
                </a:solidFill>
              </a:rPr>
              <a:t>ć</a:t>
            </a:r>
            <a:r>
              <a:rPr lang="en-GB" altLang="en-US" sz="2800" b="1" dirty="0" err="1" smtClean="0">
                <a:solidFill>
                  <a:srgbClr val="FF5050"/>
                </a:solidFill>
              </a:rPr>
              <a:t>ini</a:t>
            </a:r>
            <a:endParaRPr lang="sr-Latn-CS" altLang="en-US" sz="2800" b="1" dirty="0" smtClean="0">
              <a:solidFill>
                <a:srgbClr val="FF5050"/>
              </a:solidFill>
            </a:endParaRPr>
          </a:p>
          <a:p>
            <a:pPr>
              <a:lnSpc>
                <a:spcPct val="90000"/>
              </a:lnSpc>
            </a:pPr>
            <a:r>
              <a:rPr lang="sr-Latn-CS" altLang="en-US" sz="2800" b="1" dirty="0" smtClean="0">
                <a:solidFill>
                  <a:srgbClr val="FF5050"/>
                </a:solidFill>
              </a:rPr>
              <a:t>Predilekciono mesto – reproduktivni organi</a:t>
            </a:r>
          </a:p>
          <a:p>
            <a:pPr>
              <a:lnSpc>
                <a:spcPct val="90000"/>
              </a:lnSpc>
            </a:pPr>
            <a:r>
              <a:rPr lang="sr-Latn-CS" altLang="en-US" sz="2800" b="1" dirty="0" smtClean="0">
                <a:solidFill>
                  <a:srgbClr val="7030A0"/>
                </a:solidFill>
              </a:rPr>
              <a:t>Inficirane životinje – rezervoar</a:t>
            </a:r>
          </a:p>
          <a:p>
            <a:pPr>
              <a:lnSpc>
                <a:spcPct val="90000"/>
              </a:lnSpc>
            </a:pPr>
            <a:r>
              <a:rPr lang="sr-Latn-CS" altLang="en-US" sz="2800" b="1" dirty="0" smtClean="0">
                <a:solidFill>
                  <a:srgbClr val="002060"/>
                </a:solidFill>
              </a:rPr>
              <a:t>Izvan domaćina mogu 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pre</a:t>
            </a:r>
            <a:r>
              <a:rPr lang="sr-Latn-CS" altLang="en-US" sz="2800" b="1" dirty="0" smtClean="0">
                <a:solidFill>
                  <a:srgbClr val="002060"/>
                </a:solidFill>
              </a:rPr>
              <a:t>ž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ivet</a:t>
            </a:r>
            <a:r>
              <a:rPr lang="sr-Latn-CS" altLang="en-US" sz="2800" b="1" dirty="0" smtClean="0">
                <a:solidFill>
                  <a:srgbClr val="002060"/>
                </a:solidFill>
              </a:rPr>
              <a:t>i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i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 vi</a:t>
            </a:r>
            <a:r>
              <a:rPr lang="sr-Latn-CS" altLang="en-US" sz="2800" b="1" dirty="0" smtClean="0">
                <a:solidFill>
                  <a:srgbClr val="002060"/>
                </a:solidFill>
              </a:rPr>
              <a:t>š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e od </a:t>
            </a:r>
            <a:r>
              <a:rPr lang="sr-Latn-CS" altLang="en-US" sz="2800" b="1" dirty="0" smtClean="0">
                <a:solidFill>
                  <a:srgbClr val="002060"/>
                </a:solidFill>
              </a:rPr>
              <a:t>č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et</a:t>
            </a:r>
            <a:r>
              <a:rPr lang="sr-Latn-RS" altLang="en-US" sz="2800" b="1" dirty="0" smtClean="0">
                <a:solidFill>
                  <a:srgbClr val="002060"/>
                </a:solidFill>
              </a:rPr>
              <a:t>i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ri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meseca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 u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vodi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i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zemlji</a:t>
            </a:r>
            <a:r>
              <a:rPr lang="sr-Latn-CS" altLang="en-US" sz="2800" b="1" dirty="0" smtClean="0">
                <a:solidFill>
                  <a:srgbClr val="002060"/>
                </a:solidFill>
              </a:rPr>
              <a:t>š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tu</a:t>
            </a:r>
            <a:endParaRPr lang="sr-Latn-CS" altLang="en-US" sz="2800" b="1" dirty="0" smtClean="0">
              <a:solidFill>
                <a:srgbClr val="002060"/>
              </a:solidFill>
            </a:endParaRPr>
          </a:p>
        </p:txBody>
      </p:sp>
      <p:pic>
        <p:nvPicPr>
          <p:cNvPr id="80899" name="Picture 3" descr="krava+tel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3651250"/>
            <a:ext cx="3168650" cy="2425700"/>
          </a:xfrm>
          <a:noFill/>
        </p:spPr>
      </p:pic>
      <p:pic>
        <p:nvPicPr>
          <p:cNvPr id="80900" name="Picture 4" descr="Resize of 000660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3066993"/>
            <a:ext cx="2419350" cy="3594214"/>
          </a:xfrm>
          <a:noFill/>
        </p:spPr>
      </p:pic>
    </p:spTree>
    <p:extLst>
      <p:ext uri="{BB962C8B-B14F-4D97-AF65-F5344CB8AC3E}">
        <p14:creationId xmlns:p14="http://schemas.microsoft.com/office/powerpoint/2010/main" val="365300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388" y="404813"/>
            <a:ext cx="8964612" cy="45307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sr-Latn-CS" sz="3000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</a:t>
            </a:r>
            <a:r>
              <a:rPr lang="sr-Latn-CS" sz="2800" b="1" dirty="0">
                <a:solidFill>
                  <a:srgbClr val="FF5050"/>
                </a:solidFill>
              </a:rPr>
              <a:t>	</a:t>
            </a:r>
            <a:r>
              <a:rPr lang="sr-Latn-CS" sz="3200" b="1" dirty="0">
                <a:solidFill>
                  <a:srgbClr val="FF5050"/>
                </a:solidFill>
              </a:rPr>
              <a:t>Patogeneza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dirty="0" smtClean="0"/>
              <a:t> Nastanak </a:t>
            </a:r>
            <a:r>
              <a:rPr lang="sr-Latn-CS" sz="2800" dirty="0"/>
              <a:t>i ishod infekcije</a:t>
            </a:r>
          </a:p>
          <a:p>
            <a:pPr lvl="1">
              <a:defRPr/>
            </a:pPr>
            <a:r>
              <a:rPr lang="sr-Latn-CS" sz="2800" dirty="0"/>
              <a:t>Broj bakterija</a:t>
            </a:r>
          </a:p>
          <a:p>
            <a:pPr lvl="1">
              <a:defRPr/>
            </a:pPr>
            <a:r>
              <a:rPr lang="sr-Latn-CS" sz="2800" dirty="0"/>
              <a:t>Virulencije soja</a:t>
            </a:r>
          </a:p>
          <a:p>
            <a:pPr lvl="1">
              <a:defRPr/>
            </a:pPr>
            <a:r>
              <a:rPr lang="sr-Latn-CS" sz="2800" dirty="0"/>
              <a:t>Osetljivosti domaćina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dirty="0" smtClean="0"/>
              <a:t> R </a:t>
            </a:r>
            <a:r>
              <a:rPr lang="sr-Latn-CS" sz="2800" dirty="0"/>
              <a:t>forma Brucella bez O specifičnog polisaharidnog dela LPS manje virulentna </a:t>
            </a:r>
            <a:endParaRPr lang="en-US" sz="2800" dirty="0"/>
          </a:p>
        </p:txBody>
      </p:sp>
      <p:pic>
        <p:nvPicPr>
          <p:cNvPr id="81923" name="Picture 3" descr="LPSyu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lum bright="-14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9194" y="4343400"/>
            <a:ext cx="6985000" cy="1617662"/>
          </a:xfrm>
          <a:solidFill>
            <a:srgbClr val="FFFFCC"/>
          </a:solidFill>
          <a:ln>
            <a:solidFill>
              <a:srgbClr val="FF996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738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457200"/>
            <a:ext cx="8462962" cy="5616575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sr-Latn-CS" sz="2800" b="1" dirty="0">
                <a:solidFill>
                  <a:srgbClr val="FF5050"/>
                </a:solidFill>
              </a:rPr>
              <a:t>Brucele fakultativni intracelularni paraziti</a:t>
            </a:r>
          </a:p>
          <a:p>
            <a:pPr>
              <a:buClr>
                <a:srgbClr val="00206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sr-Latn-CS" sz="2800" b="1" dirty="0">
                <a:solidFill>
                  <a:srgbClr val="FF5050"/>
                </a:solidFill>
              </a:rPr>
              <a:t>Brucele perzistiraju u makrofagima </a:t>
            </a:r>
          </a:p>
          <a:p>
            <a:pPr lvl="1">
              <a:buClr>
                <a:srgbClr val="00206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sr-Latn-CS" sz="2800" dirty="0"/>
              <a:t>Prisutni u regionalnim limfnim čvorovima</a:t>
            </a:r>
          </a:p>
          <a:p>
            <a:pPr>
              <a:buClr>
                <a:srgbClr val="00206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sr-Latn-CS" sz="2800" b="1" dirty="0">
                <a:solidFill>
                  <a:srgbClr val="FF5050"/>
                </a:solidFill>
              </a:rPr>
              <a:t>Inhibicija funkcije fagozoma i lizozoma</a:t>
            </a:r>
          </a:p>
          <a:p>
            <a:pPr lvl="1">
              <a:buClr>
                <a:srgbClr val="00206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sr-Latn-CS" sz="2800" dirty="0"/>
              <a:t>Stres proteini, superoksid dismutaza, katalaza</a:t>
            </a:r>
          </a:p>
          <a:p>
            <a:pPr>
              <a:buClr>
                <a:srgbClr val="00206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sr-Latn-CS" sz="2800" b="1" dirty="0">
                <a:solidFill>
                  <a:srgbClr val="FF5050"/>
                </a:solidFill>
              </a:rPr>
              <a:t>Eritritol – polihidrični alkohol – faktor rasta brucela </a:t>
            </a:r>
          </a:p>
          <a:p>
            <a:pPr lvl="1">
              <a:buClr>
                <a:srgbClr val="00206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sr-Latn-CS" sz="2800" dirty="0"/>
              <a:t>prisutan u visokoj koncentraciji u placenti, otkriven i u mlečnoj žlezdi i epididimidisu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358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09600"/>
            <a:ext cx="7620000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9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457200"/>
            <a:ext cx="8534400" cy="51133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2800" b="1" dirty="0" err="1">
                <a:solidFill>
                  <a:srgbClr val="FF5050"/>
                </a:solidFill>
              </a:rPr>
              <a:t>Infekcije</a:t>
            </a:r>
            <a:r>
              <a:rPr lang="en-GB" sz="2800" b="1" dirty="0">
                <a:solidFill>
                  <a:srgbClr val="FF5050"/>
                </a:solidFill>
              </a:rPr>
              <a:t> </a:t>
            </a:r>
            <a:r>
              <a:rPr lang="en-GB" sz="2800" b="1" dirty="0" err="1">
                <a:solidFill>
                  <a:srgbClr val="FF5050"/>
                </a:solidFill>
              </a:rPr>
              <a:t>su</a:t>
            </a:r>
            <a:r>
              <a:rPr lang="en-GB" sz="2800" b="1" dirty="0">
                <a:solidFill>
                  <a:srgbClr val="FF5050"/>
                </a:solidFill>
              </a:rPr>
              <a:t> </a:t>
            </a:r>
            <a:r>
              <a:rPr lang="en-GB" sz="2800" b="1" dirty="0" err="1">
                <a:solidFill>
                  <a:srgbClr val="FF5050"/>
                </a:solidFill>
              </a:rPr>
              <a:t>prete</a:t>
            </a:r>
            <a:r>
              <a:rPr lang="sr-Latn-CS" sz="2800" b="1" dirty="0">
                <a:solidFill>
                  <a:srgbClr val="FF5050"/>
                </a:solidFill>
              </a:rPr>
              <a:t>ž</a:t>
            </a:r>
            <a:r>
              <a:rPr lang="en-GB" sz="2800" b="1" dirty="0">
                <a:solidFill>
                  <a:srgbClr val="FF5050"/>
                </a:solidFill>
              </a:rPr>
              <a:t>no </a:t>
            </a:r>
            <a:r>
              <a:rPr lang="en-GB" sz="2800" b="1" dirty="0" err="1">
                <a:solidFill>
                  <a:srgbClr val="FF5050"/>
                </a:solidFill>
              </a:rPr>
              <a:t>lokalizovane</a:t>
            </a:r>
            <a:r>
              <a:rPr lang="en-GB" sz="2800" b="1" dirty="0">
                <a:solidFill>
                  <a:srgbClr val="FF5050"/>
                </a:solidFill>
              </a:rPr>
              <a:t> u</a:t>
            </a:r>
            <a:endParaRPr lang="sr-Latn-CS" sz="2800" b="1" dirty="0">
              <a:solidFill>
                <a:srgbClr val="FF5050"/>
              </a:solidFill>
            </a:endParaRPr>
          </a:p>
          <a:p>
            <a:pPr lvl="1">
              <a:lnSpc>
                <a:spcPct val="90000"/>
              </a:lnSpc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GB" sz="2800" b="1" dirty="0" err="1">
                <a:solidFill>
                  <a:srgbClr val="FF5050"/>
                </a:solidFill>
              </a:rPr>
              <a:t>retikuloendotelnom</a:t>
            </a:r>
            <a:r>
              <a:rPr lang="en-GB" sz="2800" b="1" dirty="0">
                <a:solidFill>
                  <a:srgbClr val="FF5050"/>
                </a:solidFill>
              </a:rPr>
              <a:t> </a:t>
            </a:r>
            <a:r>
              <a:rPr lang="en-GB" sz="2800" b="1" dirty="0" err="1">
                <a:solidFill>
                  <a:srgbClr val="FF5050"/>
                </a:solidFill>
              </a:rPr>
              <a:t>sistemu</a:t>
            </a:r>
            <a:endParaRPr lang="sr-Latn-CS" sz="2800" b="1" dirty="0">
              <a:solidFill>
                <a:srgbClr val="FF5050"/>
              </a:solidFill>
            </a:endParaRPr>
          </a:p>
          <a:p>
            <a:pPr lvl="1">
              <a:lnSpc>
                <a:spcPct val="90000"/>
              </a:lnSpc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GB" sz="2800" b="1" dirty="0" err="1">
                <a:solidFill>
                  <a:srgbClr val="FF5050"/>
                </a:solidFill>
              </a:rPr>
              <a:t>genitalnom</a:t>
            </a:r>
            <a:r>
              <a:rPr lang="en-GB" sz="2800" b="1" dirty="0">
                <a:solidFill>
                  <a:srgbClr val="FF5050"/>
                </a:solidFill>
              </a:rPr>
              <a:t> </a:t>
            </a:r>
            <a:r>
              <a:rPr lang="en-GB" sz="2800" b="1" dirty="0" err="1">
                <a:solidFill>
                  <a:srgbClr val="FF5050"/>
                </a:solidFill>
              </a:rPr>
              <a:t>traktu</a:t>
            </a:r>
            <a:endParaRPr lang="sr-Latn-CS" sz="2800" b="1" dirty="0">
              <a:solidFill>
                <a:srgbClr val="FF5050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sr-Latn-CS" sz="2800" b="1" dirty="0">
                <a:solidFill>
                  <a:srgbClr val="002060"/>
                </a:solidFill>
              </a:rPr>
              <a:t>N</a:t>
            </a:r>
            <a:r>
              <a:rPr lang="en-GB" sz="2800" b="1" dirty="0" err="1">
                <a:solidFill>
                  <a:srgbClr val="002060"/>
                </a:solidFill>
              </a:rPr>
              <a:t>aj</a:t>
            </a:r>
            <a:r>
              <a:rPr lang="sr-Latn-CS" sz="2800" b="1" dirty="0">
                <a:solidFill>
                  <a:srgbClr val="002060"/>
                </a:solidFill>
              </a:rPr>
              <a:t>č</a:t>
            </a:r>
            <a:r>
              <a:rPr lang="en-GB" sz="2800" b="1" dirty="0">
                <a:solidFill>
                  <a:srgbClr val="002060"/>
                </a:solidFill>
              </a:rPr>
              <a:t>e</a:t>
            </a:r>
            <a:r>
              <a:rPr lang="sr-Latn-CS" sz="2800" b="1" dirty="0">
                <a:solidFill>
                  <a:srgbClr val="002060"/>
                </a:solidFill>
              </a:rPr>
              <a:t>šć</a:t>
            </a:r>
            <a:r>
              <a:rPr lang="en-GB" sz="2800" b="1" dirty="0">
                <a:solidFill>
                  <a:srgbClr val="002060"/>
                </a:solidFill>
              </a:rPr>
              <a:t>e </a:t>
            </a:r>
            <a:r>
              <a:rPr lang="en-GB" sz="2800" b="1" dirty="0" err="1">
                <a:solidFill>
                  <a:srgbClr val="002060"/>
                </a:solidFill>
              </a:rPr>
              <a:t>klini</a:t>
            </a:r>
            <a:r>
              <a:rPr lang="sr-Latn-CS" sz="2800" b="1" dirty="0">
                <a:solidFill>
                  <a:srgbClr val="002060"/>
                </a:solidFill>
              </a:rPr>
              <a:t>č</a:t>
            </a:r>
            <a:r>
              <a:rPr lang="en-GB" sz="2800" b="1" dirty="0" err="1">
                <a:solidFill>
                  <a:srgbClr val="002060"/>
                </a:solidFill>
              </a:rPr>
              <a:t>ke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manifestacije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obolje</a:t>
            </a:r>
            <a:r>
              <a:rPr lang="sr-Latn-CS" sz="2800" b="1" dirty="0">
                <a:solidFill>
                  <a:srgbClr val="002060"/>
                </a:solidFill>
              </a:rPr>
              <a:t>nja</a:t>
            </a:r>
          </a:p>
          <a:p>
            <a:pPr lvl="1">
              <a:lnSpc>
                <a:spcPct val="90000"/>
              </a:lnSpc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GB" sz="2800" b="1" dirty="0" err="1">
                <a:solidFill>
                  <a:srgbClr val="002060"/>
                </a:solidFill>
              </a:rPr>
              <a:t>abortusi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kod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sr-Latn-CS" sz="2800" b="1" dirty="0">
                <a:solidFill>
                  <a:srgbClr val="002060"/>
                </a:solidFill>
              </a:rPr>
              <a:t>ž</a:t>
            </a:r>
            <a:r>
              <a:rPr lang="en-GB" sz="2800" b="1" dirty="0" err="1">
                <a:solidFill>
                  <a:srgbClr val="002060"/>
                </a:solidFill>
              </a:rPr>
              <a:t>ivotinja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sr-Latn-CS" sz="2800" b="1" dirty="0">
                <a:solidFill>
                  <a:srgbClr val="002060"/>
                </a:solidFill>
              </a:rPr>
              <a:t>ž</a:t>
            </a:r>
            <a:r>
              <a:rPr lang="en-GB" sz="2800" b="1" dirty="0" err="1">
                <a:solidFill>
                  <a:srgbClr val="002060"/>
                </a:solidFill>
              </a:rPr>
              <a:t>enskog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pola</a:t>
            </a:r>
            <a:endParaRPr lang="sr-Latn-CS" sz="2800" b="1" dirty="0">
              <a:solidFill>
                <a:srgbClr val="002060"/>
              </a:solidFill>
            </a:endParaRPr>
          </a:p>
          <a:p>
            <a:pPr lvl="1">
              <a:lnSpc>
                <a:spcPct val="90000"/>
              </a:lnSpc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GB" sz="2800" b="1" dirty="0" err="1">
                <a:solidFill>
                  <a:srgbClr val="002060"/>
                </a:solidFill>
              </a:rPr>
              <a:t>epididimitisi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i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orhitisi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kod</a:t>
            </a:r>
            <a:r>
              <a:rPr lang="en-GB" sz="2800" b="1" dirty="0">
                <a:solidFill>
                  <a:srgbClr val="002060"/>
                </a:solidFill>
              </a:rPr>
              <a:t> mu</a:t>
            </a:r>
            <a:r>
              <a:rPr lang="sr-Latn-CS" sz="2800" b="1" dirty="0">
                <a:solidFill>
                  <a:srgbClr val="002060"/>
                </a:solidFill>
              </a:rPr>
              <a:t>ž</a:t>
            </a:r>
            <a:r>
              <a:rPr lang="en-GB" sz="2800" b="1" dirty="0" err="1">
                <a:solidFill>
                  <a:srgbClr val="002060"/>
                </a:solidFill>
              </a:rPr>
              <a:t>jaka</a:t>
            </a:r>
            <a:endParaRPr lang="sr-Latn-CS" sz="2800" b="1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GB" sz="2800" b="1" dirty="0" err="1">
                <a:solidFill>
                  <a:srgbClr val="7030A0"/>
                </a:solidFill>
              </a:rPr>
              <a:t>Hroni</a:t>
            </a:r>
            <a:r>
              <a:rPr lang="sr-Latn-CS" sz="2800" b="1" dirty="0">
                <a:solidFill>
                  <a:srgbClr val="7030A0"/>
                </a:solidFill>
              </a:rPr>
              <a:t>č</a:t>
            </a:r>
            <a:r>
              <a:rPr lang="en-GB" sz="2800" b="1" dirty="0">
                <a:solidFill>
                  <a:srgbClr val="7030A0"/>
                </a:solidFill>
              </a:rPr>
              <a:t>ne </a:t>
            </a:r>
            <a:r>
              <a:rPr lang="en-GB" sz="2800" b="1" dirty="0" err="1">
                <a:solidFill>
                  <a:srgbClr val="7030A0"/>
                </a:solidFill>
              </a:rPr>
              <a:t>infekcije</a:t>
            </a:r>
            <a:r>
              <a:rPr lang="en-GB" sz="2800" b="1" dirty="0">
                <a:solidFill>
                  <a:srgbClr val="7030A0"/>
                </a:solidFill>
              </a:rPr>
              <a:t> </a:t>
            </a:r>
            <a:r>
              <a:rPr lang="en-GB" sz="2800" b="1" dirty="0" err="1">
                <a:solidFill>
                  <a:srgbClr val="7030A0"/>
                </a:solidFill>
              </a:rPr>
              <a:t>kod</a:t>
            </a:r>
            <a:r>
              <a:rPr lang="en-GB" sz="2800" b="1" dirty="0">
                <a:solidFill>
                  <a:srgbClr val="7030A0"/>
                </a:solidFill>
              </a:rPr>
              <a:t> </a:t>
            </a:r>
            <a:r>
              <a:rPr lang="sr-Latn-CS" sz="2800" b="1" dirty="0">
                <a:solidFill>
                  <a:srgbClr val="7030A0"/>
                </a:solidFill>
              </a:rPr>
              <a:t>ž</a:t>
            </a:r>
            <a:r>
              <a:rPr lang="en-GB" sz="2800" b="1" dirty="0" err="1">
                <a:solidFill>
                  <a:srgbClr val="7030A0"/>
                </a:solidFill>
              </a:rPr>
              <a:t>ivotinja</a:t>
            </a:r>
            <a:r>
              <a:rPr lang="en-GB" sz="2800" b="1" dirty="0">
                <a:solidFill>
                  <a:srgbClr val="7030A0"/>
                </a:solidFill>
              </a:rPr>
              <a:t> </a:t>
            </a:r>
            <a:r>
              <a:rPr lang="en-GB" sz="2800" b="1" dirty="0" err="1">
                <a:solidFill>
                  <a:srgbClr val="7030A0"/>
                </a:solidFill>
              </a:rPr>
              <a:t>su</a:t>
            </a:r>
            <a:r>
              <a:rPr lang="en-GB" sz="2800" b="1" dirty="0">
                <a:solidFill>
                  <a:srgbClr val="7030A0"/>
                </a:solidFill>
              </a:rPr>
              <a:t> </a:t>
            </a:r>
            <a:r>
              <a:rPr lang="sr-Latn-CS" sz="2800" b="1" dirty="0">
                <a:solidFill>
                  <a:srgbClr val="7030A0"/>
                </a:solidFill>
              </a:rPr>
              <a:t>č</a:t>
            </a:r>
            <a:r>
              <a:rPr lang="en-GB" sz="2800" b="1" dirty="0" err="1">
                <a:solidFill>
                  <a:srgbClr val="7030A0"/>
                </a:solidFill>
              </a:rPr>
              <a:t>este</a:t>
            </a:r>
            <a:endParaRPr lang="sr-Latn-CS" sz="2800" b="1" dirty="0">
              <a:solidFill>
                <a:srgbClr val="7030A0"/>
              </a:solidFill>
            </a:endParaRPr>
          </a:p>
          <a:p>
            <a:pPr lvl="1">
              <a:lnSpc>
                <a:spcPct val="90000"/>
              </a:lnSpc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b="1" dirty="0">
                <a:solidFill>
                  <a:srgbClr val="7030A0"/>
                </a:solidFill>
              </a:rPr>
              <a:t>Hronična bruceloza zglobovi ili intervertebralni diskovi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1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457200"/>
            <a:ext cx="8839200" cy="604837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sr-Latn-CS" sz="2800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sr-Latn-CS" sz="3200" b="1" dirty="0" smtClean="0">
                <a:solidFill>
                  <a:srgbClr val="FF5050"/>
                </a:solidFill>
              </a:rPr>
              <a:t>	Bruceloza goveda</a:t>
            </a:r>
          </a:p>
          <a:p>
            <a:pPr>
              <a:defRPr/>
            </a:pPr>
            <a:r>
              <a:rPr lang="sr-Latn-CS" sz="2800" b="1" i="1" dirty="0" smtClean="0">
                <a:solidFill>
                  <a:srgbClr val="FF3300"/>
                </a:solidFill>
              </a:rPr>
              <a:t>B.abortus</a:t>
            </a:r>
            <a:r>
              <a:rPr lang="sr-Latn-CS" sz="2800" b="1" i="1" dirty="0" smtClean="0">
                <a:solidFill>
                  <a:srgbClr val="FF0000"/>
                </a:solidFill>
              </a:rPr>
              <a:t> </a:t>
            </a:r>
            <a:r>
              <a:rPr lang="sr-Latn-CS" sz="2800" dirty="0" smtClean="0"/>
              <a:t>– ranije široko rasprostranjene u svetu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dirty="0" smtClean="0"/>
              <a:t>Izvršena </a:t>
            </a:r>
            <a:r>
              <a:rPr lang="sr-Latn-CS" sz="2800" dirty="0"/>
              <a:t>eridikacija u mnogim zemljama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dirty="0" smtClean="0"/>
              <a:t>Infekcija – najčešće ingestija, ređe venerične, abrazije na koži, inhalacija, transplacentarna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b="1" dirty="0" smtClean="0">
                <a:solidFill>
                  <a:srgbClr val="002060"/>
                </a:solidFill>
              </a:rPr>
              <a:t>Abortusi </a:t>
            </a:r>
            <a:r>
              <a:rPr lang="sr-Latn-CS" sz="2800" b="1" dirty="0">
                <a:solidFill>
                  <a:srgbClr val="002060"/>
                </a:solidFill>
              </a:rPr>
              <a:t>– posle petog meseca gestacije</a:t>
            </a:r>
            <a:r>
              <a:rPr lang="sr-Latn-C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sr-Latn-CS" sz="2800" b="1" dirty="0">
                <a:solidFill>
                  <a:srgbClr val="002060"/>
                </a:solidFill>
              </a:rPr>
              <a:t> sledeći graviditeti normalni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dirty="0"/>
              <a:t>Izlučivanje u velikom broju brucela u plodovoj vodi i iz novorođene teladi kod narednih graviditeta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dirty="0"/>
              <a:t>Infekcija teladi – vremenski ograničena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48699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47700" y="290902"/>
            <a:ext cx="8496300" cy="4530725"/>
          </a:xfrm>
        </p:spPr>
        <p:txBody>
          <a:bodyPr/>
          <a:lstStyle/>
          <a:p>
            <a:r>
              <a:rPr lang="sr-Latn-CS" altLang="en-US" sz="2800" b="1" dirty="0" smtClean="0">
                <a:solidFill>
                  <a:srgbClr val="FF7C80"/>
                </a:solidFill>
              </a:rPr>
              <a:t>Modifikovano bojenje po Ziehl-Neelsen-u          </a:t>
            </a:r>
          </a:p>
          <a:p>
            <a:r>
              <a:rPr lang="sr-Latn-CS" altLang="en-US" sz="2800" dirty="0" smtClean="0"/>
              <a:t>kada prime boju ne otpuštaju je odbojavanjem sa 0,5% sirćetnom bojom</a:t>
            </a:r>
            <a:endParaRPr lang="en-US" altLang="en-US" sz="2800" dirty="0" smtClean="0"/>
          </a:p>
        </p:txBody>
      </p:sp>
      <p:pic>
        <p:nvPicPr>
          <p:cNvPr id="73731" name="Picture 3" descr="B abortus MZN m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" y="1693126"/>
            <a:ext cx="7048500" cy="3368019"/>
          </a:xfrm>
          <a:noFill/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007269" y="5181600"/>
            <a:ext cx="77771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r-Latn-CS" sz="2400" dirty="0" smtClean="0">
                <a:latin typeface="+mn-lt"/>
              </a:rPr>
              <a:t>Modifikovano </a:t>
            </a:r>
            <a:r>
              <a:rPr lang="sr-Latn-CS" sz="2400" dirty="0">
                <a:latin typeface="+mn-lt"/>
              </a:rPr>
              <a:t>bojenje po Ziehl – Neelsen-u                            </a:t>
            </a:r>
            <a:r>
              <a:rPr lang="sr-Latn-CS" sz="2400" dirty="0" smtClean="0">
                <a:latin typeface="+mn-lt"/>
              </a:rPr>
              <a:t>– </a:t>
            </a:r>
            <a:r>
              <a:rPr lang="sr-Latn-CS" sz="2400" b="1" i="1" dirty="0">
                <a:solidFill>
                  <a:srgbClr val="FF3300"/>
                </a:solidFill>
                <a:latin typeface="+mn-lt"/>
              </a:rPr>
              <a:t>Brucella </a:t>
            </a:r>
            <a:r>
              <a:rPr lang="sr-Latn-CS" sz="2400" b="1" dirty="0">
                <a:solidFill>
                  <a:srgbClr val="FF3300"/>
                </a:solidFill>
                <a:latin typeface="+mn-lt"/>
              </a:rPr>
              <a:t>crvene boje</a:t>
            </a:r>
            <a:r>
              <a:rPr lang="sr-Latn-CS" sz="2400" dirty="0">
                <a:latin typeface="+mn-lt"/>
              </a:rPr>
              <a:t>, </a:t>
            </a:r>
            <a:r>
              <a:rPr lang="sr-Latn-CS" sz="2400" b="1" dirty="0">
                <a:solidFill>
                  <a:srgbClr val="002060"/>
                </a:solidFill>
                <a:latin typeface="+mn-lt"/>
              </a:rPr>
              <a:t>drugi </a:t>
            </a:r>
            <a:r>
              <a:rPr lang="sr-Latn-RS" sz="2400" b="1" dirty="0" smtClean="0">
                <a:solidFill>
                  <a:srgbClr val="002060"/>
                </a:solidFill>
                <a:latin typeface="+mn-lt"/>
              </a:rPr>
              <a:t>mikroorganizmi </a:t>
            </a:r>
            <a:r>
              <a:rPr lang="sr-Latn-CS" sz="2400" b="1" dirty="0" smtClean="0">
                <a:solidFill>
                  <a:srgbClr val="002060"/>
                </a:solidFill>
                <a:latin typeface="+mn-lt"/>
              </a:rPr>
              <a:t>plavi 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056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609601"/>
            <a:ext cx="8802687" cy="4495800"/>
          </a:xfrm>
        </p:spPr>
        <p:txBody>
          <a:bodyPr/>
          <a:lstStyle/>
          <a:p>
            <a:r>
              <a:rPr lang="sr-Latn-CS" altLang="en-US" sz="2800" b="1" dirty="0" smtClean="0">
                <a:solidFill>
                  <a:srgbClr val="FF5050"/>
                </a:solidFill>
              </a:rPr>
              <a:t>Krave – mlečna žlezda – povremeno izlučivanje u mleku, brucele perzistiraju godinama u supramamarnim limfnim čvorovima</a:t>
            </a:r>
          </a:p>
          <a:p>
            <a:r>
              <a:rPr lang="sr-Latn-CS" altLang="en-US" sz="2800" dirty="0" smtClean="0"/>
              <a:t>Bikovi – testisi, epididimidis, akcesorne polne žlezde</a:t>
            </a:r>
          </a:p>
          <a:p>
            <a:r>
              <a:rPr lang="sr-Latn-CS" altLang="en-US" sz="2800" dirty="0" smtClean="0"/>
              <a:t>Zaraženo stado – smanjen fertilitet, mlečnost, abortusi i degeneracija testisa</a:t>
            </a:r>
          </a:p>
          <a:p>
            <a:r>
              <a:rPr lang="sr-Latn-CS" altLang="en-US" sz="2800" b="1" dirty="0" smtClean="0">
                <a:solidFill>
                  <a:srgbClr val="002060"/>
                </a:solidFill>
              </a:rPr>
              <a:t>Abortus – posledica placentitisa koji obuhvata i kotiledone i tkivo između njih</a:t>
            </a:r>
          </a:p>
          <a:p>
            <a:r>
              <a:rPr lang="sr-Latn-CS" altLang="en-US" sz="2800" dirty="0" smtClean="0"/>
              <a:t>Nekrotični orhitis – fibrotične lezije</a:t>
            </a:r>
            <a:endParaRPr lang="en-US" altLang="en-US" sz="2800" dirty="0" smtClean="0"/>
          </a:p>
          <a:p>
            <a:endParaRPr lang="sr-Latn-CS" altLang="en-US" sz="3000" dirty="0" smtClean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endParaRPr lang="en-US" altLang="en-US" sz="3000" dirty="0" smtClean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8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824551389"/>
              </p:ext>
            </p:extLst>
          </p:nvPr>
        </p:nvGraphicFramePr>
        <p:xfrm>
          <a:off x="34871" y="76200"/>
          <a:ext cx="9002712" cy="6046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6438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1" y="188913"/>
            <a:ext cx="8839200" cy="45307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sr-Latn-CS" sz="3000" dirty="0">
                <a:solidFill>
                  <a:srgbClr val="FF5050"/>
                </a:solidFill>
                <a:latin typeface="Times New Roman" pitchFamily="18" charset="0"/>
              </a:rPr>
              <a:t>	</a:t>
            </a:r>
            <a:r>
              <a:rPr lang="sr-Latn-CS" sz="2800" dirty="0">
                <a:solidFill>
                  <a:srgbClr val="FF5050"/>
                </a:solidFill>
              </a:rPr>
              <a:t>	</a:t>
            </a:r>
            <a:r>
              <a:rPr lang="sr-Latn-CS" sz="2800" b="1" dirty="0">
                <a:solidFill>
                  <a:srgbClr val="FF5050"/>
                </a:solidFill>
              </a:rPr>
              <a:t>Dijagnoza</a:t>
            </a:r>
          </a:p>
          <a:p>
            <a:pPr>
              <a:defRPr/>
            </a:pPr>
            <a:r>
              <a:rPr lang="sr-Latn-CS" sz="2800" dirty="0"/>
              <a:t>Klinički znaci nespecifični</a:t>
            </a:r>
          </a:p>
          <a:p>
            <a:pPr>
              <a:defRPr/>
            </a:pPr>
            <a:r>
              <a:rPr lang="sr-Latn-CS" sz="2800" dirty="0"/>
              <a:t>Pojava abortusa kod junica i novopridošlih  krava u stadu</a:t>
            </a:r>
          </a:p>
          <a:p>
            <a:pPr>
              <a:defRPr/>
            </a:pPr>
            <a:r>
              <a:rPr lang="sr-Latn-CS" sz="2800" b="1" dirty="0">
                <a:solidFill>
                  <a:srgbClr val="FF7C80"/>
                </a:solidFill>
              </a:rPr>
              <a:t>Modifikovano bojenje po Zeihl-Neelsen-u </a:t>
            </a:r>
            <a:r>
              <a:rPr lang="en-US" sz="2800" b="1" dirty="0" smtClean="0">
                <a:solidFill>
                  <a:srgbClr val="FF7C80"/>
                </a:solidFill>
              </a:rPr>
              <a:t>           </a:t>
            </a:r>
            <a:r>
              <a:rPr lang="sr-Latn-RS" sz="2800" b="1" dirty="0" smtClean="0">
                <a:solidFill>
                  <a:srgbClr val="FF7C80"/>
                </a:solidFill>
              </a:rPr>
              <a:t>                       </a:t>
            </a:r>
            <a:r>
              <a:rPr lang="sr-Latn-CS" sz="2800" dirty="0" smtClean="0"/>
              <a:t>–</a:t>
            </a:r>
            <a:r>
              <a:rPr lang="en-US" sz="2800" dirty="0" smtClean="0"/>
              <a:t> </a:t>
            </a:r>
            <a:r>
              <a:rPr lang="sr-Latn-CS" sz="2800" dirty="0" smtClean="0"/>
              <a:t>kotiledoni </a:t>
            </a:r>
            <a:r>
              <a:rPr lang="sr-Latn-CS" sz="2800" dirty="0"/>
              <a:t>i sadržaj abomazusa fetusa</a:t>
            </a:r>
            <a:endParaRPr lang="en-US" sz="2800" dirty="0"/>
          </a:p>
        </p:txBody>
      </p:sp>
      <p:sp>
        <p:nvSpPr>
          <p:cNvPr id="87043" name="AutoShape 3" descr="misc"/>
          <p:cNvSpPr>
            <a:spLocks noChangeAspect="1" noChangeArrowheads="1"/>
          </p:cNvSpPr>
          <p:nvPr/>
        </p:nvSpPr>
        <p:spPr bwMode="auto">
          <a:xfrm>
            <a:off x="155575" y="46038"/>
            <a:ext cx="19716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87044" name="AutoShape 4" descr="misc"/>
          <p:cNvSpPr>
            <a:spLocks noChangeAspect="1" noChangeArrowheads="1"/>
          </p:cNvSpPr>
          <p:nvPr/>
        </p:nvSpPr>
        <p:spPr bwMode="auto">
          <a:xfrm>
            <a:off x="155575" y="46038"/>
            <a:ext cx="19716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250" y="2895600"/>
            <a:ext cx="4959350" cy="33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0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457200"/>
            <a:ext cx="8497888" cy="58324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r-Latn-CS" sz="2800" b="1" dirty="0">
                <a:solidFill>
                  <a:srgbClr val="FF5050"/>
                </a:solidFill>
              </a:rPr>
              <a:t>Izolacija i identifikacija</a:t>
            </a:r>
          </a:p>
          <a:p>
            <a:pPr>
              <a:defRPr/>
            </a:pPr>
            <a:r>
              <a:rPr lang="sr-Latn-CS" sz="2800" b="1" dirty="0">
                <a:solidFill>
                  <a:srgbClr val="FF5050"/>
                </a:solidFill>
              </a:rPr>
              <a:t>Serološke reakcije</a:t>
            </a:r>
          </a:p>
          <a:p>
            <a:pPr>
              <a:defRPr/>
            </a:pPr>
            <a:r>
              <a:rPr lang="sr-Latn-CS" sz="2800" dirty="0"/>
              <a:t>Intradermalno testiranje – brucelin</a:t>
            </a:r>
          </a:p>
          <a:p>
            <a:pPr>
              <a:defRPr/>
            </a:pPr>
            <a:r>
              <a:rPr lang="sr-Latn-CS" sz="2800" dirty="0"/>
              <a:t>Tehnike molekularne biologije – </a:t>
            </a:r>
            <a:r>
              <a:rPr lang="sr-Latn-CS" sz="2800" dirty="0" smtClean="0"/>
              <a:t>PCR</a:t>
            </a:r>
          </a:p>
          <a:p>
            <a:pPr>
              <a:defRPr/>
            </a:pPr>
            <a:endParaRPr lang="sr-Latn-CS" sz="1000" dirty="0"/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dirty="0" smtClean="0">
                <a:solidFill>
                  <a:srgbClr val="FF7C80"/>
                </a:solidFill>
              </a:rPr>
              <a:t> </a:t>
            </a:r>
            <a:r>
              <a:rPr lang="sr-Latn-CS" sz="2800" b="1" dirty="0" smtClean="0">
                <a:solidFill>
                  <a:srgbClr val="FF7C80"/>
                </a:solidFill>
              </a:rPr>
              <a:t>Ne </a:t>
            </a:r>
            <a:r>
              <a:rPr lang="sr-Latn-CS" sz="2800" b="1" dirty="0">
                <a:solidFill>
                  <a:srgbClr val="FF7C80"/>
                </a:solidFill>
              </a:rPr>
              <a:t>vrši se lečenje životinja – eradikacija zaraze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dirty="0" smtClean="0">
                <a:solidFill>
                  <a:srgbClr val="FF7C80"/>
                </a:solidFill>
              </a:rPr>
              <a:t> </a:t>
            </a:r>
            <a:r>
              <a:rPr lang="sr-Latn-CS" sz="2800" b="1" dirty="0" smtClean="0">
                <a:solidFill>
                  <a:srgbClr val="FF7C80"/>
                </a:solidFill>
              </a:rPr>
              <a:t>U </a:t>
            </a:r>
            <a:r>
              <a:rPr lang="sr-Latn-CS" sz="2800" b="1" dirty="0">
                <a:solidFill>
                  <a:srgbClr val="FF7C80"/>
                </a:solidFill>
              </a:rPr>
              <a:t>nekim zemljama sveta – vakcinacija </a:t>
            </a:r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b="1" dirty="0">
                <a:solidFill>
                  <a:srgbClr val="002060"/>
                </a:solidFill>
              </a:rPr>
              <a:t>Vakcine </a:t>
            </a:r>
            <a:r>
              <a:rPr lang="en-US" sz="2800" b="1" i="1" dirty="0">
                <a:solidFill>
                  <a:srgbClr val="002060"/>
                </a:solidFill>
              </a:rPr>
              <a:t>B. </a:t>
            </a:r>
            <a:r>
              <a:rPr lang="en-US" sz="2800" b="1" i="1" dirty="0" err="1">
                <a:solidFill>
                  <a:srgbClr val="002060"/>
                </a:solidFill>
              </a:rPr>
              <a:t>abortus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</a:rPr>
              <a:t>RB51, S19</a:t>
            </a:r>
            <a:r>
              <a:rPr lang="en-US" sz="2800" b="1" dirty="0">
                <a:solidFill>
                  <a:srgbClr val="002060"/>
                </a:solidFill>
              </a:rPr>
              <a:t>, Cotton stain </a:t>
            </a:r>
            <a:r>
              <a:rPr lang="en-US" sz="2800" b="1" dirty="0" smtClean="0">
                <a:solidFill>
                  <a:srgbClr val="002060"/>
                </a:solidFill>
              </a:rPr>
              <a:t>45 i </a:t>
            </a:r>
            <a:r>
              <a:rPr lang="sr-Latn-CS" sz="2800" b="1" dirty="0" smtClean="0">
                <a:solidFill>
                  <a:srgbClr val="002060"/>
                </a:solidFill>
              </a:rPr>
              <a:t>45/20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8067" name="AutoShape 3" descr="misc"/>
          <p:cNvSpPr>
            <a:spLocks noChangeAspect="1" noChangeArrowheads="1"/>
          </p:cNvSpPr>
          <p:nvPr/>
        </p:nvSpPr>
        <p:spPr bwMode="auto">
          <a:xfrm>
            <a:off x="155575" y="46038"/>
            <a:ext cx="19716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88068" name="AutoShape 4" descr="misc"/>
          <p:cNvSpPr>
            <a:spLocks noChangeAspect="1" noChangeArrowheads="1"/>
          </p:cNvSpPr>
          <p:nvPr/>
        </p:nvSpPr>
        <p:spPr bwMode="auto">
          <a:xfrm>
            <a:off x="155575" y="46038"/>
            <a:ext cx="19716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864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1" y="228600"/>
            <a:ext cx="7960846" cy="45307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sr-Latn-CS" sz="3000" dirty="0">
                <a:solidFill>
                  <a:schemeClr val="tx2"/>
                </a:solidFill>
                <a:latin typeface="Times New Roman" pitchFamily="18" charset="0"/>
              </a:rPr>
              <a:t>	</a:t>
            </a:r>
            <a:r>
              <a:rPr lang="sr-Latn-CS" sz="2800" dirty="0">
                <a:solidFill>
                  <a:schemeClr val="tx2"/>
                </a:solidFill>
              </a:rPr>
              <a:t>	</a:t>
            </a:r>
            <a:r>
              <a:rPr lang="sr-Latn-CS" sz="3200" b="1" dirty="0">
                <a:solidFill>
                  <a:srgbClr val="FF5050"/>
                </a:solidFill>
              </a:rPr>
              <a:t>Bruceloza ovaca i koza - </a:t>
            </a:r>
            <a:r>
              <a:rPr lang="sr-Latn-CS" sz="3200" b="1" i="1" dirty="0">
                <a:solidFill>
                  <a:srgbClr val="FF5050"/>
                </a:solidFill>
              </a:rPr>
              <a:t>B.melitensis</a:t>
            </a:r>
          </a:p>
          <a:p>
            <a:pPr>
              <a:defRPr/>
            </a:pPr>
            <a:r>
              <a:rPr lang="sr-Latn-CS" sz="2800" dirty="0"/>
              <a:t>Prisutna u našoj zemlji</a:t>
            </a:r>
          </a:p>
          <a:p>
            <a:pPr>
              <a:defRPr/>
            </a:pPr>
            <a:r>
              <a:rPr lang="sr-Latn-CS" sz="2800" dirty="0"/>
              <a:t>Osetljivije koze od ovaca</a:t>
            </a:r>
          </a:p>
          <a:p>
            <a:pPr>
              <a:defRPr/>
            </a:pPr>
            <a:r>
              <a:rPr lang="sr-Latn-CS" sz="2800" b="1" dirty="0">
                <a:solidFill>
                  <a:srgbClr val="FF7C80"/>
                </a:solidFill>
              </a:rPr>
              <a:t>Klinička manifestacija               </a:t>
            </a:r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dirty="0"/>
              <a:t>Abortus</a:t>
            </a:r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dirty="0"/>
              <a:t>Orhitis</a:t>
            </a:r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dirty="0"/>
              <a:t>Artritis i higrom</a:t>
            </a:r>
          </a:p>
          <a:p>
            <a:pPr>
              <a:defRPr/>
            </a:pPr>
            <a:endParaRPr lang="en-US" sz="30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89091" name="Picture 3" descr="No5 jagnj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966247"/>
            <a:ext cx="2879725" cy="2003425"/>
          </a:xfrm>
          <a:noFill/>
        </p:spPr>
      </p:pic>
      <p:pic>
        <p:nvPicPr>
          <p:cNvPr id="89092" name="Picture 4" descr="Koza retencija placent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5645" y="1524000"/>
            <a:ext cx="2626846" cy="4033594"/>
          </a:xfrm>
          <a:noFill/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916853" y="5833261"/>
            <a:ext cx="861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r-Latn-CS" sz="2400" dirty="0">
                <a:latin typeface="Times New Roman" pitchFamily="18" charset="0"/>
              </a:rPr>
              <a:t>   </a:t>
            </a:r>
            <a:r>
              <a:rPr lang="sr-Latn-CS" sz="2400" dirty="0">
                <a:latin typeface="+mn-lt"/>
              </a:rPr>
              <a:t>Abortus – jagnje                      </a:t>
            </a:r>
            <a:r>
              <a:rPr lang="en-US" sz="2400" dirty="0">
                <a:latin typeface="+mn-lt"/>
              </a:rPr>
              <a:t>       </a:t>
            </a:r>
            <a:r>
              <a:rPr lang="sr-Latn-CS" sz="2400" dirty="0">
                <a:latin typeface="+mn-lt"/>
              </a:rPr>
              <a:t>Retencija placente - koza 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272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76200" y="609600"/>
            <a:ext cx="864235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dirty="0"/>
              <a:t> </a:t>
            </a:r>
            <a:r>
              <a:rPr lang="sr-Latn-CS" sz="2800" b="1" dirty="0">
                <a:latin typeface="+mn-lt"/>
              </a:rPr>
              <a:t>Nakon abortusa može izostati sticanje protektivnog 	imuniteta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sr-Latn-CS" sz="2800" dirty="0">
                <a:solidFill>
                  <a:srgbClr val="008080"/>
                </a:solidFill>
                <a:latin typeface="+mn-lt"/>
              </a:rPr>
              <a:t>	</a:t>
            </a:r>
            <a:r>
              <a:rPr lang="sr-Latn-CS" sz="2800" dirty="0">
                <a:solidFill>
                  <a:srgbClr val="FF0000"/>
                </a:solidFill>
                <a:latin typeface="+mn-lt"/>
              </a:rPr>
              <a:t>Dijagnoza</a:t>
            </a:r>
          </a:p>
          <a:p>
            <a:pPr lvl="1">
              <a:spcBef>
                <a:spcPct val="50000"/>
              </a:spcBef>
              <a:buClr>
                <a:srgbClr val="002060"/>
              </a:buClr>
              <a:buSzPct val="100000"/>
              <a:defRPr/>
            </a:pPr>
            <a:r>
              <a:rPr lang="sr-Latn-CS" sz="2800" dirty="0" smtClean="0">
                <a:latin typeface="+mn-lt"/>
              </a:rPr>
              <a:t>Klinički </a:t>
            </a:r>
            <a:r>
              <a:rPr lang="sr-Latn-CS" sz="2800" dirty="0">
                <a:latin typeface="+mn-lt"/>
              </a:rPr>
              <a:t>simptomi, Bojenje MZN, izolacija i </a:t>
            </a:r>
            <a:r>
              <a:rPr lang="sr-Latn-CS" sz="2800" dirty="0" smtClean="0">
                <a:latin typeface="+mn-lt"/>
              </a:rPr>
              <a:t>identifikacija</a:t>
            </a:r>
            <a:r>
              <a:rPr lang="sr-Latn-CS" sz="2800" dirty="0">
                <a:latin typeface="+mn-lt"/>
              </a:rPr>
              <a:t>, serološke reakcije, intradermalni</a:t>
            </a:r>
            <a:r>
              <a:rPr lang="en-US" sz="2800" dirty="0">
                <a:latin typeface="+mn-lt"/>
              </a:rPr>
              <a:t> </a:t>
            </a:r>
            <a:r>
              <a:rPr lang="sr-Latn-CS" sz="2800" dirty="0">
                <a:latin typeface="+mn-lt"/>
              </a:rPr>
              <a:t>brucelinski </a:t>
            </a:r>
            <a:r>
              <a:rPr lang="sr-Latn-CS" sz="2800" dirty="0" smtClean="0">
                <a:latin typeface="+mn-lt"/>
              </a:rPr>
              <a:t>test</a:t>
            </a:r>
            <a:endParaRPr lang="sr-Latn-CS" sz="2800" dirty="0">
              <a:latin typeface="+mn-lt"/>
            </a:endParaRPr>
          </a:p>
          <a:p>
            <a:pPr>
              <a:spcBef>
                <a:spcPct val="50000"/>
              </a:spcBef>
              <a:buClr>
                <a:schemeClr val="accent2"/>
              </a:buClr>
              <a:defRPr/>
            </a:pP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</a:rPr>
              <a:t>    U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</a:rPr>
              <a:t>nekim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</a:rPr>
              <a:t>zemljama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</a:rPr>
              <a:t>sprovodi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</a:rPr>
              <a:t> se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</a:rPr>
              <a:t>vakcinacija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</a:rPr>
              <a:t>,                                                                                                                                        	</a:t>
            </a:r>
            <a:r>
              <a:rPr lang="en-US" sz="2800" b="1" i="1" dirty="0" smtClean="0">
                <a:solidFill>
                  <a:srgbClr val="FF3300"/>
                </a:solidFill>
                <a:latin typeface="Times New Roman" pitchFamily="18" charset="0"/>
              </a:rPr>
              <a:t>Brucella </a:t>
            </a:r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</a:rPr>
              <a:t>melitensis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Rev 1 </a:t>
            </a:r>
            <a:endParaRPr lang="en-US" sz="2800" dirty="0">
              <a:solidFill>
                <a:srgbClr val="FFFF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75352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4962660"/>
            <a:ext cx="8229600" cy="1139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r-Latn-CS" sz="2400" dirty="0" smtClean="0">
                <a:latin typeface="+mn-lt"/>
              </a:rPr>
              <a:t>Ovan – orhitis                                             Ovan - epididimitis </a:t>
            </a:r>
            <a:endParaRPr lang="en-US" sz="2400" dirty="0" smtClean="0">
              <a:latin typeface="+mn-lt"/>
            </a:endParaRPr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0235" y="95948"/>
            <a:ext cx="8723744" cy="45307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sr-Latn-C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sr-Latn-CS" sz="3200" b="1" dirty="0">
                <a:solidFill>
                  <a:srgbClr val="FF0066"/>
                </a:solidFill>
              </a:rPr>
              <a:t>	</a:t>
            </a:r>
            <a:r>
              <a:rPr lang="sr-Latn-CS" sz="3200" b="1" dirty="0">
                <a:solidFill>
                  <a:srgbClr val="FF5050"/>
                </a:solidFill>
              </a:rPr>
              <a:t>Bruceloza ovaca - </a:t>
            </a:r>
            <a:r>
              <a:rPr lang="sr-Latn-CS" sz="3200" b="1" i="1" dirty="0">
                <a:solidFill>
                  <a:srgbClr val="FF5050"/>
                </a:solidFill>
              </a:rPr>
              <a:t>B.ovis</a:t>
            </a:r>
          </a:p>
          <a:p>
            <a:pPr>
              <a:defRPr/>
            </a:pPr>
            <a:r>
              <a:rPr lang="sr-Latn-CS" sz="2800" dirty="0">
                <a:solidFill>
                  <a:srgbClr val="FF3300"/>
                </a:solidFill>
              </a:rPr>
              <a:t>Epididimitis ovnova, placentitis ovaca, venerična bolest</a:t>
            </a:r>
          </a:p>
          <a:p>
            <a:pPr>
              <a:defRPr/>
            </a:pPr>
            <a:r>
              <a:rPr lang="sr-Latn-CS" sz="2800" dirty="0"/>
              <a:t>Smanjenje fertilnosti ovnova, sporadični abortusi i perinatalna uginuća jagnjadi</a:t>
            </a:r>
          </a:p>
          <a:p>
            <a:pPr>
              <a:defRPr/>
            </a:pPr>
            <a:r>
              <a:rPr lang="sr-Latn-CS" sz="2800" dirty="0"/>
              <a:t>Dijagnostika – ELISA, agar gel imunodifuzija  </a:t>
            </a:r>
          </a:p>
          <a:p>
            <a:pPr>
              <a:defRPr/>
            </a:pPr>
            <a:endParaRPr lang="en-US" sz="3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1140" name="Picture 4" descr="Epidedimitis kontagiozni ovc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7266" y="2978984"/>
            <a:ext cx="3505200" cy="2416175"/>
          </a:xfrm>
          <a:noFill/>
        </p:spPr>
      </p:pic>
      <p:pic>
        <p:nvPicPr>
          <p:cNvPr id="91141" name="Picture 5" descr="Bovis orhiti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234" y="2971800"/>
            <a:ext cx="3889375" cy="2513012"/>
          </a:xfrm>
          <a:noFill/>
        </p:spPr>
      </p:pic>
    </p:spTree>
    <p:extLst>
      <p:ext uri="{BB962C8B-B14F-4D97-AF65-F5344CB8AC3E}">
        <p14:creationId xmlns:p14="http://schemas.microsoft.com/office/powerpoint/2010/main" val="296651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457200"/>
            <a:ext cx="8353425" cy="45307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sr-Latn-CS" sz="2800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</a:t>
            </a:r>
            <a:r>
              <a:rPr lang="sr-Latn-CS" sz="3200" b="1" dirty="0">
                <a:solidFill>
                  <a:srgbClr val="FF5050"/>
                </a:solidFill>
              </a:rPr>
              <a:t>Bruceloza svinja - </a:t>
            </a:r>
            <a:r>
              <a:rPr lang="sr-Latn-CS" sz="3200" b="1" i="1" dirty="0">
                <a:solidFill>
                  <a:srgbClr val="FF5050"/>
                </a:solidFill>
              </a:rPr>
              <a:t>Brucella suis</a:t>
            </a:r>
          </a:p>
          <a:p>
            <a:pPr>
              <a:defRPr/>
            </a:pPr>
            <a:r>
              <a:rPr lang="sr-Latn-CS" sz="2800" dirty="0"/>
              <a:t>Prolongirana bakterijemija, hronične inflamatorne lezije</a:t>
            </a:r>
          </a:p>
          <a:p>
            <a:pPr>
              <a:defRPr/>
            </a:pPr>
            <a:r>
              <a:rPr lang="sr-Latn-CS" sz="2800" dirty="0"/>
              <a:t>Reproduktivni trakt, kosti, zglobovi</a:t>
            </a:r>
          </a:p>
          <a:p>
            <a:pPr>
              <a:defRPr/>
            </a:pPr>
            <a:r>
              <a:rPr lang="sr-Latn-CS" sz="2800" dirty="0"/>
              <a:t>Infekcija – ingestija, koitus</a:t>
            </a:r>
            <a:endParaRPr lang="en-US" sz="2800" dirty="0"/>
          </a:p>
        </p:txBody>
      </p:sp>
      <p:pic>
        <p:nvPicPr>
          <p:cNvPr id="92163" name="Picture 3" descr="Testisi svinja bruceloza 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2895600"/>
            <a:ext cx="4038600" cy="2917825"/>
          </a:xfrm>
          <a:noFill/>
        </p:spPr>
      </p:pic>
    </p:spTree>
    <p:extLst>
      <p:ext uri="{BB962C8B-B14F-4D97-AF65-F5344CB8AC3E}">
        <p14:creationId xmlns:p14="http://schemas.microsoft.com/office/powerpoint/2010/main" val="407380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630237"/>
            <a:ext cx="8208962" cy="4530725"/>
          </a:xfrm>
        </p:spPr>
        <p:txBody>
          <a:bodyPr>
            <a:normAutofit/>
          </a:bodyPr>
          <a:lstStyle/>
          <a:p>
            <a:r>
              <a:rPr lang="sr-Latn-CS" altLang="en-US" sz="2800" dirty="0" smtClean="0"/>
              <a:t>Klinički simptomi – abortus, rađanje mrtve i slabo vitalne prasadi, neonatalni mortalitet, sterilitet</a:t>
            </a:r>
          </a:p>
          <a:p>
            <a:r>
              <a:rPr lang="sr-Latn-CS" altLang="en-US" sz="2800" dirty="0" smtClean="0"/>
              <a:t>Dijagnostika – serološke reakcije – Rose- Bengal test, indirektna ELISA</a:t>
            </a:r>
            <a:endParaRPr lang="en-US" altLang="en-US" sz="2800" dirty="0" smtClean="0"/>
          </a:p>
        </p:txBody>
      </p:sp>
      <p:pic>
        <p:nvPicPr>
          <p:cNvPr id="93187" name="Picture 3" descr="Fibroza brucella 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2895599"/>
            <a:ext cx="4038600" cy="2695575"/>
          </a:xfrm>
          <a:noFill/>
        </p:spPr>
      </p:pic>
    </p:spTree>
    <p:extLst>
      <p:ext uri="{BB962C8B-B14F-4D97-AF65-F5344CB8AC3E}">
        <p14:creationId xmlns:p14="http://schemas.microsoft.com/office/powerpoint/2010/main" val="280224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304800"/>
            <a:ext cx="8713787" cy="54737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sr-Latn-CS" sz="3000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	</a:t>
            </a:r>
            <a:r>
              <a:rPr lang="sr-Latn-CS" sz="3200" b="1" dirty="0">
                <a:solidFill>
                  <a:srgbClr val="FF5050"/>
                </a:solidFill>
              </a:rPr>
              <a:t>Bruceloza pasa – </a:t>
            </a:r>
            <a:r>
              <a:rPr lang="sr-Latn-CS" sz="3200" b="1" i="1" dirty="0">
                <a:solidFill>
                  <a:srgbClr val="FF5050"/>
                </a:solidFill>
              </a:rPr>
              <a:t>Brucella canis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dirty="0" smtClean="0"/>
              <a:t> R </a:t>
            </a:r>
            <a:r>
              <a:rPr lang="sr-Latn-CS" sz="2800" dirty="0"/>
              <a:t>forma – klinički inaparentne ili blage infekcije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dirty="0" smtClean="0"/>
              <a:t> Abortus</a:t>
            </a:r>
            <a:r>
              <a:rPr lang="sr-Latn-CS" sz="2800" dirty="0"/>
              <a:t>, smanjen fertilitet, neonatalni mortalitet, orhitis, epididimitis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dirty="0" smtClean="0"/>
              <a:t> Dijagnostika </a:t>
            </a:r>
            <a:r>
              <a:rPr lang="sr-Latn-CS" sz="2800" dirty="0"/>
              <a:t>– serološke reakcije – brza aglutinacija, spora aglutinacija, ELISA, agar gel difuzioni test</a:t>
            </a:r>
          </a:p>
          <a:p>
            <a:pPr>
              <a:defRPr/>
            </a:pPr>
            <a:r>
              <a:rPr lang="sr-Latn-CS" sz="2800" dirty="0"/>
              <a:t>Terapija – kombinacija </a:t>
            </a:r>
          </a:p>
          <a:p>
            <a:pPr lvl="1">
              <a:defRPr/>
            </a:pPr>
            <a:r>
              <a:rPr lang="sr-Latn-CS" sz="2800" dirty="0"/>
              <a:t>Tetraciklin +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sr-Latn-CS" sz="2800" dirty="0"/>
              <a:t>		aminoglikozidi</a:t>
            </a:r>
          </a:p>
          <a:p>
            <a:pPr>
              <a:defRPr/>
            </a:pPr>
            <a:r>
              <a:rPr lang="sr-Latn-CS" sz="2800" dirty="0"/>
              <a:t>Sterilizacija – smanjenje                                                           transmisije bolesti</a:t>
            </a:r>
            <a:endParaRPr lang="en-US" sz="2800" dirty="0"/>
          </a:p>
        </p:txBody>
      </p:sp>
      <p:pic>
        <p:nvPicPr>
          <p:cNvPr id="94211" name="Picture 3" descr="Brucella orhitis pa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5493" y="3505200"/>
            <a:ext cx="3848100" cy="2692400"/>
          </a:xfrm>
          <a:noFill/>
        </p:spPr>
      </p:pic>
    </p:spTree>
    <p:extLst>
      <p:ext uri="{BB962C8B-B14F-4D97-AF65-F5344CB8AC3E}">
        <p14:creationId xmlns:p14="http://schemas.microsoft.com/office/powerpoint/2010/main" val="154449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52400"/>
            <a:ext cx="8964612" cy="6553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r-Latn-CS" sz="2800" b="1" dirty="0">
                <a:solidFill>
                  <a:srgbClr val="FF5050"/>
                </a:solidFill>
              </a:rPr>
              <a:t>Bojenje po Kozlovskom </a:t>
            </a:r>
            <a:r>
              <a:rPr lang="sr-Latn-CS" sz="2800" dirty="0"/>
              <a:t>– bojenje sa zakašnjenjem</a:t>
            </a:r>
          </a:p>
          <a:p>
            <a:pPr lvl="1">
              <a:buClr>
                <a:srgbClr val="002060"/>
              </a:buClr>
              <a:defRPr/>
            </a:pPr>
            <a:r>
              <a:rPr lang="sr-Latn-CS" sz="2800" dirty="0"/>
              <a:t>Sekundarna boja – plava kratko stoji pre ispiranja</a:t>
            </a:r>
          </a:p>
          <a:p>
            <a:pPr lvl="1">
              <a:buClr>
                <a:srgbClr val="002060"/>
              </a:buClr>
              <a:defRPr/>
            </a:pPr>
            <a:r>
              <a:rPr lang="sr-Latn-CS" sz="2800" i="1" dirty="0"/>
              <a:t>Brucella</a:t>
            </a:r>
            <a:r>
              <a:rPr lang="sr-Latn-CS" sz="2800" dirty="0"/>
              <a:t> ostaje obojena primarnom bojom – crvenom a drugi mikroorganizmi su plavo obojeni</a:t>
            </a:r>
          </a:p>
          <a:p>
            <a:pPr>
              <a:defRPr/>
            </a:pPr>
            <a:r>
              <a:rPr lang="sr-Latn-CS" sz="2800" b="1" dirty="0">
                <a:solidFill>
                  <a:srgbClr val="002060"/>
                </a:solidFill>
              </a:rPr>
              <a:t>P</a:t>
            </a:r>
            <a:r>
              <a:rPr lang="en-GB" sz="2800" b="1" dirty="0" err="1">
                <a:solidFill>
                  <a:srgbClr val="002060"/>
                </a:solidFill>
              </a:rPr>
              <a:t>rimen</a:t>
            </a:r>
            <a:r>
              <a:rPr lang="sr-Latn-CS" sz="2800" b="1" dirty="0">
                <a:solidFill>
                  <a:srgbClr val="002060"/>
                </a:solidFill>
              </a:rPr>
              <a:t>a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tehnik</a:t>
            </a:r>
            <a:r>
              <a:rPr lang="sr-Latn-CS" sz="2800" b="1" dirty="0">
                <a:solidFill>
                  <a:srgbClr val="002060"/>
                </a:solidFill>
              </a:rPr>
              <a:t>e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molekularne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biologije</a:t>
            </a:r>
            <a:r>
              <a:rPr lang="sr-Latn-CS" sz="2800" b="1" dirty="0">
                <a:solidFill>
                  <a:srgbClr val="002060"/>
                </a:solidFill>
              </a:rPr>
              <a:t> </a:t>
            </a:r>
            <a:r>
              <a:rPr lang="sr-Latn-CS" sz="2800" b="1" dirty="0" smtClean="0">
                <a:solidFill>
                  <a:srgbClr val="002060"/>
                </a:solidFill>
              </a:rPr>
              <a:t>- </a:t>
            </a:r>
            <a:r>
              <a:rPr lang="en-GB" sz="2800" b="1" dirty="0" smtClean="0">
                <a:solidFill>
                  <a:srgbClr val="002060"/>
                </a:solidFill>
              </a:rPr>
              <a:t>DNK-DNK </a:t>
            </a:r>
            <a:r>
              <a:rPr lang="en-GB" sz="2800" b="1" dirty="0" err="1">
                <a:solidFill>
                  <a:srgbClr val="002060"/>
                </a:solidFill>
              </a:rPr>
              <a:t>hibridizacij</a:t>
            </a:r>
            <a:r>
              <a:rPr lang="sr-Latn-CS" sz="2800" b="1" dirty="0">
                <a:solidFill>
                  <a:srgbClr val="002060"/>
                </a:solidFill>
              </a:rPr>
              <a:t>a </a:t>
            </a:r>
            <a:r>
              <a:rPr lang="en-GB" sz="2800" b="1" dirty="0" err="1">
                <a:solidFill>
                  <a:srgbClr val="002060"/>
                </a:solidFill>
              </a:rPr>
              <a:t>ukaz</a:t>
            </a:r>
            <a:r>
              <a:rPr lang="sr-Latn-CS" sz="2800" b="1" dirty="0">
                <a:solidFill>
                  <a:srgbClr val="002060"/>
                </a:solidFill>
              </a:rPr>
              <a:t>ala na </a:t>
            </a:r>
            <a:r>
              <a:rPr lang="en-GB" sz="2800" b="1" dirty="0" err="1">
                <a:solidFill>
                  <a:srgbClr val="002060"/>
                </a:solidFill>
              </a:rPr>
              <a:t>postoj</a:t>
            </a:r>
            <a:r>
              <a:rPr lang="sr-Latn-CS" sz="2800" b="1" dirty="0">
                <a:solidFill>
                  <a:srgbClr val="002060"/>
                </a:solidFill>
              </a:rPr>
              <a:t>anje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samo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jedn</a:t>
            </a:r>
            <a:r>
              <a:rPr lang="sr-Latn-CS" sz="2800" b="1" dirty="0">
                <a:solidFill>
                  <a:srgbClr val="002060"/>
                </a:solidFill>
              </a:rPr>
              <a:t>e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vrst</a:t>
            </a:r>
            <a:r>
              <a:rPr lang="sr-Latn-CS" sz="2800" b="1" dirty="0">
                <a:solidFill>
                  <a:srgbClr val="002060"/>
                </a:solidFill>
              </a:rPr>
              <a:t>e</a:t>
            </a:r>
          </a:p>
          <a:p>
            <a:pPr>
              <a:defRPr/>
            </a:pPr>
            <a:r>
              <a:rPr lang="sr-Latn-CS" sz="2800" b="1" dirty="0">
                <a:solidFill>
                  <a:srgbClr val="FF3300"/>
                </a:solidFill>
              </a:rPr>
              <a:t>U </a:t>
            </a:r>
            <a:r>
              <a:rPr lang="en-GB" sz="2800" b="1" dirty="0" err="1">
                <a:solidFill>
                  <a:srgbClr val="FF3300"/>
                </a:solidFill>
              </a:rPr>
              <a:t>upotrebi</a:t>
            </a:r>
            <a:r>
              <a:rPr lang="en-GB" sz="2800" b="1" dirty="0">
                <a:solidFill>
                  <a:srgbClr val="FF3300"/>
                </a:solidFill>
              </a:rPr>
              <a:t> je </a:t>
            </a:r>
            <a:r>
              <a:rPr lang="en-GB" sz="2800" b="1" dirty="0" err="1">
                <a:solidFill>
                  <a:srgbClr val="FF3300"/>
                </a:solidFill>
              </a:rPr>
              <a:t>stara</a:t>
            </a:r>
            <a:r>
              <a:rPr lang="en-GB" sz="2800" b="1" dirty="0">
                <a:solidFill>
                  <a:srgbClr val="FF3300"/>
                </a:solidFill>
              </a:rPr>
              <a:t> </a:t>
            </a:r>
            <a:r>
              <a:rPr lang="en-GB" sz="2800" b="1" dirty="0" err="1">
                <a:solidFill>
                  <a:srgbClr val="FF3300"/>
                </a:solidFill>
              </a:rPr>
              <a:t>klasifikacija</a:t>
            </a:r>
            <a:r>
              <a:rPr lang="en-GB" sz="2800" b="1" dirty="0">
                <a:solidFill>
                  <a:srgbClr val="FF3300"/>
                </a:solidFill>
              </a:rPr>
              <a:t> </a:t>
            </a:r>
            <a:r>
              <a:rPr lang="en-GB" sz="2800" b="1" dirty="0" err="1">
                <a:solidFill>
                  <a:srgbClr val="FF3300"/>
                </a:solidFill>
              </a:rPr>
              <a:t>ovog</a:t>
            </a:r>
            <a:r>
              <a:rPr lang="en-GB" sz="2800" b="1" dirty="0">
                <a:solidFill>
                  <a:srgbClr val="FF3300"/>
                </a:solidFill>
              </a:rPr>
              <a:t> </a:t>
            </a:r>
            <a:r>
              <a:rPr lang="en-GB" sz="2800" b="1" dirty="0" err="1">
                <a:solidFill>
                  <a:srgbClr val="FF3300"/>
                </a:solidFill>
              </a:rPr>
              <a:t>roda</a:t>
            </a:r>
            <a:r>
              <a:rPr lang="sr-Latn-CS" sz="2800" b="1" dirty="0">
                <a:solidFill>
                  <a:srgbClr val="FF3300"/>
                </a:solidFill>
              </a:rPr>
              <a:t> - š</a:t>
            </a:r>
            <a:r>
              <a:rPr lang="en-GB" sz="2800" b="1" dirty="0" err="1">
                <a:solidFill>
                  <a:srgbClr val="FF3300"/>
                </a:solidFill>
              </a:rPr>
              <a:t>est</a:t>
            </a:r>
            <a:r>
              <a:rPr lang="en-GB" sz="2800" b="1" dirty="0">
                <a:solidFill>
                  <a:srgbClr val="FF3300"/>
                </a:solidFill>
              </a:rPr>
              <a:t> </a:t>
            </a:r>
            <a:r>
              <a:rPr lang="en-GB" sz="2800" b="1" dirty="0" err="1">
                <a:solidFill>
                  <a:srgbClr val="FF3300"/>
                </a:solidFill>
              </a:rPr>
              <a:t>razli</a:t>
            </a:r>
            <a:r>
              <a:rPr lang="sr-Latn-CS" sz="2800" b="1" dirty="0">
                <a:solidFill>
                  <a:srgbClr val="FF3300"/>
                </a:solidFill>
              </a:rPr>
              <a:t>č</a:t>
            </a:r>
            <a:r>
              <a:rPr lang="en-GB" sz="2800" b="1" dirty="0" err="1">
                <a:solidFill>
                  <a:srgbClr val="FF3300"/>
                </a:solidFill>
              </a:rPr>
              <a:t>itih</a:t>
            </a:r>
            <a:r>
              <a:rPr lang="en-GB" sz="2800" b="1" dirty="0">
                <a:solidFill>
                  <a:srgbClr val="FF3300"/>
                </a:solidFill>
              </a:rPr>
              <a:t> </a:t>
            </a:r>
            <a:r>
              <a:rPr lang="en-GB" sz="2800" b="1" dirty="0" err="1" smtClean="0">
                <a:solidFill>
                  <a:srgbClr val="FF3300"/>
                </a:solidFill>
              </a:rPr>
              <a:t>vrsta</a:t>
            </a:r>
            <a:r>
              <a:rPr lang="sr-Latn-RS" sz="2800" b="1" dirty="0" smtClean="0">
                <a:solidFill>
                  <a:srgbClr val="FF3300"/>
                </a:solidFill>
              </a:rPr>
              <a:t>: 	</a:t>
            </a:r>
            <a:r>
              <a:rPr lang="en-GB" sz="2400" b="1" i="1" dirty="0" err="1" smtClean="0">
                <a:solidFill>
                  <a:srgbClr val="FF3300"/>
                </a:solidFill>
              </a:rPr>
              <a:t>B.abortus</a:t>
            </a:r>
            <a:r>
              <a:rPr lang="en-GB" sz="2400" b="1" i="1" dirty="0">
                <a:solidFill>
                  <a:srgbClr val="FF3300"/>
                </a:solidFill>
              </a:rPr>
              <a:t>, </a:t>
            </a:r>
            <a:endParaRPr lang="sr-Latn-RS" sz="2400" b="1" i="1" dirty="0" smtClean="0">
              <a:solidFill>
                <a:srgbClr val="FF3300"/>
              </a:solidFill>
            </a:endParaRPr>
          </a:p>
          <a:p>
            <a:pPr>
              <a:defRPr/>
            </a:pPr>
            <a:r>
              <a:rPr lang="sr-Latn-RS" sz="2400" b="1" i="1" dirty="0">
                <a:solidFill>
                  <a:srgbClr val="FF3300"/>
                </a:solidFill>
              </a:rPr>
              <a:t> </a:t>
            </a:r>
            <a:r>
              <a:rPr lang="sr-Latn-RS" sz="2400" b="1" i="1" dirty="0" smtClean="0">
                <a:solidFill>
                  <a:srgbClr val="FF3300"/>
                </a:solidFill>
              </a:rPr>
              <a:t>          	</a:t>
            </a:r>
            <a:r>
              <a:rPr lang="en-GB" sz="2400" b="1" i="1" dirty="0" err="1" smtClean="0">
                <a:solidFill>
                  <a:srgbClr val="FF3300"/>
                </a:solidFill>
              </a:rPr>
              <a:t>B.canis</a:t>
            </a:r>
            <a:r>
              <a:rPr lang="en-GB" sz="2400" b="1" i="1" dirty="0">
                <a:solidFill>
                  <a:srgbClr val="FF3300"/>
                </a:solidFill>
              </a:rPr>
              <a:t>, </a:t>
            </a:r>
            <a:endParaRPr lang="sr-Latn-RS" sz="2400" b="1" i="1" dirty="0" smtClean="0">
              <a:solidFill>
                <a:srgbClr val="FF3300"/>
              </a:solidFill>
            </a:endParaRPr>
          </a:p>
          <a:p>
            <a:pPr>
              <a:defRPr/>
            </a:pPr>
            <a:r>
              <a:rPr lang="sr-Latn-RS" sz="2400" b="1" i="1" dirty="0">
                <a:solidFill>
                  <a:srgbClr val="FF3300"/>
                </a:solidFill>
              </a:rPr>
              <a:t> </a:t>
            </a:r>
            <a:r>
              <a:rPr lang="sr-Latn-RS" sz="2400" b="1" i="1" dirty="0" smtClean="0">
                <a:solidFill>
                  <a:srgbClr val="FF3300"/>
                </a:solidFill>
              </a:rPr>
              <a:t>          	</a:t>
            </a:r>
            <a:r>
              <a:rPr lang="en-GB" sz="2400" b="1" i="1" dirty="0" err="1" smtClean="0">
                <a:solidFill>
                  <a:srgbClr val="FF3300"/>
                </a:solidFill>
              </a:rPr>
              <a:t>B.melitensis</a:t>
            </a:r>
            <a:r>
              <a:rPr lang="en-GB" sz="2400" b="1" i="1" dirty="0">
                <a:solidFill>
                  <a:srgbClr val="FF3300"/>
                </a:solidFill>
              </a:rPr>
              <a:t>, </a:t>
            </a:r>
            <a:endParaRPr lang="sr-Latn-RS" sz="2400" b="1" i="1" dirty="0" smtClean="0">
              <a:solidFill>
                <a:srgbClr val="FF3300"/>
              </a:solidFill>
            </a:endParaRPr>
          </a:p>
          <a:p>
            <a:pPr>
              <a:defRPr/>
            </a:pPr>
            <a:r>
              <a:rPr lang="sr-Latn-RS" sz="2400" b="1" i="1" dirty="0">
                <a:solidFill>
                  <a:srgbClr val="FF3300"/>
                </a:solidFill>
              </a:rPr>
              <a:t> </a:t>
            </a:r>
            <a:r>
              <a:rPr lang="sr-Latn-RS" sz="2400" b="1" i="1" dirty="0" smtClean="0">
                <a:solidFill>
                  <a:srgbClr val="FF3300"/>
                </a:solidFill>
              </a:rPr>
              <a:t>          	</a:t>
            </a:r>
            <a:r>
              <a:rPr lang="en-GB" sz="2400" b="1" i="1" dirty="0" err="1" smtClean="0">
                <a:solidFill>
                  <a:srgbClr val="FF3300"/>
                </a:solidFill>
              </a:rPr>
              <a:t>B.neotomae</a:t>
            </a:r>
            <a:r>
              <a:rPr lang="en-GB" sz="2400" b="1" i="1" dirty="0">
                <a:solidFill>
                  <a:srgbClr val="FF3300"/>
                </a:solidFill>
              </a:rPr>
              <a:t>, </a:t>
            </a:r>
            <a:endParaRPr lang="sr-Latn-RS" sz="2400" b="1" i="1" dirty="0" smtClean="0">
              <a:solidFill>
                <a:srgbClr val="FF3300"/>
              </a:solidFill>
            </a:endParaRPr>
          </a:p>
          <a:p>
            <a:pPr>
              <a:defRPr/>
            </a:pPr>
            <a:r>
              <a:rPr lang="sr-Latn-RS" sz="2400" b="1" i="1" dirty="0">
                <a:solidFill>
                  <a:srgbClr val="FF3300"/>
                </a:solidFill>
              </a:rPr>
              <a:t> </a:t>
            </a:r>
            <a:r>
              <a:rPr lang="sr-Latn-RS" sz="2400" b="1" i="1" dirty="0" smtClean="0">
                <a:solidFill>
                  <a:srgbClr val="FF3300"/>
                </a:solidFill>
              </a:rPr>
              <a:t>          	</a:t>
            </a:r>
            <a:r>
              <a:rPr lang="en-GB" sz="2400" b="1" i="1" dirty="0" err="1" smtClean="0">
                <a:solidFill>
                  <a:srgbClr val="FF3300"/>
                </a:solidFill>
              </a:rPr>
              <a:t>B.ovis</a:t>
            </a:r>
            <a:r>
              <a:rPr lang="sr-Latn-RS" sz="2400" b="1" i="1" dirty="0" smtClean="0">
                <a:solidFill>
                  <a:srgbClr val="FF3300"/>
                </a:solidFill>
              </a:rPr>
              <a:t>,</a:t>
            </a:r>
          </a:p>
          <a:p>
            <a:pPr>
              <a:defRPr/>
            </a:pPr>
            <a:r>
              <a:rPr lang="sr-Latn-RS" sz="2400" b="1" i="1" dirty="0">
                <a:solidFill>
                  <a:srgbClr val="FF3300"/>
                </a:solidFill>
              </a:rPr>
              <a:t> </a:t>
            </a:r>
            <a:r>
              <a:rPr lang="sr-Latn-RS" sz="2400" b="1" i="1" dirty="0" smtClean="0">
                <a:solidFill>
                  <a:srgbClr val="FF3300"/>
                </a:solidFill>
              </a:rPr>
              <a:t>          	</a:t>
            </a:r>
            <a:r>
              <a:rPr lang="en-GB" sz="2400" b="1" i="1" dirty="0" err="1" smtClean="0">
                <a:solidFill>
                  <a:srgbClr val="FF3300"/>
                </a:solidFill>
              </a:rPr>
              <a:t>B.suis</a:t>
            </a:r>
            <a:endParaRPr lang="en-US" sz="2400" b="1" i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1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28600"/>
            <a:ext cx="8991600" cy="6121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sr-Latn-CS" sz="28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</a:t>
            </a:r>
            <a:r>
              <a:rPr lang="sr-Latn-CS" sz="3200" b="1" dirty="0">
                <a:solidFill>
                  <a:srgbClr val="FF3300"/>
                </a:solidFill>
              </a:rPr>
              <a:t>Bruceloza ljudi – ondulentna </a:t>
            </a:r>
            <a:r>
              <a:rPr lang="sr-Latn-CS" sz="3200" b="1" dirty="0" smtClean="0">
                <a:solidFill>
                  <a:srgbClr val="FF3300"/>
                </a:solidFill>
              </a:rPr>
              <a:t>groznica</a:t>
            </a:r>
          </a:p>
          <a:p>
            <a:pPr>
              <a:buFont typeface="Wingdings" pitchFamily="2" charset="2"/>
              <a:buNone/>
              <a:defRPr/>
            </a:pPr>
            <a:endParaRPr lang="sr-Latn-CS" sz="1000" b="1" i="1" dirty="0">
              <a:solidFill>
                <a:srgbClr val="FF3300"/>
              </a:solidFill>
            </a:endParaRPr>
          </a:p>
          <a:p>
            <a:pPr lvl="1">
              <a:defRPr/>
            </a:pPr>
            <a:r>
              <a:rPr lang="en-US" sz="2800" b="1" i="1" dirty="0">
                <a:solidFill>
                  <a:srgbClr val="FF3300"/>
                </a:solidFill>
              </a:rPr>
              <a:t>B. </a:t>
            </a:r>
            <a:r>
              <a:rPr lang="en-US" sz="2800" b="1" i="1" dirty="0" err="1">
                <a:solidFill>
                  <a:srgbClr val="FF3300"/>
                </a:solidFill>
              </a:rPr>
              <a:t>melitensis</a:t>
            </a:r>
            <a:r>
              <a:rPr lang="en-US" sz="2800" b="1" dirty="0">
                <a:solidFill>
                  <a:srgbClr val="FF3300"/>
                </a:solidFill>
              </a:rPr>
              <a:t>, bio</a:t>
            </a:r>
            <a:r>
              <a:rPr lang="sr-Latn-CS" sz="2800" b="1" dirty="0">
                <a:solidFill>
                  <a:srgbClr val="FF3300"/>
                </a:solidFill>
              </a:rPr>
              <a:t>tip</a:t>
            </a:r>
            <a:r>
              <a:rPr lang="en-US" sz="2800" b="1" dirty="0">
                <a:solidFill>
                  <a:srgbClr val="FF3300"/>
                </a:solidFill>
              </a:rPr>
              <a:t> 1 – 3</a:t>
            </a:r>
          </a:p>
          <a:p>
            <a:pPr lvl="1">
              <a:defRPr/>
            </a:pPr>
            <a:r>
              <a:rPr lang="en-US" sz="2800" b="1" i="1" dirty="0">
                <a:solidFill>
                  <a:srgbClr val="FF3300"/>
                </a:solidFill>
              </a:rPr>
              <a:t>B. </a:t>
            </a:r>
            <a:r>
              <a:rPr lang="en-US" sz="2800" b="1" i="1" dirty="0" err="1">
                <a:solidFill>
                  <a:srgbClr val="FF3300"/>
                </a:solidFill>
              </a:rPr>
              <a:t>abortus</a:t>
            </a:r>
            <a:r>
              <a:rPr lang="en-US" sz="2800" b="1" dirty="0">
                <a:solidFill>
                  <a:srgbClr val="FF3300"/>
                </a:solidFill>
              </a:rPr>
              <a:t>, bio</a:t>
            </a:r>
            <a:r>
              <a:rPr lang="sr-Latn-CS" sz="2800" b="1" dirty="0">
                <a:solidFill>
                  <a:srgbClr val="FF3300"/>
                </a:solidFill>
              </a:rPr>
              <a:t>tip</a:t>
            </a:r>
            <a:r>
              <a:rPr lang="en-US" sz="2800" b="1" dirty="0">
                <a:solidFill>
                  <a:srgbClr val="FF3300"/>
                </a:solidFill>
              </a:rPr>
              <a:t> 1 – 6, 9</a:t>
            </a:r>
          </a:p>
          <a:p>
            <a:pPr lvl="2">
              <a:buFontTx/>
              <a:buNone/>
              <a:defRPr/>
            </a:pPr>
            <a:r>
              <a:rPr lang="sr-Latn-CS" sz="2800" b="1" dirty="0">
                <a:solidFill>
                  <a:srgbClr val="FF3300"/>
                </a:solidFill>
              </a:rPr>
              <a:t>	</a:t>
            </a:r>
            <a:r>
              <a:rPr lang="en-US" sz="2800" b="1" dirty="0">
                <a:solidFill>
                  <a:srgbClr val="FF3300"/>
                </a:solidFill>
              </a:rPr>
              <a:t>U.S.</a:t>
            </a:r>
            <a:r>
              <a:rPr lang="sr-Latn-CS" sz="2800" b="1" dirty="0">
                <a:solidFill>
                  <a:srgbClr val="FF3300"/>
                </a:solidFill>
              </a:rPr>
              <a:t>A.</a:t>
            </a:r>
            <a:r>
              <a:rPr lang="en-US" sz="2800" b="1" dirty="0">
                <a:solidFill>
                  <a:srgbClr val="FF3300"/>
                </a:solidFill>
              </a:rPr>
              <a:t> bio</a:t>
            </a:r>
            <a:r>
              <a:rPr lang="sr-Latn-CS" sz="2800" b="1" dirty="0">
                <a:solidFill>
                  <a:srgbClr val="FF3300"/>
                </a:solidFill>
              </a:rPr>
              <a:t>tip</a:t>
            </a:r>
            <a:r>
              <a:rPr lang="en-US" sz="2800" b="1" dirty="0">
                <a:solidFill>
                  <a:srgbClr val="FF3300"/>
                </a:solidFill>
              </a:rPr>
              <a:t> 1, 2, 4, </a:t>
            </a:r>
            <a:r>
              <a:rPr lang="sr-Latn-CS" sz="2800" b="1" dirty="0">
                <a:solidFill>
                  <a:srgbClr val="FF3300"/>
                </a:solidFill>
              </a:rPr>
              <a:t>soj</a:t>
            </a:r>
            <a:r>
              <a:rPr lang="en-US" sz="2800" b="1" dirty="0">
                <a:solidFill>
                  <a:srgbClr val="FF3300"/>
                </a:solidFill>
              </a:rPr>
              <a:t> 19</a:t>
            </a:r>
          </a:p>
          <a:p>
            <a:pPr lvl="1">
              <a:defRPr/>
            </a:pPr>
            <a:r>
              <a:rPr lang="en-US" sz="2800" b="1" i="1" dirty="0">
                <a:solidFill>
                  <a:srgbClr val="FF3300"/>
                </a:solidFill>
              </a:rPr>
              <a:t>B. </a:t>
            </a:r>
            <a:r>
              <a:rPr lang="en-US" sz="2800" b="1" i="1" dirty="0" err="1">
                <a:solidFill>
                  <a:srgbClr val="FF3300"/>
                </a:solidFill>
              </a:rPr>
              <a:t>suis</a:t>
            </a:r>
            <a:r>
              <a:rPr lang="en-US" sz="2800" b="1" dirty="0">
                <a:solidFill>
                  <a:srgbClr val="FF3300"/>
                </a:solidFill>
              </a:rPr>
              <a:t>, bio</a:t>
            </a:r>
            <a:r>
              <a:rPr lang="sr-Latn-CS" sz="2800" b="1" dirty="0">
                <a:solidFill>
                  <a:srgbClr val="FF3300"/>
                </a:solidFill>
              </a:rPr>
              <a:t>tip</a:t>
            </a:r>
            <a:r>
              <a:rPr lang="en-US" sz="2800" b="1" dirty="0">
                <a:solidFill>
                  <a:srgbClr val="FF3300"/>
                </a:solidFill>
              </a:rPr>
              <a:t> 1 – 5</a:t>
            </a:r>
          </a:p>
          <a:p>
            <a:pPr lvl="1">
              <a:defRPr/>
            </a:pPr>
            <a:r>
              <a:rPr lang="en-US" sz="2800" b="1" i="1" dirty="0">
                <a:solidFill>
                  <a:srgbClr val="FF3300"/>
                </a:solidFill>
              </a:rPr>
              <a:t>B. </a:t>
            </a:r>
            <a:r>
              <a:rPr lang="en-US" sz="2800" b="1" i="1" dirty="0" err="1">
                <a:solidFill>
                  <a:srgbClr val="FF3300"/>
                </a:solidFill>
              </a:rPr>
              <a:t>canis</a:t>
            </a:r>
            <a:endParaRPr lang="en-US" sz="2800" b="1" i="1" dirty="0">
              <a:solidFill>
                <a:srgbClr val="FF3300"/>
              </a:solidFill>
            </a:endParaRPr>
          </a:p>
          <a:p>
            <a:pPr>
              <a:defRPr/>
            </a:pPr>
            <a:r>
              <a:rPr lang="sr-Latn-CS" sz="2800" dirty="0"/>
              <a:t>Infekcija kontakt sa sekretima i ekskretima obolelih životinja</a:t>
            </a:r>
          </a:p>
          <a:p>
            <a:pPr>
              <a:defRPr/>
            </a:pPr>
            <a:r>
              <a:rPr lang="sr-Latn-CS" sz="2800" dirty="0"/>
              <a:t>Put infekcije – oštećena koža, inhalacija i ingestija</a:t>
            </a:r>
          </a:p>
          <a:p>
            <a:pPr>
              <a:defRPr/>
            </a:pPr>
            <a:r>
              <a:rPr lang="sr-Latn-CS" sz="2800" dirty="0"/>
              <a:t>Intermitentna groznica, zamor, bol u mišićima i zglobovima, osteomielitis najčešća komplikacija </a:t>
            </a:r>
          </a:p>
          <a:p>
            <a:pPr>
              <a:defRPr/>
            </a:pPr>
            <a:r>
              <a:rPr lang="sr-Latn-CS" sz="2800" dirty="0"/>
              <a:t>Terapija - antibiotici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815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76200"/>
            <a:ext cx="6831724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2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Krug infekcije Brucella copy"/>
          <p:cNvPicPr>
            <a:picLocks noChangeAspect="1" noChangeArrowheads="1"/>
          </p:cNvPicPr>
          <p:nvPr/>
        </p:nvPicPr>
        <p:blipFill>
          <a:blip r:embed="rId3">
            <a:lum bright="-6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8064500" cy="5157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73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0162" y="312711"/>
            <a:ext cx="6911975" cy="1139825"/>
          </a:xfrm>
        </p:spPr>
        <p:txBody>
          <a:bodyPr/>
          <a:lstStyle/>
          <a:p>
            <a:pPr>
              <a:defRPr/>
            </a:pPr>
            <a:r>
              <a:rPr lang="sr-Latn-CS" sz="3200" b="1" dirty="0" smtClean="0">
                <a:solidFill>
                  <a:srgbClr val="FF3300"/>
                </a:solidFill>
                <a:latin typeface="+mn-lt"/>
              </a:rPr>
              <a:t>Serološke </a:t>
            </a:r>
            <a:r>
              <a:rPr lang="sr-Latn-CS" sz="3200" b="1" dirty="0">
                <a:solidFill>
                  <a:srgbClr val="FF3300"/>
                </a:solidFill>
                <a:latin typeface="+mn-lt"/>
              </a:rPr>
              <a:t>reakcije</a:t>
            </a:r>
            <a:r>
              <a:rPr lang="sr-Latn-CS" sz="3400" dirty="0">
                <a:latin typeface="Times New Roman" pitchFamily="18" charset="0"/>
              </a:rPr>
              <a:t/>
            </a:r>
            <a:br>
              <a:rPr lang="sr-Latn-CS" sz="3400" dirty="0">
                <a:latin typeface="Times New Roman" pitchFamily="18" charset="0"/>
              </a:rPr>
            </a:br>
            <a:endParaRPr lang="en-US" sz="34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7283" name="Picture 3" descr="Antitelo-antigen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295400"/>
            <a:ext cx="6769100" cy="4679950"/>
          </a:xfrm>
          <a:noFill/>
          <a:ln>
            <a:solidFill>
              <a:srgbClr val="FF99CC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659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12763"/>
            <a:ext cx="8229600" cy="5540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>
                <a:solidFill>
                  <a:srgbClr val="CC0000"/>
                </a:solidFill>
              </a:rPr>
              <a:t>	</a:t>
            </a:r>
            <a:r>
              <a:rPr lang="sl-SI" sz="3200" b="1" dirty="0" smtClean="0">
                <a:solidFill>
                  <a:srgbClr val="CC0000"/>
                </a:solidFill>
                <a:effectLst/>
              </a:rPr>
              <a:t>Serološke reakcije – brza i spora aglutinacija</a:t>
            </a:r>
            <a:endParaRPr lang="en-US" sz="3200" b="1" dirty="0" smtClean="0">
              <a:solidFill>
                <a:srgbClr val="CC0000"/>
              </a:solidFill>
              <a:effectLst/>
            </a:endParaRPr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828800"/>
            <a:ext cx="3276600" cy="163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7158" name="Picture 6" descr="http://www.microbes-edu.org/etudiant/imgdiag2/wrigh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4179" y="1828800"/>
            <a:ext cx="4364527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960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5357" y="293687"/>
            <a:ext cx="8664575" cy="11398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sr-Latn-CS" sz="3200" b="1" dirty="0" smtClean="0">
                <a:solidFill>
                  <a:srgbClr val="FF3300"/>
                </a:solidFill>
                <a:latin typeface="+mn-lt"/>
              </a:rPr>
              <a:t>Serološke </a:t>
            </a:r>
            <a:r>
              <a:rPr lang="sr-Latn-CS" sz="3200" b="1" dirty="0">
                <a:solidFill>
                  <a:srgbClr val="FF3300"/>
                </a:solidFill>
                <a:latin typeface="+mn-lt"/>
              </a:rPr>
              <a:t>reakcije</a:t>
            </a:r>
            <a:br>
              <a:rPr lang="sr-Latn-CS" sz="3200" b="1" dirty="0">
                <a:solidFill>
                  <a:srgbClr val="FF3300"/>
                </a:solidFill>
                <a:latin typeface="+mn-lt"/>
              </a:rPr>
            </a:br>
            <a:endParaRPr lang="en-US" sz="3200" b="1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57" y="1395412"/>
            <a:ext cx="7721843" cy="45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7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7737" y="573087"/>
            <a:ext cx="8664575" cy="11398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sr-Latn-CS" sz="3200" b="1" dirty="0" smtClean="0">
                <a:solidFill>
                  <a:srgbClr val="FF3300"/>
                </a:solidFill>
                <a:latin typeface="+mn-lt"/>
              </a:rPr>
              <a:t>Serološke </a:t>
            </a:r>
            <a:r>
              <a:rPr lang="sr-Latn-CS" sz="3200" b="1" dirty="0">
                <a:solidFill>
                  <a:srgbClr val="FF3300"/>
                </a:solidFill>
                <a:latin typeface="+mn-lt"/>
              </a:rPr>
              <a:t>reakcije</a:t>
            </a:r>
            <a:br>
              <a:rPr lang="sr-Latn-CS" sz="3200" b="1" dirty="0">
                <a:solidFill>
                  <a:srgbClr val="FF3300"/>
                </a:solidFill>
                <a:latin typeface="+mn-lt"/>
              </a:rPr>
            </a:br>
            <a:r>
              <a:rPr lang="sr-Latn-CS" sz="3200" b="1" dirty="0">
                <a:solidFill>
                  <a:srgbClr val="FF3300"/>
                </a:solidFill>
                <a:latin typeface="+mn-lt"/>
              </a:rPr>
              <a:t>Brza aglutinacija na pločici </a:t>
            </a:r>
            <a:r>
              <a:rPr lang="sr-Latn-CS" sz="3200" b="1" dirty="0" smtClean="0">
                <a:solidFill>
                  <a:srgbClr val="FF3300"/>
                </a:solidFill>
                <a:latin typeface="+mn-lt"/>
              </a:rPr>
              <a:t/>
            </a:r>
            <a:br>
              <a:rPr lang="sr-Latn-CS" sz="3200" b="1" dirty="0" smtClean="0">
                <a:solidFill>
                  <a:srgbClr val="FF3300"/>
                </a:solidFill>
                <a:latin typeface="+mn-lt"/>
              </a:rPr>
            </a:br>
            <a:r>
              <a:rPr lang="sr-Latn-CS" sz="3200" b="1" dirty="0" smtClean="0">
                <a:solidFill>
                  <a:srgbClr val="FF3300"/>
                </a:solidFill>
                <a:latin typeface="+mn-lt"/>
              </a:rPr>
              <a:t>–BAB </a:t>
            </a:r>
            <a:r>
              <a:rPr lang="sr-Latn-CS" sz="3200" b="1" dirty="0">
                <a:solidFill>
                  <a:srgbClr val="FF3300"/>
                </a:solidFill>
                <a:latin typeface="+mn-lt"/>
              </a:rPr>
              <a:t>– Rose Bengal test</a:t>
            </a:r>
            <a:endParaRPr lang="en-US" sz="3200" b="1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99331" name="Picture 4" descr="Rose Bangal YU 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lum bright="-10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737" y="2034540"/>
            <a:ext cx="4867554" cy="3214369"/>
          </a:xfr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1143000"/>
            <a:ext cx="3048000" cy="440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9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1139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r-Latn-C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Spora aglutinacija u epruveti</a:t>
            </a:r>
            <a:endParaRPr lang="en-US" sz="32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600200"/>
            <a:ext cx="6858000" cy="446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7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1139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r-Latn-C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Spora aglutinacija u epruveti</a:t>
            </a:r>
            <a:endParaRPr lang="en-US" sz="32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28800"/>
            <a:ext cx="832059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0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2180" y="609600"/>
            <a:ext cx="8642350" cy="11398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3300"/>
                </a:solidFill>
                <a:latin typeface="+mn-lt"/>
              </a:rPr>
              <a:t>Unakrsna</a:t>
            </a:r>
            <a:r>
              <a:rPr lang="en-US" sz="28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+mn-lt"/>
              </a:rPr>
              <a:t>srodnost</a:t>
            </a:r>
            <a:r>
              <a:rPr lang="sr-Latn-CS" sz="28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+mn-lt"/>
              </a:rPr>
              <a:t>antigena</a:t>
            </a:r>
            <a:r>
              <a:rPr lang="en-US" sz="28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+mn-lt"/>
              </a:rPr>
              <a:t>Brucella</a:t>
            </a:r>
            <a:r>
              <a:rPr lang="en-US" sz="2800" b="1" i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800" b="1" dirty="0">
                <a:solidFill>
                  <a:srgbClr val="FF3300"/>
                </a:solidFill>
                <a:latin typeface="+mn-lt"/>
              </a:rPr>
              <a:t>spp. </a:t>
            </a:r>
            <a:r>
              <a:rPr lang="en-US" sz="2800" b="1" dirty="0" smtClean="0">
                <a:solidFill>
                  <a:srgbClr val="FF3300"/>
                </a:solidFill>
                <a:latin typeface="+mn-lt"/>
              </a:rPr>
              <a:t>                                            i </a:t>
            </a:r>
            <a:r>
              <a:rPr lang="en-US" sz="2800" b="1" dirty="0" err="1">
                <a:solidFill>
                  <a:srgbClr val="FF3300"/>
                </a:solidFill>
                <a:latin typeface="+mn-lt"/>
              </a:rPr>
              <a:t>drugih</a:t>
            </a:r>
            <a:r>
              <a:rPr lang="en-US" sz="2800" b="1" dirty="0">
                <a:solidFill>
                  <a:srgbClr val="FF3300"/>
                </a:solidFill>
                <a:latin typeface="+mn-lt"/>
              </a:rPr>
              <a:t> Gram </a:t>
            </a:r>
            <a:r>
              <a:rPr lang="en-US" sz="2800" b="1" dirty="0" err="1">
                <a:solidFill>
                  <a:srgbClr val="FF3300"/>
                </a:solidFill>
                <a:latin typeface="+mn-lt"/>
              </a:rPr>
              <a:t>negativnih</a:t>
            </a:r>
            <a:r>
              <a:rPr lang="en-US" sz="28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+mn-lt"/>
              </a:rPr>
              <a:t>bakterija</a:t>
            </a:r>
            <a:r>
              <a:rPr lang="sr-Latn-CS" sz="28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800" b="1" dirty="0" smtClean="0">
                <a:solidFill>
                  <a:srgbClr val="FF3300"/>
                </a:solidFill>
                <a:latin typeface="+mn-lt"/>
              </a:rPr>
              <a:t>                                                                         </a:t>
            </a:r>
            <a:r>
              <a:rPr lang="sr-Latn-CS" sz="2800" b="1" dirty="0" smtClean="0">
                <a:solidFill>
                  <a:srgbClr val="FF3300"/>
                </a:solidFill>
                <a:latin typeface="+mn-lt"/>
              </a:rPr>
              <a:t>- </a:t>
            </a:r>
            <a:r>
              <a:rPr lang="en-US" sz="2800" b="1" i="1" dirty="0" err="1">
                <a:solidFill>
                  <a:srgbClr val="FF3300"/>
                </a:solidFill>
                <a:latin typeface="+mn-lt"/>
              </a:rPr>
              <a:t>Yersinia</a:t>
            </a:r>
            <a:r>
              <a:rPr lang="en-US" sz="2800" b="1" i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+mn-lt"/>
              </a:rPr>
              <a:t>enterocolitica</a:t>
            </a:r>
            <a:r>
              <a:rPr lang="sr-Latn-CS" sz="2800" b="1" dirty="0">
                <a:solidFill>
                  <a:srgbClr val="FF3300"/>
                </a:solidFill>
                <a:latin typeface="+mn-lt"/>
              </a:rPr>
              <a:t>, </a:t>
            </a:r>
            <a:r>
              <a:rPr lang="en-US" sz="2800" b="1" i="1" dirty="0">
                <a:solidFill>
                  <a:srgbClr val="FF3300"/>
                </a:solidFill>
                <a:latin typeface="+mn-lt"/>
              </a:rPr>
              <a:t>Salmonella </a:t>
            </a:r>
            <a:r>
              <a:rPr lang="en-US" sz="2800" b="1" dirty="0">
                <a:solidFill>
                  <a:srgbClr val="FF3300"/>
                </a:solidFill>
                <a:latin typeface="+mn-lt"/>
              </a:rPr>
              <a:t>spp.</a:t>
            </a:r>
            <a:r>
              <a:rPr lang="sr-Latn-CS" sz="28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+mn-lt"/>
              </a:rPr>
              <a:t>grupa</a:t>
            </a:r>
            <a:r>
              <a:rPr lang="en-US" sz="2800" b="1" dirty="0">
                <a:solidFill>
                  <a:srgbClr val="FF3300"/>
                </a:solidFill>
                <a:latin typeface="+mn-lt"/>
              </a:rPr>
              <a:t> N</a:t>
            </a:r>
            <a:r>
              <a:rPr lang="sr-Latn-CS" sz="2800" b="1" dirty="0">
                <a:solidFill>
                  <a:srgbClr val="FF3300"/>
                </a:solidFill>
                <a:latin typeface="+mn-lt"/>
              </a:rPr>
              <a:t>...</a:t>
            </a:r>
            <a:r>
              <a:rPr lang="sr-Latn-CS" sz="2800" dirty="0">
                <a:latin typeface="Times New Roman" pitchFamily="18" charset="0"/>
              </a:rPr>
              <a:t/>
            </a:r>
            <a:br>
              <a:rPr lang="sr-Latn-CS" sz="2800" dirty="0">
                <a:latin typeface="Times New Roman" pitchFamily="18" charset="0"/>
              </a:rPr>
            </a:br>
            <a:endParaRPr lang="en-US" sz="2800" dirty="0">
              <a:latin typeface="Times New Roman" pitchFamily="18" charset="0"/>
            </a:endParaRPr>
          </a:p>
        </p:txBody>
      </p:sp>
      <p:pic>
        <p:nvPicPr>
          <p:cNvPr id="98307" name="Picture 3" descr="cdr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241201"/>
            <a:ext cx="4249738" cy="3409950"/>
          </a:xfrm>
          <a:noFill/>
          <a:ln>
            <a:solidFill>
              <a:srgbClr val="FF99CC"/>
            </a:solidFill>
            <a:miter lim="800000"/>
            <a:headEnd/>
            <a:tailEnd/>
          </a:ln>
        </p:spPr>
      </p:pic>
      <p:pic>
        <p:nvPicPr>
          <p:cNvPr id="98308" name="Picture 4" descr="framework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241201"/>
            <a:ext cx="4321175" cy="3451225"/>
          </a:xfrm>
          <a:noFill/>
          <a:ln>
            <a:solidFill>
              <a:srgbClr val="FF99CC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198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609600"/>
            <a:ext cx="8686800" cy="4530725"/>
          </a:xfrm>
        </p:spPr>
        <p:txBody>
          <a:bodyPr/>
          <a:lstStyle/>
          <a:p>
            <a:r>
              <a:rPr lang="en-GB" altLang="en-US" sz="2800" b="1" i="1" dirty="0" smtClean="0">
                <a:solidFill>
                  <a:srgbClr val="FF5050"/>
                </a:solidFill>
              </a:rPr>
              <a:t>           </a:t>
            </a:r>
            <a:r>
              <a:rPr lang="en-GB" altLang="en-US" sz="3200" b="1" i="1" dirty="0" smtClean="0">
                <a:solidFill>
                  <a:srgbClr val="FF5050"/>
                </a:solidFill>
              </a:rPr>
              <a:t>B</a:t>
            </a:r>
            <a:r>
              <a:rPr lang="sr-Latn-RS" altLang="en-US" sz="3200" b="1" i="1" dirty="0" smtClean="0">
                <a:solidFill>
                  <a:srgbClr val="FF5050"/>
                </a:solidFill>
              </a:rPr>
              <a:t>rucella </a:t>
            </a:r>
            <a:r>
              <a:rPr lang="en-GB" altLang="en-US" sz="3200" b="1" i="1" dirty="0" err="1" smtClean="0">
                <a:solidFill>
                  <a:srgbClr val="FF5050"/>
                </a:solidFill>
              </a:rPr>
              <a:t>abortus</a:t>
            </a:r>
            <a:endParaRPr lang="sr-Latn-RS" altLang="en-US" sz="3200" b="1" i="1" dirty="0" smtClean="0">
              <a:solidFill>
                <a:srgbClr val="FF5050"/>
              </a:solidFill>
            </a:endParaRPr>
          </a:p>
          <a:p>
            <a:r>
              <a:rPr lang="en-GB" altLang="en-US" sz="1000" b="1" i="1" dirty="0" smtClean="0">
                <a:solidFill>
                  <a:srgbClr val="FF5050"/>
                </a:solidFill>
              </a:rPr>
              <a:t> </a:t>
            </a:r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altLang="en-US" sz="2800" b="1" dirty="0" err="1" smtClean="0">
                <a:solidFill>
                  <a:srgbClr val="002060"/>
                </a:solidFill>
              </a:rPr>
              <a:t>uzro</a:t>
            </a:r>
            <a:r>
              <a:rPr lang="sr-Latn-CS" altLang="en-US" sz="2800" b="1" dirty="0" smtClean="0">
                <a:solidFill>
                  <a:srgbClr val="002060"/>
                </a:solidFill>
              </a:rPr>
              <a:t>č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nik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 je Bang-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ove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bolesti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odnosno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zaraznog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abortusa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goveda</a:t>
            </a:r>
            <a:endParaRPr lang="en-GB" altLang="en-US" sz="2800" b="1" dirty="0" smtClean="0">
              <a:solidFill>
                <a:srgbClr val="002060"/>
              </a:solidFill>
            </a:endParaRPr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altLang="en-US" sz="2800" dirty="0" err="1" smtClean="0"/>
              <a:t>goveda</a:t>
            </a:r>
            <a:r>
              <a:rPr lang="en-GB" altLang="en-US" sz="2800" dirty="0" smtClean="0"/>
              <a:t>- </a:t>
            </a:r>
            <a:r>
              <a:rPr lang="en-GB" altLang="en-US" sz="2800" dirty="0" err="1" smtClean="0"/>
              <a:t>abortus</a:t>
            </a:r>
            <a:r>
              <a:rPr lang="en-GB" altLang="en-US" sz="2800" dirty="0" smtClean="0"/>
              <a:t> </a:t>
            </a:r>
            <a:r>
              <a:rPr lang="en-GB" altLang="en-US" sz="2800" dirty="0" err="1" smtClean="0"/>
              <a:t>i</a:t>
            </a:r>
            <a:r>
              <a:rPr lang="en-GB" altLang="en-US" sz="2800" dirty="0" smtClean="0"/>
              <a:t> </a:t>
            </a:r>
            <a:r>
              <a:rPr lang="en-GB" altLang="en-US" sz="2800" dirty="0" err="1" smtClean="0"/>
              <a:t>orhitis</a:t>
            </a:r>
            <a:endParaRPr lang="en-GB" altLang="en-US" sz="2800" dirty="0" smtClean="0"/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altLang="en-US" sz="2800" dirty="0" err="1" smtClean="0"/>
              <a:t>ovce,koze</a:t>
            </a:r>
            <a:r>
              <a:rPr lang="en-GB" altLang="en-US" sz="2800" dirty="0" smtClean="0"/>
              <a:t> </a:t>
            </a:r>
            <a:r>
              <a:rPr lang="en-GB" altLang="en-US" sz="2800" dirty="0" err="1" smtClean="0"/>
              <a:t>i</a:t>
            </a:r>
            <a:r>
              <a:rPr lang="en-GB" altLang="en-US" sz="2800" dirty="0" smtClean="0"/>
              <a:t> </a:t>
            </a:r>
            <a:r>
              <a:rPr lang="en-GB" altLang="en-US" sz="2800" dirty="0" err="1" smtClean="0"/>
              <a:t>svinje</a:t>
            </a:r>
            <a:r>
              <a:rPr lang="en-GB" altLang="en-US" sz="2800" dirty="0" smtClean="0"/>
              <a:t> – </a:t>
            </a:r>
            <a:r>
              <a:rPr lang="en-GB" altLang="en-US" sz="2800" dirty="0" err="1" smtClean="0"/>
              <a:t>sporadi</a:t>
            </a:r>
            <a:r>
              <a:rPr lang="sr-Latn-CS" altLang="en-US" sz="2800" dirty="0" smtClean="0"/>
              <a:t>č</a:t>
            </a:r>
            <a:r>
              <a:rPr lang="en-GB" altLang="en-US" sz="2800" dirty="0" err="1" smtClean="0"/>
              <a:t>ni</a:t>
            </a:r>
            <a:r>
              <a:rPr lang="en-GB" altLang="en-US" sz="2800" dirty="0" smtClean="0"/>
              <a:t> </a:t>
            </a:r>
            <a:r>
              <a:rPr lang="en-GB" altLang="en-US" sz="2800" dirty="0" err="1" smtClean="0"/>
              <a:t>abortusi</a:t>
            </a:r>
            <a:endParaRPr lang="en-GB" altLang="en-US" sz="2800" dirty="0" smtClean="0"/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altLang="en-US" sz="2800" dirty="0" err="1" smtClean="0"/>
              <a:t>konji</a:t>
            </a:r>
            <a:r>
              <a:rPr lang="en-GB" altLang="en-US" sz="2800" dirty="0" smtClean="0"/>
              <a:t>- bursitis</a:t>
            </a:r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altLang="en-US" sz="2800" b="1" dirty="0" err="1" smtClean="0">
                <a:solidFill>
                  <a:srgbClr val="002060"/>
                </a:solidFill>
              </a:rPr>
              <a:t>ljudi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-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intermitentna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groznica</a:t>
            </a:r>
            <a:endParaRPr lang="en-GB" altLang="en-US" sz="28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48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"/>
            <a:ext cx="8229600" cy="609599"/>
          </a:xfrm>
        </p:spPr>
        <p:txBody>
          <a:bodyPr/>
          <a:lstStyle/>
          <a:p>
            <a:pPr>
              <a:defRPr/>
            </a:pPr>
            <a:r>
              <a:rPr lang="sr-Latn-CS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	</a:t>
            </a:r>
            <a:r>
              <a:rPr lang="sr-Latn-C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Reakcija vezivanja komplementa - RVK</a:t>
            </a:r>
            <a:endParaRPr lang="en-US" sz="32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101379" name="Picture 3" descr="RVK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632460"/>
            <a:ext cx="7480300" cy="5611812"/>
          </a:xfrm>
          <a:ln w="31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638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09800"/>
            <a:ext cx="2209800" cy="4746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sr-Latn-CS" sz="2800" b="1" dirty="0" smtClean="0">
                <a:solidFill>
                  <a:srgbClr val="FF3300"/>
                </a:solidFill>
                <a:latin typeface="+mn-lt"/>
              </a:rPr>
              <a:t>Reakcija</a:t>
            </a:r>
            <a:br>
              <a:rPr lang="sr-Latn-CS" sz="2800" b="1" dirty="0" smtClean="0">
                <a:solidFill>
                  <a:srgbClr val="FF3300"/>
                </a:solidFill>
                <a:latin typeface="+mn-lt"/>
              </a:rPr>
            </a:br>
            <a:r>
              <a:rPr lang="sr-Latn-CS" sz="2800" b="1" dirty="0" smtClean="0">
                <a:solidFill>
                  <a:srgbClr val="FF3300"/>
                </a:solidFill>
                <a:latin typeface="+mn-lt"/>
              </a:rPr>
              <a:t>vezivanja</a:t>
            </a:r>
            <a:br>
              <a:rPr lang="sr-Latn-CS" sz="2800" b="1" dirty="0" smtClean="0">
                <a:solidFill>
                  <a:srgbClr val="FF3300"/>
                </a:solidFill>
                <a:latin typeface="+mn-lt"/>
              </a:rPr>
            </a:br>
            <a:r>
              <a:rPr lang="sr-Latn-CS" sz="2800" b="1" dirty="0" smtClean="0">
                <a:solidFill>
                  <a:srgbClr val="FF3300"/>
                </a:solidFill>
                <a:latin typeface="+mn-lt"/>
              </a:rPr>
              <a:t>komplementa</a:t>
            </a:r>
            <a:br>
              <a:rPr lang="sr-Latn-CS" sz="2800" b="1" dirty="0" smtClean="0">
                <a:solidFill>
                  <a:srgbClr val="FF3300"/>
                </a:solidFill>
                <a:latin typeface="+mn-lt"/>
              </a:rPr>
            </a:br>
            <a:r>
              <a:rPr lang="sr-Latn-CS" sz="2800" b="1" dirty="0" smtClean="0">
                <a:solidFill>
                  <a:srgbClr val="FF3300"/>
                </a:solidFill>
                <a:latin typeface="+mn-lt"/>
              </a:rPr>
              <a:t>RVK</a:t>
            </a:r>
            <a:endParaRPr lang="en-US" sz="2800" b="1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2400"/>
            <a:ext cx="6664178" cy="594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3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287338"/>
            <a:ext cx="7543800" cy="14493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r-Latn-CS" sz="3200" b="1" dirty="0" smtClean="0">
                <a:solidFill>
                  <a:srgbClr val="FF3300"/>
                </a:solidFill>
                <a:latin typeface="+mn-lt"/>
              </a:rPr>
              <a:t>Makro </a:t>
            </a:r>
            <a:r>
              <a:rPr lang="sr-Latn-CS" sz="3200" b="1" dirty="0">
                <a:solidFill>
                  <a:srgbClr val="FF3300"/>
                </a:solidFill>
                <a:latin typeface="+mn-lt"/>
              </a:rPr>
              <a:t>i mikro RVK</a:t>
            </a:r>
            <a:endParaRPr lang="en-US" sz="3200" b="1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102403" name="Picture 3" descr="RVK makrometod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981200"/>
            <a:ext cx="3609975" cy="3552825"/>
          </a:xfr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2404" name="Picture 4" descr="RVK mikrometod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lum bright="-2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981200"/>
            <a:ext cx="3816350" cy="3598863"/>
          </a:xfr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123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-9993"/>
            <a:ext cx="7543800" cy="77199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r-Latn-CS" sz="3200" b="1" dirty="0" smtClean="0">
                <a:solidFill>
                  <a:srgbClr val="FF3300"/>
                </a:solidFill>
                <a:latin typeface="+mn-lt"/>
              </a:rPr>
              <a:t>Mikro </a:t>
            </a:r>
            <a:r>
              <a:rPr lang="sr-Latn-CS" sz="3200" b="1" dirty="0">
                <a:solidFill>
                  <a:srgbClr val="FF3300"/>
                </a:solidFill>
                <a:latin typeface="+mn-lt"/>
              </a:rPr>
              <a:t>RVK</a:t>
            </a:r>
            <a:endParaRPr lang="en-US" sz="3200" b="1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50" y="990600"/>
            <a:ext cx="7545049" cy="510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2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-45720"/>
            <a:ext cx="7239000" cy="762000"/>
          </a:xfrm>
        </p:spPr>
        <p:txBody>
          <a:bodyPr/>
          <a:lstStyle/>
          <a:p>
            <a:pPr>
              <a:defRPr/>
            </a:pPr>
            <a:r>
              <a:rPr lang="sr-Latn-CS" b="1" dirty="0"/>
              <a:t>	</a:t>
            </a:r>
            <a:r>
              <a:rPr lang="sr-Latn-CS" sz="3200" b="1" dirty="0">
                <a:solidFill>
                  <a:srgbClr val="FF3300"/>
                </a:solidFill>
                <a:latin typeface="+mn-lt"/>
              </a:rPr>
              <a:t>Indirektna ELISA</a:t>
            </a:r>
            <a:endParaRPr lang="en-US" sz="3200" b="1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103427" name="Picture 3" descr="Indirektna ELISA 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693420"/>
            <a:ext cx="7620000" cy="5715000"/>
          </a:xfrm>
          <a:noFill/>
        </p:spPr>
      </p:pic>
    </p:spTree>
    <p:extLst>
      <p:ext uri="{BB962C8B-B14F-4D97-AF65-F5344CB8AC3E}">
        <p14:creationId xmlns:p14="http://schemas.microsoft.com/office/powerpoint/2010/main" val="104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0" y="0"/>
            <a:ext cx="7239000" cy="762000"/>
          </a:xfrm>
        </p:spPr>
        <p:txBody>
          <a:bodyPr/>
          <a:lstStyle/>
          <a:p>
            <a:pPr>
              <a:defRPr/>
            </a:pPr>
            <a:r>
              <a:rPr lang="sr-Latn-CS" b="1" dirty="0"/>
              <a:t>	</a:t>
            </a:r>
            <a:r>
              <a:rPr lang="sr-Latn-CS" sz="3200" b="1" dirty="0">
                <a:solidFill>
                  <a:srgbClr val="FF3300"/>
                </a:solidFill>
                <a:latin typeface="+mn-lt"/>
              </a:rPr>
              <a:t>Indirektna ELISA</a:t>
            </a:r>
            <a:endParaRPr lang="en-US" sz="3200" b="1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668" y="1420194"/>
            <a:ext cx="6736664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12763"/>
            <a:ext cx="8229600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l-SI" dirty="0" smtClean="0">
                <a:solidFill>
                  <a:srgbClr val="CC0000"/>
                </a:solidFill>
              </a:rPr>
              <a:t>	</a:t>
            </a:r>
            <a:r>
              <a:rPr lang="sl-SI" sz="3200" b="1" dirty="0">
                <a:solidFill>
                  <a:srgbClr val="CC0000"/>
                </a:solidFill>
              </a:rPr>
              <a:t>Indirektna ELISA</a:t>
            </a:r>
            <a:endParaRPr lang="en-US" sz="3200" b="1" dirty="0" smtClean="0">
              <a:solidFill>
                <a:srgbClr val="CC0000"/>
              </a:solidFill>
              <a:effectLst/>
            </a:endParaRPr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286000"/>
            <a:ext cx="3276600" cy="1413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2036" name="Picture 4" descr="http://www.entm.purdue.edu/ants/images/tray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676400"/>
            <a:ext cx="4572000" cy="35096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74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1"/>
            <a:ext cx="6553200" cy="609599"/>
          </a:xfrm>
        </p:spPr>
        <p:txBody>
          <a:bodyPr/>
          <a:lstStyle/>
          <a:p>
            <a:pPr>
              <a:defRPr/>
            </a:pPr>
            <a:r>
              <a:rPr lang="sr-Latn-CS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	</a:t>
            </a:r>
            <a:r>
              <a:rPr lang="sr-Latn-CS" sz="3200" b="1" dirty="0">
                <a:solidFill>
                  <a:srgbClr val="FF3300"/>
                </a:solidFill>
                <a:latin typeface="+mn-lt"/>
              </a:rPr>
              <a:t>Kompetitivna ELISA</a:t>
            </a:r>
            <a:endParaRPr lang="en-US" sz="3200" b="1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105475" name="Picture 3" descr="Kompetitivna ELISA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640080"/>
            <a:ext cx="7467600" cy="5601147"/>
          </a:xfrm>
          <a:noFill/>
        </p:spPr>
      </p:pic>
    </p:spTree>
    <p:extLst>
      <p:ext uri="{BB962C8B-B14F-4D97-AF65-F5344CB8AC3E}">
        <p14:creationId xmlns:p14="http://schemas.microsoft.com/office/powerpoint/2010/main" val="5842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1225" y="457200"/>
            <a:ext cx="8232775" cy="8763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b="1" dirty="0">
                <a:solidFill>
                  <a:srgbClr val="CC0000"/>
                </a:solidFill>
                <a:effectLst/>
              </a:rPr>
              <a:t/>
            </a:r>
            <a:br>
              <a:rPr lang="en-US" sz="3200" b="1" dirty="0">
                <a:solidFill>
                  <a:srgbClr val="CC0000"/>
                </a:solidFill>
                <a:effectLst/>
              </a:rPr>
            </a:br>
            <a:r>
              <a:rPr lang="en-US" sz="3200" b="1" dirty="0" smtClean="0">
                <a:solidFill>
                  <a:srgbClr val="CC0000"/>
                </a:solidFill>
                <a:effectLst/>
              </a:rPr>
              <a:t>Rapid</a:t>
            </a:r>
            <a:r>
              <a:rPr lang="sr-Latn-RS" sz="3200" b="1" dirty="0" smtClean="0">
                <a:solidFill>
                  <a:srgbClr val="CC0000"/>
                </a:solidFill>
                <a:effectLst/>
              </a:rPr>
              <a:t> </a:t>
            </a:r>
            <a:r>
              <a:rPr lang="en-US" sz="3200" b="1" dirty="0" smtClean="0">
                <a:solidFill>
                  <a:srgbClr val="CC0000"/>
                </a:solidFill>
                <a:effectLst/>
              </a:rPr>
              <a:t>Antigen </a:t>
            </a:r>
            <a:r>
              <a:rPr lang="en-US" sz="3200" b="1" dirty="0">
                <a:solidFill>
                  <a:srgbClr val="CC0000"/>
                </a:solidFill>
                <a:effectLst/>
              </a:rPr>
              <a:t>Test Kit</a:t>
            </a:r>
            <a:r>
              <a:rPr lang="sr-Latn-RS" sz="3200" b="1" dirty="0" smtClean="0">
                <a:solidFill>
                  <a:srgbClr val="CC0000"/>
                </a:solidFill>
                <a:effectLst/>
              </a:rPr>
              <a:t>– za detekciju antigena</a:t>
            </a:r>
            <a:endParaRPr lang="en-US" sz="3200" b="1" dirty="0" smtClean="0">
              <a:solidFill>
                <a:srgbClr val="CC0000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51" y="2514600"/>
            <a:ext cx="7711309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7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4821" y="304800"/>
            <a:ext cx="7924800" cy="83819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900" b="1" dirty="0">
                <a:solidFill>
                  <a:srgbClr val="CC0000"/>
                </a:solidFill>
              </a:rPr>
              <a:t>Rapid</a:t>
            </a:r>
            <a:r>
              <a:rPr lang="sr-Latn-RS" sz="2900" b="1" dirty="0">
                <a:solidFill>
                  <a:srgbClr val="CC0000"/>
                </a:solidFill>
              </a:rPr>
              <a:t> </a:t>
            </a:r>
            <a:r>
              <a:rPr lang="en-US" sz="2900" b="1" dirty="0">
                <a:solidFill>
                  <a:srgbClr val="CC0000"/>
                </a:solidFill>
              </a:rPr>
              <a:t>Antigen Test Kit</a:t>
            </a:r>
            <a:r>
              <a:rPr lang="sr-Latn-RS" sz="2900" b="1" dirty="0">
                <a:solidFill>
                  <a:srgbClr val="CC0000"/>
                </a:solidFill>
              </a:rPr>
              <a:t>– za detekciju </a:t>
            </a:r>
            <a:r>
              <a:rPr lang="sr-Latn-RS" sz="2900" b="1" dirty="0" smtClean="0">
                <a:solidFill>
                  <a:srgbClr val="CC0000"/>
                </a:solidFill>
              </a:rPr>
              <a:t>antigena</a:t>
            </a:r>
            <a:br>
              <a:rPr lang="sr-Latn-RS" sz="2900" b="1" dirty="0" smtClean="0">
                <a:solidFill>
                  <a:srgbClr val="CC0000"/>
                </a:solidFill>
              </a:rPr>
            </a:br>
            <a:r>
              <a:rPr lang="sr-Latn-RS" sz="2900" b="1" dirty="0" smtClean="0">
                <a:solidFill>
                  <a:srgbClr val="CC0000"/>
                </a:solidFill>
              </a:rPr>
              <a:t>Sandwich lateral flow immunochromatographic assay</a:t>
            </a:r>
            <a:endParaRPr lang="en-US" sz="3200" b="1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95400"/>
            <a:ext cx="7310443" cy="503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1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228600"/>
            <a:ext cx="8569325" cy="4530725"/>
          </a:xfrm>
        </p:spPr>
        <p:txBody>
          <a:bodyPr/>
          <a:lstStyle/>
          <a:p>
            <a:pPr lvl="2"/>
            <a:r>
              <a:rPr lang="en-GB" altLang="en-US" sz="2800" b="1" i="1" dirty="0" smtClean="0">
                <a:solidFill>
                  <a:srgbClr val="FF5050"/>
                </a:solidFill>
              </a:rPr>
              <a:t>       </a:t>
            </a:r>
            <a:r>
              <a:rPr lang="en-GB" altLang="en-US" sz="3200" b="1" i="1" dirty="0" smtClean="0">
                <a:solidFill>
                  <a:srgbClr val="FF5050"/>
                </a:solidFill>
              </a:rPr>
              <a:t>B. </a:t>
            </a:r>
            <a:r>
              <a:rPr lang="en-GB" altLang="en-US" sz="3200" b="1" i="1" dirty="0" err="1" smtClean="0">
                <a:solidFill>
                  <a:srgbClr val="FF5050"/>
                </a:solidFill>
              </a:rPr>
              <a:t>melitensis</a:t>
            </a:r>
            <a:r>
              <a:rPr lang="en-GB" altLang="en-US" sz="3200" b="1" i="1" dirty="0" smtClean="0">
                <a:solidFill>
                  <a:srgbClr val="FF5050"/>
                </a:solidFill>
              </a:rPr>
              <a:t>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2800" dirty="0" smtClean="0">
                <a:solidFill>
                  <a:srgbClr val="FF5050"/>
                </a:solidFill>
              </a:rPr>
              <a:t>	 </a:t>
            </a:r>
            <a:r>
              <a:rPr lang="en-GB" altLang="en-US" sz="2800" dirty="0" smtClean="0">
                <a:solidFill>
                  <a:srgbClr val="FF7C80"/>
                </a:solidFill>
              </a:rPr>
              <a:t>–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Malte</a:t>
            </a:r>
            <a:r>
              <a:rPr lang="sr-Latn-CS" altLang="en-US" sz="2800" b="1" dirty="0" smtClean="0">
                <a:solidFill>
                  <a:srgbClr val="002060"/>
                </a:solidFill>
              </a:rPr>
              <a:t>š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ka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,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Mediteranska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ili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ondulentna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groznic</a:t>
            </a:r>
            <a:r>
              <a:rPr lang="sr-Latn-CS" altLang="en-US" sz="2800" b="1" dirty="0" smtClean="0">
                <a:solidFill>
                  <a:srgbClr val="002060"/>
                </a:solidFill>
              </a:rPr>
              <a:t>a</a:t>
            </a:r>
            <a:endParaRPr lang="en-GB" altLang="en-US" sz="2800" b="1" dirty="0" smtClean="0">
              <a:solidFill>
                <a:srgbClr val="002060"/>
              </a:solidFill>
            </a:endParaRPr>
          </a:p>
          <a:p>
            <a:pPr lvl="1"/>
            <a:r>
              <a:rPr lang="en-GB" altLang="en-US" sz="2800" dirty="0" err="1" smtClean="0"/>
              <a:t>koze</a:t>
            </a:r>
            <a:r>
              <a:rPr lang="en-GB" altLang="en-US" sz="2800" dirty="0" smtClean="0"/>
              <a:t>, </a:t>
            </a:r>
            <a:r>
              <a:rPr lang="en-GB" altLang="en-US" sz="2800" dirty="0" err="1" smtClean="0"/>
              <a:t>ovce</a:t>
            </a:r>
            <a:r>
              <a:rPr lang="en-GB" altLang="en-US" sz="2800" dirty="0" smtClean="0"/>
              <a:t>- </a:t>
            </a:r>
            <a:r>
              <a:rPr lang="en-GB" altLang="en-US" sz="2800" dirty="0" err="1" smtClean="0"/>
              <a:t>abortusi</a:t>
            </a:r>
            <a:endParaRPr lang="en-GB" altLang="en-US" sz="2800" dirty="0" smtClean="0"/>
          </a:p>
          <a:p>
            <a:pPr lvl="1"/>
            <a:r>
              <a:rPr lang="en-GB" altLang="en-US" sz="2800" dirty="0" err="1" smtClean="0"/>
              <a:t>goveda</a:t>
            </a:r>
            <a:r>
              <a:rPr lang="en-GB" altLang="en-US" sz="2800" dirty="0" smtClean="0"/>
              <a:t> – </a:t>
            </a:r>
            <a:r>
              <a:rPr lang="en-GB" altLang="en-US" sz="2800" dirty="0" err="1" smtClean="0"/>
              <a:t>mogu</a:t>
            </a:r>
            <a:r>
              <a:rPr lang="sr-Latn-CS" altLang="en-US" sz="2800" dirty="0" smtClean="0"/>
              <a:t>ć</a:t>
            </a:r>
            <a:r>
              <a:rPr lang="en-GB" altLang="en-US" sz="2800" dirty="0" err="1" smtClean="0"/>
              <a:t>i</a:t>
            </a:r>
            <a:r>
              <a:rPr lang="en-GB" altLang="en-US" sz="2800" dirty="0" smtClean="0"/>
              <a:t> </a:t>
            </a:r>
            <a:r>
              <a:rPr lang="en-GB" altLang="en-US" sz="2800" dirty="0" err="1" smtClean="0"/>
              <a:t>abortusi</a:t>
            </a:r>
            <a:endParaRPr lang="en-GB" altLang="en-US" sz="2800" dirty="0" smtClean="0"/>
          </a:p>
          <a:p>
            <a:pPr lvl="1"/>
            <a:r>
              <a:rPr lang="en-GB" altLang="en-US" sz="2800" b="1" dirty="0" err="1" smtClean="0">
                <a:solidFill>
                  <a:srgbClr val="002060"/>
                </a:solidFill>
              </a:rPr>
              <a:t>ljudi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 –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mogu</a:t>
            </a:r>
            <a:r>
              <a:rPr lang="sr-Latn-CS" altLang="en-US" sz="2800" b="1" dirty="0" smtClean="0">
                <a:solidFill>
                  <a:srgbClr val="002060"/>
                </a:solidFill>
              </a:rPr>
              <a:t>ć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e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infekcije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preko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neprokuvanog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mleka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i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mladog</a:t>
            </a:r>
            <a:r>
              <a:rPr lang="en-GB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 smtClean="0">
                <a:solidFill>
                  <a:srgbClr val="002060"/>
                </a:solidFill>
              </a:rPr>
              <a:t>sira</a:t>
            </a:r>
            <a:endParaRPr lang="en-GB" altLang="en-US" sz="2800" b="1" dirty="0" smtClean="0">
              <a:solidFill>
                <a:srgbClr val="002060"/>
              </a:solidFill>
            </a:endParaRPr>
          </a:p>
        </p:txBody>
      </p:sp>
      <p:pic>
        <p:nvPicPr>
          <p:cNvPr id="76803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971800"/>
            <a:ext cx="2884782" cy="3081337"/>
          </a:xfrm>
          <a:noFill/>
        </p:spPr>
      </p:pic>
    </p:spTree>
    <p:extLst>
      <p:ext uri="{BB962C8B-B14F-4D97-AF65-F5344CB8AC3E}">
        <p14:creationId xmlns:p14="http://schemas.microsoft.com/office/powerpoint/2010/main" val="158055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"/>
            <a:ext cx="7696200" cy="60959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900" b="1" dirty="0">
                <a:solidFill>
                  <a:srgbClr val="CC0000"/>
                </a:solidFill>
              </a:rPr>
              <a:t>Rapid</a:t>
            </a:r>
            <a:r>
              <a:rPr lang="sr-Latn-RS" sz="2900" b="1" dirty="0">
                <a:solidFill>
                  <a:srgbClr val="CC0000"/>
                </a:solidFill>
              </a:rPr>
              <a:t> </a:t>
            </a:r>
            <a:r>
              <a:rPr lang="en-US" sz="2900" b="1" dirty="0">
                <a:solidFill>
                  <a:srgbClr val="CC0000"/>
                </a:solidFill>
              </a:rPr>
              <a:t>Antigen Test Kit</a:t>
            </a:r>
            <a:r>
              <a:rPr lang="sr-Latn-RS" sz="2900" b="1" dirty="0">
                <a:solidFill>
                  <a:srgbClr val="CC0000"/>
                </a:solidFill>
              </a:rPr>
              <a:t>– za detekciju </a:t>
            </a:r>
            <a:r>
              <a:rPr lang="sr-Latn-RS" sz="2900" b="1" dirty="0" smtClean="0">
                <a:solidFill>
                  <a:srgbClr val="CC0000"/>
                </a:solidFill>
              </a:rPr>
              <a:t>antitela</a:t>
            </a:r>
            <a:endParaRPr lang="en-US" sz="3200" b="1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524000"/>
            <a:ext cx="6527621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3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"/>
            <a:ext cx="7696200" cy="60959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900" b="1" dirty="0">
                <a:solidFill>
                  <a:srgbClr val="CC0000"/>
                </a:solidFill>
              </a:rPr>
              <a:t>Rapid</a:t>
            </a:r>
            <a:r>
              <a:rPr lang="sr-Latn-RS" sz="2900" b="1" dirty="0">
                <a:solidFill>
                  <a:srgbClr val="CC0000"/>
                </a:solidFill>
              </a:rPr>
              <a:t> </a:t>
            </a:r>
            <a:r>
              <a:rPr lang="en-US" sz="2900" b="1" dirty="0">
                <a:solidFill>
                  <a:srgbClr val="CC0000"/>
                </a:solidFill>
              </a:rPr>
              <a:t>Antigen Test Kit</a:t>
            </a:r>
            <a:r>
              <a:rPr lang="sr-Latn-RS" sz="2900" b="1" dirty="0">
                <a:solidFill>
                  <a:srgbClr val="CC0000"/>
                </a:solidFill>
              </a:rPr>
              <a:t>– za detekciju </a:t>
            </a:r>
            <a:r>
              <a:rPr lang="sr-Latn-RS" sz="2900" b="1" dirty="0" smtClean="0">
                <a:solidFill>
                  <a:srgbClr val="CC0000"/>
                </a:solidFill>
              </a:rPr>
              <a:t>antitela</a:t>
            </a:r>
            <a:endParaRPr lang="en-US" sz="3200" b="1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66800"/>
            <a:ext cx="5867400" cy="483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1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"/>
            <a:ext cx="7696200" cy="60959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900" b="1" dirty="0">
                <a:solidFill>
                  <a:srgbClr val="CC0000"/>
                </a:solidFill>
              </a:rPr>
              <a:t>Rapid</a:t>
            </a:r>
            <a:r>
              <a:rPr lang="sr-Latn-RS" sz="2900" b="1" dirty="0">
                <a:solidFill>
                  <a:srgbClr val="CC0000"/>
                </a:solidFill>
              </a:rPr>
              <a:t> </a:t>
            </a:r>
            <a:r>
              <a:rPr lang="en-US" sz="2900" b="1" dirty="0">
                <a:solidFill>
                  <a:srgbClr val="CC0000"/>
                </a:solidFill>
              </a:rPr>
              <a:t>Antigen Test Kit</a:t>
            </a:r>
            <a:r>
              <a:rPr lang="sr-Latn-RS" sz="2900" b="1" dirty="0">
                <a:solidFill>
                  <a:srgbClr val="CC0000"/>
                </a:solidFill>
              </a:rPr>
              <a:t>– za detekciju </a:t>
            </a:r>
            <a:r>
              <a:rPr lang="sr-Latn-RS" sz="2900" b="1" dirty="0" smtClean="0">
                <a:solidFill>
                  <a:srgbClr val="CC0000"/>
                </a:solidFill>
              </a:rPr>
              <a:t>antitela</a:t>
            </a:r>
            <a:endParaRPr lang="en-US" sz="3200" b="1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645826"/>
            <a:ext cx="5334000" cy="560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5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457200"/>
            <a:ext cx="8569325" cy="5472112"/>
          </a:xfrm>
        </p:spPr>
        <p:txBody>
          <a:bodyPr/>
          <a:lstStyle/>
          <a:p>
            <a:r>
              <a:rPr lang="en-GB" altLang="en-US" sz="2800" b="1" i="1" dirty="0" smtClean="0">
                <a:solidFill>
                  <a:srgbClr val="FF5050"/>
                </a:solidFill>
              </a:rPr>
              <a:t>B. </a:t>
            </a:r>
            <a:r>
              <a:rPr lang="en-GB" altLang="en-US" sz="2800" b="1" i="1" dirty="0" err="1" smtClean="0">
                <a:solidFill>
                  <a:srgbClr val="FF5050"/>
                </a:solidFill>
              </a:rPr>
              <a:t>suis</a:t>
            </a:r>
            <a:r>
              <a:rPr lang="sr-Latn-CS" altLang="en-US" sz="2800" b="1" i="1" dirty="0" smtClean="0">
                <a:solidFill>
                  <a:srgbClr val="FF5050"/>
                </a:solidFill>
              </a:rPr>
              <a:t> </a:t>
            </a:r>
          </a:p>
          <a:p>
            <a:pPr lvl="1"/>
            <a:r>
              <a:rPr lang="en-GB" altLang="en-US" sz="2400" dirty="0" err="1" smtClean="0"/>
              <a:t>svinje</a:t>
            </a:r>
            <a:r>
              <a:rPr lang="en-GB" altLang="en-US" sz="2400" dirty="0" smtClean="0"/>
              <a:t>- </a:t>
            </a:r>
            <a:r>
              <a:rPr lang="en-GB" altLang="en-US" sz="2400" dirty="0" err="1" smtClean="0"/>
              <a:t>abortus</a:t>
            </a:r>
            <a:r>
              <a:rPr lang="en-GB" altLang="en-US" sz="2400" dirty="0" smtClean="0"/>
              <a:t>, </a:t>
            </a:r>
            <a:r>
              <a:rPr lang="en-GB" altLang="en-US" sz="2400" dirty="0" err="1" smtClean="0"/>
              <a:t>orhitis</a:t>
            </a:r>
            <a:r>
              <a:rPr lang="en-GB" altLang="en-US" sz="2400" dirty="0" smtClean="0"/>
              <a:t>, </a:t>
            </a:r>
            <a:r>
              <a:rPr lang="en-GB" altLang="en-US" sz="2400" dirty="0" err="1" smtClean="0"/>
              <a:t>spondiloza</a:t>
            </a:r>
            <a:r>
              <a:rPr lang="en-GB" altLang="en-US" sz="2400" dirty="0" smtClean="0"/>
              <a:t> </a:t>
            </a:r>
            <a:r>
              <a:rPr lang="en-GB" altLang="en-US" sz="2400" dirty="0" err="1" smtClean="0"/>
              <a:t>i</a:t>
            </a:r>
            <a:r>
              <a:rPr lang="en-GB" altLang="en-US" sz="2400" dirty="0" smtClean="0"/>
              <a:t> </a:t>
            </a:r>
            <a:r>
              <a:rPr lang="en-GB" altLang="en-US" sz="2400" dirty="0" err="1" smtClean="0"/>
              <a:t>sterilitet</a:t>
            </a:r>
            <a:endParaRPr lang="en-GB" altLang="en-US" sz="2400" dirty="0" smtClean="0"/>
          </a:p>
          <a:p>
            <a:pPr lvl="1"/>
            <a:r>
              <a:rPr lang="en-GB" altLang="en-US" sz="2400" b="1" dirty="0" err="1" smtClean="0">
                <a:solidFill>
                  <a:srgbClr val="002060"/>
                </a:solidFill>
              </a:rPr>
              <a:t>ljudi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- </a:t>
            </a:r>
            <a:r>
              <a:rPr lang="en-GB" altLang="en-US" sz="2400" b="1" dirty="0" err="1" smtClean="0">
                <a:solidFill>
                  <a:srgbClr val="002060"/>
                </a:solidFill>
              </a:rPr>
              <a:t>intermitentna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 </a:t>
            </a:r>
            <a:r>
              <a:rPr lang="en-GB" altLang="en-US" sz="2400" b="1" dirty="0" err="1" smtClean="0">
                <a:solidFill>
                  <a:srgbClr val="002060"/>
                </a:solidFill>
              </a:rPr>
              <a:t>groznica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GB" altLang="en-US" sz="2800" b="1" i="1" dirty="0" smtClean="0">
                <a:solidFill>
                  <a:srgbClr val="FF5050"/>
                </a:solidFill>
              </a:rPr>
              <a:t>B. </a:t>
            </a:r>
            <a:r>
              <a:rPr lang="en-GB" altLang="en-US" sz="2800" b="1" i="1" dirty="0" err="1" smtClean="0">
                <a:solidFill>
                  <a:srgbClr val="FF5050"/>
                </a:solidFill>
              </a:rPr>
              <a:t>ovis</a:t>
            </a:r>
            <a:r>
              <a:rPr lang="sr-Latn-CS" altLang="en-US" sz="2800" b="1" i="1" dirty="0" smtClean="0">
                <a:solidFill>
                  <a:srgbClr val="FF5050"/>
                </a:solidFill>
              </a:rPr>
              <a:t> </a:t>
            </a:r>
          </a:p>
          <a:p>
            <a:pPr lvl="1"/>
            <a:r>
              <a:rPr lang="en-GB" altLang="en-US" sz="2400" dirty="0" err="1" smtClean="0"/>
              <a:t>ovce</a:t>
            </a:r>
            <a:r>
              <a:rPr lang="en-GB" altLang="en-US" sz="2400" dirty="0" smtClean="0"/>
              <a:t> - </a:t>
            </a:r>
            <a:r>
              <a:rPr lang="en-GB" altLang="en-US" sz="2400" dirty="0" err="1" smtClean="0"/>
              <a:t>epididimitis</a:t>
            </a:r>
            <a:r>
              <a:rPr lang="en-GB" altLang="en-US" sz="2400" dirty="0" smtClean="0"/>
              <a:t> </a:t>
            </a:r>
            <a:r>
              <a:rPr lang="en-GB" altLang="en-US" sz="2400" dirty="0" err="1" smtClean="0"/>
              <a:t>ovnova</a:t>
            </a:r>
            <a:r>
              <a:rPr lang="en-GB" altLang="en-US" sz="2400" dirty="0" smtClean="0"/>
              <a:t>, </a:t>
            </a:r>
            <a:r>
              <a:rPr lang="en-GB" altLang="en-US" sz="2400" dirty="0" err="1" smtClean="0"/>
              <a:t>sporadi</a:t>
            </a:r>
            <a:r>
              <a:rPr lang="sr-Latn-CS" altLang="en-US" sz="2400" dirty="0" smtClean="0"/>
              <a:t>č</a:t>
            </a:r>
            <a:r>
              <a:rPr lang="en-GB" altLang="en-US" sz="2400" dirty="0" smtClean="0"/>
              <a:t>no </a:t>
            </a:r>
            <a:r>
              <a:rPr lang="en-GB" altLang="en-US" sz="2400" dirty="0" err="1" smtClean="0"/>
              <a:t>abortus</a:t>
            </a:r>
            <a:endParaRPr lang="en-GB" altLang="en-US" sz="2400" b="1" dirty="0" smtClean="0"/>
          </a:p>
          <a:p>
            <a:r>
              <a:rPr lang="en-GB" altLang="en-US" sz="2800" b="1" i="1" dirty="0" err="1" smtClean="0">
                <a:solidFill>
                  <a:srgbClr val="FF5050"/>
                </a:solidFill>
              </a:rPr>
              <a:t>B.canis</a:t>
            </a:r>
            <a:r>
              <a:rPr lang="sr-Latn-CS" altLang="en-US" sz="2400" b="1" dirty="0" smtClean="0">
                <a:solidFill>
                  <a:srgbClr val="FF0066"/>
                </a:solidFill>
              </a:rPr>
              <a:t> </a:t>
            </a:r>
          </a:p>
          <a:p>
            <a:pPr lvl="1"/>
            <a:r>
              <a:rPr lang="en-GB" altLang="en-US" sz="2400" dirty="0" smtClean="0"/>
              <a:t>psi - </a:t>
            </a:r>
            <a:r>
              <a:rPr lang="en-GB" altLang="en-US" sz="2400" dirty="0" err="1" smtClean="0"/>
              <a:t>abortus</a:t>
            </a:r>
            <a:r>
              <a:rPr lang="en-GB" altLang="en-US" sz="2400" dirty="0" smtClean="0"/>
              <a:t>, </a:t>
            </a:r>
            <a:r>
              <a:rPr lang="en-GB" altLang="en-US" sz="2400" dirty="0" err="1" smtClean="0"/>
              <a:t>epididimitis</a:t>
            </a:r>
            <a:r>
              <a:rPr lang="en-GB" altLang="en-US" sz="2400" dirty="0" smtClean="0"/>
              <a:t>, </a:t>
            </a:r>
            <a:r>
              <a:rPr lang="en-GB" altLang="en-US" sz="2400" dirty="0" err="1" smtClean="0"/>
              <a:t>spondiloza</a:t>
            </a:r>
            <a:r>
              <a:rPr lang="en-GB" altLang="en-US" sz="2400" dirty="0" smtClean="0"/>
              <a:t>, </a:t>
            </a:r>
            <a:r>
              <a:rPr lang="en-GB" altLang="en-US" sz="2400" dirty="0" err="1" smtClean="0"/>
              <a:t>sterilitet</a:t>
            </a:r>
            <a:endParaRPr lang="en-GB" altLang="en-US" sz="2400" dirty="0" smtClean="0"/>
          </a:p>
          <a:p>
            <a:pPr lvl="1"/>
            <a:r>
              <a:rPr lang="en-GB" altLang="en-US" sz="2400" b="1" dirty="0" err="1" smtClean="0">
                <a:solidFill>
                  <a:srgbClr val="002060"/>
                </a:solidFill>
              </a:rPr>
              <a:t>ljudi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 – </a:t>
            </a:r>
            <a:r>
              <a:rPr lang="en-GB" altLang="en-US" sz="2400" b="1" dirty="0" err="1" smtClean="0">
                <a:solidFill>
                  <a:srgbClr val="002060"/>
                </a:solidFill>
              </a:rPr>
              <a:t>blago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 </a:t>
            </a:r>
            <a:r>
              <a:rPr lang="en-GB" altLang="en-US" sz="2400" b="1" dirty="0" err="1" smtClean="0">
                <a:solidFill>
                  <a:srgbClr val="002060"/>
                </a:solidFill>
              </a:rPr>
              <a:t>sistemsko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 </a:t>
            </a:r>
            <a:r>
              <a:rPr lang="en-GB" altLang="en-US" sz="2400" b="1" dirty="0" err="1" smtClean="0">
                <a:solidFill>
                  <a:srgbClr val="002060"/>
                </a:solidFill>
              </a:rPr>
              <a:t>oboljenje</a:t>
            </a:r>
            <a:endParaRPr lang="en-GB" altLang="en-US" sz="2400" b="1" dirty="0" smtClean="0">
              <a:solidFill>
                <a:srgbClr val="002060"/>
              </a:solidFill>
            </a:endParaRPr>
          </a:p>
          <a:p>
            <a:r>
              <a:rPr lang="en-GB" altLang="en-US" sz="2800" b="1" i="1" dirty="0" err="1" smtClean="0">
                <a:solidFill>
                  <a:srgbClr val="FF5050"/>
                </a:solidFill>
              </a:rPr>
              <a:t>B.neotomae</a:t>
            </a:r>
            <a:r>
              <a:rPr lang="sr-Latn-CS" altLang="en-US" sz="2400" b="1" i="1" dirty="0" smtClean="0">
                <a:solidFill>
                  <a:srgbClr val="FF5050"/>
                </a:solidFill>
              </a:rPr>
              <a:t> </a:t>
            </a:r>
            <a:r>
              <a:rPr lang="en-GB" altLang="en-US" sz="2400" dirty="0" smtClean="0">
                <a:solidFill>
                  <a:schemeClr val="tx2"/>
                </a:solidFill>
              </a:rPr>
              <a:t>- </a:t>
            </a:r>
            <a:r>
              <a:rPr lang="en-GB" altLang="en-US" sz="2400" dirty="0" err="1" smtClean="0"/>
              <a:t>vodeni</a:t>
            </a:r>
            <a:r>
              <a:rPr lang="en-GB" altLang="en-US" sz="2400" dirty="0" smtClean="0"/>
              <a:t> </a:t>
            </a:r>
            <a:r>
              <a:rPr lang="en-GB" altLang="en-US" sz="2400" dirty="0" err="1" smtClean="0"/>
              <a:t>pacov</a:t>
            </a:r>
            <a:endParaRPr lang="en-GB" altLang="en-US" sz="2400" dirty="0" smtClean="0"/>
          </a:p>
          <a:p>
            <a:r>
              <a:rPr lang="en-GB" altLang="en-US" sz="2400" b="1" dirty="0" smtClean="0">
                <a:solidFill>
                  <a:srgbClr val="002060"/>
                </a:solidFill>
              </a:rPr>
              <a:t>U </a:t>
            </a:r>
            <a:r>
              <a:rPr lang="en-GB" altLang="en-US" sz="2400" b="1" dirty="0" err="1" smtClean="0">
                <a:solidFill>
                  <a:srgbClr val="002060"/>
                </a:solidFill>
              </a:rPr>
              <a:t>Srbij</a:t>
            </a:r>
            <a:r>
              <a:rPr lang="sr-Latn-RS" altLang="en-US" sz="2400" b="1" dirty="0" smtClean="0">
                <a:solidFill>
                  <a:srgbClr val="002060"/>
                </a:solidFill>
              </a:rPr>
              <a:t>i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 je</a:t>
            </a:r>
            <a:r>
              <a:rPr lang="sr-Latn-RS" altLang="en-US" sz="2400" b="1" dirty="0" smtClean="0">
                <a:solidFill>
                  <a:srgbClr val="002060"/>
                </a:solidFill>
              </a:rPr>
              <a:t> dokazano prisustvo </a:t>
            </a:r>
            <a:r>
              <a:rPr lang="it-IT" altLang="en-US" sz="2400" b="1" i="1" dirty="0" smtClean="0">
                <a:solidFill>
                  <a:srgbClr val="002060"/>
                </a:solidFill>
              </a:rPr>
              <a:t>Brucella </a:t>
            </a:r>
            <a:r>
              <a:rPr lang="it-IT" altLang="en-US" sz="2400" b="1" i="1" dirty="0">
                <a:solidFill>
                  <a:srgbClr val="002060"/>
                </a:solidFill>
              </a:rPr>
              <a:t>melitensis </a:t>
            </a:r>
            <a:r>
              <a:rPr lang="it-IT" altLang="en-US" sz="2400" b="1" dirty="0">
                <a:solidFill>
                  <a:srgbClr val="002060"/>
                </a:solidFill>
              </a:rPr>
              <a:t>biotip 3, </a:t>
            </a:r>
            <a:r>
              <a:rPr lang="it-IT" altLang="en-US" sz="2400" b="1" i="1" dirty="0">
                <a:solidFill>
                  <a:srgbClr val="002060"/>
                </a:solidFill>
              </a:rPr>
              <a:t>Brucella suis </a:t>
            </a:r>
            <a:r>
              <a:rPr lang="it-IT" altLang="en-US" sz="2400" b="1" dirty="0">
                <a:solidFill>
                  <a:srgbClr val="002060"/>
                </a:solidFill>
              </a:rPr>
              <a:t>biotip 2 </a:t>
            </a:r>
            <a:r>
              <a:rPr lang="it-IT" altLang="en-US" sz="2400" b="1" i="1" dirty="0">
                <a:solidFill>
                  <a:srgbClr val="002060"/>
                </a:solidFill>
              </a:rPr>
              <a:t>i Brucella canis</a:t>
            </a:r>
            <a:r>
              <a:rPr lang="it-IT" altLang="en-US" sz="2400" b="1" dirty="0">
                <a:solidFill>
                  <a:srgbClr val="002060"/>
                </a:solidFill>
              </a:rPr>
              <a:t>.</a:t>
            </a:r>
            <a:endParaRPr lang="en-US" altLang="en-US" sz="2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7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52400"/>
            <a:ext cx="8713787" cy="4530725"/>
          </a:xfrm>
        </p:spPr>
        <p:txBody>
          <a:bodyPr>
            <a:normAutofit/>
          </a:bodyPr>
          <a:lstStyle/>
          <a:p>
            <a:r>
              <a:rPr lang="en-GB" altLang="en-US" sz="2800" i="1" dirty="0" smtClean="0"/>
              <a:t>Brucella</a:t>
            </a:r>
            <a:r>
              <a:rPr lang="en-GB" altLang="en-US" sz="2800" dirty="0" smtClean="0"/>
              <a:t> spp. </a:t>
            </a:r>
            <a:r>
              <a:rPr lang="en-GB" altLang="en-US" sz="2800" dirty="0" err="1" smtClean="0"/>
              <a:t>su</a:t>
            </a:r>
            <a:r>
              <a:rPr lang="en-GB" altLang="en-US" sz="2800" dirty="0" smtClean="0"/>
              <a:t> </a:t>
            </a:r>
            <a:r>
              <a:rPr lang="en-GB" altLang="en-US" sz="2800" dirty="0" err="1" smtClean="0"/>
              <a:t>katalaza</a:t>
            </a:r>
            <a:r>
              <a:rPr lang="en-GB" altLang="en-US" sz="2800" dirty="0" smtClean="0"/>
              <a:t> </a:t>
            </a:r>
            <a:r>
              <a:rPr lang="en-GB" altLang="en-US" sz="2800" dirty="0" err="1" smtClean="0"/>
              <a:t>pozitivne</a:t>
            </a:r>
            <a:r>
              <a:rPr lang="en-GB" altLang="en-US" sz="2800" dirty="0" smtClean="0"/>
              <a:t> </a:t>
            </a:r>
            <a:r>
              <a:rPr lang="en-GB" altLang="en-US" sz="2800" dirty="0" err="1" smtClean="0"/>
              <a:t>i</a:t>
            </a:r>
            <a:r>
              <a:rPr lang="en-GB" altLang="en-US" sz="2800" dirty="0" smtClean="0"/>
              <a:t> </a:t>
            </a:r>
            <a:r>
              <a:rPr lang="en-GB" altLang="en-US" sz="2800" dirty="0" err="1" smtClean="0"/>
              <a:t>oksidaza</a:t>
            </a:r>
            <a:r>
              <a:rPr lang="en-GB" altLang="en-US" sz="2800" dirty="0" smtClean="0"/>
              <a:t> </a:t>
            </a:r>
            <a:r>
              <a:rPr lang="en-GB" altLang="en-US" sz="2800" dirty="0" err="1" smtClean="0"/>
              <a:t>pozitivne</a:t>
            </a:r>
            <a:r>
              <a:rPr lang="en-GB" altLang="en-US" sz="2800" dirty="0" smtClean="0"/>
              <a:t> </a:t>
            </a:r>
            <a:r>
              <a:rPr lang="sr-Latn-CS" altLang="en-US" sz="2800" dirty="0" smtClean="0"/>
              <a:t>   </a:t>
            </a:r>
            <a:r>
              <a:rPr lang="en-US" altLang="en-US" sz="2800" dirty="0" smtClean="0"/>
              <a:t>     </a:t>
            </a:r>
            <a:r>
              <a:rPr lang="en-GB" altLang="en-US" sz="2800" dirty="0" smtClean="0"/>
              <a:t>( </a:t>
            </a:r>
            <a:r>
              <a:rPr lang="en-GB" altLang="en-US" sz="2800" dirty="0" err="1" smtClean="0"/>
              <a:t>izuze</a:t>
            </a:r>
            <a:r>
              <a:rPr lang="sr-Latn-CS" altLang="en-US" sz="2800" dirty="0" smtClean="0"/>
              <a:t>tak</a:t>
            </a:r>
            <a:r>
              <a:rPr lang="en-GB" altLang="en-US" sz="2800" dirty="0" smtClean="0"/>
              <a:t> </a:t>
            </a:r>
            <a:r>
              <a:rPr lang="en-GB" altLang="en-US" sz="2800" i="1" dirty="0" err="1" smtClean="0"/>
              <a:t>B.ovis</a:t>
            </a:r>
            <a:r>
              <a:rPr lang="en-GB" altLang="en-US" sz="2800" dirty="0" smtClean="0"/>
              <a:t> </a:t>
            </a:r>
            <a:r>
              <a:rPr lang="en-GB" altLang="en-US" sz="2800" dirty="0" err="1" smtClean="0"/>
              <a:t>i</a:t>
            </a:r>
            <a:r>
              <a:rPr lang="en-GB" altLang="en-US" sz="2800" dirty="0" smtClean="0"/>
              <a:t> </a:t>
            </a:r>
            <a:r>
              <a:rPr lang="en-GB" altLang="en-US" sz="2800" i="1" dirty="0" smtClean="0"/>
              <a:t>B. </a:t>
            </a:r>
            <a:r>
              <a:rPr lang="en-GB" altLang="en-US" sz="2800" i="1" dirty="0" err="1" smtClean="0"/>
              <a:t>neotomae</a:t>
            </a:r>
            <a:r>
              <a:rPr lang="en-GB" altLang="en-US" sz="2800" dirty="0" smtClean="0"/>
              <a:t>)</a:t>
            </a:r>
            <a:r>
              <a:rPr lang="sr-Latn-CS" altLang="en-US" sz="2800" dirty="0" smtClean="0"/>
              <a:t>, </a:t>
            </a:r>
            <a:r>
              <a:rPr lang="en-GB" altLang="en-US" sz="2800" dirty="0" smtClean="0"/>
              <a:t>ne </a:t>
            </a:r>
            <a:r>
              <a:rPr lang="en-GB" altLang="en-US" sz="2800" dirty="0" err="1" smtClean="0"/>
              <a:t>rastu</a:t>
            </a:r>
            <a:r>
              <a:rPr lang="en-GB" altLang="en-US" sz="2800" dirty="0" smtClean="0"/>
              <a:t> </a:t>
            </a:r>
            <a:r>
              <a:rPr lang="en-GB" altLang="en-US" sz="2800" dirty="0" err="1" smtClean="0"/>
              <a:t>na</a:t>
            </a:r>
            <a:r>
              <a:rPr lang="en-GB" altLang="en-US" sz="2800" dirty="0" smtClean="0"/>
              <a:t> MacConkey </a:t>
            </a:r>
            <a:r>
              <a:rPr lang="en-GB" altLang="en-US" sz="2800" dirty="0" err="1" smtClean="0"/>
              <a:t>agaru</a:t>
            </a:r>
            <a:endParaRPr lang="sr-Latn-CS" altLang="en-US" sz="2800" dirty="0" smtClean="0"/>
          </a:p>
          <a:p>
            <a:r>
              <a:rPr lang="sr-Latn-CS" altLang="en-US" sz="2800" dirty="0" smtClean="0"/>
              <a:t>Aerobi i kapnofili –</a:t>
            </a:r>
            <a:r>
              <a:rPr lang="sr-Latn-CS" altLang="en-US" sz="2800" i="1" dirty="0" smtClean="0"/>
              <a:t> </a:t>
            </a:r>
            <a:r>
              <a:rPr lang="sr-Latn-CS" altLang="en-US" sz="2800" b="1" i="1" dirty="0" smtClean="0">
                <a:solidFill>
                  <a:srgbClr val="002060"/>
                </a:solidFill>
              </a:rPr>
              <a:t>B.ovis </a:t>
            </a:r>
            <a:r>
              <a:rPr lang="sr-Latn-CS" altLang="en-US" sz="2800" b="1" dirty="0" smtClean="0">
                <a:solidFill>
                  <a:srgbClr val="002060"/>
                </a:solidFill>
              </a:rPr>
              <a:t>i određeni biotipovi </a:t>
            </a:r>
            <a:r>
              <a:rPr lang="sr-Latn-CS" altLang="en-US" sz="2800" b="1" i="1" dirty="0" smtClean="0">
                <a:solidFill>
                  <a:srgbClr val="002060"/>
                </a:solidFill>
              </a:rPr>
              <a:t>B.abortus </a:t>
            </a:r>
            <a:r>
              <a:rPr lang="sr-Latn-CS" altLang="en-US" sz="2800" b="1" dirty="0" smtClean="0">
                <a:solidFill>
                  <a:srgbClr val="002060"/>
                </a:solidFill>
              </a:rPr>
              <a:t>zahtevaju 5-10% CO</a:t>
            </a:r>
            <a:r>
              <a:rPr lang="sr-Latn-CS" altLang="en-US" sz="2800" b="1" baseline="-25000" dirty="0" smtClean="0">
                <a:solidFill>
                  <a:srgbClr val="002060"/>
                </a:solidFill>
              </a:rPr>
              <a:t>2</a:t>
            </a:r>
          </a:p>
          <a:p>
            <a:r>
              <a:rPr lang="sr-Latn-CS" altLang="en-US" sz="2800" dirty="0" smtClean="0"/>
              <a:t>Obogaćene podloge – krv ili serum – </a:t>
            </a:r>
            <a:r>
              <a:rPr lang="sr-Latn-CS" altLang="en-US" sz="2800" i="1" dirty="0" smtClean="0"/>
              <a:t>B.ovis</a:t>
            </a:r>
            <a:r>
              <a:rPr lang="sr-Latn-CS" altLang="en-US" sz="2800" dirty="0" smtClean="0"/>
              <a:t> i </a:t>
            </a:r>
            <a:r>
              <a:rPr lang="sr-Latn-CS" altLang="en-US" sz="2800" i="1" dirty="0" smtClean="0"/>
              <a:t>B.abortus </a:t>
            </a:r>
            <a:r>
              <a:rPr lang="sr-Latn-CS" altLang="en-US" sz="2800" dirty="0" smtClean="0"/>
              <a:t>biotip 2 – rast 5 dana</a:t>
            </a:r>
            <a:endParaRPr lang="en-US" altLang="en-US" sz="2800" dirty="0" smtClean="0"/>
          </a:p>
        </p:txBody>
      </p:sp>
      <p:pic>
        <p:nvPicPr>
          <p:cNvPr id="78851" name="Picture 3" descr="B abortus serum agar 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4243" y="3209925"/>
            <a:ext cx="3081337" cy="2946400"/>
          </a:xfrm>
          <a:solidFill>
            <a:schemeClr val="tx2"/>
          </a:solidFill>
          <a:ln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78852" name="Picture 4" descr="B abortus krvni 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884" y="3305605"/>
            <a:ext cx="3013075" cy="2874962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9180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381000"/>
            <a:ext cx="8640762" cy="5832475"/>
          </a:xfrm>
        </p:spPr>
        <p:txBody>
          <a:bodyPr/>
          <a:lstStyle/>
          <a:p>
            <a:pPr>
              <a:defRPr/>
            </a:pPr>
            <a:r>
              <a:rPr lang="sr-Latn-CS" sz="3200" dirty="0"/>
              <a:t>Razlika vrsta</a:t>
            </a:r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dirty="0"/>
              <a:t>izgled kolonija                          </a:t>
            </a:r>
            <a:endParaRPr lang="en-GB" sz="2800" dirty="0" smtClean="0"/>
          </a:p>
          <a:p>
            <a:pPr marL="201168" lvl="1" indent="0">
              <a:buClr>
                <a:srgbClr val="002060"/>
              </a:buClr>
              <a:buNone/>
              <a:defRPr/>
            </a:pPr>
            <a:r>
              <a:rPr lang="en-GB" sz="2800" dirty="0" smtClean="0">
                <a:solidFill>
                  <a:srgbClr val="FF5050"/>
                </a:solidFill>
              </a:rPr>
              <a:t>   </a:t>
            </a:r>
            <a:r>
              <a:rPr lang="sr-Latn-CS" sz="2800" dirty="0" smtClean="0">
                <a:solidFill>
                  <a:srgbClr val="FF5050"/>
                </a:solidFill>
              </a:rPr>
              <a:t>- </a:t>
            </a:r>
            <a:r>
              <a:rPr lang="sr-Latn-CS" sz="2800" b="1" dirty="0">
                <a:solidFill>
                  <a:srgbClr val="FF5050"/>
                </a:solidFill>
              </a:rPr>
              <a:t>S oblik – </a:t>
            </a:r>
            <a:r>
              <a:rPr lang="sr-Latn-CS" sz="2800" b="1" i="1" dirty="0">
                <a:solidFill>
                  <a:srgbClr val="FF5050"/>
                </a:solidFill>
              </a:rPr>
              <a:t>B.abortus, B.melitensis, B.suis                       </a:t>
            </a:r>
            <a:r>
              <a:rPr lang="en-US" sz="2800" b="1" i="1" dirty="0" smtClean="0">
                <a:solidFill>
                  <a:srgbClr val="FF5050"/>
                </a:solidFill>
              </a:rPr>
              <a:t>   </a:t>
            </a:r>
          </a:p>
          <a:p>
            <a:pPr marL="201168" lvl="1" indent="0">
              <a:buClr>
                <a:srgbClr val="002060"/>
              </a:buClr>
              <a:buNone/>
              <a:defRPr/>
            </a:pPr>
            <a:r>
              <a:rPr lang="en-GB" sz="2800" dirty="0" smtClean="0">
                <a:solidFill>
                  <a:srgbClr val="FF5050"/>
                </a:solidFill>
              </a:rPr>
              <a:t> </a:t>
            </a:r>
            <a:endParaRPr lang="sr-Latn-CS" sz="2800" i="1" dirty="0">
              <a:solidFill>
                <a:srgbClr val="FF5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905000"/>
            <a:ext cx="5229225" cy="392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5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381000"/>
            <a:ext cx="8640762" cy="5832475"/>
          </a:xfrm>
        </p:spPr>
        <p:txBody>
          <a:bodyPr/>
          <a:lstStyle/>
          <a:p>
            <a:pPr>
              <a:defRPr/>
            </a:pPr>
            <a:r>
              <a:rPr lang="sr-Latn-CS" sz="3200" dirty="0"/>
              <a:t>Razlika vrsta</a:t>
            </a:r>
          </a:p>
          <a:p>
            <a:pPr lvl="1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sr-Latn-CS" sz="2800" dirty="0"/>
              <a:t>izgled kolonija                          </a:t>
            </a:r>
            <a:endParaRPr lang="en-US" sz="2800" i="1" dirty="0" smtClean="0">
              <a:solidFill>
                <a:srgbClr val="FF5050"/>
              </a:solidFill>
            </a:endParaRPr>
          </a:p>
          <a:p>
            <a:pPr marL="201168" lvl="1" indent="0">
              <a:buClr>
                <a:srgbClr val="002060"/>
              </a:buClr>
              <a:buNone/>
              <a:defRPr/>
            </a:pPr>
            <a:r>
              <a:rPr lang="en-GB" sz="2800" dirty="0" smtClean="0">
                <a:solidFill>
                  <a:srgbClr val="FF5050"/>
                </a:solidFill>
              </a:rPr>
              <a:t>   </a:t>
            </a:r>
            <a:r>
              <a:rPr lang="sr-Latn-CS" sz="2800" dirty="0" smtClean="0">
                <a:solidFill>
                  <a:srgbClr val="FF5050"/>
                </a:solidFill>
              </a:rPr>
              <a:t>- </a:t>
            </a:r>
            <a:r>
              <a:rPr lang="sr-Latn-CS" sz="2800" b="1" dirty="0">
                <a:solidFill>
                  <a:srgbClr val="FF5050"/>
                </a:solidFill>
              </a:rPr>
              <a:t>R oblik – </a:t>
            </a:r>
            <a:r>
              <a:rPr lang="sr-Latn-CS" sz="2800" b="1" i="1" dirty="0">
                <a:solidFill>
                  <a:srgbClr val="FF5050"/>
                </a:solidFill>
              </a:rPr>
              <a:t>B.ovis, </a:t>
            </a:r>
            <a:r>
              <a:rPr lang="sr-Latn-CS" sz="2800" b="1" i="1" dirty="0" smtClean="0">
                <a:solidFill>
                  <a:srgbClr val="FF5050"/>
                </a:solidFill>
              </a:rPr>
              <a:t>B.canis</a:t>
            </a:r>
            <a:endParaRPr lang="sr-Latn-CS" sz="2800" b="1" i="1" dirty="0">
              <a:solidFill>
                <a:srgbClr val="FF5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70" y="2133600"/>
            <a:ext cx="85153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5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Dejan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21247</TotalTime>
  <Words>847</Words>
  <Application>Microsoft Office PowerPoint</Application>
  <PresentationFormat>On-screen Show (4:3)</PresentationFormat>
  <Paragraphs>245</Paragraphs>
  <Slides>52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Symbol</vt:lpstr>
      <vt:lpstr>Tahoma</vt:lpstr>
      <vt:lpstr>Times New Roman</vt:lpstr>
      <vt:lpstr>Wingdings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Ovan – orhitis                                             Ovan - epididimitis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Serološke reakcije </vt:lpstr>
      <vt:lpstr> Serološke reakcije – brza i spora aglutinacija</vt:lpstr>
      <vt:lpstr>Serološke reakcije </vt:lpstr>
      <vt:lpstr>Serološke reakcije Brza aglutinacija na pločici  –BAB – Rose Bengal test</vt:lpstr>
      <vt:lpstr> Spora aglutinacija u epruveti</vt:lpstr>
      <vt:lpstr> Spora aglutinacija u epruveti</vt:lpstr>
      <vt:lpstr>Unakrsna srodnost antigena Brucella spp.                                             i drugih Gram negativnih bakterija                                                                          - Yersinia enterocolitica, Salmonella spp. grupa N... </vt:lpstr>
      <vt:lpstr> Reakcija vezivanja komplementa - RVK</vt:lpstr>
      <vt:lpstr>Reakcija vezivanja komplementa RVK</vt:lpstr>
      <vt:lpstr>Makro i mikro RVK</vt:lpstr>
      <vt:lpstr>Mikro RVK</vt:lpstr>
      <vt:lpstr> Indirektna ELISA</vt:lpstr>
      <vt:lpstr> Indirektna ELISA</vt:lpstr>
      <vt:lpstr> Indirektna ELISA</vt:lpstr>
      <vt:lpstr> Kompetitivna ELISA</vt:lpstr>
      <vt:lpstr> Rapid Antigen Test Kit– za detekciju antigena</vt:lpstr>
      <vt:lpstr>Rapid Antigen Test Kit– za detekciju antigena Sandwich lateral flow immunochromatographic assay</vt:lpstr>
      <vt:lpstr>Rapid Antigen Test Kit– za detekciju antitela</vt:lpstr>
      <vt:lpstr>Rapid Antigen Test Kit– za detekciju antitela</vt:lpstr>
      <vt:lpstr>Rapid Antigen Test Kit– za detekciju antitela</vt:lpstr>
    </vt:vector>
  </TitlesOfParts>
  <Company>VET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Uvod u mikrobiologiju</dc:title>
  <dc:creator>Dejan</dc:creator>
  <cp:lastModifiedBy>Dejan Krnjaic</cp:lastModifiedBy>
  <cp:revision>469</cp:revision>
  <dcterms:created xsi:type="dcterms:W3CDTF">2002-10-17T22:18:13Z</dcterms:created>
  <dcterms:modified xsi:type="dcterms:W3CDTF">2021-03-16T13:03:11Z</dcterms:modified>
</cp:coreProperties>
</file>