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76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69" d="100"/>
          <a:sy n="69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747FA-962F-426B-9FC1-6EC845A9618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5A1F1-7D46-4BA0-96DD-7FA01787F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2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309816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solidFill>
                  <a:srgbClr val="002060"/>
                </a:solidFill>
                <a:latin typeface="Candara" pitchFamily="34" charset="0"/>
              </a:rPr>
              <a:t>ИЗОЛАЦИЈА И ИДЕНТИФИКАЦИЈА БАКТЕРИЈА</a:t>
            </a:r>
            <a:endParaRPr lang="en-US" sz="3600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1026" name="Picture 2" descr="C:\Users\Isidora\Desktop\disease-questions-medical-concept-as-group-cancer-bacteria-cells-ebola-virus-shaped-as-question-mark-as-health-care-45579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3074988" cy="477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8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2805"/>
            <a:ext cx="6400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Биолошки оглед</a:t>
            </a:r>
          </a:p>
          <a:p>
            <a:endParaRPr lang="en-US" sz="24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sr-Cyrl-RS" sz="2400" dirty="0" smtClean="0">
                <a:solidFill>
                  <a:srgbClr val="002060"/>
                </a:solidFill>
                <a:latin typeface="Candara" pitchFamily="34" charset="0"/>
              </a:rPr>
              <a:t>- Само у одређеним ситуацијама </a:t>
            </a:r>
            <a:r>
              <a:rPr lang="en-US" sz="2400" dirty="0" smtClean="0">
                <a:solidFill>
                  <a:srgbClr val="002060"/>
                </a:solidFill>
                <a:latin typeface="Candara" pitchFamily="34" charset="0"/>
              </a:rPr>
              <a:t>- </a:t>
            </a:r>
            <a:r>
              <a:rPr lang="sr-Cyrl-RS" sz="2400" dirty="0" smtClean="0">
                <a:solidFill>
                  <a:srgbClr val="002060"/>
                </a:solidFill>
                <a:latin typeface="Candara" pitchFamily="34" charset="0"/>
              </a:rPr>
              <a:t>застарело али понекад неопходно</a:t>
            </a:r>
            <a:r>
              <a:rPr lang="en-US" sz="2400" dirty="0" smtClean="0">
                <a:solidFill>
                  <a:srgbClr val="002060"/>
                </a:solidFill>
                <a:latin typeface="Candara" pitchFamily="34" charset="0"/>
              </a:rPr>
              <a:t> (</a:t>
            </a:r>
            <a:r>
              <a:rPr lang="sr-Cyrl-RS" sz="2400" dirty="0" smtClean="0">
                <a:solidFill>
                  <a:srgbClr val="002060"/>
                </a:solidFill>
                <a:latin typeface="Candara" pitchFamily="34" charset="0"/>
              </a:rPr>
              <a:t>не могу да се култивишу на х.п., испитивање вируленције изолованог соја, доказивање токсина</a:t>
            </a:r>
            <a:r>
              <a:rPr lang="en-US" sz="2400" dirty="0" smtClean="0">
                <a:solidFill>
                  <a:srgbClr val="002060"/>
                </a:solidFill>
                <a:latin typeface="Candara" pitchFamily="34" charset="0"/>
              </a:rPr>
              <a:t>)</a:t>
            </a:r>
          </a:p>
          <a:p>
            <a:r>
              <a:rPr lang="sr-Cyrl-RS" sz="2400" dirty="0" smtClean="0">
                <a:solidFill>
                  <a:srgbClr val="002060"/>
                </a:solidFill>
                <a:latin typeface="Candara" pitchFamily="34" charset="0"/>
              </a:rPr>
              <a:t>- Да би се неки узрочник сматрао патогеним и потврдило његово учешће у изазивању инфекције потребно је да буду испоштовани </a:t>
            </a: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Кохови постулати:</a:t>
            </a:r>
          </a:p>
        </p:txBody>
      </p:sp>
      <p:pic>
        <p:nvPicPr>
          <p:cNvPr id="9218" name="Picture 2" descr="C:\Users\Isidora\Desktop\download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883" y="7620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0782" y="4020012"/>
            <a:ext cx="944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2060"/>
                </a:solidFill>
                <a:latin typeface="Candara" pitchFamily="34" charset="0"/>
              </a:rPr>
              <a:t>1. Суспектни агенс присутан код свих оболелих јединки</a:t>
            </a:r>
          </a:p>
          <a:p>
            <a:r>
              <a:rPr lang="sr-Cyrl-RS" sz="2400" dirty="0">
                <a:solidFill>
                  <a:srgbClr val="002060"/>
                </a:solidFill>
                <a:latin typeface="Candara" pitchFamily="34" charset="0"/>
              </a:rPr>
              <a:t>2.Инфективни агенс мора бити изолован у чистој култури</a:t>
            </a:r>
          </a:p>
          <a:p>
            <a:r>
              <a:rPr lang="sr-Cyrl-RS" sz="2400" dirty="0">
                <a:solidFill>
                  <a:srgbClr val="002060"/>
                </a:solidFill>
                <a:latin typeface="Candara" pitchFamily="34" charset="0"/>
              </a:rPr>
              <a:t>3.Након вештачке инфекције лаб.животиње микроорганизам мора да изазове оригиналну болест</a:t>
            </a:r>
          </a:p>
          <a:p>
            <a:r>
              <a:rPr lang="sr-Cyrl-RS" sz="2400" dirty="0">
                <a:solidFill>
                  <a:srgbClr val="002060"/>
                </a:solidFill>
                <a:latin typeface="Candara" pitchFamily="34" charset="0"/>
              </a:rPr>
              <a:t>4. Инфективни агенс мора бити реизолован из материјала пореклом од животиња након експерименталне инфекције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sidora\Desktop\105508_imag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63" b="88125" l="21125" r="78625">
                        <a14:foregroundMark x1="39500" y1="92656" x2="66000" y2="88750"/>
                        <a14:foregroundMark x1="30625" y1="95000" x2="64625" y2="94688"/>
                        <a14:foregroundMark x1="74875" y1="97813" x2="74875" y2="75625"/>
                        <a14:backgroundMark x1="46500" y1="87656" x2="72750" y2="85313"/>
                        <a14:backgroundMark x1="51250" y1="92344" x2="63375" y2="91094"/>
                        <a14:backgroundMark x1="74625" y1="93125" x2="74375" y2="77656"/>
                        <a14:backgroundMark x1="74000" y1="85625" x2="76500" y2="75000"/>
                        <a14:backgroundMark x1="55875" y1="90781" x2="64125" y2="8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124691"/>
            <a:ext cx="5173304" cy="413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52400"/>
            <a:ext cx="8077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>
                <a:solidFill>
                  <a:srgbClr val="002060"/>
                </a:solidFill>
                <a:latin typeface="Candara" pitchFamily="34" charset="0"/>
              </a:rPr>
              <a:t>Молекуларне </a:t>
            </a:r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методе</a:t>
            </a:r>
            <a:endParaRPr lang="en-US" sz="24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endParaRPr lang="en-US" sz="2400" b="1" dirty="0">
              <a:solidFill>
                <a:srgbClr val="002060"/>
              </a:solidFill>
              <a:latin typeface="Candara" pitchFamily="34" charset="0"/>
            </a:endParaRPr>
          </a:p>
          <a:p>
            <a:endParaRPr lang="en-US" sz="24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endParaRPr lang="en-US" sz="2400" b="1" dirty="0">
              <a:solidFill>
                <a:srgbClr val="002060"/>
              </a:solidFill>
              <a:latin typeface="Candara" pitchFamily="34" charset="0"/>
            </a:endParaRPr>
          </a:p>
          <a:p>
            <a:endParaRPr lang="en-US" sz="24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endParaRPr lang="en-US" sz="2400" b="1" dirty="0">
              <a:solidFill>
                <a:srgbClr val="002060"/>
              </a:solidFill>
              <a:latin typeface="Candara" pitchFamily="34" charset="0"/>
            </a:endParaRPr>
          </a:p>
          <a:p>
            <a:endParaRPr lang="en-US" sz="24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endParaRPr lang="en-US" sz="2400" b="1" dirty="0">
              <a:solidFill>
                <a:srgbClr val="002060"/>
              </a:solidFill>
              <a:latin typeface="Candara" pitchFamily="34" charset="0"/>
            </a:endParaRPr>
          </a:p>
          <a:p>
            <a:endParaRPr lang="en-US" sz="24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endParaRPr lang="sr-Cyrl-RS" sz="24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Отпорност </a:t>
            </a:r>
            <a:r>
              <a:rPr lang="sr-Cyrl-RS" sz="2400" b="1" dirty="0">
                <a:solidFill>
                  <a:srgbClr val="002060"/>
                </a:solidFill>
                <a:latin typeface="Candara" pitchFamily="34" charset="0"/>
              </a:rPr>
              <a:t>на антимикробна </a:t>
            </a:r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средства</a:t>
            </a:r>
            <a:endParaRPr lang="en-US" sz="24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Candara" pitchFamily="34" charset="0"/>
              </a:rPr>
              <a:t>-</a:t>
            </a:r>
            <a:r>
              <a:rPr lang="sr-Cyrl-RS" sz="2400" dirty="0" smtClean="0">
                <a:solidFill>
                  <a:srgbClr val="002060"/>
                </a:solidFill>
                <a:latin typeface="Candara" pitchFamily="34" charset="0"/>
              </a:rPr>
              <a:t>Природна отпорност</a:t>
            </a:r>
          </a:p>
          <a:p>
            <a:endParaRPr lang="sr-Cyrl-RS" sz="2400" dirty="0">
              <a:solidFill>
                <a:srgbClr val="002060"/>
              </a:solidFill>
              <a:latin typeface="Candara" pitchFamily="34" charset="0"/>
            </a:endParaRPr>
          </a:p>
          <a:p>
            <a:endParaRPr lang="sr-Cyrl-RS" sz="24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Аутоматски и полуаутоматски системи </a:t>
            </a:r>
            <a:r>
              <a:rPr lang="sr-Cyrl-RS" sz="2400" b="1" dirty="0">
                <a:solidFill>
                  <a:srgbClr val="002060"/>
                </a:solidFill>
                <a:latin typeface="Candara" pitchFamily="34" charset="0"/>
              </a:rPr>
              <a:t>за идентификацију</a:t>
            </a:r>
          </a:p>
        </p:txBody>
      </p:sp>
    </p:spTree>
    <p:extLst>
      <p:ext uri="{BB962C8B-B14F-4D97-AF65-F5344CB8AC3E}">
        <p14:creationId xmlns:p14="http://schemas.microsoft.com/office/powerpoint/2010/main" val="30190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86345" y="116532"/>
            <a:ext cx="5881255" cy="6858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20982" y="228599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ИДЕНТИФИКАЦИЈА МИКРООРГАНИЗАМА</a:t>
            </a:r>
            <a:endParaRPr lang="en-US" sz="24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8839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Морфолош</a:t>
            </a:r>
            <a:r>
              <a:rPr lang="sr-Cyrl-RS" sz="2800" dirty="0">
                <a:solidFill>
                  <a:srgbClr val="002060"/>
                </a:solidFill>
                <a:latin typeface="Candara" pitchFamily="34" charset="0"/>
              </a:rPr>
              <a:t>к</a:t>
            </a: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и изглед на микроскопском препарату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Способност бојења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Услови култивисања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Изглед колонија на чврстим подлогама и карактеристике раста у течној култури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Физиолошке и биохемијске особине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Антигенска грађа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Биолошки оглед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Патогена својства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Молекуларне методе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Отпорност на антимикробна средства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Аутоматски системи за идентификацију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9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43000" y="76200"/>
            <a:ext cx="6248400" cy="6858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2" y="228599"/>
            <a:ext cx="8000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ПРИМАРНА ИДЕНТИФИКАЦИЈА БАКТЕРИЈА</a:t>
            </a:r>
            <a:endParaRPr lang="en-US" sz="24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35534"/>
            <a:ext cx="9601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Бојење по Граму (утврђивање морф. и тинкт. особина) или брзо утврђивање Гр+ и Гр- тестом са </a:t>
            </a:r>
            <a:r>
              <a:rPr lang="en-US" sz="2800" dirty="0" smtClean="0">
                <a:solidFill>
                  <a:srgbClr val="002060"/>
                </a:solidFill>
                <a:latin typeface="Candara" pitchFamily="34" charset="0"/>
              </a:rPr>
              <a:t>3% KOH</a:t>
            </a:r>
            <a:endParaRPr lang="sr-Cyrl-RS" sz="2800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en-US" sz="2800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Раст на </a:t>
            </a:r>
            <a:r>
              <a:rPr lang="sr-Latn-RS" sz="2800" dirty="0" smtClean="0">
                <a:solidFill>
                  <a:srgbClr val="002060"/>
                </a:solidFill>
                <a:latin typeface="Candara" pitchFamily="34" charset="0"/>
              </a:rPr>
              <a:t>MacConkey </a:t>
            </a: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агару</a:t>
            </a:r>
          </a:p>
          <a:p>
            <a:pPr marL="342900" indent="-342900">
              <a:buAutoNum type="arabicPeriod"/>
            </a:pPr>
            <a:endParaRPr lang="sr-Cyrl-RS" sz="2800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Каталаза тест</a:t>
            </a:r>
          </a:p>
          <a:p>
            <a:pPr marL="342900" indent="-342900">
              <a:buAutoNum type="arabicPeriod"/>
            </a:pPr>
            <a:endParaRPr lang="sr-Cyrl-RS" sz="2800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Оксидаза тест</a:t>
            </a:r>
          </a:p>
          <a:p>
            <a:pPr marL="342900" indent="-342900">
              <a:buAutoNum type="arabicPeriod"/>
            </a:pPr>
            <a:endParaRPr lang="sr-Cyrl-RS" sz="2800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Тест покретљивости</a:t>
            </a:r>
          </a:p>
          <a:p>
            <a:pPr marL="342900" indent="-342900">
              <a:buAutoNum type="arabicPeriod"/>
            </a:pPr>
            <a:endParaRPr lang="sr-Cyrl-RS" sz="2800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Испитивање оксидативно-ферментативне способности (О-</a:t>
            </a:r>
            <a:r>
              <a:rPr lang="en-US" sz="2800" dirty="0" smtClean="0">
                <a:solidFill>
                  <a:srgbClr val="002060"/>
                </a:solidFill>
                <a:latin typeface="Candara" pitchFamily="34" charset="0"/>
              </a:rPr>
              <a:t>F </a:t>
            </a: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тест)</a:t>
            </a:r>
            <a:endParaRPr lang="en-US" sz="2800" dirty="0">
              <a:solidFill>
                <a:srgbClr val="00206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74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914" y="51726"/>
            <a:ext cx="8458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Candara" pitchFamily="34" charset="0"/>
              </a:rPr>
              <a:t>1. </a:t>
            </a:r>
            <a:r>
              <a:rPr lang="sr-Cyrl-RS" sz="2000" b="1" dirty="0" smtClean="0">
                <a:solidFill>
                  <a:srgbClr val="002060"/>
                </a:solidFill>
                <a:latin typeface="Candara" pitchFamily="34" charset="0"/>
              </a:rPr>
              <a:t>Одабир хр. </a:t>
            </a:r>
            <a:r>
              <a:rPr lang="sr-Cyrl-RS" sz="2000" b="1" dirty="0">
                <a:solidFill>
                  <a:srgbClr val="002060"/>
                </a:solidFill>
                <a:latin typeface="Candara" pitchFamily="34" charset="0"/>
              </a:rPr>
              <a:t>п</a:t>
            </a:r>
            <a:r>
              <a:rPr lang="sr-Cyrl-RS" sz="2000" b="1" dirty="0" smtClean="0">
                <a:solidFill>
                  <a:srgbClr val="002060"/>
                </a:solidFill>
                <a:latin typeface="Candara" pitchFamily="34" charset="0"/>
              </a:rPr>
              <a:t>одлога и засејавање материјала на хранљиве подлоге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dirty="0" smtClean="0">
                <a:solidFill>
                  <a:srgbClr val="002060"/>
                </a:solidFill>
                <a:latin typeface="Candara" pitchFamily="34" charset="0"/>
              </a:rPr>
              <a:t>Течни узорци – хомогенизација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dirty="0" smtClean="0">
                <a:solidFill>
                  <a:srgbClr val="002060"/>
                </a:solidFill>
                <a:latin typeface="Candara" pitchFamily="34" charset="0"/>
              </a:rPr>
              <a:t>Органи – Езом из дубине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dirty="0" smtClean="0">
                <a:solidFill>
                  <a:srgbClr val="002060"/>
                </a:solidFill>
                <a:latin typeface="Candara" pitchFamily="34" charset="0"/>
              </a:rPr>
              <a:t>Брисеви – директно на подлоге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4914" y="1802743"/>
            <a:ext cx="6560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Candara" pitchFamily="34" charset="0"/>
              </a:rPr>
              <a:t>2. </a:t>
            </a:r>
            <a:r>
              <a:rPr lang="sr-Cyrl-RS" sz="2000" b="1" dirty="0" smtClean="0">
                <a:solidFill>
                  <a:srgbClr val="002060"/>
                </a:solidFill>
                <a:latin typeface="Candara" pitchFamily="34" charset="0"/>
              </a:rPr>
              <a:t>Инкубација у термостату</a:t>
            </a:r>
            <a:r>
              <a:rPr lang="en-US" sz="2000" b="1" dirty="0" smtClean="0">
                <a:solidFill>
                  <a:srgbClr val="002060"/>
                </a:solidFill>
                <a:latin typeface="Candara" pitchFamily="34" charset="0"/>
              </a:rPr>
              <a:t> (</a:t>
            </a:r>
            <a:r>
              <a:rPr lang="sr-Cyrl-RS" sz="2000" b="1" dirty="0" smtClean="0">
                <a:solidFill>
                  <a:srgbClr val="002060"/>
                </a:solidFill>
                <a:latin typeface="Candara" pitchFamily="34" charset="0"/>
              </a:rPr>
              <a:t>већина 24 часа), 37</a:t>
            </a:r>
            <a:r>
              <a:rPr lang="en-US" sz="2000" b="1" dirty="0" smtClean="0">
                <a:solidFill>
                  <a:srgbClr val="002060"/>
                </a:solidFill>
                <a:latin typeface="Candara" pitchFamily="34" charset="0"/>
              </a:rPr>
              <a:t>c</a:t>
            </a:r>
            <a:r>
              <a:rPr lang="en-US" sz="2000" dirty="0">
                <a:solidFill>
                  <a:srgbClr val="002060"/>
                </a:solidFill>
              </a:rPr>
              <a:t>°</a:t>
            </a:r>
            <a:endParaRPr lang="en-US" sz="20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0800" y="1333500"/>
            <a:ext cx="0" cy="419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590800" y="2219779"/>
            <a:ext cx="0" cy="419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62600" y="2819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C00000"/>
                </a:solidFill>
                <a:latin typeface="Candara" pitchFamily="34" charset="0"/>
              </a:rPr>
              <a:t>КОЛОНИЈА</a:t>
            </a:r>
            <a:endParaRPr lang="en-US" sz="28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2194" y="3342620"/>
            <a:ext cx="3505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C00000"/>
                </a:solidFill>
                <a:latin typeface="Candara" pitchFamily="34" charset="0"/>
              </a:rPr>
              <a:t>ФОРМАЦИЈА ВИДЉИВА ГОЛИМ ОКОМ </a:t>
            </a:r>
            <a:r>
              <a:rPr lang="en-US" b="1" dirty="0" smtClean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sr-Cyrl-RS" b="1" dirty="0" smtClean="0">
                <a:solidFill>
                  <a:srgbClr val="C00000"/>
                </a:solidFill>
                <a:latin typeface="Candara" pitchFamily="34" charset="0"/>
              </a:rPr>
              <a:t>НАСТАЛА КАО ПОСЛЕДИЦА БИНАРНИХ ДЕОБА ЈЕДНЕ БАКТЕРИЈЕ</a:t>
            </a:r>
            <a:endParaRPr lang="en-US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17" name="Picture 2" descr="C:\Users\Isidora\Desktop\Staphylococcus_aureus_on-Blood-Agar-medi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86" b="96000" l="4720" r="955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6" y="2393669"/>
            <a:ext cx="3689268" cy="380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888673" y="3543300"/>
            <a:ext cx="2237014" cy="2286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618014" y="3657600"/>
            <a:ext cx="277586" cy="30480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74914" y="6202647"/>
            <a:ext cx="747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ndara" pitchFamily="34" charset="0"/>
              </a:rPr>
              <a:t>3</a:t>
            </a:r>
            <a:r>
              <a:rPr lang="en-US" b="1" dirty="0" smtClean="0">
                <a:solidFill>
                  <a:srgbClr val="002060"/>
                </a:solidFill>
                <a:latin typeface="Candara" pitchFamily="34" charset="0"/>
              </a:rPr>
              <a:t>. </a:t>
            </a:r>
            <a:r>
              <a:rPr lang="sr-Cyrl-RS" b="1" dirty="0" smtClean="0">
                <a:solidFill>
                  <a:srgbClr val="002060"/>
                </a:solidFill>
                <a:latin typeface="Candara" pitchFamily="34" charset="0"/>
              </a:rPr>
              <a:t>Идентификација – тестови (примарна идентификација, биохемија...</a:t>
            </a:r>
            <a:r>
              <a:rPr lang="en-US" b="1" dirty="0" smtClean="0">
                <a:solidFill>
                  <a:srgbClr val="002060"/>
                </a:solidFill>
                <a:latin typeface="Candara" pitchFamily="34" charset="0"/>
              </a:rPr>
              <a:t>.</a:t>
            </a:r>
            <a:r>
              <a:rPr lang="sr-Cyrl-RS" b="1" dirty="0" smtClean="0">
                <a:solidFill>
                  <a:srgbClr val="002060"/>
                </a:solidFill>
                <a:latin typeface="Candara" pitchFamily="34" charset="0"/>
              </a:rPr>
              <a:t>)</a:t>
            </a:r>
            <a:endParaRPr lang="en-US" b="1" dirty="0">
              <a:solidFill>
                <a:srgbClr val="00206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50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3346" y="342900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НАЈЧЕШЋЕ: МЕШАНА КУЛТУРА</a:t>
            </a:r>
            <a:r>
              <a:rPr lang="en-US" sz="2400" b="1" dirty="0" smtClean="0">
                <a:solidFill>
                  <a:srgbClr val="002060"/>
                </a:solidFill>
                <a:latin typeface="Candara" pitchFamily="34" charset="0"/>
              </a:rPr>
              <a:t>!</a:t>
            </a:r>
            <a:endParaRPr lang="sr-Cyrl-RS" sz="24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2 или више узрочника</a:t>
            </a:r>
            <a:r>
              <a:rPr lang="en-US" sz="2400" b="1" dirty="0">
                <a:solidFill>
                  <a:srgbClr val="002060"/>
                </a:solidFill>
                <a:latin typeface="Candara" pitchFamily="34" charset="0"/>
              </a:rPr>
              <a:t>;</a:t>
            </a:r>
            <a:endParaRPr lang="sr-Cyrl-RS" sz="24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узрочник + контаминација</a:t>
            </a:r>
            <a:r>
              <a:rPr lang="en-US" sz="2400" b="1" dirty="0" smtClean="0">
                <a:solidFill>
                  <a:srgbClr val="002060"/>
                </a:solidFill>
                <a:latin typeface="Candara" pitchFamily="34" charset="0"/>
              </a:rPr>
              <a:t>;</a:t>
            </a:r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</a:p>
          <a:p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узрочник + нормална микробиота  </a:t>
            </a:r>
            <a:endParaRPr lang="en-US" sz="24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1026" name="Picture 2" descr="C:\Users\Isidora\Desktop\Staphylococcus_aureus_on-Blood-Agar-med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945" y="383232"/>
            <a:ext cx="2452255" cy="253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80018" y="152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ЧИСТА КУЛТУРА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91" y="5608309"/>
            <a:ext cx="9364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u="sng" dirty="0" smtClean="0">
                <a:solidFill>
                  <a:srgbClr val="002060"/>
                </a:solidFill>
                <a:latin typeface="Candara" pitchFamily="34" charset="0"/>
              </a:rPr>
              <a:t>Методе добијања појединачних колонија и чистих култура приликом супкултивације </a:t>
            </a:r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: </a:t>
            </a:r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1. Метод исцрпљења</a:t>
            </a:r>
          </a:p>
          <a:p>
            <a:r>
              <a:rPr lang="sr-Cyrl-RS" sz="2400" b="1" dirty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                                                      2. Метод разблажења</a:t>
            </a:r>
          </a:p>
          <a:p>
            <a:endParaRPr lang="en-US" sz="2400" b="1" dirty="0">
              <a:solidFill>
                <a:srgbClr val="00B050"/>
              </a:solidFill>
              <a:latin typeface="Candara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72200" y="152400"/>
            <a:ext cx="2819400" cy="2667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Isidora\Desktop\gloved-hand-holding-petri-dish-with-bacteria-culture-picture-id109726331-1024x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3719946" cy="278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Isidora\Desktop\download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2566463"/>
            <a:ext cx="3048000" cy="300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1853046" y="1649145"/>
            <a:ext cx="2261754" cy="200845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818410" y="3408218"/>
            <a:ext cx="2261754" cy="40178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4253346" y="3200400"/>
            <a:ext cx="4738254" cy="20574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sidora\Desktop\Screenshot (10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94616"/>
            <a:ext cx="4428836" cy="336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830430" y="76200"/>
            <a:ext cx="3265570" cy="5334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06629" y="147935"/>
            <a:ext cx="349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1.МЕТОД ИСЦРПЉЕЊА</a:t>
            </a:r>
            <a:endParaRPr lang="en-US" sz="24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1075" y="194101"/>
            <a:ext cx="416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002060"/>
                </a:solidFill>
                <a:latin typeface="Candara" pitchFamily="34" charset="0"/>
              </a:rPr>
              <a:t>Метод са 3 (може и 4) езе</a:t>
            </a:r>
            <a:endParaRPr lang="en-US" b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4343400"/>
            <a:ext cx="906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002060"/>
                </a:solidFill>
              </a:rPr>
              <a:t>Материјал се са чврсте подлоге (супкултивација), из органа или бриса наноси на део чврсте подлоге у цик цак потезима (1.корак), након стерилизације езе у 2. кораку се са првог потеза повлачи једна линија и дање се праве цик-цак потези на други део подлоге. У 3. кораку, након поновне стерилзације езе, понављамо 2. корак али линију повлачимо са другог потеза. Код методе са 4 езе, поступак поновимо још једном. СМИСАО: У првом потезу након инкубације добићемо густо збијене колоније, а даљим корацима густина бактерија се смањује тако да 3. или 4. потез резултују појавом међусобно раздвојених колонија које су нам потребне за идентификацију.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54" name="Picture 6" descr="C:\Users\Isidora\Desktop\enterococcus-faecalis-on-ag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88" y="685800"/>
            <a:ext cx="3959212" cy="337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Isidora\Desktop\Staphylococcus_aureus_on-Blood-Agar-med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215" y="685800"/>
            <a:ext cx="1854629" cy="191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53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95" y="2209800"/>
            <a:ext cx="764881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667000" y="207818"/>
            <a:ext cx="3810000" cy="5334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22418" y="256309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2. МЕТОД РАЗБЛАЖЕЊА</a:t>
            </a:r>
            <a:endParaRPr lang="en-US" sz="24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8603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Прављење серијског разблажеља у циљу смањења броја бактерија. СМИСАО: Када се разблажен узорак излије на чврсту хр. подлогу, након инкубације добиће се раздвојене колоније које се могу издвојити за супкултивацију и идентификацију</a:t>
            </a:r>
            <a:endParaRPr lang="en-US" sz="2000" dirty="0">
              <a:solidFill>
                <a:srgbClr val="00206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5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86345" y="116532"/>
            <a:ext cx="5881255" cy="6858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20982" y="228599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ИДЕНТИФИКАЦИЈА МИКРООРГАНИЗАМА</a:t>
            </a:r>
            <a:endParaRPr lang="en-US" sz="24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8839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Морфолош</a:t>
            </a:r>
            <a:r>
              <a:rPr lang="sr-Cyrl-RS" sz="2800" dirty="0">
                <a:solidFill>
                  <a:srgbClr val="002060"/>
                </a:solidFill>
                <a:latin typeface="Candara" pitchFamily="34" charset="0"/>
              </a:rPr>
              <a:t>к</a:t>
            </a: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и изглед на микроскопском препарату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Способност бојења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Услови култивисања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Изглед колонија на чврстим подлогама и карактеристике раста у течној култури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Физиолошке и биохемијске особине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Антигенска грађа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Биолошки оглед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Патогена својства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Молекуларне методе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Отпорност на антимикробна средства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Аутоматски системи за идентификацију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3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5" y="6926"/>
            <a:ext cx="75438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Морфолошки </a:t>
            </a:r>
            <a:r>
              <a:rPr lang="sr-Cyrl-RS" sz="2400" b="1" dirty="0">
                <a:solidFill>
                  <a:srgbClr val="002060"/>
                </a:solidFill>
                <a:latin typeface="Candara" pitchFamily="34" charset="0"/>
              </a:rPr>
              <a:t>изглед на микроскопском </a:t>
            </a:r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препарату</a:t>
            </a:r>
            <a:endParaRPr lang="en-US" sz="24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Candara" pitchFamily="34" charset="0"/>
              </a:rPr>
              <a:t>- </a:t>
            </a:r>
            <a:r>
              <a:rPr lang="sr-Cyrl-RS" sz="2400" dirty="0" smtClean="0">
                <a:solidFill>
                  <a:srgbClr val="002060"/>
                </a:solidFill>
                <a:latin typeface="Candara" pitchFamily="34" charset="0"/>
              </a:rPr>
              <a:t>облик, величина, распоред, специјалне структуре</a:t>
            </a:r>
          </a:p>
          <a:p>
            <a:endParaRPr lang="sr-Cyrl-RS" sz="2400" dirty="0">
              <a:solidFill>
                <a:srgbClr val="002060"/>
              </a:solidFill>
              <a:latin typeface="Candara" pitchFamily="34" charset="0"/>
            </a:endParaRPr>
          </a:p>
          <a:p>
            <a:endParaRPr lang="sr-Cyrl-RS" sz="2400" dirty="0" smtClean="0">
              <a:solidFill>
                <a:srgbClr val="002060"/>
              </a:solidFill>
              <a:latin typeface="Candara" pitchFamily="34" charset="0"/>
            </a:endParaRPr>
          </a:p>
          <a:p>
            <a:endParaRPr lang="sr-Cyrl-RS" sz="2400" dirty="0">
              <a:solidFill>
                <a:srgbClr val="002060"/>
              </a:solidFill>
              <a:latin typeface="Candara" pitchFamily="34" charset="0"/>
            </a:endParaRPr>
          </a:p>
          <a:p>
            <a:endParaRPr lang="sr-Cyrl-RS" sz="2400" dirty="0" smtClean="0">
              <a:solidFill>
                <a:srgbClr val="002060"/>
              </a:solidFill>
              <a:latin typeface="Candara" pitchFamily="34" charset="0"/>
            </a:endParaRPr>
          </a:p>
          <a:p>
            <a:endParaRPr lang="sr-Cyrl-RS" sz="2400" dirty="0">
              <a:solidFill>
                <a:srgbClr val="002060"/>
              </a:solidFill>
              <a:latin typeface="Candara" pitchFamily="34" charset="0"/>
            </a:endParaRPr>
          </a:p>
          <a:p>
            <a:endParaRPr lang="en-US" sz="2400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Способност бојења – тинкторијалне особине</a:t>
            </a:r>
          </a:p>
          <a:p>
            <a:endParaRPr lang="sr-Cyrl-RS" sz="2400" dirty="0">
              <a:solidFill>
                <a:srgbClr val="002060"/>
              </a:solidFill>
              <a:latin typeface="Candara" pitchFamily="34" charset="0"/>
            </a:endParaRPr>
          </a:p>
          <a:p>
            <a:endParaRPr lang="sr-Cyrl-RS" sz="2400" dirty="0" smtClean="0">
              <a:solidFill>
                <a:srgbClr val="002060"/>
              </a:solidFill>
              <a:latin typeface="Candara" pitchFamily="34" charset="0"/>
            </a:endParaRPr>
          </a:p>
          <a:p>
            <a:endParaRPr lang="sr-Cyrl-RS" sz="2400" dirty="0">
              <a:solidFill>
                <a:srgbClr val="002060"/>
              </a:solidFill>
              <a:latin typeface="Candara" pitchFamily="34" charset="0"/>
            </a:endParaRPr>
          </a:p>
          <a:p>
            <a:endParaRPr lang="sr-Cyrl-RS" sz="2400" dirty="0" smtClean="0">
              <a:solidFill>
                <a:srgbClr val="002060"/>
              </a:solidFill>
              <a:latin typeface="Candara" pitchFamily="34" charset="0"/>
            </a:endParaRPr>
          </a:p>
          <a:p>
            <a:endParaRPr lang="sr-Cyrl-RS" sz="2400" dirty="0">
              <a:solidFill>
                <a:srgbClr val="002060"/>
              </a:solidFill>
              <a:latin typeface="Candara" pitchFamily="34" charset="0"/>
            </a:endParaRPr>
          </a:p>
          <a:p>
            <a:endParaRPr lang="sr-Cyrl-RS" sz="2400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Услови култивисања</a:t>
            </a:r>
          </a:p>
          <a:p>
            <a:r>
              <a:rPr lang="sr-Cyrl-RS" sz="2400" dirty="0" smtClean="0">
                <a:solidFill>
                  <a:srgbClr val="002060"/>
                </a:solidFill>
                <a:latin typeface="Candara" pitchFamily="34" charset="0"/>
              </a:rPr>
              <a:t>- Однос према кисеонику, </a:t>
            </a:r>
            <a:r>
              <a:rPr lang="sr-Latn-RS" sz="2400" dirty="0" smtClean="0">
                <a:solidFill>
                  <a:srgbClr val="002060"/>
                </a:solidFill>
                <a:latin typeface="Candara" pitchFamily="34" charset="0"/>
              </a:rPr>
              <a:t>CO2, </a:t>
            </a:r>
            <a:r>
              <a:rPr lang="sr-Cyrl-RS" sz="2400" dirty="0" smtClean="0">
                <a:solidFill>
                  <a:srgbClr val="002060"/>
                </a:solidFill>
                <a:latin typeface="Candara" pitchFamily="34" charset="0"/>
              </a:rPr>
              <a:t>температури, време потребно за формирање колонија...</a:t>
            </a:r>
          </a:p>
          <a:p>
            <a:endParaRPr lang="sr-Cyrl-RS" sz="2400" dirty="0">
              <a:solidFill>
                <a:srgbClr val="002060"/>
              </a:solidFill>
              <a:latin typeface="Candara" pitchFamily="34" charset="0"/>
            </a:endParaRPr>
          </a:p>
          <a:p>
            <a:endParaRPr lang="sr-Cyrl-RS" sz="2400" dirty="0" smtClean="0">
              <a:solidFill>
                <a:srgbClr val="002060"/>
              </a:solidFill>
              <a:latin typeface="Candara" pitchFamily="34" charset="0"/>
            </a:endParaRPr>
          </a:p>
          <a:p>
            <a:endParaRPr lang="sr-Cyrl-RS" sz="2400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3074" name="Picture 2" descr="C:\Users\Isidora\Desktop\Bacteria-under-the-microsc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60" y="914400"/>
            <a:ext cx="55721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3429000"/>
            <a:ext cx="505670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31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44026"/>
            <a:ext cx="838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>
                <a:solidFill>
                  <a:srgbClr val="002060"/>
                </a:solidFill>
                <a:latin typeface="Candara" pitchFamily="34" charset="0"/>
              </a:rPr>
              <a:t>Изглед колонија на чврстим подлогама и карактеристике раста у течној </a:t>
            </a:r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култури</a:t>
            </a:r>
            <a:r>
              <a:rPr lang="en-US" sz="2400" b="1" dirty="0" smtClean="0">
                <a:solidFill>
                  <a:srgbClr val="002060"/>
                </a:solidFill>
                <a:latin typeface="Candara" pitchFamily="34" charset="0"/>
              </a:rPr>
              <a:t> – </a:t>
            </a:r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културелне особине</a:t>
            </a:r>
          </a:p>
          <a:p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-</a:t>
            </a:r>
            <a:r>
              <a:rPr lang="sr-Cyrl-RS" sz="2400" dirty="0" smtClean="0">
                <a:solidFill>
                  <a:srgbClr val="002060"/>
                </a:solidFill>
                <a:latin typeface="Candara" pitchFamily="34" charset="0"/>
              </a:rPr>
              <a:t>Облик, величина, однос према равни подлоге, изглед ивица, прозрачност, конзистенција, боја, мирис, покретљивост</a:t>
            </a:r>
            <a:endParaRPr lang="sr-Cyrl-RS" sz="2400" dirty="0">
              <a:latin typeface="Candara" pitchFamily="34" charset="0"/>
            </a:endParaRPr>
          </a:p>
          <a:p>
            <a:endParaRPr lang="sr-Cyrl-RS" sz="2400" dirty="0" smtClean="0">
              <a:latin typeface="Candara" pitchFamily="34" charset="0"/>
            </a:endParaRPr>
          </a:p>
          <a:p>
            <a:endParaRPr lang="sr-Cyrl-RS" sz="2400" dirty="0">
              <a:latin typeface="Candara" pitchFamily="34" charset="0"/>
            </a:endParaRPr>
          </a:p>
          <a:p>
            <a:endParaRPr lang="sr-Cyrl-RS" sz="2400" dirty="0" smtClean="0">
              <a:latin typeface="Candara" pitchFamily="34" charset="0"/>
            </a:endParaRPr>
          </a:p>
          <a:p>
            <a:endParaRPr lang="sr-Cyrl-RS" sz="2400" dirty="0">
              <a:latin typeface="Candara" pitchFamily="34" charset="0"/>
            </a:endParaRPr>
          </a:p>
          <a:p>
            <a:endParaRPr lang="sr-Cyrl-RS" sz="2400" dirty="0" smtClean="0">
              <a:latin typeface="Candara" pitchFamily="34" charset="0"/>
            </a:endParaRPr>
          </a:p>
          <a:p>
            <a:endParaRPr lang="sr-Cyrl-RS" sz="2400" dirty="0">
              <a:latin typeface="Candara" pitchFamily="34" charset="0"/>
            </a:endParaRPr>
          </a:p>
          <a:p>
            <a:endParaRPr lang="sr-Cyrl-RS" sz="2400" dirty="0" smtClean="0">
              <a:latin typeface="Candara" pitchFamily="34" charset="0"/>
            </a:endParaRPr>
          </a:p>
          <a:p>
            <a:endParaRPr lang="sr-Cyrl-RS" sz="2400" dirty="0">
              <a:latin typeface="Candara" pitchFamily="34" charset="0"/>
            </a:endParaRPr>
          </a:p>
          <a:p>
            <a:endParaRPr lang="sr-Cyrl-RS" sz="2400" dirty="0">
              <a:latin typeface="Candara" pitchFamily="34" charset="0"/>
            </a:endParaRPr>
          </a:p>
          <a:p>
            <a:r>
              <a:rPr lang="en-US" sz="2400" dirty="0" smtClean="0">
                <a:latin typeface="Candara" pitchFamily="34" charset="0"/>
              </a:rPr>
              <a:t/>
            </a:r>
            <a:br>
              <a:rPr lang="en-US" sz="2400" dirty="0" smtClean="0">
                <a:latin typeface="Candara" pitchFamily="34" charset="0"/>
              </a:rPr>
            </a:br>
            <a:endParaRPr lang="en-US" sz="2400" dirty="0" smtClean="0">
              <a:latin typeface="Candara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54" y="1652408"/>
            <a:ext cx="450232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Isidora\Desktop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0" b="98315" l="10017" r="998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752600"/>
            <a:ext cx="2763982" cy="250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sidora\Desktop\Overexpression-of-cdrAB-results-in-aggregation-in-liquid-culture-and-small-colonies-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199885"/>
            <a:ext cx="1778000" cy="161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Isidora\Desktop\18eebfb2143934bbbbe602b9db2a2d8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7527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roteus mirabilis and Urinary Tract Infections. - Abstract - Europe PMC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503" y="5195194"/>
            <a:ext cx="1736497" cy="1669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7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36" y="762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>
                <a:solidFill>
                  <a:srgbClr val="002060"/>
                </a:solidFill>
                <a:latin typeface="Candara" pitchFamily="34" charset="0"/>
              </a:rPr>
              <a:t>Физиолошке и биохемијске особине</a:t>
            </a:r>
            <a:endParaRPr lang="en-US" sz="2400" b="1" dirty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sr-Cyrl-RS" sz="2400" dirty="0">
                <a:solidFill>
                  <a:srgbClr val="002060"/>
                </a:solidFill>
                <a:latin typeface="Candara" pitchFamily="34" charset="0"/>
              </a:rPr>
              <a:t>Физиолошке особине – услови </a:t>
            </a:r>
            <a:r>
              <a:rPr lang="sr-Cyrl-RS" sz="2400" dirty="0" smtClean="0">
                <a:solidFill>
                  <a:srgbClr val="002060"/>
                </a:solidFill>
                <a:latin typeface="Candara" pitchFamily="34" charset="0"/>
              </a:rPr>
              <a:t>култивисања (однос према темп., кисеонику, </a:t>
            </a:r>
            <a:r>
              <a:rPr lang="sr-Latn-RS" sz="2400" dirty="0" smtClean="0">
                <a:solidFill>
                  <a:srgbClr val="002060"/>
                </a:solidFill>
                <a:latin typeface="Candara" pitchFamily="34" charset="0"/>
              </a:rPr>
              <a:t>pH</a:t>
            </a:r>
            <a:r>
              <a:rPr lang="sr-Cyrl-RS" sz="2400" dirty="0" smtClean="0">
                <a:solidFill>
                  <a:srgbClr val="002060"/>
                </a:solidFill>
                <a:latin typeface="Candara" pitchFamily="34" charset="0"/>
              </a:rPr>
              <a:t>)</a:t>
            </a:r>
            <a:endParaRPr lang="sr-Cyrl-RS" sz="2400" dirty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sr-Cyrl-RS" sz="2400" dirty="0" smtClean="0">
                <a:solidFill>
                  <a:srgbClr val="002060"/>
                </a:solidFill>
                <a:latin typeface="Candara" pitchFamily="34" charset="0"/>
              </a:rPr>
              <a:t>Биохемијске особине - Метаболички </a:t>
            </a:r>
            <a:r>
              <a:rPr lang="sr-Cyrl-RS" sz="2400" dirty="0">
                <a:solidFill>
                  <a:srgbClr val="002060"/>
                </a:solidFill>
                <a:latin typeface="Candara" pitchFamily="34" charset="0"/>
              </a:rPr>
              <a:t>профил, утврђивање способности разлагања појединих једињења, реаговање са одређ. </a:t>
            </a:r>
            <a:r>
              <a:rPr lang="sr-Cyrl-RS" sz="2400" dirty="0" smtClean="0">
                <a:solidFill>
                  <a:srgbClr val="002060"/>
                </a:solidFill>
                <a:latin typeface="Candara" pitchFamily="34" charset="0"/>
              </a:rPr>
              <a:t>Супстратима</a:t>
            </a:r>
            <a:r>
              <a:rPr lang="en-US" sz="2400" dirty="0" smtClean="0">
                <a:solidFill>
                  <a:srgbClr val="002060"/>
                </a:solidFill>
                <a:latin typeface="Candara" pitchFamily="34" charset="0"/>
              </a:rPr>
              <a:t>, </a:t>
            </a:r>
            <a:r>
              <a:rPr lang="sr-Cyrl-RS" sz="2400" dirty="0" smtClean="0">
                <a:solidFill>
                  <a:srgbClr val="002060"/>
                </a:solidFill>
                <a:latin typeface="Candara" pitchFamily="34" charset="0"/>
              </a:rPr>
              <a:t>ензимска активност...</a:t>
            </a:r>
            <a:endParaRPr lang="sr-Cyrl-RS" sz="2400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36" y="2803636"/>
            <a:ext cx="9109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>
                <a:solidFill>
                  <a:srgbClr val="002060"/>
                </a:solidFill>
                <a:latin typeface="Candara" pitchFamily="34" charset="0"/>
              </a:rPr>
              <a:t>Антигенска грађа </a:t>
            </a:r>
          </a:p>
          <a:p>
            <a:r>
              <a:rPr lang="sr-Cyrl-RS" sz="2400" dirty="0">
                <a:solidFill>
                  <a:srgbClr val="002060"/>
                </a:solidFill>
                <a:latin typeface="Candara" pitchFamily="34" charset="0"/>
              </a:rPr>
              <a:t>Испитивање присуства бактеријских антигена применом специфичних антитела (за одређивање серогрупе/серотипа)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3345116" cy="22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0700" y="6020062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andara" pitchFamily="34" charset="0"/>
              </a:rPr>
              <a:t>Имунолошке методе – 10. вежба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237066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andara" pitchFamily="34" charset="0"/>
              </a:rPr>
              <a:t>8. вежба</a:t>
            </a:r>
            <a:endParaRPr lang="en-US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39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3773</TotalTime>
  <Words>650</Words>
  <Application>Microsoft Office PowerPoint</Application>
  <PresentationFormat>On-screen Show (4:3)</PresentationFormat>
  <Paragraphs>120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</cp:lastModifiedBy>
  <cp:revision>48</cp:revision>
  <dcterms:created xsi:type="dcterms:W3CDTF">2006-08-16T00:00:00Z</dcterms:created>
  <dcterms:modified xsi:type="dcterms:W3CDTF">2022-01-03T12:23:10Z</dcterms:modified>
</cp:coreProperties>
</file>