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852" r:id="rId1"/>
  </p:sldMasterIdLst>
  <p:notesMasterIdLst>
    <p:notesMasterId r:id="rId110"/>
  </p:notesMasterIdLst>
  <p:handoutMasterIdLst>
    <p:handoutMasterId r:id="rId111"/>
  </p:handoutMasterIdLst>
  <p:sldIdLst>
    <p:sldId id="831" r:id="rId2"/>
    <p:sldId id="832" r:id="rId3"/>
    <p:sldId id="833" r:id="rId4"/>
    <p:sldId id="834" r:id="rId5"/>
    <p:sldId id="835" r:id="rId6"/>
    <p:sldId id="836" r:id="rId7"/>
    <p:sldId id="837" r:id="rId8"/>
    <p:sldId id="838" r:id="rId9"/>
    <p:sldId id="839" r:id="rId10"/>
    <p:sldId id="840" r:id="rId11"/>
    <p:sldId id="841" r:id="rId12"/>
    <p:sldId id="842" r:id="rId13"/>
    <p:sldId id="843" r:id="rId14"/>
    <p:sldId id="844" r:id="rId15"/>
    <p:sldId id="845" r:id="rId16"/>
    <p:sldId id="846" r:id="rId17"/>
    <p:sldId id="847" r:id="rId18"/>
    <p:sldId id="848" r:id="rId19"/>
    <p:sldId id="849" r:id="rId20"/>
    <p:sldId id="850" r:id="rId21"/>
    <p:sldId id="851" r:id="rId22"/>
    <p:sldId id="852" r:id="rId23"/>
    <p:sldId id="958" r:id="rId24"/>
    <p:sldId id="853" r:id="rId25"/>
    <p:sldId id="854" r:id="rId26"/>
    <p:sldId id="855" r:id="rId27"/>
    <p:sldId id="856" r:id="rId28"/>
    <p:sldId id="857" r:id="rId29"/>
    <p:sldId id="858" r:id="rId30"/>
    <p:sldId id="859" r:id="rId31"/>
    <p:sldId id="860" r:id="rId32"/>
    <p:sldId id="861" r:id="rId33"/>
    <p:sldId id="862" r:id="rId34"/>
    <p:sldId id="863" r:id="rId35"/>
    <p:sldId id="864" r:id="rId36"/>
    <p:sldId id="865" r:id="rId37"/>
    <p:sldId id="866" r:id="rId38"/>
    <p:sldId id="867" r:id="rId39"/>
    <p:sldId id="868" r:id="rId40"/>
    <p:sldId id="869" r:id="rId41"/>
    <p:sldId id="870" r:id="rId42"/>
    <p:sldId id="871" r:id="rId43"/>
    <p:sldId id="872" r:id="rId44"/>
    <p:sldId id="873" r:id="rId45"/>
    <p:sldId id="874" r:id="rId46"/>
    <p:sldId id="875" r:id="rId47"/>
    <p:sldId id="876" r:id="rId48"/>
    <p:sldId id="877" r:id="rId49"/>
    <p:sldId id="878" r:id="rId50"/>
    <p:sldId id="879" r:id="rId51"/>
    <p:sldId id="880" r:id="rId52"/>
    <p:sldId id="959" r:id="rId53"/>
    <p:sldId id="881" r:id="rId54"/>
    <p:sldId id="882" r:id="rId55"/>
    <p:sldId id="883" r:id="rId56"/>
    <p:sldId id="884" r:id="rId57"/>
    <p:sldId id="885" r:id="rId58"/>
    <p:sldId id="961" r:id="rId59"/>
    <p:sldId id="960" r:id="rId60"/>
    <p:sldId id="886" r:id="rId61"/>
    <p:sldId id="887" r:id="rId62"/>
    <p:sldId id="888" r:id="rId63"/>
    <p:sldId id="889" r:id="rId64"/>
    <p:sldId id="890" r:id="rId65"/>
    <p:sldId id="891" r:id="rId66"/>
    <p:sldId id="892" r:id="rId67"/>
    <p:sldId id="893" r:id="rId68"/>
    <p:sldId id="894" r:id="rId69"/>
    <p:sldId id="895" r:id="rId70"/>
    <p:sldId id="896" r:id="rId71"/>
    <p:sldId id="897" r:id="rId72"/>
    <p:sldId id="962" r:id="rId73"/>
    <p:sldId id="898" r:id="rId74"/>
    <p:sldId id="899" r:id="rId75"/>
    <p:sldId id="900" r:id="rId76"/>
    <p:sldId id="901" r:id="rId77"/>
    <p:sldId id="902" r:id="rId78"/>
    <p:sldId id="903" r:id="rId79"/>
    <p:sldId id="904" r:id="rId80"/>
    <p:sldId id="905" r:id="rId81"/>
    <p:sldId id="906" r:id="rId82"/>
    <p:sldId id="907" r:id="rId83"/>
    <p:sldId id="908" r:id="rId84"/>
    <p:sldId id="909" r:id="rId85"/>
    <p:sldId id="910" r:id="rId86"/>
    <p:sldId id="911" r:id="rId87"/>
    <p:sldId id="912" r:id="rId88"/>
    <p:sldId id="913" r:id="rId89"/>
    <p:sldId id="914" r:id="rId90"/>
    <p:sldId id="915" r:id="rId91"/>
    <p:sldId id="916" r:id="rId92"/>
    <p:sldId id="963" r:id="rId93"/>
    <p:sldId id="917" r:id="rId94"/>
    <p:sldId id="918" r:id="rId95"/>
    <p:sldId id="919" r:id="rId96"/>
    <p:sldId id="920" r:id="rId97"/>
    <p:sldId id="921" r:id="rId98"/>
    <p:sldId id="922" r:id="rId99"/>
    <p:sldId id="923" r:id="rId100"/>
    <p:sldId id="924" r:id="rId101"/>
    <p:sldId id="925" r:id="rId102"/>
    <p:sldId id="965" r:id="rId103"/>
    <p:sldId id="964" r:id="rId104"/>
    <p:sldId id="967" r:id="rId105"/>
    <p:sldId id="966" r:id="rId106"/>
    <p:sldId id="926" r:id="rId107"/>
    <p:sldId id="927" r:id="rId108"/>
    <p:sldId id="928" r:id="rId10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5050"/>
    <a:srgbClr val="FF7C80"/>
    <a:srgbClr val="F7C9AF"/>
    <a:srgbClr val="FFFF99"/>
    <a:srgbClr val="FFFFCC"/>
    <a:srgbClr val="FF9999"/>
    <a:srgbClr val="00FFCC"/>
    <a:srgbClr val="FFCDDE"/>
    <a:srgbClr val="FF9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74" autoAdjust="0"/>
    <p:restoredTop sz="86445" autoAdjust="0"/>
  </p:normalViewPr>
  <p:slideViewPr>
    <p:cSldViewPr>
      <p:cViewPr varScale="1">
        <p:scale>
          <a:sx n="64" d="100"/>
          <a:sy n="64" d="100"/>
        </p:scale>
        <p:origin x="9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114372"/>
    </p:cViewPr>
  </p:sorterViewPr>
  <p:notesViewPr>
    <p:cSldViewPr>
      <p:cViewPr varScale="1">
        <p:scale>
          <a:sx n="41" d="100"/>
          <a:sy n="41" d="100"/>
        </p:scale>
        <p:origin x="-2347"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E731BF-5A56-442D-A124-4967E2824CE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8BE29BA-038E-408A-83C3-A7119887AFF6}">
      <dgm:prSet phldrT="[Text]" custT="1"/>
      <dgm:spPr>
        <a:solidFill>
          <a:schemeClr val="accent1">
            <a:lumMod val="20000"/>
            <a:lumOff val="80000"/>
          </a:schemeClr>
        </a:solidFill>
        <a:ln>
          <a:solidFill>
            <a:srgbClr val="002060"/>
          </a:solidFill>
        </a:ln>
      </dgm:spPr>
      <dgm:t>
        <a:bodyPr/>
        <a:lstStyle/>
        <a:p>
          <a:r>
            <a:rPr lang="sl-SI" sz="2400" b="1" dirty="0" smtClean="0">
              <a:solidFill>
                <a:srgbClr val="0070C0"/>
              </a:solidFill>
              <a:latin typeface="Times New Roman" pitchFamily="18" charset="0"/>
            </a:rPr>
            <a:t>Intestinalna - enterična oboljenja prouzrokovana sojevima </a:t>
          </a:r>
          <a:r>
            <a:rPr lang="sl-SI" sz="2400" b="1" i="1" dirty="0" smtClean="0">
              <a:solidFill>
                <a:srgbClr val="0070C0"/>
              </a:solidFill>
              <a:latin typeface="Times New Roman" pitchFamily="18" charset="0"/>
            </a:rPr>
            <a:t>E. coli</a:t>
          </a:r>
          <a:endParaRPr lang="en-US" sz="2400" b="1" i="1" dirty="0">
            <a:solidFill>
              <a:srgbClr val="0070C0"/>
            </a:solidFill>
          </a:endParaRPr>
        </a:p>
      </dgm:t>
    </dgm:pt>
    <dgm:pt modelId="{1408A7DF-AD86-4BD3-BF7C-6A0F30E995E5}" type="parTrans" cxnId="{9841A674-5FE2-48A4-A534-D0D5DC22A71B}">
      <dgm:prSet/>
      <dgm:spPr/>
      <dgm:t>
        <a:bodyPr/>
        <a:lstStyle/>
        <a:p>
          <a:endParaRPr lang="en-US"/>
        </a:p>
      </dgm:t>
    </dgm:pt>
    <dgm:pt modelId="{1B40070A-C71C-4D69-9307-14F9BD8160AA}" type="sibTrans" cxnId="{9841A674-5FE2-48A4-A534-D0D5DC22A71B}">
      <dgm:prSet/>
      <dgm:spPr/>
      <dgm:t>
        <a:bodyPr/>
        <a:lstStyle/>
        <a:p>
          <a:endParaRPr lang="en-US"/>
        </a:p>
      </dgm:t>
    </dgm:pt>
    <dgm:pt modelId="{CC40058E-AC26-463D-AAD2-0B6FA643DCF3}">
      <dgm:prSet phldrT="[Text]" custT="1"/>
      <dgm:spPr>
        <a:solidFill>
          <a:schemeClr val="accent1">
            <a:lumMod val="20000"/>
            <a:lumOff val="80000"/>
          </a:schemeClr>
        </a:solidFill>
        <a:ln>
          <a:solidFill>
            <a:srgbClr val="7030A0"/>
          </a:solidFill>
        </a:ln>
      </dgm:spPr>
      <dgm:t>
        <a:bodyPr/>
        <a:lstStyle/>
        <a:p>
          <a:r>
            <a:rPr lang="sr-Latn-RS" sz="2400" b="1" dirty="0" smtClean="0">
              <a:solidFill>
                <a:srgbClr val="0070C0"/>
              </a:solidFill>
            </a:rPr>
            <a:t>Enteroagregativni sojevi </a:t>
          </a:r>
          <a:r>
            <a:rPr lang="sr-Latn-RS" sz="2400" b="1" i="1" dirty="0" smtClean="0">
              <a:solidFill>
                <a:srgbClr val="0070C0"/>
              </a:solidFill>
            </a:rPr>
            <a:t>E. coli </a:t>
          </a:r>
          <a:r>
            <a:rPr lang="sr-Latn-RS" sz="1900" b="1" dirty="0" smtClean="0">
              <a:solidFill>
                <a:srgbClr val="0070C0"/>
              </a:solidFill>
            </a:rPr>
            <a:t>- EAggEC </a:t>
          </a:r>
          <a:endParaRPr lang="en-US" sz="1900" b="1" dirty="0">
            <a:solidFill>
              <a:srgbClr val="0070C0"/>
            </a:solidFill>
          </a:endParaRPr>
        </a:p>
      </dgm:t>
    </dgm:pt>
    <dgm:pt modelId="{6CB03167-A0C5-46D7-B624-02C7DF13305F}" type="parTrans" cxnId="{4F940C48-761B-4F89-BE4C-7A4F633456D6}">
      <dgm:prSet/>
      <dgm:spPr>
        <a:ln>
          <a:solidFill>
            <a:srgbClr val="002060"/>
          </a:solidFill>
        </a:ln>
      </dgm:spPr>
      <dgm:t>
        <a:bodyPr/>
        <a:lstStyle/>
        <a:p>
          <a:endParaRPr lang="en-US"/>
        </a:p>
      </dgm:t>
    </dgm:pt>
    <dgm:pt modelId="{CAA96DFB-6736-4FD5-BD53-AB4BDBAAFA69}" type="sibTrans" cxnId="{4F940C48-761B-4F89-BE4C-7A4F633456D6}">
      <dgm:prSet/>
      <dgm:spPr/>
      <dgm:t>
        <a:bodyPr/>
        <a:lstStyle/>
        <a:p>
          <a:endParaRPr lang="en-US"/>
        </a:p>
      </dgm:t>
    </dgm:pt>
    <dgm:pt modelId="{D0CD8FF5-D6C2-46C0-88A3-9FD14A1FD98B}" type="asst">
      <dgm:prSet custT="1"/>
      <dgm:spPr>
        <a:solidFill>
          <a:schemeClr val="accent1">
            <a:lumMod val="20000"/>
            <a:lumOff val="80000"/>
          </a:schemeClr>
        </a:solidFill>
        <a:ln>
          <a:solidFill>
            <a:srgbClr val="002060"/>
          </a:solidFill>
        </a:ln>
      </dgm:spPr>
      <dgm:t>
        <a:bodyPr/>
        <a:lstStyle/>
        <a:p>
          <a:r>
            <a:rPr lang="sr-Latn-RS" sz="2000" b="1" dirty="0" smtClean="0">
              <a:solidFill>
                <a:srgbClr val="FF5050"/>
              </a:solidFill>
            </a:rPr>
            <a:t>Enteropatogeni sojevi </a:t>
          </a:r>
          <a:r>
            <a:rPr lang="sr-Latn-RS" sz="2000" b="1" i="1" dirty="0" smtClean="0">
              <a:solidFill>
                <a:srgbClr val="FF5050"/>
              </a:solidFill>
            </a:rPr>
            <a:t>E. coli </a:t>
          </a:r>
          <a:r>
            <a:rPr lang="sr-Latn-RS" sz="2000" b="1" dirty="0" smtClean="0">
              <a:solidFill>
                <a:srgbClr val="FF5050"/>
              </a:solidFill>
            </a:rPr>
            <a:t>- EPEC </a:t>
          </a:r>
          <a:endParaRPr lang="en-US" sz="2000" b="1" dirty="0">
            <a:solidFill>
              <a:srgbClr val="FF5050"/>
            </a:solidFill>
          </a:endParaRPr>
        </a:p>
      </dgm:t>
    </dgm:pt>
    <dgm:pt modelId="{FF5E8323-9575-46EB-85B1-D6AA2C51FB09}" type="parTrans" cxnId="{D9AB001E-EC87-49EB-9892-46CDB3E8BFA5}">
      <dgm:prSet/>
      <dgm:spPr>
        <a:ln>
          <a:solidFill>
            <a:srgbClr val="002060"/>
          </a:solidFill>
        </a:ln>
      </dgm:spPr>
      <dgm:t>
        <a:bodyPr/>
        <a:lstStyle/>
        <a:p>
          <a:endParaRPr lang="en-US"/>
        </a:p>
      </dgm:t>
    </dgm:pt>
    <dgm:pt modelId="{2AAC1F22-8414-4381-B457-B07D9861DAD7}" type="sibTrans" cxnId="{D9AB001E-EC87-49EB-9892-46CDB3E8BFA5}">
      <dgm:prSet/>
      <dgm:spPr/>
      <dgm:t>
        <a:bodyPr/>
        <a:lstStyle/>
        <a:p>
          <a:endParaRPr lang="en-US"/>
        </a:p>
      </dgm:t>
    </dgm:pt>
    <dgm:pt modelId="{D0C13041-0D8A-449C-85C1-A005C763080E}" type="asst">
      <dgm:prSet custT="1"/>
      <dgm:spPr>
        <a:solidFill>
          <a:schemeClr val="accent1">
            <a:lumMod val="20000"/>
            <a:lumOff val="80000"/>
          </a:schemeClr>
        </a:solidFill>
        <a:ln>
          <a:solidFill>
            <a:srgbClr val="002060"/>
          </a:solidFill>
        </a:ln>
      </dgm:spPr>
      <dgm:t>
        <a:bodyPr/>
        <a:lstStyle/>
        <a:p>
          <a:r>
            <a:rPr lang="sr-Latn-RS" sz="2000" b="1" dirty="0" smtClean="0">
              <a:solidFill>
                <a:srgbClr val="FF5050"/>
              </a:solidFill>
            </a:rPr>
            <a:t>Shiga toksin produkujući sojevi </a:t>
          </a:r>
          <a:r>
            <a:rPr lang="sr-Latn-RS" sz="2000" b="1" i="1" dirty="0" smtClean="0">
              <a:solidFill>
                <a:srgbClr val="FF5050"/>
              </a:solidFill>
            </a:rPr>
            <a:t>E. coli </a:t>
          </a:r>
          <a:r>
            <a:rPr lang="sr-Latn-RS" sz="2000" b="1" dirty="0" smtClean="0">
              <a:solidFill>
                <a:srgbClr val="FF5050"/>
              </a:solidFill>
            </a:rPr>
            <a:t>- STEC</a:t>
          </a:r>
          <a:endParaRPr lang="en-US" sz="2000" b="1" dirty="0">
            <a:solidFill>
              <a:srgbClr val="FF5050"/>
            </a:solidFill>
          </a:endParaRPr>
        </a:p>
      </dgm:t>
    </dgm:pt>
    <dgm:pt modelId="{813CEDA9-AF43-4869-BB9A-660908DD7818}" type="parTrans" cxnId="{E3BD8CAF-E185-40F7-A450-0320C775275F}">
      <dgm:prSet/>
      <dgm:spPr>
        <a:ln>
          <a:solidFill>
            <a:srgbClr val="002060"/>
          </a:solidFill>
        </a:ln>
      </dgm:spPr>
      <dgm:t>
        <a:bodyPr/>
        <a:lstStyle/>
        <a:p>
          <a:endParaRPr lang="en-US"/>
        </a:p>
      </dgm:t>
    </dgm:pt>
    <dgm:pt modelId="{8155102E-492B-4E02-9BF0-32257B91D625}" type="sibTrans" cxnId="{E3BD8CAF-E185-40F7-A450-0320C775275F}">
      <dgm:prSet/>
      <dgm:spPr/>
      <dgm:t>
        <a:bodyPr/>
        <a:lstStyle/>
        <a:p>
          <a:endParaRPr lang="en-US"/>
        </a:p>
      </dgm:t>
    </dgm:pt>
    <dgm:pt modelId="{07B3CCA1-94E9-4C39-8152-75C0C5DB1D1B}">
      <dgm:prSet custT="1"/>
      <dgm:spPr>
        <a:solidFill>
          <a:schemeClr val="accent1">
            <a:lumMod val="20000"/>
            <a:lumOff val="80000"/>
          </a:schemeClr>
        </a:solidFill>
        <a:ln>
          <a:solidFill>
            <a:srgbClr val="002060"/>
          </a:solidFill>
        </a:ln>
      </dgm:spPr>
      <dgm:t>
        <a:bodyPr/>
        <a:lstStyle/>
        <a:p>
          <a:r>
            <a:rPr lang="sl-SI" sz="2400" b="1" dirty="0" smtClean="0">
              <a:solidFill>
                <a:srgbClr val="FF5050"/>
              </a:solidFill>
              <a:latin typeface="Times New Roman" pitchFamily="18" charset="0"/>
            </a:rPr>
            <a:t>Enterotoksični sojevi </a:t>
          </a:r>
          <a:r>
            <a:rPr lang="sl-SI" sz="2400" b="1" i="1" dirty="0" smtClean="0">
              <a:solidFill>
                <a:srgbClr val="FF5050"/>
              </a:solidFill>
              <a:latin typeface="Times New Roman" pitchFamily="18" charset="0"/>
            </a:rPr>
            <a:t>E. coli</a:t>
          </a:r>
          <a:r>
            <a:rPr lang="sl-SI" sz="2000" b="1" i="1" dirty="0" smtClean="0">
              <a:solidFill>
                <a:srgbClr val="FF5050"/>
              </a:solidFill>
              <a:latin typeface="Times New Roman" pitchFamily="18" charset="0"/>
            </a:rPr>
            <a:t> </a:t>
          </a:r>
          <a:r>
            <a:rPr lang="sl-SI" sz="2000" b="1" dirty="0" smtClean="0">
              <a:solidFill>
                <a:srgbClr val="FF5050"/>
              </a:solidFill>
              <a:latin typeface="Times New Roman" pitchFamily="18" charset="0"/>
            </a:rPr>
            <a:t>- ETEC</a:t>
          </a:r>
          <a:endParaRPr lang="en-US" sz="2000" b="1" dirty="0">
            <a:solidFill>
              <a:srgbClr val="FF5050"/>
            </a:solidFill>
          </a:endParaRPr>
        </a:p>
      </dgm:t>
    </dgm:pt>
    <dgm:pt modelId="{59612507-C8E2-42B4-BA97-3C9BE2CFBCCA}" type="parTrans" cxnId="{6D0E4B37-AC38-4ECF-94D5-77B13F813F93}">
      <dgm:prSet/>
      <dgm:spPr>
        <a:ln>
          <a:solidFill>
            <a:srgbClr val="002060"/>
          </a:solidFill>
        </a:ln>
      </dgm:spPr>
      <dgm:t>
        <a:bodyPr/>
        <a:lstStyle/>
        <a:p>
          <a:endParaRPr lang="en-US"/>
        </a:p>
      </dgm:t>
    </dgm:pt>
    <dgm:pt modelId="{FF75E188-D0DB-473C-96D2-E9AA46BAEAB0}" type="sibTrans" cxnId="{6D0E4B37-AC38-4ECF-94D5-77B13F813F93}">
      <dgm:prSet/>
      <dgm:spPr/>
      <dgm:t>
        <a:bodyPr/>
        <a:lstStyle/>
        <a:p>
          <a:endParaRPr lang="en-US"/>
        </a:p>
      </dgm:t>
    </dgm:pt>
    <dgm:pt modelId="{70F2C0F7-25D4-430E-81BA-798449FA54E7}">
      <dgm:prSet phldrT="[Text]" custT="1"/>
      <dgm:spPr>
        <a:solidFill>
          <a:schemeClr val="accent1">
            <a:lumMod val="20000"/>
            <a:lumOff val="80000"/>
          </a:schemeClr>
        </a:solidFill>
        <a:ln>
          <a:solidFill>
            <a:srgbClr val="002060"/>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sl-SI" sz="2400" b="1" dirty="0" smtClean="0">
              <a:solidFill>
                <a:srgbClr val="0070C0"/>
              </a:solidFill>
              <a:latin typeface="Times New Roman" pitchFamily="18" charset="0"/>
            </a:rPr>
            <a:t>Attaching</a:t>
          </a:r>
          <a:r>
            <a:rPr lang="en-US" sz="2400" b="1" dirty="0" smtClean="0">
              <a:solidFill>
                <a:srgbClr val="0070C0"/>
              </a:solidFill>
              <a:latin typeface="Times New Roman" pitchFamily="18" charset="0"/>
            </a:rPr>
            <a:t>/</a:t>
          </a:r>
          <a:r>
            <a:rPr lang="sr-Latn-CS" sz="2400" b="1" dirty="0" smtClean="0">
              <a:solidFill>
                <a:srgbClr val="0070C0"/>
              </a:solidFill>
              <a:latin typeface="Times New Roman" pitchFamily="18" charset="0"/>
            </a:rPr>
            <a:t>effacing  </a:t>
          </a:r>
          <a:r>
            <a:rPr lang="sr-Latn-CS" sz="2400" b="1" i="1" dirty="0" smtClean="0">
              <a:solidFill>
                <a:srgbClr val="0070C0"/>
              </a:solidFill>
              <a:latin typeface="Times New Roman" pitchFamily="18" charset="0"/>
            </a:rPr>
            <a:t>E. coli</a:t>
          </a:r>
          <a:r>
            <a:rPr lang="sr-Latn-CS" sz="2400" b="1" dirty="0" smtClean="0">
              <a:solidFill>
                <a:srgbClr val="0070C0"/>
              </a:solidFill>
              <a:latin typeface="Times New Roman" pitchFamily="18" charset="0"/>
            </a:rPr>
            <a:t> </a:t>
          </a:r>
          <a:r>
            <a:rPr lang="sr-Latn-CS" sz="2000" b="1" dirty="0" smtClean="0">
              <a:solidFill>
                <a:srgbClr val="0070C0"/>
              </a:solidFill>
              <a:latin typeface="Times New Roman" pitchFamily="18" charset="0"/>
            </a:rPr>
            <a:t>- AEEC</a:t>
          </a:r>
          <a:endParaRPr lang="en-US" sz="2000" b="1" dirty="0" smtClean="0">
            <a:solidFill>
              <a:srgbClr val="0070C0"/>
            </a:solidFill>
          </a:endParaRPr>
        </a:p>
        <a:p>
          <a:pPr defTabSz="800100">
            <a:lnSpc>
              <a:spcPct val="90000"/>
            </a:lnSpc>
            <a:spcBef>
              <a:spcPct val="0"/>
            </a:spcBef>
            <a:spcAft>
              <a:spcPct val="35000"/>
            </a:spcAft>
          </a:pPr>
          <a:endParaRPr lang="en-US" sz="2000" dirty="0"/>
        </a:p>
      </dgm:t>
    </dgm:pt>
    <dgm:pt modelId="{8D2B429F-44AF-4B96-89C6-FA4CF2B9EBFC}" type="sibTrans" cxnId="{F8025C6A-4055-4D1A-9ABE-F81F97D78D0F}">
      <dgm:prSet/>
      <dgm:spPr/>
      <dgm:t>
        <a:bodyPr/>
        <a:lstStyle/>
        <a:p>
          <a:endParaRPr lang="en-US"/>
        </a:p>
      </dgm:t>
    </dgm:pt>
    <dgm:pt modelId="{8C60B6F4-E7E7-46E9-A658-E4544C3C40C5}" type="parTrans" cxnId="{F8025C6A-4055-4D1A-9ABE-F81F97D78D0F}">
      <dgm:prSet/>
      <dgm:spPr>
        <a:ln>
          <a:solidFill>
            <a:srgbClr val="002060"/>
          </a:solidFill>
        </a:ln>
      </dgm:spPr>
      <dgm:t>
        <a:bodyPr/>
        <a:lstStyle/>
        <a:p>
          <a:endParaRPr lang="en-US"/>
        </a:p>
      </dgm:t>
    </dgm:pt>
    <dgm:pt modelId="{28BDFC3A-019B-4033-8630-882FFA688B0A}" type="asst">
      <dgm:prSet/>
      <dgm:spPr>
        <a:solidFill>
          <a:schemeClr val="accent1">
            <a:lumMod val="20000"/>
            <a:lumOff val="80000"/>
          </a:schemeClr>
        </a:solidFill>
        <a:ln>
          <a:solidFill>
            <a:srgbClr val="002060"/>
          </a:solidFill>
        </a:ln>
      </dgm:spPr>
      <dgm:t>
        <a:bodyPr/>
        <a:lstStyle/>
        <a:p>
          <a:r>
            <a:rPr lang="sr-Latn-RS" b="1" dirty="0" smtClean="0">
              <a:solidFill>
                <a:srgbClr val="0070C0"/>
              </a:solidFill>
            </a:rPr>
            <a:t>Enterohemoragični sojevi </a:t>
          </a:r>
          <a:r>
            <a:rPr lang="sr-Latn-RS" b="1" i="1" dirty="0" smtClean="0">
              <a:solidFill>
                <a:srgbClr val="0070C0"/>
              </a:solidFill>
            </a:rPr>
            <a:t>E. coli </a:t>
          </a:r>
          <a:r>
            <a:rPr lang="sr-Latn-RS" b="1" dirty="0" smtClean="0">
              <a:solidFill>
                <a:srgbClr val="0070C0"/>
              </a:solidFill>
            </a:rPr>
            <a:t>- EHEC</a:t>
          </a:r>
          <a:endParaRPr lang="en-US" b="1" dirty="0">
            <a:solidFill>
              <a:srgbClr val="0070C0"/>
            </a:solidFill>
          </a:endParaRPr>
        </a:p>
      </dgm:t>
    </dgm:pt>
    <dgm:pt modelId="{3938B8EA-6AF0-45E5-AFC3-7407BA9B68FB}" type="parTrans" cxnId="{F39FBBC4-9198-4896-A409-6847DBBB1C1D}">
      <dgm:prSet/>
      <dgm:spPr>
        <a:ln>
          <a:solidFill>
            <a:srgbClr val="002060"/>
          </a:solidFill>
        </a:ln>
      </dgm:spPr>
      <dgm:t>
        <a:bodyPr/>
        <a:lstStyle/>
        <a:p>
          <a:endParaRPr lang="en-US"/>
        </a:p>
      </dgm:t>
    </dgm:pt>
    <dgm:pt modelId="{78602FDB-9923-429D-ACF2-201F9CA0DE83}" type="sibTrans" cxnId="{F39FBBC4-9198-4896-A409-6847DBBB1C1D}">
      <dgm:prSet/>
      <dgm:spPr/>
      <dgm:t>
        <a:bodyPr/>
        <a:lstStyle/>
        <a:p>
          <a:endParaRPr lang="en-US"/>
        </a:p>
      </dgm:t>
    </dgm:pt>
    <dgm:pt modelId="{94591F21-4CA1-457C-A48A-AA478B8A0D2A}" type="asst">
      <dgm:prSet/>
      <dgm:spPr>
        <a:solidFill>
          <a:schemeClr val="accent1">
            <a:lumMod val="20000"/>
            <a:lumOff val="80000"/>
          </a:schemeClr>
        </a:solidFill>
        <a:ln>
          <a:solidFill>
            <a:srgbClr val="002060"/>
          </a:solidFill>
        </a:ln>
      </dgm:spPr>
      <dgm:t>
        <a:bodyPr/>
        <a:lstStyle/>
        <a:p>
          <a:r>
            <a:rPr lang="sr-Latn-RS" b="1" dirty="0" smtClean="0">
              <a:solidFill>
                <a:srgbClr val="0070C0"/>
              </a:solidFill>
            </a:rPr>
            <a:t>Sojevi </a:t>
          </a:r>
          <a:r>
            <a:rPr lang="sr-Latn-RS" b="1" i="1" dirty="0" smtClean="0">
              <a:solidFill>
                <a:srgbClr val="0070C0"/>
              </a:solidFill>
            </a:rPr>
            <a:t>E. coli </a:t>
          </a:r>
          <a:r>
            <a:rPr lang="sr-Latn-RS" b="1" dirty="0" smtClean="0">
              <a:solidFill>
                <a:srgbClr val="0070C0"/>
              </a:solidFill>
            </a:rPr>
            <a:t>edemske  bolesti</a:t>
          </a:r>
          <a:endParaRPr lang="en-US" b="1" dirty="0">
            <a:solidFill>
              <a:srgbClr val="0070C0"/>
            </a:solidFill>
          </a:endParaRPr>
        </a:p>
      </dgm:t>
    </dgm:pt>
    <dgm:pt modelId="{B92F6E40-6850-43BF-A21A-A61FF30056C8}" type="parTrans" cxnId="{3F56D122-BF11-4ACE-AC18-3005D13981A9}">
      <dgm:prSet/>
      <dgm:spPr>
        <a:ln>
          <a:solidFill>
            <a:srgbClr val="002060"/>
          </a:solidFill>
        </a:ln>
      </dgm:spPr>
      <dgm:t>
        <a:bodyPr/>
        <a:lstStyle/>
        <a:p>
          <a:endParaRPr lang="en-US"/>
        </a:p>
      </dgm:t>
    </dgm:pt>
    <dgm:pt modelId="{540CF9D3-823C-4398-8E35-E83B1E87D10E}" type="sibTrans" cxnId="{3F56D122-BF11-4ACE-AC18-3005D13981A9}">
      <dgm:prSet/>
      <dgm:spPr/>
      <dgm:t>
        <a:bodyPr/>
        <a:lstStyle/>
        <a:p>
          <a:endParaRPr lang="en-US"/>
        </a:p>
      </dgm:t>
    </dgm:pt>
    <dgm:pt modelId="{82F7B287-E78A-412F-9508-EAA3F1B86C67}" type="pres">
      <dgm:prSet presAssocID="{B4E731BF-5A56-442D-A124-4967E2824CE6}" presName="hierChild1" presStyleCnt="0">
        <dgm:presLayoutVars>
          <dgm:orgChart val="1"/>
          <dgm:chPref val="1"/>
          <dgm:dir/>
          <dgm:animOne val="branch"/>
          <dgm:animLvl val="lvl"/>
          <dgm:resizeHandles/>
        </dgm:presLayoutVars>
      </dgm:prSet>
      <dgm:spPr/>
      <dgm:t>
        <a:bodyPr/>
        <a:lstStyle/>
        <a:p>
          <a:endParaRPr lang="en-US"/>
        </a:p>
      </dgm:t>
    </dgm:pt>
    <dgm:pt modelId="{9C888346-6915-4E59-9536-31F495D3F04C}" type="pres">
      <dgm:prSet presAssocID="{A8BE29BA-038E-408A-83C3-A7119887AFF6}" presName="hierRoot1" presStyleCnt="0">
        <dgm:presLayoutVars>
          <dgm:hierBranch val="init"/>
        </dgm:presLayoutVars>
      </dgm:prSet>
      <dgm:spPr/>
    </dgm:pt>
    <dgm:pt modelId="{8EE28888-5AED-4B6E-8FB9-AF97E5E4B206}" type="pres">
      <dgm:prSet presAssocID="{A8BE29BA-038E-408A-83C3-A7119887AFF6}" presName="rootComposite1" presStyleCnt="0"/>
      <dgm:spPr/>
    </dgm:pt>
    <dgm:pt modelId="{0DA19AE9-A393-4713-8683-8AF3035E021F}" type="pres">
      <dgm:prSet presAssocID="{A8BE29BA-038E-408A-83C3-A7119887AFF6}" presName="rootText1" presStyleLbl="node0" presStyleIdx="0" presStyleCnt="1" custScaleX="215362">
        <dgm:presLayoutVars>
          <dgm:chPref val="3"/>
        </dgm:presLayoutVars>
      </dgm:prSet>
      <dgm:spPr/>
      <dgm:t>
        <a:bodyPr/>
        <a:lstStyle/>
        <a:p>
          <a:endParaRPr lang="en-US"/>
        </a:p>
      </dgm:t>
    </dgm:pt>
    <dgm:pt modelId="{67FA145E-1AD2-47B6-9706-617EA1DB6C77}" type="pres">
      <dgm:prSet presAssocID="{A8BE29BA-038E-408A-83C3-A7119887AFF6}" presName="rootConnector1" presStyleLbl="node1" presStyleIdx="0" presStyleCnt="0"/>
      <dgm:spPr/>
      <dgm:t>
        <a:bodyPr/>
        <a:lstStyle/>
        <a:p>
          <a:endParaRPr lang="en-US"/>
        </a:p>
      </dgm:t>
    </dgm:pt>
    <dgm:pt modelId="{3F1EBC98-5AA3-4D1C-B104-3540F588EE24}" type="pres">
      <dgm:prSet presAssocID="{A8BE29BA-038E-408A-83C3-A7119887AFF6}" presName="hierChild2" presStyleCnt="0"/>
      <dgm:spPr/>
    </dgm:pt>
    <dgm:pt modelId="{145C00C1-4876-4369-8DFC-75B9F20D8A21}" type="pres">
      <dgm:prSet presAssocID="{59612507-C8E2-42B4-BA97-3C9BE2CFBCCA}" presName="Name37" presStyleLbl="parChTrans1D2" presStyleIdx="0" presStyleCnt="3"/>
      <dgm:spPr/>
      <dgm:t>
        <a:bodyPr/>
        <a:lstStyle/>
        <a:p>
          <a:endParaRPr lang="en-US"/>
        </a:p>
      </dgm:t>
    </dgm:pt>
    <dgm:pt modelId="{33523D65-5A1A-4F7B-BF42-21858F2F3A7A}" type="pres">
      <dgm:prSet presAssocID="{07B3CCA1-94E9-4C39-8152-75C0C5DB1D1B}" presName="hierRoot2" presStyleCnt="0">
        <dgm:presLayoutVars>
          <dgm:hierBranch val="init"/>
        </dgm:presLayoutVars>
      </dgm:prSet>
      <dgm:spPr/>
    </dgm:pt>
    <dgm:pt modelId="{EEE07452-5780-42A2-B798-D062E95D47AF}" type="pres">
      <dgm:prSet presAssocID="{07B3CCA1-94E9-4C39-8152-75C0C5DB1D1B}" presName="rootComposite" presStyleCnt="0"/>
      <dgm:spPr/>
    </dgm:pt>
    <dgm:pt modelId="{6EC3F8E8-4628-4C89-B032-C6585488AED0}" type="pres">
      <dgm:prSet presAssocID="{07B3CCA1-94E9-4C39-8152-75C0C5DB1D1B}" presName="rootText" presStyleLbl="node2" presStyleIdx="0" presStyleCnt="3" custScaleX="109599" custScaleY="88796">
        <dgm:presLayoutVars>
          <dgm:chPref val="3"/>
        </dgm:presLayoutVars>
      </dgm:prSet>
      <dgm:spPr/>
      <dgm:t>
        <a:bodyPr/>
        <a:lstStyle/>
        <a:p>
          <a:endParaRPr lang="en-US"/>
        </a:p>
      </dgm:t>
    </dgm:pt>
    <dgm:pt modelId="{95A7A950-45B1-478B-9CD1-255E08EA08DE}" type="pres">
      <dgm:prSet presAssocID="{07B3CCA1-94E9-4C39-8152-75C0C5DB1D1B}" presName="rootConnector" presStyleLbl="node2" presStyleIdx="0" presStyleCnt="3"/>
      <dgm:spPr/>
      <dgm:t>
        <a:bodyPr/>
        <a:lstStyle/>
        <a:p>
          <a:endParaRPr lang="en-US"/>
        </a:p>
      </dgm:t>
    </dgm:pt>
    <dgm:pt modelId="{FF043A60-D404-4F68-AE47-BCA27AAC13F4}" type="pres">
      <dgm:prSet presAssocID="{07B3CCA1-94E9-4C39-8152-75C0C5DB1D1B}" presName="hierChild4" presStyleCnt="0"/>
      <dgm:spPr/>
    </dgm:pt>
    <dgm:pt modelId="{0ADBBB8F-3583-4A21-A726-254C95BD8B67}" type="pres">
      <dgm:prSet presAssocID="{07B3CCA1-94E9-4C39-8152-75C0C5DB1D1B}" presName="hierChild5" presStyleCnt="0"/>
      <dgm:spPr/>
    </dgm:pt>
    <dgm:pt modelId="{DF467B95-BF78-453A-9D2E-64EDA65D8470}" type="pres">
      <dgm:prSet presAssocID="{8C60B6F4-E7E7-46E9-A658-E4544C3C40C5}" presName="Name37" presStyleLbl="parChTrans1D2" presStyleIdx="1" presStyleCnt="3"/>
      <dgm:spPr/>
      <dgm:t>
        <a:bodyPr/>
        <a:lstStyle/>
        <a:p>
          <a:endParaRPr lang="en-US"/>
        </a:p>
      </dgm:t>
    </dgm:pt>
    <dgm:pt modelId="{A61E60AD-9BDE-4D8C-AAE9-904ABB776C0D}" type="pres">
      <dgm:prSet presAssocID="{70F2C0F7-25D4-430E-81BA-798449FA54E7}" presName="hierRoot2" presStyleCnt="0">
        <dgm:presLayoutVars>
          <dgm:hierBranch val="init"/>
        </dgm:presLayoutVars>
      </dgm:prSet>
      <dgm:spPr/>
    </dgm:pt>
    <dgm:pt modelId="{D11C7241-0A59-4832-98F7-70E5E5208D97}" type="pres">
      <dgm:prSet presAssocID="{70F2C0F7-25D4-430E-81BA-798449FA54E7}" presName="rootComposite" presStyleCnt="0"/>
      <dgm:spPr/>
    </dgm:pt>
    <dgm:pt modelId="{BACBE44B-FBCD-40EC-AD7F-6ED43FEC46F7}" type="pres">
      <dgm:prSet presAssocID="{70F2C0F7-25D4-430E-81BA-798449FA54E7}" presName="rootText" presStyleLbl="node2" presStyleIdx="1" presStyleCnt="3" custScaleX="143695" custScaleY="99866">
        <dgm:presLayoutVars>
          <dgm:chPref val="3"/>
        </dgm:presLayoutVars>
      </dgm:prSet>
      <dgm:spPr/>
      <dgm:t>
        <a:bodyPr/>
        <a:lstStyle/>
        <a:p>
          <a:endParaRPr lang="en-US"/>
        </a:p>
      </dgm:t>
    </dgm:pt>
    <dgm:pt modelId="{74BBE0C1-9D6C-4E68-8A8F-9B39F1C1A780}" type="pres">
      <dgm:prSet presAssocID="{70F2C0F7-25D4-430E-81BA-798449FA54E7}" presName="rootConnector" presStyleLbl="node2" presStyleIdx="1" presStyleCnt="3"/>
      <dgm:spPr/>
      <dgm:t>
        <a:bodyPr/>
        <a:lstStyle/>
        <a:p>
          <a:endParaRPr lang="en-US"/>
        </a:p>
      </dgm:t>
    </dgm:pt>
    <dgm:pt modelId="{BDFA125F-2748-44C8-B396-C6AF8EC5825A}" type="pres">
      <dgm:prSet presAssocID="{70F2C0F7-25D4-430E-81BA-798449FA54E7}" presName="hierChild4" presStyleCnt="0"/>
      <dgm:spPr/>
    </dgm:pt>
    <dgm:pt modelId="{D1EF8014-FDF3-4502-9E1A-1BD26B7EF667}" type="pres">
      <dgm:prSet presAssocID="{70F2C0F7-25D4-430E-81BA-798449FA54E7}" presName="hierChild5" presStyleCnt="0"/>
      <dgm:spPr/>
    </dgm:pt>
    <dgm:pt modelId="{A4DACCA3-90C7-43AE-BEF7-CDD6DFCF8A04}" type="pres">
      <dgm:prSet presAssocID="{FF5E8323-9575-46EB-85B1-D6AA2C51FB09}" presName="Name111" presStyleLbl="parChTrans1D3" presStyleIdx="0" presStyleCnt="2"/>
      <dgm:spPr/>
      <dgm:t>
        <a:bodyPr/>
        <a:lstStyle/>
        <a:p>
          <a:endParaRPr lang="en-US"/>
        </a:p>
      </dgm:t>
    </dgm:pt>
    <dgm:pt modelId="{A678BB70-B503-44B8-ADDA-E7137CE3FDEB}" type="pres">
      <dgm:prSet presAssocID="{D0CD8FF5-D6C2-46C0-88A3-9FD14A1FD98B}" presName="hierRoot3" presStyleCnt="0">
        <dgm:presLayoutVars>
          <dgm:hierBranch val="init"/>
        </dgm:presLayoutVars>
      </dgm:prSet>
      <dgm:spPr/>
    </dgm:pt>
    <dgm:pt modelId="{71DDBE3C-71B4-4B8B-A04F-087824519560}" type="pres">
      <dgm:prSet presAssocID="{D0CD8FF5-D6C2-46C0-88A3-9FD14A1FD98B}" presName="rootComposite3" presStyleCnt="0"/>
      <dgm:spPr/>
    </dgm:pt>
    <dgm:pt modelId="{C781C8F1-7BDB-4BC9-A971-93CF04714D86}" type="pres">
      <dgm:prSet presAssocID="{D0CD8FF5-D6C2-46C0-88A3-9FD14A1FD98B}" presName="rootText3" presStyleLbl="asst2" presStyleIdx="0" presStyleCnt="4" custScaleX="119699" custLinFactNeighborX="1651" custLinFactNeighborY="3453">
        <dgm:presLayoutVars>
          <dgm:chPref val="3"/>
        </dgm:presLayoutVars>
      </dgm:prSet>
      <dgm:spPr/>
      <dgm:t>
        <a:bodyPr/>
        <a:lstStyle/>
        <a:p>
          <a:endParaRPr lang="en-US"/>
        </a:p>
      </dgm:t>
    </dgm:pt>
    <dgm:pt modelId="{45B3F4E0-7FD6-435C-A1FC-5D50042ECE4B}" type="pres">
      <dgm:prSet presAssocID="{D0CD8FF5-D6C2-46C0-88A3-9FD14A1FD98B}" presName="rootConnector3" presStyleLbl="asst2" presStyleIdx="0" presStyleCnt="4"/>
      <dgm:spPr/>
      <dgm:t>
        <a:bodyPr/>
        <a:lstStyle/>
        <a:p>
          <a:endParaRPr lang="en-US"/>
        </a:p>
      </dgm:t>
    </dgm:pt>
    <dgm:pt modelId="{931D0257-16FE-4104-BFE3-6C73BE5FF761}" type="pres">
      <dgm:prSet presAssocID="{D0CD8FF5-D6C2-46C0-88A3-9FD14A1FD98B}" presName="hierChild6" presStyleCnt="0"/>
      <dgm:spPr/>
    </dgm:pt>
    <dgm:pt modelId="{C14E3F36-9743-4F00-9331-2ECC9D8BDAB5}" type="pres">
      <dgm:prSet presAssocID="{D0CD8FF5-D6C2-46C0-88A3-9FD14A1FD98B}" presName="hierChild7" presStyleCnt="0"/>
      <dgm:spPr/>
    </dgm:pt>
    <dgm:pt modelId="{57C66804-7FE2-45BF-926D-D47ED458B64B}" type="pres">
      <dgm:prSet presAssocID="{813CEDA9-AF43-4869-BB9A-660908DD7818}" presName="Name111" presStyleLbl="parChTrans1D3" presStyleIdx="1" presStyleCnt="2"/>
      <dgm:spPr/>
      <dgm:t>
        <a:bodyPr/>
        <a:lstStyle/>
        <a:p>
          <a:endParaRPr lang="en-US"/>
        </a:p>
      </dgm:t>
    </dgm:pt>
    <dgm:pt modelId="{5F68C586-A403-4CFD-9611-659812116C9D}" type="pres">
      <dgm:prSet presAssocID="{D0C13041-0D8A-449C-85C1-A005C763080E}" presName="hierRoot3" presStyleCnt="0">
        <dgm:presLayoutVars>
          <dgm:hierBranch val="init"/>
        </dgm:presLayoutVars>
      </dgm:prSet>
      <dgm:spPr/>
    </dgm:pt>
    <dgm:pt modelId="{1884D8BA-6B89-40A8-B193-BFB76BA72FAC}" type="pres">
      <dgm:prSet presAssocID="{D0C13041-0D8A-449C-85C1-A005C763080E}" presName="rootComposite3" presStyleCnt="0"/>
      <dgm:spPr/>
    </dgm:pt>
    <dgm:pt modelId="{BEB34D9A-9CDD-4601-9B7B-397354AD7234}" type="pres">
      <dgm:prSet presAssocID="{D0C13041-0D8A-449C-85C1-A005C763080E}" presName="rootText3" presStyleLbl="asst2" presStyleIdx="1" presStyleCnt="4" custScaleX="99810" custScaleY="124308">
        <dgm:presLayoutVars>
          <dgm:chPref val="3"/>
        </dgm:presLayoutVars>
      </dgm:prSet>
      <dgm:spPr/>
      <dgm:t>
        <a:bodyPr/>
        <a:lstStyle/>
        <a:p>
          <a:endParaRPr lang="en-US"/>
        </a:p>
      </dgm:t>
    </dgm:pt>
    <dgm:pt modelId="{8EC660B6-952D-49BD-8B3E-EC38A05141E6}" type="pres">
      <dgm:prSet presAssocID="{D0C13041-0D8A-449C-85C1-A005C763080E}" presName="rootConnector3" presStyleLbl="asst2" presStyleIdx="1" presStyleCnt="4"/>
      <dgm:spPr/>
      <dgm:t>
        <a:bodyPr/>
        <a:lstStyle/>
        <a:p>
          <a:endParaRPr lang="en-US"/>
        </a:p>
      </dgm:t>
    </dgm:pt>
    <dgm:pt modelId="{6078CB79-5383-44E4-9580-167C7CE692FA}" type="pres">
      <dgm:prSet presAssocID="{D0C13041-0D8A-449C-85C1-A005C763080E}" presName="hierChild6" presStyleCnt="0"/>
      <dgm:spPr/>
    </dgm:pt>
    <dgm:pt modelId="{231637CA-3D06-422D-AC5E-B784C48C2254}" type="pres">
      <dgm:prSet presAssocID="{D0C13041-0D8A-449C-85C1-A005C763080E}" presName="hierChild7" presStyleCnt="0"/>
      <dgm:spPr/>
    </dgm:pt>
    <dgm:pt modelId="{0F95CB8E-17D7-49F1-B656-3735CD066BB6}" type="pres">
      <dgm:prSet presAssocID="{3938B8EA-6AF0-45E5-AFC3-7407BA9B68FB}" presName="Name111" presStyleLbl="parChTrans1D4" presStyleIdx="0" presStyleCnt="2"/>
      <dgm:spPr/>
      <dgm:t>
        <a:bodyPr/>
        <a:lstStyle/>
        <a:p>
          <a:endParaRPr lang="en-US"/>
        </a:p>
      </dgm:t>
    </dgm:pt>
    <dgm:pt modelId="{069702DF-48B4-4705-AF54-3C7EAF8693E6}" type="pres">
      <dgm:prSet presAssocID="{28BDFC3A-019B-4033-8630-882FFA688B0A}" presName="hierRoot3" presStyleCnt="0">
        <dgm:presLayoutVars>
          <dgm:hierBranch val="init"/>
        </dgm:presLayoutVars>
      </dgm:prSet>
      <dgm:spPr/>
    </dgm:pt>
    <dgm:pt modelId="{54A34CA4-85DE-4B7E-9A5D-6E512A384646}" type="pres">
      <dgm:prSet presAssocID="{28BDFC3A-019B-4033-8630-882FFA688B0A}" presName="rootComposite3" presStyleCnt="0"/>
      <dgm:spPr/>
    </dgm:pt>
    <dgm:pt modelId="{08E24792-0408-4BFC-A97F-CF526DBFD654}" type="pres">
      <dgm:prSet presAssocID="{28BDFC3A-019B-4033-8630-882FFA688B0A}" presName="rootText3" presStyleLbl="asst2" presStyleIdx="2" presStyleCnt="4" custScaleX="112683">
        <dgm:presLayoutVars>
          <dgm:chPref val="3"/>
        </dgm:presLayoutVars>
      </dgm:prSet>
      <dgm:spPr/>
      <dgm:t>
        <a:bodyPr/>
        <a:lstStyle/>
        <a:p>
          <a:endParaRPr lang="en-US"/>
        </a:p>
      </dgm:t>
    </dgm:pt>
    <dgm:pt modelId="{9E703CE0-196E-48E4-93CB-AC84F7C87C5F}" type="pres">
      <dgm:prSet presAssocID="{28BDFC3A-019B-4033-8630-882FFA688B0A}" presName="rootConnector3" presStyleLbl="asst2" presStyleIdx="2" presStyleCnt="4"/>
      <dgm:spPr/>
      <dgm:t>
        <a:bodyPr/>
        <a:lstStyle/>
        <a:p>
          <a:endParaRPr lang="en-US"/>
        </a:p>
      </dgm:t>
    </dgm:pt>
    <dgm:pt modelId="{AA4C0B35-65CD-4D69-B4F3-0AF60808B064}" type="pres">
      <dgm:prSet presAssocID="{28BDFC3A-019B-4033-8630-882FFA688B0A}" presName="hierChild6" presStyleCnt="0"/>
      <dgm:spPr/>
    </dgm:pt>
    <dgm:pt modelId="{B20E78F4-D783-46C2-98F2-3F5A92B84400}" type="pres">
      <dgm:prSet presAssocID="{28BDFC3A-019B-4033-8630-882FFA688B0A}" presName="hierChild7" presStyleCnt="0"/>
      <dgm:spPr/>
    </dgm:pt>
    <dgm:pt modelId="{F19B735F-04DD-47BD-A277-E192293B4AA4}" type="pres">
      <dgm:prSet presAssocID="{B92F6E40-6850-43BF-A21A-A61FF30056C8}" presName="Name111" presStyleLbl="parChTrans1D4" presStyleIdx="1" presStyleCnt="2"/>
      <dgm:spPr/>
      <dgm:t>
        <a:bodyPr/>
        <a:lstStyle/>
        <a:p>
          <a:endParaRPr lang="en-US"/>
        </a:p>
      </dgm:t>
    </dgm:pt>
    <dgm:pt modelId="{39A18754-8E69-4652-8F33-8178451CFDBB}" type="pres">
      <dgm:prSet presAssocID="{94591F21-4CA1-457C-A48A-AA478B8A0D2A}" presName="hierRoot3" presStyleCnt="0">
        <dgm:presLayoutVars>
          <dgm:hierBranch val="init"/>
        </dgm:presLayoutVars>
      </dgm:prSet>
      <dgm:spPr/>
    </dgm:pt>
    <dgm:pt modelId="{F9B39CED-1026-44BD-A711-C8543D71CCCE}" type="pres">
      <dgm:prSet presAssocID="{94591F21-4CA1-457C-A48A-AA478B8A0D2A}" presName="rootComposite3" presStyleCnt="0"/>
      <dgm:spPr/>
    </dgm:pt>
    <dgm:pt modelId="{31ED2A0B-0603-4588-8CCE-49FA7B9FF3D1}" type="pres">
      <dgm:prSet presAssocID="{94591F21-4CA1-457C-A48A-AA478B8A0D2A}" presName="rootText3" presStyleLbl="asst2" presStyleIdx="3" presStyleCnt="4">
        <dgm:presLayoutVars>
          <dgm:chPref val="3"/>
        </dgm:presLayoutVars>
      </dgm:prSet>
      <dgm:spPr/>
      <dgm:t>
        <a:bodyPr/>
        <a:lstStyle/>
        <a:p>
          <a:endParaRPr lang="en-US"/>
        </a:p>
      </dgm:t>
    </dgm:pt>
    <dgm:pt modelId="{680195A8-B1C7-4AE8-A372-DE9631AFE710}" type="pres">
      <dgm:prSet presAssocID="{94591F21-4CA1-457C-A48A-AA478B8A0D2A}" presName="rootConnector3" presStyleLbl="asst2" presStyleIdx="3" presStyleCnt="4"/>
      <dgm:spPr/>
      <dgm:t>
        <a:bodyPr/>
        <a:lstStyle/>
        <a:p>
          <a:endParaRPr lang="en-US"/>
        </a:p>
      </dgm:t>
    </dgm:pt>
    <dgm:pt modelId="{52FF7871-F6BF-4C97-AD70-2975B9A579CA}" type="pres">
      <dgm:prSet presAssocID="{94591F21-4CA1-457C-A48A-AA478B8A0D2A}" presName="hierChild6" presStyleCnt="0"/>
      <dgm:spPr/>
    </dgm:pt>
    <dgm:pt modelId="{5CFACC09-A594-4183-87D5-94136892DD45}" type="pres">
      <dgm:prSet presAssocID="{94591F21-4CA1-457C-A48A-AA478B8A0D2A}" presName="hierChild7" presStyleCnt="0"/>
      <dgm:spPr/>
    </dgm:pt>
    <dgm:pt modelId="{0FAF08BB-4027-40C1-9B29-3834510689DC}" type="pres">
      <dgm:prSet presAssocID="{6CB03167-A0C5-46D7-B624-02C7DF13305F}" presName="Name37" presStyleLbl="parChTrans1D2" presStyleIdx="2" presStyleCnt="3"/>
      <dgm:spPr/>
      <dgm:t>
        <a:bodyPr/>
        <a:lstStyle/>
        <a:p>
          <a:endParaRPr lang="en-US"/>
        </a:p>
      </dgm:t>
    </dgm:pt>
    <dgm:pt modelId="{34969D8F-92FE-499C-A834-E3900699DA36}" type="pres">
      <dgm:prSet presAssocID="{CC40058E-AC26-463D-AAD2-0B6FA643DCF3}" presName="hierRoot2" presStyleCnt="0">
        <dgm:presLayoutVars>
          <dgm:hierBranch val="init"/>
        </dgm:presLayoutVars>
      </dgm:prSet>
      <dgm:spPr/>
    </dgm:pt>
    <dgm:pt modelId="{DC476860-4486-42D1-B8D3-D2EDDD8BA83D}" type="pres">
      <dgm:prSet presAssocID="{CC40058E-AC26-463D-AAD2-0B6FA643DCF3}" presName="rootComposite" presStyleCnt="0"/>
      <dgm:spPr/>
    </dgm:pt>
    <dgm:pt modelId="{17B0E8C9-9632-41B3-864D-AC8DF9E2B8A9}" type="pres">
      <dgm:prSet presAssocID="{CC40058E-AC26-463D-AAD2-0B6FA643DCF3}" presName="rootText" presStyleLbl="node2" presStyleIdx="2" presStyleCnt="3" custScaleX="156836" custScaleY="82132" custLinFactNeighborX="-14605" custLinFactNeighborY="12661">
        <dgm:presLayoutVars>
          <dgm:chPref val="3"/>
        </dgm:presLayoutVars>
      </dgm:prSet>
      <dgm:spPr/>
      <dgm:t>
        <a:bodyPr/>
        <a:lstStyle/>
        <a:p>
          <a:endParaRPr lang="en-US"/>
        </a:p>
      </dgm:t>
    </dgm:pt>
    <dgm:pt modelId="{4A853292-8266-4719-86EC-4F0ABBBE207A}" type="pres">
      <dgm:prSet presAssocID="{CC40058E-AC26-463D-AAD2-0B6FA643DCF3}" presName="rootConnector" presStyleLbl="node2" presStyleIdx="2" presStyleCnt="3"/>
      <dgm:spPr/>
      <dgm:t>
        <a:bodyPr/>
        <a:lstStyle/>
        <a:p>
          <a:endParaRPr lang="en-US"/>
        </a:p>
      </dgm:t>
    </dgm:pt>
    <dgm:pt modelId="{F86DD218-53C7-46B2-B240-5FA2EC012809}" type="pres">
      <dgm:prSet presAssocID="{CC40058E-AC26-463D-AAD2-0B6FA643DCF3}" presName="hierChild4" presStyleCnt="0"/>
      <dgm:spPr/>
    </dgm:pt>
    <dgm:pt modelId="{D0BF5C19-C804-4F02-8141-9723FDA30D3D}" type="pres">
      <dgm:prSet presAssocID="{CC40058E-AC26-463D-AAD2-0B6FA643DCF3}" presName="hierChild5" presStyleCnt="0"/>
      <dgm:spPr/>
    </dgm:pt>
    <dgm:pt modelId="{46C28806-2DE7-421E-B189-A37373DF1594}" type="pres">
      <dgm:prSet presAssocID="{A8BE29BA-038E-408A-83C3-A7119887AFF6}" presName="hierChild3" presStyleCnt="0"/>
      <dgm:spPr/>
    </dgm:pt>
  </dgm:ptLst>
  <dgm:cxnLst>
    <dgm:cxn modelId="{3F56D122-BF11-4ACE-AC18-3005D13981A9}" srcId="{D0C13041-0D8A-449C-85C1-A005C763080E}" destId="{94591F21-4CA1-457C-A48A-AA478B8A0D2A}" srcOrd="1" destOrd="0" parTransId="{B92F6E40-6850-43BF-A21A-A61FF30056C8}" sibTransId="{540CF9D3-823C-4398-8E35-E83B1E87D10E}"/>
    <dgm:cxn modelId="{F8025C6A-4055-4D1A-9ABE-F81F97D78D0F}" srcId="{A8BE29BA-038E-408A-83C3-A7119887AFF6}" destId="{70F2C0F7-25D4-430E-81BA-798449FA54E7}" srcOrd="1" destOrd="0" parTransId="{8C60B6F4-E7E7-46E9-A658-E4544C3C40C5}" sibTransId="{8D2B429F-44AF-4B96-89C6-FA4CF2B9EBFC}"/>
    <dgm:cxn modelId="{33BF79BE-C69A-4545-BBE7-785FF7348E99}" type="presOf" srcId="{28BDFC3A-019B-4033-8630-882FFA688B0A}" destId="{08E24792-0408-4BFC-A97F-CF526DBFD654}" srcOrd="0" destOrd="0" presId="urn:microsoft.com/office/officeart/2005/8/layout/orgChart1"/>
    <dgm:cxn modelId="{CC8F929B-4450-48E2-914E-57078B004622}" type="presOf" srcId="{D0CD8FF5-D6C2-46C0-88A3-9FD14A1FD98B}" destId="{C781C8F1-7BDB-4BC9-A971-93CF04714D86}" srcOrd="0" destOrd="0" presId="urn:microsoft.com/office/officeart/2005/8/layout/orgChart1"/>
    <dgm:cxn modelId="{A2E60417-71BA-42C9-A6AA-773F9DDDF500}" type="presOf" srcId="{D0C13041-0D8A-449C-85C1-A005C763080E}" destId="{8EC660B6-952D-49BD-8B3E-EC38A05141E6}" srcOrd="1" destOrd="0" presId="urn:microsoft.com/office/officeart/2005/8/layout/orgChart1"/>
    <dgm:cxn modelId="{D3836E3F-9491-4E13-936B-C5B024586DC0}" type="presOf" srcId="{CC40058E-AC26-463D-AAD2-0B6FA643DCF3}" destId="{4A853292-8266-4719-86EC-4F0ABBBE207A}" srcOrd="1" destOrd="0" presId="urn:microsoft.com/office/officeart/2005/8/layout/orgChart1"/>
    <dgm:cxn modelId="{C01F899F-5F93-45DB-8409-57270FE1CE07}" type="presOf" srcId="{6CB03167-A0C5-46D7-B624-02C7DF13305F}" destId="{0FAF08BB-4027-40C1-9B29-3834510689DC}" srcOrd="0" destOrd="0" presId="urn:microsoft.com/office/officeart/2005/8/layout/orgChart1"/>
    <dgm:cxn modelId="{9841A674-5FE2-48A4-A534-D0D5DC22A71B}" srcId="{B4E731BF-5A56-442D-A124-4967E2824CE6}" destId="{A8BE29BA-038E-408A-83C3-A7119887AFF6}" srcOrd="0" destOrd="0" parTransId="{1408A7DF-AD86-4BD3-BF7C-6A0F30E995E5}" sibTransId="{1B40070A-C71C-4D69-9307-14F9BD8160AA}"/>
    <dgm:cxn modelId="{ADF5EC36-0F99-44FE-B9F9-7E6280F9F1CD}" type="presOf" srcId="{8C60B6F4-E7E7-46E9-A658-E4544C3C40C5}" destId="{DF467B95-BF78-453A-9D2E-64EDA65D8470}" srcOrd="0" destOrd="0" presId="urn:microsoft.com/office/officeart/2005/8/layout/orgChart1"/>
    <dgm:cxn modelId="{BF15E2CE-BD2D-496B-BC83-D74D040ABCFC}" type="presOf" srcId="{59612507-C8E2-42B4-BA97-3C9BE2CFBCCA}" destId="{145C00C1-4876-4369-8DFC-75B9F20D8A21}" srcOrd="0" destOrd="0" presId="urn:microsoft.com/office/officeart/2005/8/layout/orgChart1"/>
    <dgm:cxn modelId="{492E8201-9FAA-4A09-A6F2-6619A1645973}" type="presOf" srcId="{D0C13041-0D8A-449C-85C1-A005C763080E}" destId="{BEB34D9A-9CDD-4601-9B7B-397354AD7234}" srcOrd="0" destOrd="0" presId="urn:microsoft.com/office/officeart/2005/8/layout/orgChart1"/>
    <dgm:cxn modelId="{FB33F6C8-CA99-4368-8C48-3354BB2A0361}" type="presOf" srcId="{3938B8EA-6AF0-45E5-AFC3-7407BA9B68FB}" destId="{0F95CB8E-17D7-49F1-B656-3735CD066BB6}" srcOrd="0" destOrd="0" presId="urn:microsoft.com/office/officeart/2005/8/layout/orgChart1"/>
    <dgm:cxn modelId="{35F968C1-50C8-42F6-9344-7F597427EBA2}" type="presOf" srcId="{FF5E8323-9575-46EB-85B1-D6AA2C51FB09}" destId="{A4DACCA3-90C7-43AE-BEF7-CDD6DFCF8A04}" srcOrd="0" destOrd="0" presId="urn:microsoft.com/office/officeart/2005/8/layout/orgChart1"/>
    <dgm:cxn modelId="{F39FBBC4-9198-4896-A409-6847DBBB1C1D}" srcId="{D0C13041-0D8A-449C-85C1-A005C763080E}" destId="{28BDFC3A-019B-4033-8630-882FFA688B0A}" srcOrd="0" destOrd="0" parTransId="{3938B8EA-6AF0-45E5-AFC3-7407BA9B68FB}" sibTransId="{78602FDB-9923-429D-ACF2-201F9CA0DE83}"/>
    <dgm:cxn modelId="{110E2B55-70EA-4DDA-9361-E90AC399D73D}" type="presOf" srcId="{70F2C0F7-25D4-430E-81BA-798449FA54E7}" destId="{74BBE0C1-9D6C-4E68-8A8F-9B39F1C1A780}" srcOrd="1" destOrd="0" presId="urn:microsoft.com/office/officeart/2005/8/layout/orgChart1"/>
    <dgm:cxn modelId="{202A7BAE-7C72-4DA3-AA4A-8DE22749D460}" type="presOf" srcId="{B4E731BF-5A56-442D-A124-4967E2824CE6}" destId="{82F7B287-E78A-412F-9508-EAA3F1B86C67}" srcOrd="0" destOrd="0" presId="urn:microsoft.com/office/officeart/2005/8/layout/orgChart1"/>
    <dgm:cxn modelId="{4899A6FF-7C58-4AC0-8408-8823AAA2AA83}" type="presOf" srcId="{B92F6E40-6850-43BF-A21A-A61FF30056C8}" destId="{F19B735F-04DD-47BD-A277-E192293B4AA4}" srcOrd="0" destOrd="0" presId="urn:microsoft.com/office/officeart/2005/8/layout/orgChart1"/>
    <dgm:cxn modelId="{520D05A5-AB5B-4775-B587-D6FB3758AEF3}" type="presOf" srcId="{A8BE29BA-038E-408A-83C3-A7119887AFF6}" destId="{0DA19AE9-A393-4713-8683-8AF3035E021F}" srcOrd="0" destOrd="0" presId="urn:microsoft.com/office/officeart/2005/8/layout/orgChart1"/>
    <dgm:cxn modelId="{BBD72835-DE83-4D2F-A511-1CE010A687B3}" type="presOf" srcId="{813CEDA9-AF43-4869-BB9A-660908DD7818}" destId="{57C66804-7FE2-45BF-926D-D47ED458B64B}" srcOrd="0" destOrd="0" presId="urn:microsoft.com/office/officeart/2005/8/layout/orgChart1"/>
    <dgm:cxn modelId="{6D0E4B37-AC38-4ECF-94D5-77B13F813F93}" srcId="{A8BE29BA-038E-408A-83C3-A7119887AFF6}" destId="{07B3CCA1-94E9-4C39-8152-75C0C5DB1D1B}" srcOrd="0" destOrd="0" parTransId="{59612507-C8E2-42B4-BA97-3C9BE2CFBCCA}" sibTransId="{FF75E188-D0DB-473C-96D2-E9AA46BAEAB0}"/>
    <dgm:cxn modelId="{D9AB001E-EC87-49EB-9892-46CDB3E8BFA5}" srcId="{70F2C0F7-25D4-430E-81BA-798449FA54E7}" destId="{D0CD8FF5-D6C2-46C0-88A3-9FD14A1FD98B}" srcOrd="0" destOrd="0" parTransId="{FF5E8323-9575-46EB-85B1-D6AA2C51FB09}" sibTransId="{2AAC1F22-8414-4381-B457-B07D9861DAD7}"/>
    <dgm:cxn modelId="{07D344A2-129E-4833-AD64-2CFEE2679375}" type="presOf" srcId="{07B3CCA1-94E9-4C39-8152-75C0C5DB1D1B}" destId="{95A7A950-45B1-478B-9CD1-255E08EA08DE}" srcOrd="1" destOrd="0" presId="urn:microsoft.com/office/officeart/2005/8/layout/orgChart1"/>
    <dgm:cxn modelId="{45577571-B778-427E-9EA4-EB74F3E4134C}" type="presOf" srcId="{07B3CCA1-94E9-4C39-8152-75C0C5DB1D1B}" destId="{6EC3F8E8-4628-4C89-B032-C6585488AED0}" srcOrd="0" destOrd="0" presId="urn:microsoft.com/office/officeart/2005/8/layout/orgChart1"/>
    <dgm:cxn modelId="{0DD43539-7019-4647-898F-E413331F316F}" type="presOf" srcId="{70F2C0F7-25D4-430E-81BA-798449FA54E7}" destId="{BACBE44B-FBCD-40EC-AD7F-6ED43FEC46F7}" srcOrd="0" destOrd="0" presId="urn:microsoft.com/office/officeart/2005/8/layout/orgChart1"/>
    <dgm:cxn modelId="{2F18E848-533E-4BFD-A2E4-0D62EB730775}" type="presOf" srcId="{CC40058E-AC26-463D-AAD2-0B6FA643DCF3}" destId="{17B0E8C9-9632-41B3-864D-AC8DF9E2B8A9}" srcOrd="0" destOrd="0" presId="urn:microsoft.com/office/officeart/2005/8/layout/orgChart1"/>
    <dgm:cxn modelId="{E3BD8CAF-E185-40F7-A450-0320C775275F}" srcId="{70F2C0F7-25D4-430E-81BA-798449FA54E7}" destId="{D0C13041-0D8A-449C-85C1-A005C763080E}" srcOrd="1" destOrd="0" parTransId="{813CEDA9-AF43-4869-BB9A-660908DD7818}" sibTransId="{8155102E-492B-4E02-9BF0-32257B91D625}"/>
    <dgm:cxn modelId="{4F940C48-761B-4F89-BE4C-7A4F633456D6}" srcId="{A8BE29BA-038E-408A-83C3-A7119887AFF6}" destId="{CC40058E-AC26-463D-AAD2-0B6FA643DCF3}" srcOrd="2" destOrd="0" parTransId="{6CB03167-A0C5-46D7-B624-02C7DF13305F}" sibTransId="{CAA96DFB-6736-4FD5-BD53-AB4BDBAAFA69}"/>
    <dgm:cxn modelId="{E642A7AE-0150-432D-B568-0CC6B9EBB517}" type="presOf" srcId="{28BDFC3A-019B-4033-8630-882FFA688B0A}" destId="{9E703CE0-196E-48E4-93CB-AC84F7C87C5F}" srcOrd="1" destOrd="0" presId="urn:microsoft.com/office/officeart/2005/8/layout/orgChart1"/>
    <dgm:cxn modelId="{6CAE5B18-9BED-448C-9BB9-E63B8A6E0687}" type="presOf" srcId="{D0CD8FF5-D6C2-46C0-88A3-9FD14A1FD98B}" destId="{45B3F4E0-7FD6-435C-A1FC-5D50042ECE4B}" srcOrd="1" destOrd="0" presId="urn:microsoft.com/office/officeart/2005/8/layout/orgChart1"/>
    <dgm:cxn modelId="{6761AB21-1DB3-40D3-9C08-369D232C5F22}" type="presOf" srcId="{94591F21-4CA1-457C-A48A-AA478B8A0D2A}" destId="{31ED2A0B-0603-4588-8CCE-49FA7B9FF3D1}" srcOrd="0" destOrd="0" presId="urn:microsoft.com/office/officeart/2005/8/layout/orgChart1"/>
    <dgm:cxn modelId="{653F6A15-3E3C-425F-BDC2-D754E7C1B76E}" type="presOf" srcId="{A8BE29BA-038E-408A-83C3-A7119887AFF6}" destId="{67FA145E-1AD2-47B6-9706-617EA1DB6C77}" srcOrd="1" destOrd="0" presId="urn:microsoft.com/office/officeart/2005/8/layout/orgChart1"/>
    <dgm:cxn modelId="{085D13D8-8203-4269-A7E5-72C97ACE6043}" type="presOf" srcId="{94591F21-4CA1-457C-A48A-AA478B8A0D2A}" destId="{680195A8-B1C7-4AE8-A372-DE9631AFE710}" srcOrd="1" destOrd="0" presId="urn:microsoft.com/office/officeart/2005/8/layout/orgChart1"/>
    <dgm:cxn modelId="{16E425F1-B528-4A93-9C1D-A2261B206622}" type="presParOf" srcId="{82F7B287-E78A-412F-9508-EAA3F1B86C67}" destId="{9C888346-6915-4E59-9536-31F495D3F04C}" srcOrd="0" destOrd="0" presId="urn:microsoft.com/office/officeart/2005/8/layout/orgChart1"/>
    <dgm:cxn modelId="{F525360F-F3E6-400D-9BB8-C7A693E50572}" type="presParOf" srcId="{9C888346-6915-4E59-9536-31F495D3F04C}" destId="{8EE28888-5AED-4B6E-8FB9-AF97E5E4B206}" srcOrd="0" destOrd="0" presId="urn:microsoft.com/office/officeart/2005/8/layout/orgChart1"/>
    <dgm:cxn modelId="{6811AB4B-9364-4E7A-B6AA-7DF1DF75D9CF}" type="presParOf" srcId="{8EE28888-5AED-4B6E-8FB9-AF97E5E4B206}" destId="{0DA19AE9-A393-4713-8683-8AF3035E021F}" srcOrd="0" destOrd="0" presId="urn:microsoft.com/office/officeart/2005/8/layout/orgChart1"/>
    <dgm:cxn modelId="{4AE80FAB-CA90-4C9D-8779-9B86C9B458EE}" type="presParOf" srcId="{8EE28888-5AED-4B6E-8FB9-AF97E5E4B206}" destId="{67FA145E-1AD2-47B6-9706-617EA1DB6C77}" srcOrd="1" destOrd="0" presId="urn:microsoft.com/office/officeart/2005/8/layout/orgChart1"/>
    <dgm:cxn modelId="{03BCE579-F5DF-4777-AE71-BCFBBF320095}" type="presParOf" srcId="{9C888346-6915-4E59-9536-31F495D3F04C}" destId="{3F1EBC98-5AA3-4D1C-B104-3540F588EE24}" srcOrd="1" destOrd="0" presId="urn:microsoft.com/office/officeart/2005/8/layout/orgChart1"/>
    <dgm:cxn modelId="{C69A190B-C862-4C34-8146-A18BFE1A19B5}" type="presParOf" srcId="{3F1EBC98-5AA3-4D1C-B104-3540F588EE24}" destId="{145C00C1-4876-4369-8DFC-75B9F20D8A21}" srcOrd="0" destOrd="0" presId="urn:microsoft.com/office/officeart/2005/8/layout/orgChart1"/>
    <dgm:cxn modelId="{1CD24C5E-373D-4866-AEEC-EC0FCA4D33CB}" type="presParOf" srcId="{3F1EBC98-5AA3-4D1C-B104-3540F588EE24}" destId="{33523D65-5A1A-4F7B-BF42-21858F2F3A7A}" srcOrd="1" destOrd="0" presId="urn:microsoft.com/office/officeart/2005/8/layout/orgChart1"/>
    <dgm:cxn modelId="{A438C2F8-7E2C-469C-85AA-ABA7AB83641C}" type="presParOf" srcId="{33523D65-5A1A-4F7B-BF42-21858F2F3A7A}" destId="{EEE07452-5780-42A2-B798-D062E95D47AF}" srcOrd="0" destOrd="0" presId="urn:microsoft.com/office/officeart/2005/8/layout/orgChart1"/>
    <dgm:cxn modelId="{E5DB0A35-BBC0-45D3-94FC-6D2AA5F2A873}" type="presParOf" srcId="{EEE07452-5780-42A2-B798-D062E95D47AF}" destId="{6EC3F8E8-4628-4C89-B032-C6585488AED0}" srcOrd="0" destOrd="0" presId="urn:microsoft.com/office/officeart/2005/8/layout/orgChart1"/>
    <dgm:cxn modelId="{25AAE05F-31AB-4396-B98C-DAD2CFFC26CE}" type="presParOf" srcId="{EEE07452-5780-42A2-B798-D062E95D47AF}" destId="{95A7A950-45B1-478B-9CD1-255E08EA08DE}" srcOrd="1" destOrd="0" presId="urn:microsoft.com/office/officeart/2005/8/layout/orgChart1"/>
    <dgm:cxn modelId="{E074CA66-3B05-49A7-9E61-F91BC031B792}" type="presParOf" srcId="{33523D65-5A1A-4F7B-BF42-21858F2F3A7A}" destId="{FF043A60-D404-4F68-AE47-BCA27AAC13F4}" srcOrd="1" destOrd="0" presId="urn:microsoft.com/office/officeart/2005/8/layout/orgChart1"/>
    <dgm:cxn modelId="{F27F1292-0AB1-4929-9774-B9B73B847C16}" type="presParOf" srcId="{33523D65-5A1A-4F7B-BF42-21858F2F3A7A}" destId="{0ADBBB8F-3583-4A21-A726-254C95BD8B67}" srcOrd="2" destOrd="0" presId="urn:microsoft.com/office/officeart/2005/8/layout/orgChart1"/>
    <dgm:cxn modelId="{02FABD7C-4042-4CB5-90E8-5F70240B8F8E}" type="presParOf" srcId="{3F1EBC98-5AA3-4D1C-B104-3540F588EE24}" destId="{DF467B95-BF78-453A-9D2E-64EDA65D8470}" srcOrd="2" destOrd="0" presId="urn:microsoft.com/office/officeart/2005/8/layout/orgChart1"/>
    <dgm:cxn modelId="{976214B5-9506-4AE6-9882-05B93B6AFE09}" type="presParOf" srcId="{3F1EBC98-5AA3-4D1C-B104-3540F588EE24}" destId="{A61E60AD-9BDE-4D8C-AAE9-904ABB776C0D}" srcOrd="3" destOrd="0" presId="urn:microsoft.com/office/officeart/2005/8/layout/orgChart1"/>
    <dgm:cxn modelId="{4DE67D62-F001-4132-AE3F-D114C22E5D23}" type="presParOf" srcId="{A61E60AD-9BDE-4D8C-AAE9-904ABB776C0D}" destId="{D11C7241-0A59-4832-98F7-70E5E5208D97}" srcOrd="0" destOrd="0" presId="urn:microsoft.com/office/officeart/2005/8/layout/orgChart1"/>
    <dgm:cxn modelId="{411317CE-824C-4BEA-99D1-3F7885160143}" type="presParOf" srcId="{D11C7241-0A59-4832-98F7-70E5E5208D97}" destId="{BACBE44B-FBCD-40EC-AD7F-6ED43FEC46F7}" srcOrd="0" destOrd="0" presId="urn:microsoft.com/office/officeart/2005/8/layout/orgChart1"/>
    <dgm:cxn modelId="{3B5F5302-9594-4DB2-B9EA-953CC64A3DC1}" type="presParOf" srcId="{D11C7241-0A59-4832-98F7-70E5E5208D97}" destId="{74BBE0C1-9D6C-4E68-8A8F-9B39F1C1A780}" srcOrd="1" destOrd="0" presId="urn:microsoft.com/office/officeart/2005/8/layout/orgChart1"/>
    <dgm:cxn modelId="{E34C4B12-06A6-47C5-A9F7-0DADDEE2007D}" type="presParOf" srcId="{A61E60AD-9BDE-4D8C-AAE9-904ABB776C0D}" destId="{BDFA125F-2748-44C8-B396-C6AF8EC5825A}" srcOrd="1" destOrd="0" presId="urn:microsoft.com/office/officeart/2005/8/layout/orgChart1"/>
    <dgm:cxn modelId="{8DDA9594-74FD-4DBE-8CCE-F285422A04AA}" type="presParOf" srcId="{A61E60AD-9BDE-4D8C-AAE9-904ABB776C0D}" destId="{D1EF8014-FDF3-4502-9E1A-1BD26B7EF667}" srcOrd="2" destOrd="0" presId="urn:microsoft.com/office/officeart/2005/8/layout/orgChart1"/>
    <dgm:cxn modelId="{DD4BBC27-663F-4406-A99E-DB4AE0F63687}" type="presParOf" srcId="{D1EF8014-FDF3-4502-9E1A-1BD26B7EF667}" destId="{A4DACCA3-90C7-43AE-BEF7-CDD6DFCF8A04}" srcOrd="0" destOrd="0" presId="urn:microsoft.com/office/officeart/2005/8/layout/orgChart1"/>
    <dgm:cxn modelId="{7B15540B-AEF7-4419-9CBB-45869D2F657D}" type="presParOf" srcId="{D1EF8014-FDF3-4502-9E1A-1BD26B7EF667}" destId="{A678BB70-B503-44B8-ADDA-E7137CE3FDEB}" srcOrd="1" destOrd="0" presId="urn:microsoft.com/office/officeart/2005/8/layout/orgChart1"/>
    <dgm:cxn modelId="{FA77462C-325B-4EB6-9C9F-47544B201D7C}" type="presParOf" srcId="{A678BB70-B503-44B8-ADDA-E7137CE3FDEB}" destId="{71DDBE3C-71B4-4B8B-A04F-087824519560}" srcOrd="0" destOrd="0" presId="urn:microsoft.com/office/officeart/2005/8/layout/orgChart1"/>
    <dgm:cxn modelId="{4EE359F9-17BA-44D1-975D-2A5FCC160BDA}" type="presParOf" srcId="{71DDBE3C-71B4-4B8B-A04F-087824519560}" destId="{C781C8F1-7BDB-4BC9-A971-93CF04714D86}" srcOrd="0" destOrd="0" presId="urn:microsoft.com/office/officeart/2005/8/layout/orgChart1"/>
    <dgm:cxn modelId="{C31F0F0F-F77D-4E91-BB7F-1CBBF066FB32}" type="presParOf" srcId="{71DDBE3C-71B4-4B8B-A04F-087824519560}" destId="{45B3F4E0-7FD6-435C-A1FC-5D50042ECE4B}" srcOrd="1" destOrd="0" presId="urn:microsoft.com/office/officeart/2005/8/layout/orgChart1"/>
    <dgm:cxn modelId="{5E81CB91-ABA6-4F86-A0B7-7463C33442FD}" type="presParOf" srcId="{A678BB70-B503-44B8-ADDA-E7137CE3FDEB}" destId="{931D0257-16FE-4104-BFE3-6C73BE5FF761}" srcOrd="1" destOrd="0" presId="urn:microsoft.com/office/officeart/2005/8/layout/orgChart1"/>
    <dgm:cxn modelId="{A602FE3B-CD14-4662-86FB-2AB2F51E801C}" type="presParOf" srcId="{A678BB70-B503-44B8-ADDA-E7137CE3FDEB}" destId="{C14E3F36-9743-4F00-9331-2ECC9D8BDAB5}" srcOrd="2" destOrd="0" presId="urn:microsoft.com/office/officeart/2005/8/layout/orgChart1"/>
    <dgm:cxn modelId="{AFE84B0E-D88B-4296-836D-D5BACF35F883}" type="presParOf" srcId="{D1EF8014-FDF3-4502-9E1A-1BD26B7EF667}" destId="{57C66804-7FE2-45BF-926D-D47ED458B64B}" srcOrd="2" destOrd="0" presId="urn:microsoft.com/office/officeart/2005/8/layout/orgChart1"/>
    <dgm:cxn modelId="{378076D3-A27F-4895-A13C-B14E3DCF7336}" type="presParOf" srcId="{D1EF8014-FDF3-4502-9E1A-1BD26B7EF667}" destId="{5F68C586-A403-4CFD-9611-659812116C9D}" srcOrd="3" destOrd="0" presId="urn:microsoft.com/office/officeart/2005/8/layout/orgChart1"/>
    <dgm:cxn modelId="{7C0CF0DF-C948-4335-9A20-1D712F3CBFDA}" type="presParOf" srcId="{5F68C586-A403-4CFD-9611-659812116C9D}" destId="{1884D8BA-6B89-40A8-B193-BFB76BA72FAC}" srcOrd="0" destOrd="0" presId="urn:microsoft.com/office/officeart/2005/8/layout/orgChart1"/>
    <dgm:cxn modelId="{690914CB-7628-4DF2-BCAB-2D902A11C8A2}" type="presParOf" srcId="{1884D8BA-6B89-40A8-B193-BFB76BA72FAC}" destId="{BEB34D9A-9CDD-4601-9B7B-397354AD7234}" srcOrd="0" destOrd="0" presId="urn:microsoft.com/office/officeart/2005/8/layout/orgChart1"/>
    <dgm:cxn modelId="{A7AB9BBB-09E9-434B-B718-8689AF2983FA}" type="presParOf" srcId="{1884D8BA-6B89-40A8-B193-BFB76BA72FAC}" destId="{8EC660B6-952D-49BD-8B3E-EC38A05141E6}" srcOrd="1" destOrd="0" presId="urn:microsoft.com/office/officeart/2005/8/layout/orgChart1"/>
    <dgm:cxn modelId="{A550CC1D-45D5-4E2B-AA81-1DCF0D23E3C6}" type="presParOf" srcId="{5F68C586-A403-4CFD-9611-659812116C9D}" destId="{6078CB79-5383-44E4-9580-167C7CE692FA}" srcOrd="1" destOrd="0" presId="urn:microsoft.com/office/officeart/2005/8/layout/orgChart1"/>
    <dgm:cxn modelId="{BC67E83D-A22A-4612-A91B-100096B25A2D}" type="presParOf" srcId="{5F68C586-A403-4CFD-9611-659812116C9D}" destId="{231637CA-3D06-422D-AC5E-B784C48C2254}" srcOrd="2" destOrd="0" presId="urn:microsoft.com/office/officeart/2005/8/layout/orgChart1"/>
    <dgm:cxn modelId="{D9AA12C1-8DD5-4369-B12D-0DC4F35E332D}" type="presParOf" srcId="{231637CA-3D06-422D-AC5E-B784C48C2254}" destId="{0F95CB8E-17D7-49F1-B656-3735CD066BB6}" srcOrd="0" destOrd="0" presId="urn:microsoft.com/office/officeart/2005/8/layout/orgChart1"/>
    <dgm:cxn modelId="{529A30D0-627A-43CB-9C0B-22A57C17A0DF}" type="presParOf" srcId="{231637CA-3D06-422D-AC5E-B784C48C2254}" destId="{069702DF-48B4-4705-AF54-3C7EAF8693E6}" srcOrd="1" destOrd="0" presId="urn:microsoft.com/office/officeart/2005/8/layout/orgChart1"/>
    <dgm:cxn modelId="{C373B045-D423-4AB1-8F6F-AEF2BD2E0533}" type="presParOf" srcId="{069702DF-48B4-4705-AF54-3C7EAF8693E6}" destId="{54A34CA4-85DE-4B7E-9A5D-6E512A384646}" srcOrd="0" destOrd="0" presId="urn:microsoft.com/office/officeart/2005/8/layout/orgChart1"/>
    <dgm:cxn modelId="{E8D4F714-8618-4390-B262-2507D3333FE7}" type="presParOf" srcId="{54A34CA4-85DE-4B7E-9A5D-6E512A384646}" destId="{08E24792-0408-4BFC-A97F-CF526DBFD654}" srcOrd="0" destOrd="0" presId="urn:microsoft.com/office/officeart/2005/8/layout/orgChart1"/>
    <dgm:cxn modelId="{CDA444E6-575A-4718-8AEF-E9EF5176CC1C}" type="presParOf" srcId="{54A34CA4-85DE-4B7E-9A5D-6E512A384646}" destId="{9E703CE0-196E-48E4-93CB-AC84F7C87C5F}" srcOrd="1" destOrd="0" presId="urn:microsoft.com/office/officeart/2005/8/layout/orgChart1"/>
    <dgm:cxn modelId="{06B9087A-95C5-4241-B19C-CBB89B18AE0B}" type="presParOf" srcId="{069702DF-48B4-4705-AF54-3C7EAF8693E6}" destId="{AA4C0B35-65CD-4D69-B4F3-0AF60808B064}" srcOrd="1" destOrd="0" presId="urn:microsoft.com/office/officeart/2005/8/layout/orgChart1"/>
    <dgm:cxn modelId="{3F57A68A-B6D0-4A75-9B31-2C3043274AC0}" type="presParOf" srcId="{069702DF-48B4-4705-AF54-3C7EAF8693E6}" destId="{B20E78F4-D783-46C2-98F2-3F5A92B84400}" srcOrd="2" destOrd="0" presId="urn:microsoft.com/office/officeart/2005/8/layout/orgChart1"/>
    <dgm:cxn modelId="{B804885C-7579-4ECD-A7F1-0169240B7FBD}" type="presParOf" srcId="{231637CA-3D06-422D-AC5E-B784C48C2254}" destId="{F19B735F-04DD-47BD-A277-E192293B4AA4}" srcOrd="2" destOrd="0" presId="urn:microsoft.com/office/officeart/2005/8/layout/orgChart1"/>
    <dgm:cxn modelId="{BCE72D35-D6C1-49FA-A0BA-34956F472026}" type="presParOf" srcId="{231637CA-3D06-422D-AC5E-B784C48C2254}" destId="{39A18754-8E69-4652-8F33-8178451CFDBB}" srcOrd="3" destOrd="0" presId="urn:microsoft.com/office/officeart/2005/8/layout/orgChart1"/>
    <dgm:cxn modelId="{7A96BA0F-6405-45A6-A8DF-CF637C3E72A5}" type="presParOf" srcId="{39A18754-8E69-4652-8F33-8178451CFDBB}" destId="{F9B39CED-1026-44BD-A711-C8543D71CCCE}" srcOrd="0" destOrd="0" presId="urn:microsoft.com/office/officeart/2005/8/layout/orgChart1"/>
    <dgm:cxn modelId="{4F58AD63-FFC4-4A31-BCAD-4C9DC0F64EFA}" type="presParOf" srcId="{F9B39CED-1026-44BD-A711-C8543D71CCCE}" destId="{31ED2A0B-0603-4588-8CCE-49FA7B9FF3D1}" srcOrd="0" destOrd="0" presId="urn:microsoft.com/office/officeart/2005/8/layout/orgChart1"/>
    <dgm:cxn modelId="{741B389B-0DA1-4F09-9835-ECEEE77C6505}" type="presParOf" srcId="{F9B39CED-1026-44BD-A711-C8543D71CCCE}" destId="{680195A8-B1C7-4AE8-A372-DE9631AFE710}" srcOrd="1" destOrd="0" presId="urn:microsoft.com/office/officeart/2005/8/layout/orgChart1"/>
    <dgm:cxn modelId="{67687A15-17BD-4489-BD6B-1EB98846D5E9}" type="presParOf" srcId="{39A18754-8E69-4652-8F33-8178451CFDBB}" destId="{52FF7871-F6BF-4C97-AD70-2975B9A579CA}" srcOrd="1" destOrd="0" presId="urn:microsoft.com/office/officeart/2005/8/layout/orgChart1"/>
    <dgm:cxn modelId="{4597E30C-ADE5-4683-B41E-111CEC239AB1}" type="presParOf" srcId="{39A18754-8E69-4652-8F33-8178451CFDBB}" destId="{5CFACC09-A594-4183-87D5-94136892DD45}" srcOrd="2" destOrd="0" presId="urn:microsoft.com/office/officeart/2005/8/layout/orgChart1"/>
    <dgm:cxn modelId="{EA335CD3-CD25-492B-B5E5-F4E8C7C80CDB}" type="presParOf" srcId="{3F1EBC98-5AA3-4D1C-B104-3540F588EE24}" destId="{0FAF08BB-4027-40C1-9B29-3834510689DC}" srcOrd="4" destOrd="0" presId="urn:microsoft.com/office/officeart/2005/8/layout/orgChart1"/>
    <dgm:cxn modelId="{FF0C17E7-5344-4417-8AF1-54BF07C8FBF3}" type="presParOf" srcId="{3F1EBC98-5AA3-4D1C-B104-3540F588EE24}" destId="{34969D8F-92FE-499C-A834-E3900699DA36}" srcOrd="5" destOrd="0" presId="urn:microsoft.com/office/officeart/2005/8/layout/orgChart1"/>
    <dgm:cxn modelId="{DB2FBFE0-D433-4305-A325-4B9FADF50112}" type="presParOf" srcId="{34969D8F-92FE-499C-A834-E3900699DA36}" destId="{DC476860-4486-42D1-B8D3-D2EDDD8BA83D}" srcOrd="0" destOrd="0" presId="urn:microsoft.com/office/officeart/2005/8/layout/orgChart1"/>
    <dgm:cxn modelId="{DF4A1E89-ECED-4927-A509-D8A33368281C}" type="presParOf" srcId="{DC476860-4486-42D1-B8D3-D2EDDD8BA83D}" destId="{17B0E8C9-9632-41B3-864D-AC8DF9E2B8A9}" srcOrd="0" destOrd="0" presId="urn:microsoft.com/office/officeart/2005/8/layout/orgChart1"/>
    <dgm:cxn modelId="{4118DD11-69C0-4532-871F-AD0CB7189B99}" type="presParOf" srcId="{DC476860-4486-42D1-B8D3-D2EDDD8BA83D}" destId="{4A853292-8266-4719-86EC-4F0ABBBE207A}" srcOrd="1" destOrd="0" presId="urn:microsoft.com/office/officeart/2005/8/layout/orgChart1"/>
    <dgm:cxn modelId="{F5153192-BCCC-484B-B20A-9DCDD99F9A5F}" type="presParOf" srcId="{34969D8F-92FE-499C-A834-E3900699DA36}" destId="{F86DD218-53C7-46B2-B240-5FA2EC012809}" srcOrd="1" destOrd="0" presId="urn:microsoft.com/office/officeart/2005/8/layout/orgChart1"/>
    <dgm:cxn modelId="{846BFBE2-950D-4F52-8D93-77704B60412E}" type="presParOf" srcId="{34969D8F-92FE-499C-A834-E3900699DA36}" destId="{D0BF5C19-C804-4F02-8141-9723FDA30D3D}" srcOrd="2" destOrd="0" presId="urn:microsoft.com/office/officeart/2005/8/layout/orgChart1"/>
    <dgm:cxn modelId="{363E837C-2F9C-4A6D-83A2-B792139913F1}" type="presParOf" srcId="{9C888346-6915-4E59-9536-31F495D3F04C}" destId="{46C28806-2DE7-421E-B189-A37373DF159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F08BB-4027-40C1-9B29-3834510689DC}">
      <dsp:nvSpPr>
        <dsp:cNvPr id="0" name=""/>
        <dsp:cNvSpPr/>
      </dsp:nvSpPr>
      <dsp:spPr>
        <a:xfrm>
          <a:off x="4419600" y="1328753"/>
          <a:ext cx="2598306" cy="533763"/>
        </a:xfrm>
        <a:custGeom>
          <a:avLst/>
          <a:gdLst/>
          <a:ahLst/>
          <a:cxnLst/>
          <a:rect l="0" t="0" r="0" b="0"/>
          <a:pathLst>
            <a:path>
              <a:moveTo>
                <a:pt x="0" y="0"/>
              </a:moveTo>
              <a:lnTo>
                <a:pt x="0" y="328699"/>
              </a:lnTo>
              <a:lnTo>
                <a:pt x="2598306" y="328699"/>
              </a:lnTo>
              <a:lnTo>
                <a:pt x="2598306" y="533763"/>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19B735F-04DD-47BD-A277-E192293B4AA4}">
      <dsp:nvSpPr>
        <dsp:cNvPr id="0" name=""/>
        <dsp:cNvSpPr/>
      </dsp:nvSpPr>
      <dsp:spPr>
        <a:xfrm>
          <a:off x="6570084" y="4338067"/>
          <a:ext cx="204137" cy="898378"/>
        </a:xfrm>
        <a:custGeom>
          <a:avLst/>
          <a:gdLst/>
          <a:ahLst/>
          <a:cxnLst/>
          <a:rect l="0" t="0" r="0" b="0"/>
          <a:pathLst>
            <a:path>
              <a:moveTo>
                <a:pt x="0" y="0"/>
              </a:moveTo>
              <a:lnTo>
                <a:pt x="0" y="898378"/>
              </a:lnTo>
              <a:lnTo>
                <a:pt x="204137" y="898378"/>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0F95CB8E-17D7-49F1-B656-3735CD066BB6}">
      <dsp:nvSpPr>
        <dsp:cNvPr id="0" name=""/>
        <dsp:cNvSpPr/>
      </dsp:nvSpPr>
      <dsp:spPr>
        <a:xfrm>
          <a:off x="6364091" y="4338067"/>
          <a:ext cx="205992" cy="898378"/>
        </a:xfrm>
        <a:custGeom>
          <a:avLst/>
          <a:gdLst/>
          <a:ahLst/>
          <a:cxnLst/>
          <a:rect l="0" t="0" r="0" b="0"/>
          <a:pathLst>
            <a:path>
              <a:moveTo>
                <a:pt x="205992" y="0"/>
              </a:moveTo>
              <a:lnTo>
                <a:pt x="205992" y="898378"/>
              </a:lnTo>
              <a:lnTo>
                <a:pt x="0" y="898378"/>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57C66804-7FE2-45BF-926D-D47ED458B64B}">
      <dsp:nvSpPr>
        <dsp:cNvPr id="0" name=""/>
        <dsp:cNvSpPr/>
      </dsp:nvSpPr>
      <dsp:spPr>
        <a:xfrm>
          <a:off x="3958331" y="2714072"/>
          <a:ext cx="1637109" cy="1017062"/>
        </a:xfrm>
        <a:custGeom>
          <a:avLst/>
          <a:gdLst/>
          <a:ahLst/>
          <a:cxnLst/>
          <a:rect l="0" t="0" r="0" b="0"/>
          <a:pathLst>
            <a:path>
              <a:moveTo>
                <a:pt x="0" y="0"/>
              </a:moveTo>
              <a:lnTo>
                <a:pt x="0" y="1017062"/>
              </a:lnTo>
              <a:lnTo>
                <a:pt x="1637109" y="1017062"/>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A4DACCA3-90C7-43AE-BEF7-CDD6DFCF8A04}">
      <dsp:nvSpPr>
        <dsp:cNvPr id="0" name=""/>
        <dsp:cNvSpPr/>
      </dsp:nvSpPr>
      <dsp:spPr>
        <a:xfrm>
          <a:off x="3785510" y="2714072"/>
          <a:ext cx="172820" cy="932097"/>
        </a:xfrm>
        <a:custGeom>
          <a:avLst/>
          <a:gdLst/>
          <a:ahLst/>
          <a:cxnLst/>
          <a:rect l="0" t="0" r="0" b="0"/>
          <a:pathLst>
            <a:path>
              <a:moveTo>
                <a:pt x="172820" y="0"/>
              </a:moveTo>
              <a:lnTo>
                <a:pt x="172820" y="932097"/>
              </a:lnTo>
              <a:lnTo>
                <a:pt x="0" y="932097"/>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DF467B95-BF78-453A-9D2E-64EDA65D8470}">
      <dsp:nvSpPr>
        <dsp:cNvPr id="0" name=""/>
        <dsp:cNvSpPr/>
      </dsp:nvSpPr>
      <dsp:spPr>
        <a:xfrm>
          <a:off x="3958331" y="1328753"/>
          <a:ext cx="461268" cy="410129"/>
        </a:xfrm>
        <a:custGeom>
          <a:avLst/>
          <a:gdLst/>
          <a:ahLst/>
          <a:cxnLst/>
          <a:rect l="0" t="0" r="0" b="0"/>
          <a:pathLst>
            <a:path>
              <a:moveTo>
                <a:pt x="461268" y="0"/>
              </a:moveTo>
              <a:lnTo>
                <a:pt x="461268" y="205064"/>
              </a:lnTo>
              <a:lnTo>
                <a:pt x="0" y="205064"/>
              </a:lnTo>
              <a:lnTo>
                <a:pt x="0" y="410129"/>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145C00C1-4876-4369-8DFC-75B9F20D8A21}">
      <dsp:nvSpPr>
        <dsp:cNvPr id="0" name=""/>
        <dsp:cNvSpPr/>
      </dsp:nvSpPr>
      <dsp:spPr>
        <a:xfrm>
          <a:off x="1074789" y="1328753"/>
          <a:ext cx="3344810" cy="410129"/>
        </a:xfrm>
        <a:custGeom>
          <a:avLst/>
          <a:gdLst/>
          <a:ahLst/>
          <a:cxnLst/>
          <a:rect l="0" t="0" r="0" b="0"/>
          <a:pathLst>
            <a:path>
              <a:moveTo>
                <a:pt x="3344810" y="0"/>
              </a:moveTo>
              <a:lnTo>
                <a:pt x="3344810" y="205064"/>
              </a:lnTo>
              <a:lnTo>
                <a:pt x="0" y="205064"/>
              </a:lnTo>
              <a:lnTo>
                <a:pt x="0" y="410129"/>
              </a:lnTo>
            </a:path>
          </a:pathLst>
        </a:custGeom>
        <a:noFill/>
        <a:ln w="15875"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0DA19AE9-A393-4713-8683-8AF3035E021F}">
      <dsp:nvSpPr>
        <dsp:cNvPr id="0" name=""/>
        <dsp:cNvSpPr/>
      </dsp:nvSpPr>
      <dsp:spPr>
        <a:xfrm>
          <a:off x="2316593" y="352254"/>
          <a:ext cx="4206013" cy="976498"/>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sl-SI" sz="2400" b="1" kern="1200" dirty="0" smtClean="0">
              <a:solidFill>
                <a:srgbClr val="0070C0"/>
              </a:solidFill>
              <a:latin typeface="Times New Roman" pitchFamily="18" charset="0"/>
            </a:rPr>
            <a:t>Intestinalna - enterična oboljenja prouzrokovana sojevima </a:t>
          </a:r>
          <a:r>
            <a:rPr lang="sl-SI" sz="2400" b="1" i="1" kern="1200" dirty="0" smtClean="0">
              <a:solidFill>
                <a:srgbClr val="0070C0"/>
              </a:solidFill>
              <a:latin typeface="Times New Roman" pitchFamily="18" charset="0"/>
            </a:rPr>
            <a:t>E. coli</a:t>
          </a:r>
          <a:endParaRPr lang="en-US" sz="2400" b="1" i="1" kern="1200" dirty="0">
            <a:solidFill>
              <a:srgbClr val="0070C0"/>
            </a:solidFill>
          </a:endParaRPr>
        </a:p>
      </dsp:txBody>
      <dsp:txXfrm>
        <a:off x="2316593" y="352254"/>
        <a:ext cx="4206013" cy="976498"/>
      </dsp:txXfrm>
    </dsp:sp>
    <dsp:sp modelId="{6EC3F8E8-4628-4C89-B032-C6585488AED0}">
      <dsp:nvSpPr>
        <dsp:cNvPr id="0" name=""/>
        <dsp:cNvSpPr/>
      </dsp:nvSpPr>
      <dsp:spPr>
        <a:xfrm>
          <a:off x="4557" y="1738882"/>
          <a:ext cx="2140465" cy="867091"/>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sl-SI" sz="2400" b="1" kern="1200" dirty="0" smtClean="0">
              <a:solidFill>
                <a:srgbClr val="FF5050"/>
              </a:solidFill>
              <a:latin typeface="Times New Roman" pitchFamily="18" charset="0"/>
            </a:rPr>
            <a:t>Enterotoksični sojevi </a:t>
          </a:r>
          <a:r>
            <a:rPr lang="sl-SI" sz="2400" b="1" i="1" kern="1200" dirty="0" smtClean="0">
              <a:solidFill>
                <a:srgbClr val="FF5050"/>
              </a:solidFill>
              <a:latin typeface="Times New Roman" pitchFamily="18" charset="0"/>
            </a:rPr>
            <a:t>E. coli</a:t>
          </a:r>
          <a:r>
            <a:rPr lang="sl-SI" sz="2000" b="1" i="1" kern="1200" dirty="0" smtClean="0">
              <a:solidFill>
                <a:srgbClr val="FF5050"/>
              </a:solidFill>
              <a:latin typeface="Times New Roman" pitchFamily="18" charset="0"/>
            </a:rPr>
            <a:t> </a:t>
          </a:r>
          <a:r>
            <a:rPr lang="sl-SI" sz="2000" b="1" kern="1200" dirty="0" smtClean="0">
              <a:solidFill>
                <a:srgbClr val="FF5050"/>
              </a:solidFill>
              <a:latin typeface="Times New Roman" pitchFamily="18" charset="0"/>
            </a:rPr>
            <a:t>- ETEC</a:t>
          </a:r>
          <a:endParaRPr lang="en-US" sz="2000" b="1" kern="1200" dirty="0">
            <a:solidFill>
              <a:srgbClr val="FF5050"/>
            </a:solidFill>
          </a:endParaRPr>
        </a:p>
      </dsp:txBody>
      <dsp:txXfrm>
        <a:off x="4557" y="1738882"/>
        <a:ext cx="2140465" cy="867091"/>
      </dsp:txXfrm>
    </dsp:sp>
    <dsp:sp modelId="{BACBE44B-FBCD-40EC-AD7F-6ED43FEC46F7}">
      <dsp:nvSpPr>
        <dsp:cNvPr id="0" name=""/>
        <dsp:cNvSpPr/>
      </dsp:nvSpPr>
      <dsp:spPr>
        <a:xfrm>
          <a:off x="2555151" y="1738882"/>
          <a:ext cx="2806359" cy="975190"/>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sl-SI" sz="2400" b="1" kern="1200" dirty="0" smtClean="0">
              <a:solidFill>
                <a:srgbClr val="0070C0"/>
              </a:solidFill>
              <a:latin typeface="Times New Roman" pitchFamily="18" charset="0"/>
            </a:rPr>
            <a:t>Attaching</a:t>
          </a:r>
          <a:r>
            <a:rPr lang="en-US" sz="2400" b="1" kern="1200" dirty="0" smtClean="0">
              <a:solidFill>
                <a:srgbClr val="0070C0"/>
              </a:solidFill>
              <a:latin typeface="Times New Roman" pitchFamily="18" charset="0"/>
            </a:rPr>
            <a:t>/</a:t>
          </a:r>
          <a:r>
            <a:rPr lang="sr-Latn-CS" sz="2400" b="1" kern="1200" dirty="0" smtClean="0">
              <a:solidFill>
                <a:srgbClr val="0070C0"/>
              </a:solidFill>
              <a:latin typeface="Times New Roman" pitchFamily="18" charset="0"/>
            </a:rPr>
            <a:t>effacing  </a:t>
          </a:r>
          <a:r>
            <a:rPr lang="sr-Latn-CS" sz="2400" b="1" i="1" kern="1200" dirty="0" smtClean="0">
              <a:solidFill>
                <a:srgbClr val="0070C0"/>
              </a:solidFill>
              <a:latin typeface="Times New Roman" pitchFamily="18" charset="0"/>
            </a:rPr>
            <a:t>E. coli</a:t>
          </a:r>
          <a:r>
            <a:rPr lang="sr-Latn-CS" sz="2400" b="1" kern="1200" dirty="0" smtClean="0">
              <a:solidFill>
                <a:srgbClr val="0070C0"/>
              </a:solidFill>
              <a:latin typeface="Times New Roman" pitchFamily="18" charset="0"/>
            </a:rPr>
            <a:t> </a:t>
          </a:r>
          <a:r>
            <a:rPr lang="sr-Latn-CS" sz="2000" b="1" kern="1200" dirty="0" smtClean="0">
              <a:solidFill>
                <a:srgbClr val="0070C0"/>
              </a:solidFill>
              <a:latin typeface="Times New Roman" pitchFamily="18" charset="0"/>
            </a:rPr>
            <a:t>- AEEC</a:t>
          </a:r>
          <a:endParaRPr lang="en-US" sz="2000" b="1" kern="1200" dirty="0" smtClean="0">
            <a:solidFill>
              <a:srgbClr val="0070C0"/>
            </a:solidFill>
          </a:endParaRPr>
        </a:p>
        <a:p>
          <a:pPr lvl="0" algn="ctr" defTabSz="800100">
            <a:lnSpc>
              <a:spcPct val="90000"/>
            </a:lnSpc>
            <a:spcBef>
              <a:spcPct val="0"/>
            </a:spcBef>
            <a:spcAft>
              <a:spcPct val="35000"/>
            </a:spcAft>
          </a:pPr>
          <a:endParaRPr lang="en-US" sz="2000" kern="1200" dirty="0"/>
        </a:p>
      </dsp:txBody>
      <dsp:txXfrm>
        <a:off x="2555151" y="1738882"/>
        <a:ext cx="2806359" cy="975190"/>
      </dsp:txXfrm>
    </dsp:sp>
    <dsp:sp modelId="{C781C8F1-7BDB-4BC9-A971-93CF04714D86}">
      <dsp:nvSpPr>
        <dsp:cNvPr id="0" name=""/>
        <dsp:cNvSpPr/>
      </dsp:nvSpPr>
      <dsp:spPr>
        <a:xfrm>
          <a:off x="1447792" y="3157920"/>
          <a:ext cx="2337717" cy="976498"/>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Latn-RS" sz="2000" b="1" kern="1200" dirty="0" smtClean="0">
              <a:solidFill>
                <a:srgbClr val="FF5050"/>
              </a:solidFill>
            </a:rPr>
            <a:t>Enteropatogeni sojevi </a:t>
          </a:r>
          <a:r>
            <a:rPr lang="sr-Latn-RS" sz="2000" b="1" i="1" kern="1200" dirty="0" smtClean="0">
              <a:solidFill>
                <a:srgbClr val="FF5050"/>
              </a:solidFill>
            </a:rPr>
            <a:t>E. coli </a:t>
          </a:r>
          <a:r>
            <a:rPr lang="sr-Latn-RS" sz="2000" b="1" kern="1200" dirty="0" smtClean="0">
              <a:solidFill>
                <a:srgbClr val="FF5050"/>
              </a:solidFill>
            </a:rPr>
            <a:t>- EPEC </a:t>
          </a:r>
          <a:endParaRPr lang="en-US" sz="2000" b="1" kern="1200" dirty="0">
            <a:solidFill>
              <a:srgbClr val="FF5050"/>
            </a:solidFill>
          </a:endParaRPr>
        </a:p>
      </dsp:txBody>
      <dsp:txXfrm>
        <a:off x="1447792" y="3157920"/>
        <a:ext cx="2337717" cy="976498"/>
      </dsp:txXfrm>
    </dsp:sp>
    <dsp:sp modelId="{BEB34D9A-9CDD-4601-9B7B-397354AD7234}">
      <dsp:nvSpPr>
        <dsp:cNvPr id="0" name=""/>
        <dsp:cNvSpPr/>
      </dsp:nvSpPr>
      <dsp:spPr>
        <a:xfrm>
          <a:off x="5595440" y="3124201"/>
          <a:ext cx="1949286" cy="1213865"/>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Latn-RS" sz="2000" b="1" kern="1200" dirty="0" smtClean="0">
              <a:solidFill>
                <a:srgbClr val="FF5050"/>
              </a:solidFill>
            </a:rPr>
            <a:t>Shiga toksin produkujući sojevi </a:t>
          </a:r>
          <a:r>
            <a:rPr lang="sr-Latn-RS" sz="2000" b="1" i="1" kern="1200" dirty="0" smtClean="0">
              <a:solidFill>
                <a:srgbClr val="FF5050"/>
              </a:solidFill>
            </a:rPr>
            <a:t>E. coli </a:t>
          </a:r>
          <a:r>
            <a:rPr lang="sr-Latn-RS" sz="2000" b="1" kern="1200" dirty="0" smtClean="0">
              <a:solidFill>
                <a:srgbClr val="FF5050"/>
              </a:solidFill>
            </a:rPr>
            <a:t>- STEC</a:t>
          </a:r>
          <a:endParaRPr lang="en-US" sz="2000" b="1" kern="1200" dirty="0">
            <a:solidFill>
              <a:srgbClr val="FF5050"/>
            </a:solidFill>
          </a:endParaRPr>
        </a:p>
      </dsp:txBody>
      <dsp:txXfrm>
        <a:off x="5595440" y="3124201"/>
        <a:ext cx="1949286" cy="1213865"/>
      </dsp:txXfrm>
    </dsp:sp>
    <dsp:sp modelId="{08E24792-0408-4BFC-A97F-CF526DBFD654}">
      <dsp:nvSpPr>
        <dsp:cNvPr id="0" name=""/>
        <dsp:cNvSpPr/>
      </dsp:nvSpPr>
      <dsp:spPr>
        <a:xfrm>
          <a:off x="4163396" y="4748196"/>
          <a:ext cx="2200695" cy="976498"/>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Latn-RS" sz="2000" b="1" kern="1200" dirty="0" smtClean="0">
              <a:solidFill>
                <a:srgbClr val="0070C0"/>
              </a:solidFill>
            </a:rPr>
            <a:t>Enterohemoragični sojevi </a:t>
          </a:r>
          <a:r>
            <a:rPr lang="sr-Latn-RS" sz="2000" b="1" i="1" kern="1200" dirty="0" smtClean="0">
              <a:solidFill>
                <a:srgbClr val="0070C0"/>
              </a:solidFill>
            </a:rPr>
            <a:t>E. coli </a:t>
          </a:r>
          <a:r>
            <a:rPr lang="sr-Latn-RS" sz="2000" b="1" kern="1200" dirty="0" smtClean="0">
              <a:solidFill>
                <a:srgbClr val="0070C0"/>
              </a:solidFill>
            </a:rPr>
            <a:t>- EHEC</a:t>
          </a:r>
          <a:endParaRPr lang="en-US" sz="2000" b="1" kern="1200" dirty="0">
            <a:solidFill>
              <a:srgbClr val="0070C0"/>
            </a:solidFill>
          </a:endParaRPr>
        </a:p>
      </dsp:txBody>
      <dsp:txXfrm>
        <a:off x="4163396" y="4748196"/>
        <a:ext cx="2200695" cy="976498"/>
      </dsp:txXfrm>
    </dsp:sp>
    <dsp:sp modelId="{31ED2A0B-0603-4588-8CCE-49FA7B9FF3D1}">
      <dsp:nvSpPr>
        <dsp:cNvPr id="0" name=""/>
        <dsp:cNvSpPr/>
      </dsp:nvSpPr>
      <dsp:spPr>
        <a:xfrm>
          <a:off x="6774221" y="4748196"/>
          <a:ext cx="1952997" cy="976498"/>
        </a:xfrm>
        <a:prstGeom prst="rect">
          <a:avLst/>
        </a:prstGeom>
        <a:solidFill>
          <a:schemeClr val="accent1">
            <a:lumMod val="20000"/>
            <a:lumOff val="80000"/>
          </a:schemeClr>
        </a:solidFill>
        <a:ln w="15875"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Latn-RS" sz="2000" b="1" kern="1200" dirty="0" smtClean="0">
              <a:solidFill>
                <a:srgbClr val="0070C0"/>
              </a:solidFill>
            </a:rPr>
            <a:t>Sojevi </a:t>
          </a:r>
          <a:r>
            <a:rPr lang="sr-Latn-RS" sz="2000" b="1" i="1" kern="1200" dirty="0" smtClean="0">
              <a:solidFill>
                <a:srgbClr val="0070C0"/>
              </a:solidFill>
            </a:rPr>
            <a:t>E. coli </a:t>
          </a:r>
          <a:r>
            <a:rPr lang="sr-Latn-RS" sz="2000" b="1" kern="1200" dirty="0" smtClean="0">
              <a:solidFill>
                <a:srgbClr val="0070C0"/>
              </a:solidFill>
            </a:rPr>
            <a:t>edemske  bolesti</a:t>
          </a:r>
          <a:endParaRPr lang="en-US" sz="2000" b="1" kern="1200" dirty="0">
            <a:solidFill>
              <a:srgbClr val="0070C0"/>
            </a:solidFill>
          </a:endParaRPr>
        </a:p>
      </dsp:txBody>
      <dsp:txXfrm>
        <a:off x="6774221" y="4748196"/>
        <a:ext cx="1952997" cy="976498"/>
      </dsp:txXfrm>
    </dsp:sp>
    <dsp:sp modelId="{17B0E8C9-9632-41B3-864D-AC8DF9E2B8A9}">
      <dsp:nvSpPr>
        <dsp:cNvPr id="0" name=""/>
        <dsp:cNvSpPr/>
      </dsp:nvSpPr>
      <dsp:spPr>
        <a:xfrm>
          <a:off x="5486405" y="1862516"/>
          <a:ext cx="3063002" cy="802017"/>
        </a:xfrm>
        <a:prstGeom prst="rect">
          <a:avLst/>
        </a:prstGeom>
        <a:solidFill>
          <a:schemeClr val="accent1">
            <a:lumMod val="20000"/>
            <a:lumOff val="80000"/>
          </a:schemeClr>
        </a:solidFill>
        <a:ln w="15875"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sr-Latn-RS" sz="2400" b="1" kern="1200" dirty="0" smtClean="0">
              <a:solidFill>
                <a:srgbClr val="0070C0"/>
              </a:solidFill>
            </a:rPr>
            <a:t>Enteroagregativni sojevi </a:t>
          </a:r>
          <a:r>
            <a:rPr lang="sr-Latn-RS" sz="2400" b="1" i="1" kern="1200" dirty="0" smtClean="0">
              <a:solidFill>
                <a:srgbClr val="0070C0"/>
              </a:solidFill>
            </a:rPr>
            <a:t>E. coli </a:t>
          </a:r>
          <a:r>
            <a:rPr lang="sr-Latn-RS" sz="1900" b="1" kern="1200" dirty="0" smtClean="0">
              <a:solidFill>
                <a:srgbClr val="0070C0"/>
              </a:solidFill>
            </a:rPr>
            <a:t>- EAggEC </a:t>
          </a:r>
          <a:endParaRPr lang="en-US" sz="1900" b="1" kern="1200" dirty="0">
            <a:solidFill>
              <a:srgbClr val="0070C0"/>
            </a:solidFill>
          </a:endParaRPr>
        </a:p>
      </dsp:txBody>
      <dsp:txXfrm>
        <a:off x="5486405" y="1862516"/>
        <a:ext cx="3063002" cy="8020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AC685E1-5BEB-4DB4-BF90-20606E08C23E}" type="datetimeFigureOut">
              <a:rPr lang="en-US"/>
              <a:pPr>
                <a:defRPr/>
              </a:pPr>
              <a:t>10-Mar-21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77D2D4E-97D7-4EBD-8D2C-BB172117C50A}" type="slidenum">
              <a:rPr lang="en-GB"/>
              <a:pPr>
                <a:defRPr/>
              </a:pPr>
              <a:t>‹#›</a:t>
            </a:fld>
            <a:endParaRPr lang="en-GB"/>
          </a:p>
        </p:txBody>
      </p:sp>
    </p:spTree>
    <p:extLst>
      <p:ext uri="{BB962C8B-B14F-4D97-AF65-F5344CB8AC3E}">
        <p14:creationId xmlns:p14="http://schemas.microsoft.com/office/powerpoint/2010/main" val="2122128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2D7D0D6-CB0F-4AE6-8BB9-89BE9BC279DC}" type="datetimeFigureOut">
              <a:rPr lang="en-US"/>
              <a:pPr>
                <a:defRPr/>
              </a:pPr>
              <a:t>10-Mar-21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9F90788-DA2B-422F-AB95-482BD3F3B147}" type="slidenum">
              <a:rPr lang="en-GB"/>
              <a:pPr>
                <a:defRPr/>
              </a:pPr>
              <a:t>‹#›</a:t>
            </a:fld>
            <a:endParaRPr lang="en-GB"/>
          </a:p>
        </p:txBody>
      </p:sp>
    </p:spTree>
    <p:extLst>
      <p:ext uri="{BB962C8B-B14F-4D97-AF65-F5344CB8AC3E}">
        <p14:creationId xmlns:p14="http://schemas.microsoft.com/office/powerpoint/2010/main" val="4268239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21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FAE111-EC9D-494F-9A5B-AFB6AA4EA8F0}" type="slidenum">
              <a:rPr lang="en-GB" smtClean="0">
                <a:cs typeface="Arial" pitchFamily="34" charset="0"/>
              </a:rPr>
              <a:pPr/>
              <a:t>1</a:t>
            </a:fld>
            <a:endParaRPr lang="en-GB" smtClean="0">
              <a:cs typeface="Arial" pitchFamily="34" charset="0"/>
            </a:endParaRPr>
          </a:p>
        </p:txBody>
      </p:sp>
    </p:spTree>
    <p:extLst>
      <p:ext uri="{BB962C8B-B14F-4D97-AF65-F5344CB8AC3E}">
        <p14:creationId xmlns:p14="http://schemas.microsoft.com/office/powerpoint/2010/main" val="989123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CDFD81-2483-4112-B335-F7019F52A552}" type="slidenum">
              <a:rPr lang="en-GB" smtClean="0">
                <a:cs typeface="Arial" pitchFamily="34" charset="0"/>
              </a:rPr>
              <a:pPr/>
              <a:t>12</a:t>
            </a:fld>
            <a:endParaRPr lang="en-GB" smtClean="0">
              <a:cs typeface="Arial" pitchFamily="34" charset="0"/>
            </a:endParaRPr>
          </a:p>
        </p:txBody>
      </p:sp>
    </p:spTree>
    <p:extLst>
      <p:ext uri="{BB962C8B-B14F-4D97-AF65-F5344CB8AC3E}">
        <p14:creationId xmlns:p14="http://schemas.microsoft.com/office/powerpoint/2010/main" val="3398456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A40960-FB67-408B-A831-C458C017DB5D}" type="slidenum">
              <a:rPr lang="en-GB" smtClean="0">
                <a:cs typeface="Arial" pitchFamily="34" charset="0"/>
              </a:rPr>
              <a:pPr/>
              <a:t>13</a:t>
            </a:fld>
            <a:endParaRPr lang="en-GB" smtClean="0">
              <a:cs typeface="Arial" pitchFamily="34" charset="0"/>
            </a:endParaRPr>
          </a:p>
        </p:txBody>
      </p:sp>
    </p:spTree>
    <p:extLst>
      <p:ext uri="{BB962C8B-B14F-4D97-AF65-F5344CB8AC3E}">
        <p14:creationId xmlns:p14="http://schemas.microsoft.com/office/powerpoint/2010/main" val="170888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A40960-FB67-408B-A831-C458C017DB5D}" type="slidenum">
              <a:rPr lang="en-GB" smtClean="0">
                <a:cs typeface="Arial" pitchFamily="34" charset="0"/>
              </a:rPr>
              <a:pPr/>
              <a:t>14</a:t>
            </a:fld>
            <a:endParaRPr lang="en-GB" smtClean="0">
              <a:cs typeface="Arial" pitchFamily="34" charset="0"/>
            </a:endParaRPr>
          </a:p>
        </p:txBody>
      </p:sp>
    </p:spTree>
    <p:extLst>
      <p:ext uri="{BB962C8B-B14F-4D97-AF65-F5344CB8AC3E}">
        <p14:creationId xmlns:p14="http://schemas.microsoft.com/office/powerpoint/2010/main" val="200115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3CD0A8-DB3D-44D7-9E8D-F2D646DA8CB4}" type="slidenum">
              <a:rPr lang="en-GB" smtClean="0">
                <a:cs typeface="Arial" pitchFamily="34" charset="0"/>
              </a:rPr>
              <a:pPr/>
              <a:t>15</a:t>
            </a:fld>
            <a:endParaRPr lang="en-GB" smtClean="0">
              <a:cs typeface="Arial" pitchFamily="34" charset="0"/>
            </a:endParaRPr>
          </a:p>
        </p:txBody>
      </p:sp>
    </p:spTree>
    <p:extLst>
      <p:ext uri="{BB962C8B-B14F-4D97-AF65-F5344CB8AC3E}">
        <p14:creationId xmlns:p14="http://schemas.microsoft.com/office/powerpoint/2010/main" val="349392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EC7EF0-412C-4D7F-A33C-970BC9FDF293}" type="slidenum">
              <a:rPr lang="en-GB" smtClean="0">
                <a:cs typeface="Arial" pitchFamily="34" charset="0"/>
              </a:rPr>
              <a:pPr/>
              <a:t>16</a:t>
            </a:fld>
            <a:endParaRPr lang="en-GB" smtClean="0">
              <a:cs typeface="Arial" pitchFamily="34" charset="0"/>
            </a:endParaRPr>
          </a:p>
        </p:txBody>
      </p:sp>
    </p:spTree>
    <p:extLst>
      <p:ext uri="{BB962C8B-B14F-4D97-AF65-F5344CB8AC3E}">
        <p14:creationId xmlns:p14="http://schemas.microsoft.com/office/powerpoint/2010/main" val="275333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CC49A4-E86A-4341-A3F9-24EE6FA88C6B}" type="slidenum">
              <a:rPr lang="en-GB" smtClean="0">
                <a:cs typeface="Arial" pitchFamily="34" charset="0"/>
              </a:rPr>
              <a:pPr/>
              <a:t>17</a:t>
            </a:fld>
            <a:endParaRPr lang="en-GB" smtClean="0">
              <a:cs typeface="Arial" pitchFamily="34" charset="0"/>
            </a:endParaRPr>
          </a:p>
        </p:txBody>
      </p:sp>
    </p:spTree>
    <p:extLst>
      <p:ext uri="{BB962C8B-B14F-4D97-AF65-F5344CB8AC3E}">
        <p14:creationId xmlns:p14="http://schemas.microsoft.com/office/powerpoint/2010/main" val="250329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ADEE42-2F20-4DAD-851E-694ADDFD8BCA}" type="slidenum">
              <a:rPr lang="en-GB" smtClean="0">
                <a:cs typeface="Arial" pitchFamily="34" charset="0"/>
              </a:rPr>
              <a:pPr/>
              <a:t>18</a:t>
            </a:fld>
            <a:endParaRPr lang="en-GB" smtClean="0">
              <a:cs typeface="Arial" pitchFamily="34" charset="0"/>
            </a:endParaRPr>
          </a:p>
        </p:txBody>
      </p:sp>
    </p:spTree>
    <p:extLst>
      <p:ext uri="{BB962C8B-B14F-4D97-AF65-F5344CB8AC3E}">
        <p14:creationId xmlns:p14="http://schemas.microsoft.com/office/powerpoint/2010/main" val="2891190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3ED9C9-91E4-4ECE-B5A1-E72C9097F1AA}" type="slidenum">
              <a:rPr lang="en-GB" smtClean="0">
                <a:cs typeface="Arial" pitchFamily="34" charset="0"/>
              </a:rPr>
              <a:pPr/>
              <a:t>19</a:t>
            </a:fld>
            <a:endParaRPr lang="en-GB" smtClean="0">
              <a:cs typeface="Arial" pitchFamily="34" charset="0"/>
            </a:endParaRPr>
          </a:p>
        </p:txBody>
      </p:sp>
    </p:spTree>
    <p:extLst>
      <p:ext uri="{BB962C8B-B14F-4D97-AF65-F5344CB8AC3E}">
        <p14:creationId xmlns:p14="http://schemas.microsoft.com/office/powerpoint/2010/main" val="226571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733A3-569F-4F54-A3A2-EAE1A97A99F3}" type="slidenum">
              <a:rPr lang="en-GB" smtClean="0">
                <a:cs typeface="Arial" pitchFamily="34" charset="0"/>
              </a:rPr>
              <a:pPr/>
              <a:t>20</a:t>
            </a:fld>
            <a:endParaRPr lang="en-GB" smtClean="0">
              <a:cs typeface="Arial" pitchFamily="34" charset="0"/>
            </a:endParaRPr>
          </a:p>
        </p:txBody>
      </p:sp>
    </p:spTree>
    <p:extLst>
      <p:ext uri="{BB962C8B-B14F-4D97-AF65-F5344CB8AC3E}">
        <p14:creationId xmlns:p14="http://schemas.microsoft.com/office/powerpoint/2010/main" val="17923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7E5FED-D168-4996-B52A-51DB7B1EB173}" type="slidenum">
              <a:rPr lang="en-GB" smtClean="0">
                <a:cs typeface="Arial" pitchFamily="34" charset="0"/>
              </a:rPr>
              <a:pPr/>
              <a:t>22</a:t>
            </a:fld>
            <a:endParaRPr lang="en-GB" smtClean="0">
              <a:cs typeface="Arial" pitchFamily="34" charset="0"/>
            </a:endParaRPr>
          </a:p>
        </p:txBody>
      </p:sp>
    </p:spTree>
    <p:extLst>
      <p:ext uri="{BB962C8B-B14F-4D97-AF65-F5344CB8AC3E}">
        <p14:creationId xmlns:p14="http://schemas.microsoft.com/office/powerpoint/2010/main" val="424285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7CC847-72F2-4B55-BF3B-FCA477B1E030}" type="slidenum">
              <a:rPr lang="en-GB" smtClean="0">
                <a:cs typeface="Arial" pitchFamily="34" charset="0"/>
              </a:rPr>
              <a:pPr/>
              <a:t>3</a:t>
            </a:fld>
            <a:endParaRPr lang="en-GB" smtClean="0">
              <a:cs typeface="Arial" pitchFamily="34" charset="0"/>
            </a:endParaRPr>
          </a:p>
        </p:txBody>
      </p:sp>
    </p:spTree>
    <p:extLst>
      <p:ext uri="{BB962C8B-B14F-4D97-AF65-F5344CB8AC3E}">
        <p14:creationId xmlns:p14="http://schemas.microsoft.com/office/powerpoint/2010/main" val="318707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7E5FED-D168-4996-B52A-51DB7B1EB173}" type="slidenum">
              <a:rPr lang="en-GB" smtClean="0">
                <a:cs typeface="Arial" pitchFamily="34" charset="0"/>
              </a:rPr>
              <a:pPr/>
              <a:t>23</a:t>
            </a:fld>
            <a:endParaRPr lang="en-GB" smtClean="0">
              <a:cs typeface="Arial" pitchFamily="34" charset="0"/>
            </a:endParaRPr>
          </a:p>
        </p:txBody>
      </p:sp>
    </p:spTree>
    <p:extLst>
      <p:ext uri="{BB962C8B-B14F-4D97-AF65-F5344CB8AC3E}">
        <p14:creationId xmlns:p14="http://schemas.microsoft.com/office/powerpoint/2010/main" val="911827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BEDA1F-D19A-4457-8816-7906F80BDF71}" type="slidenum">
              <a:rPr lang="en-GB" smtClean="0">
                <a:cs typeface="Arial" pitchFamily="34" charset="0"/>
              </a:rPr>
              <a:pPr/>
              <a:t>26</a:t>
            </a:fld>
            <a:endParaRPr lang="en-GB" smtClean="0">
              <a:cs typeface="Arial" pitchFamily="34" charset="0"/>
            </a:endParaRPr>
          </a:p>
        </p:txBody>
      </p:sp>
    </p:spTree>
    <p:extLst>
      <p:ext uri="{BB962C8B-B14F-4D97-AF65-F5344CB8AC3E}">
        <p14:creationId xmlns:p14="http://schemas.microsoft.com/office/powerpoint/2010/main" val="4253338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7D2E0F-B8FB-4282-B487-4F5AD6D333CF}" type="slidenum">
              <a:rPr lang="en-GB" smtClean="0">
                <a:cs typeface="Arial" pitchFamily="34" charset="0"/>
              </a:rPr>
              <a:pPr/>
              <a:t>27</a:t>
            </a:fld>
            <a:endParaRPr lang="en-GB" smtClean="0">
              <a:cs typeface="Arial" pitchFamily="34" charset="0"/>
            </a:endParaRPr>
          </a:p>
        </p:txBody>
      </p:sp>
    </p:spTree>
    <p:extLst>
      <p:ext uri="{BB962C8B-B14F-4D97-AF65-F5344CB8AC3E}">
        <p14:creationId xmlns:p14="http://schemas.microsoft.com/office/powerpoint/2010/main" val="11092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892234-A739-45DC-A5AB-4A461EADCA14}" type="slidenum">
              <a:rPr lang="en-GB" smtClean="0">
                <a:cs typeface="Arial" pitchFamily="34" charset="0"/>
              </a:rPr>
              <a:pPr/>
              <a:t>28</a:t>
            </a:fld>
            <a:endParaRPr lang="en-GB" smtClean="0">
              <a:cs typeface="Arial" pitchFamily="34" charset="0"/>
            </a:endParaRPr>
          </a:p>
        </p:txBody>
      </p:sp>
    </p:spTree>
    <p:extLst>
      <p:ext uri="{BB962C8B-B14F-4D97-AF65-F5344CB8AC3E}">
        <p14:creationId xmlns:p14="http://schemas.microsoft.com/office/powerpoint/2010/main" val="2267073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299317-5CC1-4BF0-BA71-31B5541568CB}" type="slidenum">
              <a:rPr lang="en-GB" smtClean="0">
                <a:cs typeface="Arial" pitchFamily="34" charset="0"/>
              </a:rPr>
              <a:pPr/>
              <a:t>29</a:t>
            </a:fld>
            <a:endParaRPr lang="en-GB" smtClean="0">
              <a:cs typeface="Arial" pitchFamily="34" charset="0"/>
            </a:endParaRPr>
          </a:p>
        </p:txBody>
      </p:sp>
    </p:spTree>
    <p:extLst>
      <p:ext uri="{BB962C8B-B14F-4D97-AF65-F5344CB8AC3E}">
        <p14:creationId xmlns:p14="http://schemas.microsoft.com/office/powerpoint/2010/main" val="3021399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499ABF-1653-442A-957A-154B7222A8A0}" type="slidenum">
              <a:rPr lang="en-GB" smtClean="0">
                <a:cs typeface="Arial" pitchFamily="34" charset="0"/>
              </a:rPr>
              <a:pPr/>
              <a:t>30</a:t>
            </a:fld>
            <a:endParaRPr lang="en-GB" smtClean="0">
              <a:cs typeface="Arial" pitchFamily="34" charset="0"/>
            </a:endParaRPr>
          </a:p>
        </p:txBody>
      </p:sp>
    </p:spTree>
    <p:extLst>
      <p:ext uri="{BB962C8B-B14F-4D97-AF65-F5344CB8AC3E}">
        <p14:creationId xmlns:p14="http://schemas.microsoft.com/office/powerpoint/2010/main" val="230862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72209C-BE94-4306-8FBE-E7713280ECDA}" type="slidenum">
              <a:rPr lang="en-GB" smtClean="0">
                <a:cs typeface="Arial" pitchFamily="34" charset="0"/>
              </a:rPr>
              <a:pPr/>
              <a:t>31</a:t>
            </a:fld>
            <a:endParaRPr lang="en-GB" smtClean="0">
              <a:cs typeface="Arial" pitchFamily="34" charset="0"/>
            </a:endParaRPr>
          </a:p>
        </p:txBody>
      </p:sp>
    </p:spTree>
    <p:extLst>
      <p:ext uri="{BB962C8B-B14F-4D97-AF65-F5344CB8AC3E}">
        <p14:creationId xmlns:p14="http://schemas.microsoft.com/office/powerpoint/2010/main" val="234486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2D40CE-BA7C-457F-90F1-283876311626}" type="slidenum">
              <a:rPr lang="en-GB" smtClean="0">
                <a:cs typeface="Arial" pitchFamily="34" charset="0"/>
              </a:rPr>
              <a:pPr/>
              <a:t>32</a:t>
            </a:fld>
            <a:endParaRPr lang="en-GB" smtClean="0">
              <a:cs typeface="Arial" pitchFamily="34" charset="0"/>
            </a:endParaRPr>
          </a:p>
        </p:txBody>
      </p:sp>
    </p:spTree>
    <p:extLst>
      <p:ext uri="{BB962C8B-B14F-4D97-AF65-F5344CB8AC3E}">
        <p14:creationId xmlns:p14="http://schemas.microsoft.com/office/powerpoint/2010/main" val="8730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229E04-3F6C-482D-AC28-5C0B3CA147D7}" type="slidenum">
              <a:rPr lang="en-GB" smtClean="0">
                <a:cs typeface="Arial" pitchFamily="34" charset="0"/>
              </a:rPr>
              <a:pPr/>
              <a:t>33</a:t>
            </a:fld>
            <a:endParaRPr lang="en-GB" smtClean="0">
              <a:cs typeface="Arial" pitchFamily="34" charset="0"/>
            </a:endParaRPr>
          </a:p>
        </p:txBody>
      </p:sp>
    </p:spTree>
    <p:extLst>
      <p:ext uri="{BB962C8B-B14F-4D97-AF65-F5344CB8AC3E}">
        <p14:creationId xmlns:p14="http://schemas.microsoft.com/office/powerpoint/2010/main" val="3640590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A1AA76-0767-4A12-A75A-123C1B9EDCF4}" type="slidenum">
              <a:rPr lang="en-GB" smtClean="0">
                <a:cs typeface="Arial" pitchFamily="34" charset="0"/>
              </a:rPr>
              <a:pPr/>
              <a:t>34</a:t>
            </a:fld>
            <a:endParaRPr lang="en-GB" smtClean="0">
              <a:cs typeface="Arial" pitchFamily="34" charset="0"/>
            </a:endParaRPr>
          </a:p>
        </p:txBody>
      </p:sp>
    </p:spTree>
    <p:extLst>
      <p:ext uri="{BB962C8B-B14F-4D97-AF65-F5344CB8AC3E}">
        <p14:creationId xmlns:p14="http://schemas.microsoft.com/office/powerpoint/2010/main" val="134187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0ACE60-43DF-4425-AB41-1828FD387142}" type="slidenum">
              <a:rPr lang="en-GB" smtClean="0">
                <a:cs typeface="Arial" pitchFamily="34" charset="0"/>
              </a:rPr>
              <a:pPr/>
              <a:t>4</a:t>
            </a:fld>
            <a:endParaRPr lang="en-GB" smtClean="0">
              <a:cs typeface="Arial" pitchFamily="34" charset="0"/>
            </a:endParaRPr>
          </a:p>
        </p:txBody>
      </p:sp>
    </p:spTree>
    <p:extLst>
      <p:ext uri="{BB962C8B-B14F-4D97-AF65-F5344CB8AC3E}">
        <p14:creationId xmlns:p14="http://schemas.microsoft.com/office/powerpoint/2010/main" val="791780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5EA4DF-E8F9-4359-86A6-5D3A9B0D65CD}" type="slidenum">
              <a:rPr lang="en-GB" smtClean="0">
                <a:cs typeface="Arial" pitchFamily="34" charset="0"/>
              </a:rPr>
              <a:pPr/>
              <a:t>36</a:t>
            </a:fld>
            <a:endParaRPr lang="en-GB" smtClean="0">
              <a:cs typeface="Arial" pitchFamily="34" charset="0"/>
            </a:endParaRPr>
          </a:p>
        </p:txBody>
      </p:sp>
    </p:spTree>
    <p:extLst>
      <p:ext uri="{BB962C8B-B14F-4D97-AF65-F5344CB8AC3E}">
        <p14:creationId xmlns:p14="http://schemas.microsoft.com/office/powerpoint/2010/main" val="3610657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AC9335-8795-45F1-85DC-0308086121B2}" type="slidenum">
              <a:rPr lang="en-GB" smtClean="0">
                <a:cs typeface="Arial" pitchFamily="34" charset="0"/>
              </a:rPr>
              <a:pPr/>
              <a:t>37</a:t>
            </a:fld>
            <a:endParaRPr lang="en-GB" smtClean="0">
              <a:cs typeface="Arial" pitchFamily="34" charset="0"/>
            </a:endParaRPr>
          </a:p>
        </p:txBody>
      </p:sp>
    </p:spTree>
    <p:extLst>
      <p:ext uri="{BB962C8B-B14F-4D97-AF65-F5344CB8AC3E}">
        <p14:creationId xmlns:p14="http://schemas.microsoft.com/office/powerpoint/2010/main" val="1356692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1DD82-1283-4515-A05E-CCEABC763152}" type="slidenum">
              <a:rPr lang="en-GB" smtClean="0">
                <a:cs typeface="Arial" pitchFamily="34" charset="0"/>
              </a:rPr>
              <a:pPr/>
              <a:t>38</a:t>
            </a:fld>
            <a:endParaRPr lang="en-GB" smtClean="0">
              <a:cs typeface="Arial" pitchFamily="34" charset="0"/>
            </a:endParaRPr>
          </a:p>
        </p:txBody>
      </p:sp>
    </p:spTree>
    <p:extLst>
      <p:ext uri="{BB962C8B-B14F-4D97-AF65-F5344CB8AC3E}">
        <p14:creationId xmlns:p14="http://schemas.microsoft.com/office/powerpoint/2010/main" val="1123526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3E157E-6205-425A-9C54-E8788B70289C}" type="slidenum">
              <a:rPr lang="en-GB" smtClean="0">
                <a:cs typeface="Arial" pitchFamily="34" charset="0"/>
              </a:rPr>
              <a:pPr/>
              <a:t>39</a:t>
            </a:fld>
            <a:endParaRPr lang="en-GB" smtClean="0">
              <a:cs typeface="Arial" pitchFamily="34" charset="0"/>
            </a:endParaRPr>
          </a:p>
        </p:txBody>
      </p:sp>
    </p:spTree>
    <p:extLst>
      <p:ext uri="{BB962C8B-B14F-4D97-AF65-F5344CB8AC3E}">
        <p14:creationId xmlns:p14="http://schemas.microsoft.com/office/powerpoint/2010/main" val="368839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130D3F-4405-4E87-9474-BC64B7E88281}" type="slidenum">
              <a:rPr lang="en-GB" smtClean="0">
                <a:cs typeface="Arial" pitchFamily="34" charset="0"/>
              </a:rPr>
              <a:pPr/>
              <a:t>40</a:t>
            </a:fld>
            <a:endParaRPr lang="en-GB" smtClean="0">
              <a:cs typeface="Arial" pitchFamily="34" charset="0"/>
            </a:endParaRPr>
          </a:p>
        </p:txBody>
      </p:sp>
    </p:spTree>
    <p:extLst>
      <p:ext uri="{BB962C8B-B14F-4D97-AF65-F5344CB8AC3E}">
        <p14:creationId xmlns:p14="http://schemas.microsoft.com/office/powerpoint/2010/main" val="2088625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5C4D37-DBE3-4E0C-85A9-D3F0B201EF70}" type="slidenum">
              <a:rPr lang="en-GB" smtClean="0">
                <a:cs typeface="Arial" pitchFamily="34" charset="0"/>
              </a:rPr>
              <a:pPr/>
              <a:t>41</a:t>
            </a:fld>
            <a:endParaRPr lang="en-GB" smtClean="0">
              <a:cs typeface="Arial" pitchFamily="34" charset="0"/>
            </a:endParaRPr>
          </a:p>
        </p:txBody>
      </p:sp>
    </p:spTree>
    <p:extLst>
      <p:ext uri="{BB962C8B-B14F-4D97-AF65-F5344CB8AC3E}">
        <p14:creationId xmlns:p14="http://schemas.microsoft.com/office/powerpoint/2010/main" val="1483829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BED034-1B97-452D-97ED-28331EFD0C0F}" type="slidenum">
              <a:rPr lang="en-GB" smtClean="0">
                <a:cs typeface="Arial" pitchFamily="34" charset="0"/>
              </a:rPr>
              <a:pPr/>
              <a:t>42</a:t>
            </a:fld>
            <a:endParaRPr lang="en-GB" smtClean="0">
              <a:cs typeface="Arial" pitchFamily="34" charset="0"/>
            </a:endParaRPr>
          </a:p>
        </p:txBody>
      </p:sp>
    </p:spTree>
    <p:extLst>
      <p:ext uri="{BB962C8B-B14F-4D97-AF65-F5344CB8AC3E}">
        <p14:creationId xmlns:p14="http://schemas.microsoft.com/office/powerpoint/2010/main" val="68427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B46712-B97E-4C02-B7EC-62113457D474}" type="slidenum">
              <a:rPr lang="en-GB" smtClean="0">
                <a:cs typeface="Arial" pitchFamily="34" charset="0"/>
              </a:rPr>
              <a:pPr/>
              <a:t>43</a:t>
            </a:fld>
            <a:endParaRPr lang="en-GB" smtClean="0">
              <a:cs typeface="Arial" pitchFamily="34" charset="0"/>
            </a:endParaRPr>
          </a:p>
        </p:txBody>
      </p:sp>
    </p:spTree>
    <p:extLst>
      <p:ext uri="{BB962C8B-B14F-4D97-AF65-F5344CB8AC3E}">
        <p14:creationId xmlns:p14="http://schemas.microsoft.com/office/powerpoint/2010/main" val="3980110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DE36E2-3B30-4461-95EF-4D98E3FF8398}" type="slidenum">
              <a:rPr lang="en-GB" smtClean="0">
                <a:cs typeface="Arial" pitchFamily="34" charset="0"/>
              </a:rPr>
              <a:pPr/>
              <a:t>44</a:t>
            </a:fld>
            <a:endParaRPr lang="en-GB" smtClean="0">
              <a:cs typeface="Arial" pitchFamily="34" charset="0"/>
            </a:endParaRPr>
          </a:p>
        </p:txBody>
      </p:sp>
    </p:spTree>
    <p:extLst>
      <p:ext uri="{BB962C8B-B14F-4D97-AF65-F5344CB8AC3E}">
        <p14:creationId xmlns:p14="http://schemas.microsoft.com/office/powerpoint/2010/main" val="2522026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DE36E2-3B30-4461-95EF-4D98E3FF8398}" type="slidenum">
              <a:rPr lang="en-GB" smtClean="0">
                <a:cs typeface="Arial" pitchFamily="34" charset="0"/>
              </a:rPr>
              <a:pPr/>
              <a:t>45</a:t>
            </a:fld>
            <a:endParaRPr lang="en-GB" smtClean="0">
              <a:cs typeface="Arial" pitchFamily="34" charset="0"/>
            </a:endParaRPr>
          </a:p>
        </p:txBody>
      </p:sp>
    </p:spTree>
    <p:extLst>
      <p:ext uri="{BB962C8B-B14F-4D97-AF65-F5344CB8AC3E}">
        <p14:creationId xmlns:p14="http://schemas.microsoft.com/office/powerpoint/2010/main" val="4159210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0135F9-A0DA-4ED2-906B-ACD94E1C6332}" type="slidenum">
              <a:rPr lang="en-GB" smtClean="0">
                <a:cs typeface="Arial" pitchFamily="34" charset="0"/>
              </a:rPr>
              <a:pPr/>
              <a:t>5</a:t>
            </a:fld>
            <a:endParaRPr lang="en-GB" smtClean="0">
              <a:cs typeface="Arial" pitchFamily="34" charset="0"/>
            </a:endParaRPr>
          </a:p>
        </p:txBody>
      </p:sp>
    </p:spTree>
    <p:extLst>
      <p:ext uri="{BB962C8B-B14F-4D97-AF65-F5344CB8AC3E}">
        <p14:creationId xmlns:p14="http://schemas.microsoft.com/office/powerpoint/2010/main" val="4085033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31728E-C8C4-412A-8AD1-F28D58648BD1}" type="slidenum">
              <a:rPr lang="en-GB" smtClean="0">
                <a:cs typeface="Arial" pitchFamily="34" charset="0"/>
              </a:rPr>
              <a:pPr/>
              <a:t>47</a:t>
            </a:fld>
            <a:endParaRPr lang="en-GB" smtClean="0">
              <a:cs typeface="Arial" pitchFamily="34" charset="0"/>
            </a:endParaRPr>
          </a:p>
        </p:txBody>
      </p:sp>
    </p:spTree>
    <p:extLst>
      <p:ext uri="{BB962C8B-B14F-4D97-AF65-F5344CB8AC3E}">
        <p14:creationId xmlns:p14="http://schemas.microsoft.com/office/powerpoint/2010/main" val="3203115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00ED34-2635-427E-A430-59D426C46BE8}" type="slidenum">
              <a:rPr lang="en-GB" smtClean="0">
                <a:cs typeface="Arial" pitchFamily="34" charset="0"/>
              </a:rPr>
              <a:pPr/>
              <a:t>49</a:t>
            </a:fld>
            <a:endParaRPr lang="en-GB" smtClean="0">
              <a:cs typeface="Arial" pitchFamily="34" charset="0"/>
            </a:endParaRPr>
          </a:p>
        </p:txBody>
      </p:sp>
    </p:spTree>
    <p:extLst>
      <p:ext uri="{BB962C8B-B14F-4D97-AF65-F5344CB8AC3E}">
        <p14:creationId xmlns:p14="http://schemas.microsoft.com/office/powerpoint/2010/main" val="1368278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38EDB9-D022-435F-B221-F3DFA7298756}" type="slidenum">
              <a:rPr lang="en-GB" smtClean="0">
                <a:cs typeface="Arial" pitchFamily="34" charset="0"/>
              </a:rPr>
              <a:pPr/>
              <a:t>50</a:t>
            </a:fld>
            <a:endParaRPr lang="en-GB" smtClean="0">
              <a:cs typeface="Arial" pitchFamily="34" charset="0"/>
            </a:endParaRPr>
          </a:p>
        </p:txBody>
      </p:sp>
    </p:spTree>
    <p:extLst>
      <p:ext uri="{BB962C8B-B14F-4D97-AF65-F5344CB8AC3E}">
        <p14:creationId xmlns:p14="http://schemas.microsoft.com/office/powerpoint/2010/main" val="3523646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568A2A-D388-443F-B2C3-4BFEF13DA902}" type="slidenum">
              <a:rPr lang="en-GB" smtClean="0">
                <a:cs typeface="Arial" pitchFamily="34" charset="0"/>
              </a:rPr>
              <a:pPr/>
              <a:t>51</a:t>
            </a:fld>
            <a:endParaRPr lang="en-GB" smtClean="0">
              <a:cs typeface="Arial" pitchFamily="34" charset="0"/>
            </a:endParaRPr>
          </a:p>
        </p:txBody>
      </p:sp>
    </p:spTree>
    <p:extLst>
      <p:ext uri="{BB962C8B-B14F-4D97-AF65-F5344CB8AC3E}">
        <p14:creationId xmlns:p14="http://schemas.microsoft.com/office/powerpoint/2010/main" val="3251217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ECCE0B-AACE-46A8-B035-7F89446AE1B9}" type="slidenum">
              <a:rPr lang="en-GB" smtClean="0">
                <a:cs typeface="Arial" pitchFamily="34" charset="0"/>
              </a:rPr>
              <a:pPr/>
              <a:t>54</a:t>
            </a:fld>
            <a:endParaRPr lang="en-GB" smtClean="0">
              <a:cs typeface="Arial" pitchFamily="34" charset="0"/>
            </a:endParaRPr>
          </a:p>
        </p:txBody>
      </p:sp>
    </p:spTree>
    <p:extLst>
      <p:ext uri="{BB962C8B-B14F-4D97-AF65-F5344CB8AC3E}">
        <p14:creationId xmlns:p14="http://schemas.microsoft.com/office/powerpoint/2010/main" val="2019011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BA9D16-3C12-4A4A-8E41-8B8D02CE1425}" type="slidenum">
              <a:rPr lang="en-GB" smtClean="0">
                <a:cs typeface="Arial" pitchFamily="34" charset="0"/>
              </a:rPr>
              <a:pPr/>
              <a:t>55</a:t>
            </a:fld>
            <a:endParaRPr lang="en-GB" smtClean="0">
              <a:cs typeface="Arial" pitchFamily="34" charset="0"/>
            </a:endParaRPr>
          </a:p>
        </p:txBody>
      </p:sp>
    </p:spTree>
    <p:extLst>
      <p:ext uri="{BB962C8B-B14F-4D97-AF65-F5344CB8AC3E}">
        <p14:creationId xmlns:p14="http://schemas.microsoft.com/office/powerpoint/2010/main" val="1491712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D7FB32-5832-4F12-BBE8-A30131DD1E74}" type="slidenum">
              <a:rPr lang="en-GB" smtClean="0">
                <a:cs typeface="Arial" pitchFamily="34" charset="0"/>
              </a:rPr>
              <a:pPr/>
              <a:t>56</a:t>
            </a:fld>
            <a:endParaRPr lang="en-GB" smtClean="0">
              <a:cs typeface="Arial" pitchFamily="34" charset="0"/>
            </a:endParaRPr>
          </a:p>
        </p:txBody>
      </p:sp>
    </p:spTree>
    <p:extLst>
      <p:ext uri="{BB962C8B-B14F-4D97-AF65-F5344CB8AC3E}">
        <p14:creationId xmlns:p14="http://schemas.microsoft.com/office/powerpoint/2010/main" val="1727918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C47EBB-B8D9-486A-89D8-48E8E9A25A7C}" type="slidenum">
              <a:rPr lang="en-GB" smtClean="0">
                <a:cs typeface="Arial" pitchFamily="34" charset="0"/>
              </a:rPr>
              <a:pPr/>
              <a:t>57</a:t>
            </a:fld>
            <a:endParaRPr lang="en-GB" smtClean="0">
              <a:cs typeface="Arial" pitchFamily="34" charset="0"/>
            </a:endParaRPr>
          </a:p>
        </p:txBody>
      </p:sp>
    </p:spTree>
    <p:extLst>
      <p:ext uri="{BB962C8B-B14F-4D97-AF65-F5344CB8AC3E}">
        <p14:creationId xmlns:p14="http://schemas.microsoft.com/office/powerpoint/2010/main" val="1349046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C47EBB-B8D9-486A-89D8-48E8E9A25A7C}" type="slidenum">
              <a:rPr lang="en-GB" smtClean="0">
                <a:cs typeface="Arial" pitchFamily="34" charset="0"/>
              </a:rPr>
              <a:pPr/>
              <a:t>58</a:t>
            </a:fld>
            <a:endParaRPr lang="en-GB" smtClean="0">
              <a:cs typeface="Arial" pitchFamily="34" charset="0"/>
            </a:endParaRPr>
          </a:p>
        </p:txBody>
      </p:sp>
    </p:spTree>
    <p:extLst>
      <p:ext uri="{BB962C8B-B14F-4D97-AF65-F5344CB8AC3E}">
        <p14:creationId xmlns:p14="http://schemas.microsoft.com/office/powerpoint/2010/main" val="3885023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30AB3A-D05A-4779-8943-1C5D5F27C9BE}" type="slidenum">
              <a:rPr lang="en-GB" smtClean="0">
                <a:cs typeface="Arial" pitchFamily="34" charset="0"/>
              </a:rPr>
              <a:pPr/>
              <a:t>60</a:t>
            </a:fld>
            <a:endParaRPr lang="en-GB" smtClean="0">
              <a:cs typeface="Arial" pitchFamily="34" charset="0"/>
            </a:endParaRPr>
          </a:p>
        </p:txBody>
      </p:sp>
    </p:spTree>
    <p:extLst>
      <p:ext uri="{BB962C8B-B14F-4D97-AF65-F5344CB8AC3E}">
        <p14:creationId xmlns:p14="http://schemas.microsoft.com/office/powerpoint/2010/main" val="239194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5030D2-F804-4374-AD43-8A6985A33745}" type="slidenum">
              <a:rPr lang="en-GB" smtClean="0">
                <a:cs typeface="Arial" pitchFamily="34" charset="0"/>
              </a:rPr>
              <a:pPr/>
              <a:t>6</a:t>
            </a:fld>
            <a:endParaRPr lang="en-GB" smtClean="0">
              <a:cs typeface="Arial" pitchFamily="34" charset="0"/>
            </a:endParaRPr>
          </a:p>
        </p:txBody>
      </p:sp>
    </p:spTree>
    <p:extLst>
      <p:ext uri="{BB962C8B-B14F-4D97-AF65-F5344CB8AC3E}">
        <p14:creationId xmlns:p14="http://schemas.microsoft.com/office/powerpoint/2010/main" val="163113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2AAD91-6A44-4EDF-AAD4-BAEB66563DB0}" type="slidenum">
              <a:rPr lang="en-GB" smtClean="0"/>
              <a:pPr/>
              <a:t>61</a:t>
            </a:fld>
            <a:endParaRPr lang="en-GB" smtClean="0"/>
          </a:p>
        </p:txBody>
      </p:sp>
    </p:spTree>
    <p:extLst>
      <p:ext uri="{BB962C8B-B14F-4D97-AF65-F5344CB8AC3E}">
        <p14:creationId xmlns:p14="http://schemas.microsoft.com/office/powerpoint/2010/main" val="3272902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5E1DD1-9ABB-45E5-9367-8CF3043A3120}" type="slidenum">
              <a:rPr lang="en-GB" smtClean="0"/>
              <a:pPr/>
              <a:t>62</a:t>
            </a:fld>
            <a:endParaRPr lang="en-GB" smtClean="0"/>
          </a:p>
        </p:txBody>
      </p:sp>
    </p:spTree>
    <p:extLst>
      <p:ext uri="{BB962C8B-B14F-4D97-AF65-F5344CB8AC3E}">
        <p14:creationId xmlns:p14="http://schemas.microsoft.com/office/powerpoint/2010/main" val="1566481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315E44-2286-493C-BD10-E86877981BD0}" type="slidenum">
              <a:rPr lang="en-GB" smtClean="0">
                <a:cs typeface="Arial" pitchFamily="34" charset="0"/>
              </a:rPr>
              <a:pPr/>
              <a:t>63</a:t>
            </a:fld>
            <a:endParaRPr lang="en-GB" smtClean="0">
              <a:cs typeface="Arial" pitchFamily="34" charset="0"/>
            </a:endParaRPr>
          </a:p>
        </p:txBody>
      </p:sp>
    </p:spTree>
    <p:extLst>
      <p:ext uri="{BB962C8B-B14F-4D97-AF65-F5344CB8AC3E}">
        <p14:creationId xmlns:p14="http://schemas.microsoft.com/office/powerpoint/2010/main" val="3455405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97926F-450A-4BA2-B94E-5E9A546AAC20}" type="slidenum">
              <a:rPr lang="en-GB" smtClean="0">
                <a:cs typeface="Arial" pitchFamily="34" charset="0"/>
              </a:rPr>
              <a:pPr/>
              <a:t>64</a:t>
            </a:fld>
            <a:endParaRPr lang="en-GB" smtClean="0">
              <a:cs typeface="Arial" pitchFamily="34" charset="0"/>
            </a:endParaRPr>
          </a:p>
        </p:txBody>
      </p:sp>
    </p:spTree>
    <p:extLst>
      <p:ext uri="{BB962C8B-B14F-4D97-AF65-F5344CB8AC3E}">
        <p14:creationId xmlns:p14="http://schemas.microsoft.com/office/powerpoint/2010/main" val="9628964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255CF9-7D6F-4E40-A5CB-C8F5EC1A49CA}" type="slidenum">
              <a:rPr lang="en-GB" smtClean="0">
                <a:cs typeface="Arial" pitchFamily="34" charset="0"/>
              </a:rPr>
              <a:pPr/>
              <a:t>65</a:t>
            </a:fld>
            <a:endParaRPr lang="en-GB" smtClean="0">
              <a:cs typeface="Arial" pitchFamily="34" charset="0"/>
            </a:endParaRPr>
          </a:p>
        </p:txBody>
      </p:sp>
    </p:spTree>
    <p:extLst>
      <p:ext uri="{BB962C8B-B14F-4D97-AF65-F5344CB8AC3E}">
        <p14:creationId xmlns:p14="http://schemas.microsoft.com/office/powerpoint/2010/main" val="2375719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14E6AF-C5A9-454F-B8BD-DF03614F2972}" type="slidenum">
              <a:rPr lang="en-GB" smtClean="0">
                <a:cs typeface="Arial" pitchFamily="34" charset="0"/>
              </a:rPr>
              <a:pPr/>
              <a:t>66</a:t>
            </a:fld>
            <a:endParaRPr lang="en-GB" smtClean="0">
              <a:cs typeface="Arial" pitchFamily="34" charset="0"/>
            </a:endParaRPr>
          </a:p>
        </p:txBody>
      </p:sp>
    </p:spTree>
    <p:extLst>
      <p:ext uri="{BB962C8B-B14F-4D97-AF65-F5344CB8AC3E}">
        <p14:creationId xmlns:p14="http://schemas.microsoft.com/office/powerpoint/2010/main" val="2395604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D6C8FF-9D19-4386-BAD6-4B9553D88B0E}" type="slidenum">
              <a:rPr lang="en-GB" smtClean="0">
                <a:cs typeface="Arial" pitchFamily="34" charset="0"/>
              </a:rPr>
              <a:pPr/>
              <a:t>67</a:t>
            </a:fld>
            <a:endParaRPr lang="en-GB" smtClean="0">
              <a:cs typeface="Arial" pitchFamily="34" charset="0"/>
            </a:endParaRPr>
          </a:p>
        </p:txBody>
      </p:sp>
    </p:spTree>
    <p:extLst>
      <p:ext uri="{BB962C8B-B14F-4D97-AF65-F5344CB8AC3E}">
        <p14:creationId xmlns:p14="http://schemas.microsoft.com/office/powerpoint/2010/main" val="2202914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9EA86-81C8-4922-9D08-0945F7F5F1BE}" type="slidenum">
              <a:rPr lang="en-GB" smtClean="0">
                <a:cs typeface="Arial" pitchFamily="34" charset="0"/>
              </a:rPr>
              <a:pPr/>
              <a:t>68</a:t>
            </a:fld>
            <a:endParaRPr lang="en-GB" smtClean="0">
              <a:cs typeface="Arial" pitchFamily="34" charset="0"/>
            </a:endParaRPr>
          </a:p>
        </p:txBody>
      </p:sp>
    </p:spTree>
    <p:extLst>
      <p:ext uri="{BB962C8B-B14F-4D97-AF65-F5344CB8AC3E}">
        <p14:creationId xmlns:p14="http://schemas.microsoft.com/office/powerpoint/2010/main" val="3025506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410520-3595-49D2-83F3-C451FA5D6BCC}" type="slidenum">
              <a:rPr lang="en-GB" smtClean="0">
                <a:cs typeface="Arial" pitchFamily="34" charset="0"/>
              </a:rPr>
              <a:pPr/>
              <a:t>69</a:t>
            </a:fld>
            <a:endParaRPr lang="en-GB" smtClean="0">
              <a:cs typeface="Arial" pitchFamily="34" charset="0"/>
            </a:endParaRPr>
          </a:p>
        </p:txBody>
      </p:sp>
    </p:spTree>
    <p:extLst>
      <p:ext uri="{BB962C8B-B14F-4D97-AF65-F5344CB8AC3E}">
        <p14:creationId xmlns:p14="http://schemas.microsoft.com/office/powerpoint/2010/main" val="3823279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EE6162-236E-43EA-824F-DF37E359390F}" type="slidenum">
              <a:rPr lang="en-GB" smtClean="0">
                <a:cs typeface="Arial" pitchFamily="34" charset="0"/>
              </a:rPr>
              <a:pPr/>
              <a:t>71</a:t>
            </a:fld>
            <a:endParaRPr lang="en-GB" smtClean="0">
              <a:cs typeface="Arial" pitchFamily="34" charset="0"/>
            </a:endParaRPr>
          </a:p>
        </p:txBody>
      </p:sp>
    </p:spTree>
    <p:extLst>
      <p:ext uri="{BB962C8B-B14F-4D97-AF65-F5344CB8AC3E}">
        <p14:creationId xmlns:p14="http://schemas.microsoft.com/office/powerpoint/2010/main" val="217570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D2E894-D3B7-4FA4-AFDC-DE3F11B6E69E}" type="slidenum">
              <a:rPr lang="en-GB" smtClean="0">
                <a:cs typeface="Arial" pitchFamily="34" charset="0"/>
              </a:rPr>
              <a:pPr/>
              <a:t>7</a:t>
            </a:fld>
            <a:endParaRPr lang="en-GB" smtClean="0">
              <a:cs typeface="Arial" pitchFamily="34" charset="0"/>
            </a:endParaRPr>
          </a:p>
        </p:txBody>
      </p:sp>
    </p:spTree>
    <p:extLst>
      <p:ext uri="{BB962C8B-B14F-4D97-AF65-F5344CB8AC3E}">
        <p14:creationId xmlns:p14="http://schemas.microsoft.com/office/powerpoint/2010/main" val="2256203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5522D7-8DCF-4432-9E52-DADE0CB7852C}" type="slidenum">
              <a:rPr lang="en-GB" smtClean="0">
                <a:cs typeface="Arial" pitchFamily="34" charset="0"/>
              </a:rPr>
              <a:pPr/>
              <a:t>74</a:t>
            </a:fld>
            <a:endParaRPr lang="en-GB" smtClean="0">
              <a:cs typeface="Arial" pitchFamily="34" charset="0"/>
            </a:endParaRPr>
          </a:p>
        </p:txBody>
      </p:sp>
    </p:spTree>
    <p:extLst>
      <p:ext uri="{BB962C8B-B14F-4D97-AF65-F5344CB8AC3E}">
        <p14:creationId xmlns:p14="http://schemas.microsoft.com/office/powerpoint/2010/main" val="3301383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CC043E-A0BB-40C9-B805-456EC77FA49F}" type="slidenum">
              <a:rPr lang="en-GB" smtClean="0">
                <a:cs typeface="Arial" pitchFamily="34" charset="0"/>
              </a:rPr>
              <a:pPr/>
              <a:t>75</a:t>
            </a:fld>
            <a:endParaRPr lang="en-GB" smtClean="0">
              <a:cs typeface="Arial" pitchFamily="34" charset="0"/>
            </a:endParaRPr>
          </a:p>
        </p:txBody>
      </p:sp>
    </p:spTree>
    <p:extLst>
      <p:ext uri="{BB962C8B-B14F-4D97-AF65-F5344CB8AC3E}">
        <p14:creationId xmlns:p14="http://schemas.microsoft.com/office/powerpoint/2010/main" val="1217872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7DBD0A-89A6-4542-A5B3-F0834067D8B7}" type="slidenum">
              <a:rPr lang="en-GB" smtClean="0">
                <a:cs typeface="Arial" pitchFamily="34" charset="0"/>
              </a:rPr>
              <a:pPr/>
              <a:t>76</a:t>
            </a:fld>
            <a:endParaRPr lang="en-GB" smtClean="0">
              <a:cs typeface="Arial" pitchFamily="34" charset="0"/>
            </a:endParaRPr>
          </a:p>
        </p:txBody>
      </p:sp>
    </p:spTree>
    <p:extLst>
      <p:ext uri="{BB962C8B-B14F-4D97-AF65-F5344CB8AC3E}">
        <p14:creationId xmlns:p14="http://schemas.microsoft.com/office/powerpoint/2010/main" val="3791298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EFE619-42D2-460C-9435-4B60B2B3386C}" type="slidenum">
              <a:rPr lang="en-GB" smtClean="0">
                <a:cs typeface="Arial" pitchFamily="34" charset="0"/>
              </a:rPr>
              <a:pPr/>
              <a:t>77</a:t>
            </a:fld>
            <a:endParaRPr lang="en-GB" smtClean="0">
              <a:cs typeface="Arial" pitchFamily="34" charset="0"/>
            </a:endParaRPr>
          </a:p>
        </p:txBody>
      </p:sp>
    </p:spTree>
    <p:extLst>
      <p:ext uri="{BB962C8B-B14F-4D97-AF65-F5344CB8AC3E}">
        <p14:creationId xmlns:p14="http://schemas.microsoft.com/office/powerpoint/2010/main" val="505667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EC5DE3-93B2-48D6-B15E-0772559D9A88}" type="slidenum">
              <a:rPr lang="en-GB" smtClean="0">
                <a:cs typeface="Arial" pitchFamily="34" charset="0"/>
              </a:rPr>
              <a:pPr/>
              <a:t>80</a:t>
            </a:fld>
            <a:endParaRPr lang="en-GB" smtClean="0">
              <a:cs typeface="Arial" pitchFamily="34" charset="0"/>
            </a:endParaRPr>
          </a:p>
        </p:txBody>
      </p:sp>
    </p:spTree>
    <p:extLst>
      <p:ext uri="{BB962C8B-B14F-4D97-AF65-F5344CB8AC3E}">
        <p14:creationId xmlns:p14="http://schemas.microsoft.com/office/powerpoint/2010/main" val="1837504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B92006-2048-4400-8DB2-5726B59A9851}" type="slidenum">
              <a:rPr lang="en-GB" smtClean="0">
                <a:cs typeface="Arial" pitchFamily="34" charset="0"/>
              </a:rPr>
              <a:pPr/>
              <a:t>81</a:t>
            </a:fld>
            <a:endParaRPr lang="en-GB" smtClean="0">
              <a:cs typeface="Arial" pitchFamily="34" charset="0"/>
            </a:endParaRPr>
          </a:p>
        </p:txBody>
      </p:sp>
    </p:spTree>
    <p:extLst>
      <p:ext uri="{BB962C8B-B14F-4D97-AF65-F5344CB8AC3E}">
        <p14:creationId xmlns:p14="http://schemas.microsoft.com/office/powerpoint/2010/main" val="217714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CA29DB-1C37-4279-82FC-428C19D0AF41}" type="slidenum">
              <a:rPr lang="en-GB" smtClean="0">
                <a:cs typeface="Arial" pitchFamily="34" charset="0"/>
              </a:rPr>
              <a:pPr/>
              <a:t>82</a:t>
            </a:fld>
            <a:endParaRPr lang="en-GB" smtClean="0">
              <a:cs typeface="Arial" pitchFamily="34" charset="0"/>
            </a:endParaRPr>
          </a:p>
        </p:txBody>
      </p:sp>
    </p:spTree>
    <p:extLst>
      <p:ext uri="{BB962C8B-B14F-4D97-AF65-F5344CB8AC3E}">
        <p14:creationId xmlns:p14="http://schemas.microsoft.com/office/powerpoint/2010/main" val="1336170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5B7DCF-0F18-4F96-B974-E092E04C2B25}" type="slidenum">
              <a:rPr lang="en-GB" smtClean="0">
                <a:cs typeface="Arial" pitchFamily="34" charset="0"/>
              </a:rPr>
              <a:pPr/>
              <a:t>83</a:t>
            </a:fld>
            <a:endParaRPr lang="en-GB" smtClean="0">
              <a:cs typeface="Arial" pitchFamily="34" charset="0"/>
            </a:endParaRPr>
          </a:p>
        </p:txBody>
      </p:sp>
    </p:spTree>
    <p:extLst>
      <p:ext uri="{BB962C8B-B14F-4D97-AF65-F5344CB8AC3E}">
        <p14:creationId xmlns:p14="http://schemas.microsoft.com/office/powerpoint/2010/main" val="42379419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D9BF24-A7D6-4657-B8A7-8050C59F884E}" type="slidenum">
              <a:rPr lang="en-GB" smtClean="0">
                <a:cs typeface="Arial" pitchFamily="34" charset="0"/>
              </a:rPr>
              <a:pPr/>
              <a:t>86</a:t>
            </a:fld>
            <a:endParaRPr lang="en-GB" smtClean="0">
              <a:cs typeface="Arial" pitchFamily="34" charset="0"/>
            </a:endParaRPr>
          </a:p>
        </p:txBody>
      </p:sp>
    </p:spTree>
    <p:extLst>
      <p:ext uri="{BB962C8B-B14F-4D97-AF65-F5344CB8AC3E}">
        <p14:creationId xmlns:p14="http://schemas.microsoft.com/office/powerpoint/2010/main" val="2439421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F90788-DA2B-422F-AB95-482BD3F3B147}" type="slidenum">
              <a:rPr lang="en-GB" smtClean="0"/>
              <a:pPr>
                <a:defRPr/>
              </a:pPr>
              <a:t>96</a:t>
            </a:fld>
            <a:endParaRPr lang="en-GB"/>
          </a:p>
        </p:txBody>
      </p:sp>
    </p:spTree>
    <p:extLst>
      <p:ext uri="{BB962C8B-B14F-4D97-AF65-F5344CB8AC3E}">
        <p14:creationId xmlns:p14="http://schemas.microsoft.com/office/powerpoint/2010/main" val="64441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9C3F3D-806B-4714-B63F-D5B72E4C9047}" type="slidenum">
              <a:rPr lang="en-GB" smtClean="0">
                <a:cs typeface="Arial" pitchFamily="34" charset="0"/>
              </a:rPr>
              <a:pPr/>
              <a:t>8</a:t>
            </a:fld>
            <a:endParaRPr lang="en-GB" smtClean="0">
              <a:cs typeface="Arial" pitchFamily="34" charset="0"/>
            </a:endParaRPr>
          </a:p>
        </p:txBody>
      </p:sp>
    </p:spTree>
    <p:extLst>
      <p:ext uri="{BB962C8B-B14F-4D97-AF65-F5344CB8AC3E}">
        <p14:creationId xmlns:p14="http://schemas.microsoft.com/office/powerpoint/2010/main" val="29536595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B0AC12-E0FA-44E7-B8DC-0AD251B6557B}" type="slidenum">
              <a:rPr lang="en-GB" smtClean="0">
                <a:cs typeface="Arial" pitchFamily="34" charset="0"/>
              </a:rPr>
              <a:pPr/>
              <a:t>100</a:t>
            </a:fld>
            <a:endParaRPr lang="en-GB" smtClean="0">
              <a:cs typeface="Arial" pitchFamily="34" charset="0"/>
            </a:endParaRPr>
          </a:p>
        </p:txBody>
      </p:sp>
    </p:spTree>
    <p:extLst>
      <p:ext uri="{BB962C8B-B14F-4D97-AF65-F5344CB8AC3E}">
        <p14:creationId xmlns:p14="http://schemas.microsoft.com/office/powerpoint/2010/main" val="2477459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59C00-E7A8-4C7B-9FAD-8AA1D0A286FA}" type="slidenum">
              <a:rPr lang="en-GB" smtClean="0">
                <a:cs typeface="Arial" pitchFamily="34" charset="0"/>
              </a:rPr>
              <a:pPr/>
              <a:t>101</a:t>
            </a:fld>
            <a:endParaRPr lang="en-GB" smtClean="0">
              <a:cs typeface="Arial" pitchFamily="34" charset="0"/>
            </a:endParaRPr>
          </a:p>
        </p:txBody>
      </p:sp>
    </p:spTree>
    <p:extLst>
      <p:ext uri="{BB962C8B-B14F-4D97-AF65-F5344CB8AC3E}">
        <p14:creationId xmlns:p14="http://schemas.microsoft.com/office/powerpoint/2010/main" val="3840119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59C00-E7A8-4C7B-9FAD-8AA1D0A286FA}" type="slidenum">
              <a:rPr lang="en-GB" smtClean="0">
                <a:cs typeface="Arial" pitchFamily="34" charset="0"/>
              </a:rPr>
              <a:pPr/>
              <a:t>102</a:t>
            </a:fld>
            <a:endParaRPr lang="en-GB" smtClean="0">
              <a:cs typeface="Arial" pitchFamily="34" charset="0"/>
            </a:endParaRPr>
          </a:p>
        </p:txBody>
      </p:sp>
    </p:spTree>
    <p:extLst>
      <p:ext uri="{BB962C8B-B14F-4D97-AF65-F5344CB8AC3E}">
        <p14:creationId xmlns:p14="http://schemas.microsoft.com/office/powerpoint/2010/main" val="1221658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59C00-E7A8-4C7B-9FAD-8AA1D0A286FA}" type="slidenum">
              <a:rPr lang="en-GB" smtClean="0">
                <a:cs typeface="Arial" pitchFamily="34" charset="0"/>
              </a:rPr>
              <a:pPr/>
              <a:t>103</a:t>
            </a:fld>
            <a:endParaRPr lang="en-GB" smtClean="0">
              <a:cs typeface="Arial" pitchFamily="34" charset="0"/>
            </a:endParaRPr>
          </a:p>
        </p:txBody>
      </p:sp>
    </p:spTree>
    <p:extLst>
      <p:ext uri="{BB962C8B-B14F-4D97-AF65-F5344CB8AC3E}">
        <p14:creationId xmlns:p14="http://schemas.microsoft.com/office/powerpoint/2010/main" val="3466418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59C00-E7A8-4C7B-9FAD-8AA1D0A286FA}" type="slidenum">
              <a:rPr lang="en-GB" smtClean="0">
                <a:cs typeface="Arial" pitchFamily="34" charset="0"/>
              </a:rPr>
              <a:pPr/>
              <a:t>104</a:t>
            </a:fld>
            <a:endParaRPr lang="en-GB" smtClean="0">
              <a:cs typeface="Arial" pitchFamily="34" charset="0"/>
            </a:endParaRPr>
          </a:p>
        </p:txBody>
      </p:sp>
    </p:spTree>
    <p:extLst>
      <p:ext uri="{BB962C8B-B14F-4D97-AF65-F5344CB8AC3E}">
        <p14:creationId xmlns:p14="http://schemas.microsoft.com/office/powerpoint/2010/main" val="2117361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59C00-E7A8-4C7B-9FAD-8AA1D0A286FA}" type="slidenum">
              <a:rPr lang="en-GB" smtClean="0">
                <a:cs typeface="Arial" pitchFamily="34" charset="0"/>
              </a:rPr>
              <a:pPr/>
              <a:t>105</a:t>
            </a:fld>
            <a:endParaRPr lang="en-GB" smtClean="0">
              <a:cs typeface="Arial" pitchFamily="34" charset="0"/>
            </a:endParaRPr>
          </a:p>
        </p:txBody>
      </p:sp>
    </p:spTree>
    <p:extLst>
      <p:ext uri="{BB962C8B-B14F-4D97-AF65-F5344CB8AC3E}">
        <p14:creationId xmlns:p14="http://schemas.microsoft.com/office/powerpoint/2010/main" val="32797522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615D3D-2514-4265-876B-C1473B194389}" type="slidenum">
              <a:rPr lang="en-GB" smtClean="0">
                <a:cs typeface="Arial" pitchFamily="34" charset="0"/>
              </a:rPr>
              <a:pPr/>
              <a:t>106</a:t>
            </a:fld>
            <a:endParaRPr lang="en-GB" smtClean="0">
              <a:cs typeface="Arial" pitchFamily="34" charset="0"/>
            </a:endParaRPr>
          </a:p>
        </p:txBody>
      </p:sp>
    </p:spTree>
    <p:extLst>
      <p:ext uri="{BB962C8B-B14F-4D97-AF65-F5344CB8AC3E}">
        <p14:creationId xmlns:p14="http://schemas.microsoft.com/office/powerpoint/2010/main" val="7007261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8057CB-6CF5-4F8D-B343-A04CF763513B}" type="slidenum">
              <a:rPr lang="en-GB" smtClean="0">
                <a:cs typeface="Arial" pitchFamily="34" charset="0"/>
              </a:rPr>
              <a:pPr/>
              <a:t>107</a:t>
            </a:fld>
            <a:endParaRPr lang="en-GB" smtClean="0">
              <a:cs typeface="Arial" pitchFamily="34" charset="0"/>
            </a:endParaRPr>
          </a:p>
        </p:txBody>
      </p:sp>
    </p:spTree>
    <p:extLst>
      <p:ext uri="{BB962C8B-B14F-4D97-AF65-F5344CB8AC3E}">
        <p14:creationId xmlns:p14="http://schemas.microsoft.com/office/powerpoint/2010/main" val="1128568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86AABC-20D0-4E09-97DA-3B6A6D369F2F}" type="slidenum">
              <a:rPr lang="en-GB" smtClean="0">
                <a:cs typeface="Arial" pitchFamily="34" charset="0"/>
              </a:rPr>
              <a:pPr/>
              <a:t>108</a:t>
            </a:fld>
            <a:endParaRPr lang="en-GB" smtClean="0">
              <a:cs typeface="Arial" pitchFamily="34" charset="0"/>
            </a:endParaRPr>
          </a:p>
        </p:txBody>
      </p:sp>
    </p:spTree>
    <p:extLst>
      <p:ext uri="{BB962C8B-B14F-4D97-AF65-F5344CB8AC3E}">
        <p14:creationId xmlns:p14="http://schemas.microsoft.com/office/powerpoint/2010/main" val="301498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0292A6-2479-47A3-AE26-70A3ED710673}" type="slidenum">
              <a:rPr lang="en-GB" smtClean="0">
                <a:cs typeface="Arial" pitchFamily="34" charset="0"/>
              </a:rPr>
              <a:pPr/>
              <a:t>9</a:t>
            </a:fld>
            <a:endParaRPr lang="en-GB" smtClean="0">
              <a:cs typeface="Arial" pitchFamily="34" charset="0"/>
            </a:endParaRPr>
          </a:p>
        </p:txBody>
      </p:sp>
    </p:spTree>
    <p:extLst>
      <p:ext uri="{BB962C8B-B14F-4D97-AF65-F5344CB8AC3E}">
        <p14:creationId xmlns:p14="http://schemas.microsoft.com/office/powerpoint/2010/main" val="2787531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739033-BC96-48A7-AC99-BBF5EE9502DA}" type="slidenum">
              <a:rPr lang="en-GB" smtClean="0">
                <a:cs typeface="Arial" pitchFamily="34" charset="0"/>
              </a:rPr>
              <a:pPr/>
              <a:t>10</a:t>
            </a:fld>
            <a:endParaRPr lang="en-GB" smtClean="0">
              <a:cs typeface="Arial" pitchFamily="34" charset="0"/>
            </a:endParaRPr>
          </a:p>
        </p:txBody>
      </p:sp>
    </p:spTree>
    <p:extLst>
      <p:ext uri="{BB962C8B-B14F-4D97-AF65-F5344CB8AC3E}">
        <p14:creationId xmlns:p14="http://schemas.microsoft.com/office/powerpoint/2010/main" val="40896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5A7E070C-D510-4910-94C8-DD3538391963}" type="slidenum">
              <a:rPr lang="en-GB" altLang="en-US" smtClean="0"/>
              <a:pPr/>
              <a:t>‹#›</a:t>
            </a:fld>
            <a:endParaRPr lang="en-GB"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418999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FAABD641-23A1-4C11-A6DF-2AFDA949C0B0}" type="slidenum">
              <a:rPr lang="en-GB" altLang="en-US" smtClean="0"/>
              <a:pPr/>
              <a:t>‹#›</a:t>
            </a:fld>
            <a:endParaRPr lang="en-GB" altLang="en-US"/>
          </a:p>
        </p:txBody>
      </p:sp>
    </p:spTree>
    <p:extLst>
      <p:ext uri="{BB962C8B-B14F-4D97-AF65-F5344CB8AC3E}">
        <p14:creationId xmlns:p14="http://schemas.microsoft.com/office/powerpoint/2010/main" val="303794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8B04EE34-4366-4811-BF04-F7F848A2F728}" type="slidenum">
              <a:rPr lang="en-GB" altLang="en-US" smtClean="0"/>
              <a:pPr/>
              <a:t>‹#›</a:t>
            </a:fld>
            <a:endParaRPr lang="en-GB" altLang="en-US"/>
          </a:p>
        </p:txBody>
      </p:sp>
    </p:spTree>
    <p:extLst>
      <p:ext uri="{BB962C8B-B14F-4D97-AF65-F5344CB8AC3E}">
        <p14:creationId xmlns:p14="http://schemas.microsoft.com/office/powerpoint/2010/main" val="200335806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E21DC52F-B330-472C-A68D-19EDDCB66C78}" type="slidenum">
              <a:rPr lang="en-GB"/>
              <a:pPr>
                <a:defRPr/>
              </a:pPr>
              <a:t>‹#›</a:t>
            </a:fld>
            <a:endParaRPr lang="en-GB"/>
          </a:p>
        </p:txBody>
      </p:sp>
    </p:spTree>
    <p:extLst>
      <p:ext uri="{BB962C8B-B14F-4D97-AF65-F5344CB8AC3E}">
        <p14:creationId xmlns:p14="http://schemas.microsoft.com/office/powerpoint/2010/main" val="2308919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pPr>
              <a:defRPr/>
            </a:pPr>
            <a:fld id="{99348501-0994-49EE-9B0A-3F954D102D18}" type="slidenum">
              <a:rPr lang="en-US" altLang="en-US"/>
              <a:pPr>
                <a:defRPr/>
              </a:pPr>
              <a:t>‹#›</a:t>
            </a:fld>
            <a:endParaRPr lang="en-US" altLang="en-US"/>
          </a:p>
        </p:txBody>
      </p:sp>
    </p:spTree>
    <p:extLst>
      <p:ext uri="{BB962C8B-B14F-4D97-AF65-F5344CB8AC3E}">
        <p14:creationId xmlns:p14="http://schemas.microsoft.com/office/powerpoint/2010/main" val="267386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F3CF0107-DB23-474E-87E3-97C78A3F3980}" type="slidenum">
              <a:rPr lang="en-GB" altLang="en-US" smtClean="0"/>
              <a:pPr/>
              <a:t>‹#›</a:t>
            </a:fld>
            <a:endParaRPr lang="en-GB" altLang="en-US"/>
          </a:p>
        </p:txBody>
      </p:sp>
    </p:spTree>
    <p:extLst>
      <p:ext uri="{BB962C8B-B14F-4D97-AF65-F5344CB8AC3E}">
        <p14:creationId xmlns:p14="http://schemas.microsoft.com/office/powerpoint/2010/main" val="375833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892990E5-D133-44BD-B763-4C0C1D8C49BA}" type="slidenum">
              <a:rPr lang="en-GB" altLang="en-US" smtClean="0"/>
              <a:pPr/>
              <a:t>‹#›</a:t>
            </a:fld>
            <a:endParaRPr lang="en-GB"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01423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1F5E2902-CA6C-4188-8217-AF6D4BBAF3A8}" type="slidenum">
              <a:rPr lang="en-GB" altLang="en-US" smtClean="0"/>
              <a:pPr/>
              <a:t>‹#›</a:t>
            </a:fld>
            <a:endParaRPr lang="en-GB" altLang="en-US"/>
          </a:p>
        </p:txBody>
      </p:sp>
    </p:spTree>
    <p:extLst>
      <p:ext uri="{BB962C8B-B14F-4D97-AF65-F5344CB8AC3E}">
        <p14:creationId xmlns:p14="http://schemas.microsoft.com/office/powerpoint/2010/main" val="418173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8E7B4C43-12ED-4F7D-8B7B-BF3285F77121}" type="slidenum">
              <a:rPr lang="en-GB" altLang="en-US" smtClean="0"/>
              <a:pPr/>
              <a:t>‹#›</a:t>
            </a:fld>
            <a:endParaRPr lang="en-GB" altLang="en-US"/>
          </a:p>
        </p:txBody>
      </p:sp>
    </p:spTree>
    <p:extLst>
      <p:ext uri="{BB962C8B-B14F-4D97-AF65-F5344CB8AC3E}">
        <p14:creationId xmlns:p14="http://schemas.microsoft.com/office/powerpoint/2010/main" val="193764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1F040E7E-5BBD-46CC-9E27-EA0F5A3685EB}" type="slidenum">
              <a:rPr lang="en-GB" altLang="en-US" smtClean="0"/>
              <a:pPr/>
              <a:t>‹#›</a:t>
            </a:fld>
            <a:endParaRPr lang="en-GB" altLang="en-US"/>
          </a:p>
        </p:txBody>
      </p:sp>
    </p:spTree>
    <p:extLst>
      <p:ext uri="{BB962C8B-B14F-4D97-AF65-F5344CB8AC3E}">
        <p14:creationId xmlns:p14="http://schemas.microsoft.com/office/powerpoint/2010/main" val="208190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GB">
              <a:solidFill>
                <a:prstClr val="white">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30CD553A-1BA2-41D9-9B81-321C69D356AD}" type="slidenum">
              <a:rPr lang="en-GB" altLang="en-US" smtClean="0"/>
              <a:pPr/>
              <a:t>‹#›</a:t>
            </a:fld>
            <a:endParaRPr lang="en-GB" altLang="en-US"/>
          </a:p>
        </p:txBody>
      </p:sp>
    </p:spTree>
    <p:extLst>
      <p:ext uri="{BB962C8B-B14F-4D97-AF65-F5344CB8AC3E}">
        <p14:creationId xmlns:p14="http://schemas.microsoft.com/office/powerpoint/2010/main" val="39965697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GB">
              <a:solidFill>
                <a:prstClr val="white">
                  <a:tint val="7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009EB2-5E06-448E-8E0A-B71762A9A2D0}" type="slidenum">
              <a:rPr lang="en-GB" altLang="en-US" smtClean="0"/>
              <a:pPr/>
              <a:t>‹#›</a:t>
            </a:fld>
            <a:endParaRPr lang="en-GB" altLang="en-US"/>
          </a:p>
        </p:txBody>
      </p:sp>
    </p:spTree>
    <p:extLst>
      <p:ext uri="{BB962C8B-B14F-4D97-AF65-F5344CB8AC3E}">
        <p14:creationId xmlns:p14="http://schemas.microsoft.com/office/powerpoint/2010/main" val="184546887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4C066-98A0-4928-B973-0D3730FBF2BE}" type="slidenum">
              <a:rPr lang="en-GB" altLang="en-US" smtClean="0"/>
              <a:pPr/>
              <a:t>‹#›</a:t>
            </a:fld>
            <a:endParaRPr lang="en-GB" altLang="en-US"/>
          </a:p>
        </p:txBody>
      </p:sp>
    </p:spTree>
    <p:extLst>
      <p:ext uri="{BB962C8B-B14F-4D97-AF65-F5344CB8AC3E}">
        <p14:creationId xmlns:p14="http://schemas.microsoft.com/office/powerpoint/2010/main" val="4062178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GB">
              <a:solidFill>
                <a:prstClr val="white">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GB">
              <a:solidFill>
                <a:prstClr val="white">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A9A95D0-1056-4704-BFDB-9E0CE144A831}" type="slidenum">
              <a:rPr lang="en-GB" altLang="en-US" smtClean="0">
                <a:cs typeface="Arial" panose="020B0604020202020204" pitchFamily="34" charset="0"/>
              </a:rPr>
              <a:pPr/>
              <a:t>‹#›</a:t>
            </a:fld>
            <a:endParaRPr lang="en-GB" altLang="en-US" smtClean="0">
              <a:cs typeface="Arial" panose="020B0604020202020204" pitchFamily="34"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052161"/>
      </p:ext>
    </p:extLst>
  </p:cSld>
  <p:clrMap bg1="lt1" tx1="dk1" bg2="lt2" tx2="dk2" accent1="accent1" accent2="accent2" accent3="accent3" accent4="accent4" accent5="accent5" accent6="accent6" hlink="hlink" folHlink="folHlink"/>
  <p:sldLayoutIdLst>
    <p:sldLayoutId id="2147486853" r:id="rId1"/>
    <p:sldLayoutId id="2147486854" r:id="rId2"/>
    <p:sldLayoutId id="2147486855" r:id="rId3"/>
    <p:sldLayoutId id="2147486856" r:id="rId4"/>
    <p:sldLayoutId id="2147486857" r:id="rId5"/>
    <p:sldLayoutId id="2147486858" r:id="rId6"/>
    <p:sldLayoutId id="2147486859" r:id="rId7"/>
    <p:sldLayoutId id="2147486860" r:id="rId8"/>
    <p:sldLayoutId id="2147486861" r:id="rId9"/>
    <p:sldLayoutId id="2147486862" r:id="rId10"/>
    <p:sldLayoutId id="2147486863" r:id="rId11"/>
    <p:sldLayoutId id="2147486865" r:id="rId12"/>
    <p:sldLayoutId id="2147486867"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07.gif"/></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57200" y="228600"/>
            <a:ext cx="8077200" cy="2308324"/>
          </a:xfrm>
          <a:prstGeom prst="rect">
            <a:avLst/>
          </a:prstGeom>
          <a:noFill/>
          <a:ln w="9525">
            <a:noFill/>
            <a:miter lim="800000"/>
            <a:headEnd/>
            <a:tailEnd/>
          </a:ln>
        </p:spPr>
        <p:txBody>
          <a:bodyPr wrap="square">
            <a:spAutoFit/>
          </a:bodyPr>
          <a:lstStyle/>
          <a:p>
            <a:pPr>
              <a:spcBef>
                <a:spcPct val="50000"/>
              </a:spcBef>
              <a:defRPr/>
            </a:pPr>
            <a:r>
              <a:rPr lang="sl-SI" sz="3200" dirty="0">
                <a:latin typeface="Times New Roman" pitchFamily="18" charset="0"/>
              </a:rPr>
              <a:t>	</a:t>
            </a:r>
            <a:r>
              <a:rPr lang="sl-SI" sz="3200" b="1" dirty="0">
                <a:solidFill>
                  <a:srgbClr val="FF0000"/>
                </a:solidFill>
                <a:effectLst>
                  <a:outerShdw blurRad="38100" dist="38100" dir="2700000" algn="tl">
                    <a:srgbClr val="000000">
                      <a:alpha val="43137"/>
                    </a:srgbClr>
                  </a:outerShdw>
                </a:effectLst>
                <a:latin typeface="Times New Roman" pitchFamily="18" charset="0"/>
              </a:rPr>
              <a:t>Enterobacteriacae</a:t>
            </a:r>
          </a:p>
          <a:p>
            <a:pPr algn="just">
              <a:spcBef>
                <a:spcPct val="50000"/>
              </a:spcBef>
              <a:defRPr/>
            </a:pPr>
            <a:r>
              <a:rPr lang="en-US" sz="2800" dirty="0" err="1">
                <a:latin typeface="Times New Roman" pitchFamily="18" charset="0"/>
                <a:cs typeface="Times New Roman" pitchFamily="18" charset="0"/>
              </a:rPr>
              <a:t>Familiju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Enterobacteriacae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sačinjava</a:t>
            </a:r>
            <a:r>
              <a:rPr lang="en-US" sz="2800" dirty="0">
                <a:latin typeface="Times New Roman" pitchFamily="18" charset="0"/>
                <a:cs typeface="Times New Roman" pitchFamily="18" charset="0"/>
              </a:rPr>
              <a:t> </a:t>
            </a:r>
            <a:r>
              <a:rPr lang="sr-Latn-RS" sz="2800" b="1" dirty="0" smtClean="0">
                <a:solidFill>
                  <a:srgbClr val="002060"/>
                </a:solidFill>
                <a:latin typeface="Times New Roman" pitchFamily="18" charset="0"/>
                <a:cs typeface="Times New Roman" pitchFamily="18" charset="0"/>
              </a:rPr>
              <a:t>50 </a:t>
            </a:r>
            <a:r>
              <a:rPr lang="en-US" sz="2800" b="1" dirty="0" err="1" smtClean="0">
                <a:solidFill>
                  <a:srgbClr val="002060"/>
                </a:solidFill>
                <a:latin typeface="Times New Roman" pitchFamily="18" charset="0"/>
                <a:cs typeface="Times New Roman" pitchFamily="18" charset="0"/>
              </a:rPr>
              <a:t>rodova</a:t>
            </a:r>
            <a:r>
              <a:rPr lang="en-US" sz="2800" b="1" dirty="0" smtClean="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preko</a:t>
            </a:r>
            <a:r>
              <a:rPr lang="en-US" sz="2800" b="1" dirty="0">
                <a:solidFill>
                  <a:srgbClr val="002060"/>
                </a:solidFill>
                <a:latin typeface="Times New Roman" pitchFamily="18" charset="0"/>
                <a:cs typeface="Times New Roman" pitchFamily="18" charset="0"/>
              </a:rPr>
              <a:t> </a:t>
            </a:r>
            <a:r>
              <a:rPr lang="sr-Latn-RS" sz="2800" b="1" dirty="0" smtClean="0">
                <a:solidFill>
                  <a:srgbClr val="002060"/>
                </a:solidFill>
                <a:latin typeface="Times New Roman" pitchFamily="18" charset="0"/>
                <a:cs typeface="Times New Roman" pitchFamily="18" charset="0"/>
              </a:rPr>
              <a:t>100</a:t>
            </a:r>
            <a:r>
              <a:rPr lang="en-US" sz="2800" b="1" dirty="0" smtClean="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različitih</a:t>
            </a:r>
            <a:r>
              <a:rPr lang="en-US" sz="2800" b="1" dirty="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vrsta</a:t>
            </a:r>
            <a:endParaRPr lang="sr-Latn-RS" sz="2800" b="1" dirty="0" smtClean="0">
              <a:solidFill>
                <a:srgbClr val="002060"/>
              </a:solidFill>
              <a:latin typeface="Times New Roman" pitchFamily="18" charset="0"/>
              <a:cs typeface="Times New Roman" pitchFamily="18" charset="0"/>
            </a:endParaRPr>
          </a:p>
          <a:p>
            <a:pPr algn="just">
              <a:spcBef>
                <a:spcPct val="50000"/>
              </a:spcBef>
              <a:defRPr/>
            </a:pPr>
            <a:r>
              <a:rPr lang="en-US" sz="2800" dirty="0" smtClean="0">
                <a:latin typeface="Times New Roman" pitchFamily="18" charset="0"/>
                <a:cs typeface="Times New Roman" pitchFamily="18" charset="0"/>
              </a:rPr>
              <a:t>N</a:t>
            </a:r>
            <a:r>
              <a:rPr lang="sr-Latn-RS" sz="2800" dirty="0" smtClean="0">
                <a:latin typeface="Times New Roman" pitchFamily="18" charset="0"/>
                <a:cs typeface="Times New Roman" pitchFamily="18" charset="0"/>
              </a:rPr>
              <a:t>alaze se u intestinalnom traktu životinja i ljudi</a:t>
            </a:r>
            <a:endParaRPr lang="en-US" sz="2800" dirty="0">
              <a:latin typeface="Times New Roman" pitchFamily="18" charset="0"/>
              <a:cs typeface="Times New Roman" pitchFamily="18" charset="0"/>
            </a:endParaRPr>
          </a:p>
        </p:txBody>
      </p:sp>
      <p:pic>
        <p:nvPicPr>
          <p:cNvPr id="257026" name="Picture 2" descr="https://encrypted-tbn1.gstatic.com/images?q=tbn:ANd9GcQMZ5ZrEASzIQsXP7l6YL3czsqVhalAmoMY5agZQZkp4656g2nenA"/>
          <p:cNvPicPr>
            <a:picLocks noChangeAspect="1" noChangeArrowheads="1"/>
          </p:cNvPicPr>
          <p:nvPr/>
        </p:nvPicPr>
        <p:blipFill>
          <a:blip r:embed="rId3" cstate="print"/>
          <a:srcRect/>
          <a:stretch>
            <a:fillRect/>
          </a:stretch>
        </p:blipFill>
        <p:spPr bwMode="auto">
          <a:xfrm>
            <a:off x="4876800" y="3276599"/>
            <a:ext cx="3206227" cy="2133600"/>
          </a:xfrm>
          <a:prstGeom prst="rect">
            <a:avLst/>
          </a:prstGeom>
          <a:noFill/>
        </p:spPr>
      </p:pic>
      <p:pic>
        <p:nvPicPr>
          <p:cNvPr id="216066" name="Picture 2" descr="&amp;Rcy;&amp;iecy;&amp;zcy;&amp;ucy;&amp;lcy;&amp;tcy;&amp;acy;&amp;tcy; &amp;scy;&amp;lcy;&amp;icy;&amp;kcy;&amp;acy; &amp;zcy;&amp;acy; e.coli gut"/>
          <p:cNvPicPr>
            <a:picLocks noChangeAspect="1" noChangeArrowheads="1"/>
          </p:cNvPicPr>
          <p:nvPr/>
        </p:nvPicPr>
        <p:blipFill>
          <a:blip r:embed="rId4" cstate="print"/>
          <a:srcRect/>
          <a:stretch>
            <a:fillRect/>
          </a:stretch>
        </p:blipFill>
        <p:spPr bwMode="auto">
          <a:xfrm>
            <a:off x="990600" y="2776537"/>
            <a:ext cx="3085882" cy="3133725"/>
          </a:xfrm>
          <a:prstGeom prst="rect">
            <a:avLst/>
          </a:prstGeom>
          <a:noFill/>
        </p:spPr>
      </p:pic>
    </p:spTree>
    <p:extLst>
      <p:ext uri="{BB962C8B-B14F-4D97-AF65-F5344CB8AC3E}">
        <p14:creationId xmlns:p14="http://schemas.microsoft.com/office/powerpoint/2010/main" val="2273804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228600" y="381000"/>
            <a:ext cx="8497887" cy="2465387"/>
          </a:xfrm>
        </p:spPr>
        <p:txBody>
          <a:bodyPr>
            <a:normAutofit/>
          </a:bodyPr>
          <a:lstStyle/>
          <a:p>
            <a:pPr algn="just" eaLnBrk="1" fontAlgn="auto" hangingPunct="1">
              <a:spcAft>
                <a:spcPts val="0"/>
              </a:spcAft>
              <a:buFontTx/>
              <a:buChar char="-"/>
              <a:defRPr/>
            </a:pPr>
            <a:r>
              <a:rPr lang="sr-Latn-CS" sz="2800" dirty="0" smtClean="0">
                <a:solidFill>
                  <a:schemeClr val="tx1"/>
                </a:solidFill>
                <a:effectLst>
                  <a:outerShdw blurRad="38100" dist="38100" dir="2700000" algn="tl">
                    <a:srgbClr val="000000">
                      <a:alpha val="43137"/>
                    </a:srgbClr>
                  </a:outerShdw>
                </a:effectLst>
                <a:latin typeface="Times New Roman" pitchFamily="18" charset="0"/>
              </a:rPr>
              <a:t> bakterije </a:t>
            </a:r>
            <a:r>
              <a:rPr lang="sr-Latn-CS" sz="2800" dirty="0">
                <a:solidFill>
                  <a:schemeClr val="tx1"/>
                </a:solidFill>
                <a:effectLst>
                  <a:outerShdw blurRad="38100" dist="38100" dir="2700000" algn="tl">
                    <a:srgbClr val="000000">
                      <a:alpha val="43137"/>
                    </a:srgbClr>
                  </a:outerShdw>
                </a:effectLst>
                <a:latin typeface="Times New Roman" pitchFamily="18" charset="0"/>
              </a:rPr>
              <a:t>koje se odlikuju sposobnošću korišćenja tih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jedinjenja</a:t>
            </a:r>
            <a:r>
              <a:rPr lang="en-GB" sz="2800" dirty="0" smtClean="0">
                <a:solidFill>
                  <a:schemeClr val="tx1"/>
                </a:solidFill>
                <a:effectLst>
                  <a:outerShdw blurRad="38100" dist="38100" dir="2700000" algn="tl">
                    <a:srgbClr val="000000">
                      <a:alpha val="43137"/>
                    </a:srgbClr>
                  </a:outerShdw>
                </a:effectLst>
                <a:latin typeface="Times New Roman" pitchFamily="18" charset="0"/>
              </a:rPr>
              <a:t>,</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 </a:t>
            </a:r>
            <a:r>
              <a:rPr lang="sr-Latn-CS" sz="2800" dirty="0">
                <a:solidFill>
                  <a:schemeClr val="tx1"/>
                </a:solidFill>
                <a:effectLst>
                  <a:outerShdw blurRad="38100" dist="38100" dir="2700000" algn="tl">
                    <a:srgbClr val="000000">
                      <a:alpha val="43137"/>
                    </a:srgbClr>
                  </a:outerShdw>
                </a:effectLst>
                <a:latin typeface="Times New Roman" pitchFamily="18" charset="0"/>
              </a:rPr>
              <a:t>unose ih iz podloge i ugrađuju u sebe - posledica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različite</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boje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kolonija</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i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njihova</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laka identifikacija</a:t>
            </a:r>
            <a:r>
              <a:rPr lang="en-GB" sz="2800" dirty="0" smtClean="0">
                <a:solidFill>
                  <a:schemeClr val="tx1"/>
                </a:solidFill>
                <a:effectLst>
                  <a:outerShdw blurRad="38100" dist="38100" dir="2700000" algn="tl">
                    <a:srgbClr val="000000">
                      <a:alpha val="43137"/>
                    </a:srgbClr>
                  </a:outerShdw>
                </a:effectLst>
                <a:latin typeface="Times New Roman" pitchFamily="18" charset="0"/>
              </a:rPr>
              <a:t/>
            </a:r>
            <a:br>
              <a:rPr lang="en-GB" sz="2800" dirty="0" smtClean="0">
                <a:solidFill>
                  <a:schemeClr val="tx1"/>
                </a:solidFill>
                <a:effectLst>
                  <a:outerShdw blurRad="38100" dist="38100" dir="2700000" algn="tl">
                    <a:srgbClr val="000000">
                      <a:alpha val="43137"/>
                    </a:srgbClr>
                  </a:outerShdw>
                </a:effectLst>
                <a:latin typeface="Times New Roman" pitchFamily="18" charset="0"/>
              </a:rPr>
            </a:br>
            <a:r>
              <a:rPr lang="sr-Latn-CS" sz="2800" dirty="0" smtClean="0">
                <a:solidFill>
                  <a:schemeClr val="tx1"/>
                </a:solidFill>
                <a:effectLst>
                  <a:outerShdw blurRad="38100" dist="38100" dir="2700000" algn="tl">
                    <a:srgbClr val="000000">
                      <a:alpha val="43137"/>
                    </a:srgbClr>
                  </a:outerShdw>
                </a:effectLst>
                <a:latin typeface="Times New Roman" pitchFamily="18" charset="0"/>
              </a:rPr>
              <a:t>      </a:t>
            </a:r>
            <a:r>
              <a:rPr lang="sr-Latn-CS" sz="2800" dirty="0">
                <a:solidFill>
                  <a:schemeClr val="tx1"/>
                </a:solidFill>
                <a:effectLst>
                  <a:outerShdw blurRad="38100" dist="38100" dir="2700000" algn="tl">
                    <a:srgbClr val="000000">
                      <a:alpha val="43137"/>
                    </a:srgbClr>
                  </a:outerShdw>
                </a:effectLst>
                <a:latin typeface="Times New Roman" pitchFamily="18" charset="0"/>
              </a:rPr>
              <a:t/>
            </a:r>
            <a:br>
              <a:rPr lang="sr-Latn-CS" sz="2800" dirty="0">
                <a:solidFill>
                  <a:schemeClr val="tx1"/>
                </a:solidFill>
                <a:effectLst>
                  <a:outerShdw blurRad="38100" dist="38100" dir="2700000" algn="tl">
                    <a:srgbClr val="000000">
                      <a:alpha val="43137"/>
                    </a:srgbClr>
                  </a:outerShdw>
                </a:effectLst>
                <a:latin typeface="Times New Roman" pitchFamily="18" charset="0"/>
              </a:rPr>
            </a:br>
            <a:r>
              <a:rPr lang="sr-Latn-CS" sz="2800" dirty="0">
                <a:solidFill>
                  <a:schemeClr val="tx1"/>
                </a:solidFill>
                <a:effectLst>
                  <a:outerShdw blurRad="38100" dist="38100" dir="2700000" algn="tl">
                    <a:srgbClr val="000000">
                      <a:alpha val="43137"/>
                    </a:srgbClr>
                  </a:outerShdw>
                </a:effectLst>
                <a:latin typeface="Times New Roman" pitchFamily="18" charset="0"/>
              </a:rPr>
              <a:t>- </a:t>
            </a:r>
            <a:r>
              <a:rPr lang="sr-Latn-CS" sz="2800" dirty="0" smtClean="0">
                <a:solidFill>
                  <a:schemeClr val="tx1"/>
                </a:solidFill>
                <a:effectLst>
                  <a:outerShdw blurRad="38100" dist="38100" dir="2700000" algn="tl">
                    <a:srgbClr val="000000">
                      <a:alpha val="43137"/>
                    </a:srgbClr>
                  </a:outerShdw>
                </a:effectLst>
                <a:latin typeface="Times New Roman" pitchFamily="18" charset="0"/>
              </a:rPr>
              <a:t>n</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ajpoznatije</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hromogene</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podloge</a:t>
            </a:r>
            <a:r>
              <a:rPr lang="en-GB" sz="2800" dirty="0" smtClean="0">
                <a:solidFill>
                  <a:schemeClr val="tx1"/>
                </a:solidFill>
                <a:effectLst>
                  <a:outerShdw blurRad="38100" dist="38100" dir="2700000" algn="tl">
                    <a:srgbClr val="000000">
                      <a:alpha val="43137"/>
                    </a:srgbClr>
                  </a:outerShdw>
                </a:effectLst>
                <a:latin typeface="Times New Roman" pitchFamily="18" charset="0"/>
              </a:rPr>
              <a:t>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su</a:t>
            </a:r>
            <a:r>
              <a:rPr lang="en-GB" sz="2800" dirty="0" smtClean="0">
                <a:solidFill>
                  <a:schemeClr val="tx1"/>
                </a:solidFill>
                <a:effectLst>
                  <a:outerShdw blurRad="38100" dist="38100" dir="2700000" algn="tl">
                    <a:srgbClr val="000000">
                      <a:alpha val="43137"/>
                    </a:srgbClr>
                  </a:outerShdw>
                </a:effectLst>
                <a:latin typeface="Times New Roman" pitchFamily="18" charset="0"/>
              </a:rPr>
              <a:t> Coli ID agar,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Rambach</a:t>
            </a:r>
            <a:r>
              <a:rPr lang="en-GB" sz="2800" dirty="0" smtClean="0">
                <a:solidFill>
                  <a:schemeClr val="tx1"/>
                </a:solidFill>
                <a:effectLst>
                  <a:outerShdw blurRad="38100" dist="38100" dir="2700000" algn="tl">
                    <a:srgbClr val="000000">
                      <a:alpha val="43137"/>
                    </a:srgbClr>
                  </a:outerShdw>
                </a:effectLst>
                <a:latin typeface="Times New Roman" pitchFamily="18" charset="0"/>
              </a:rPr>
              <a:t>-agar </a:t>
            </a:r>
            <a:r>
              <a:rPr lang="en-GB" sz="2800" dirty="0" err="1" smtClean="0">
                <a:solidFill>
                  <a:schemeClr val="tx1"/>
                </a:solidFill>
                <a:effectLst>
                  <a:outerShdw blurRad="38100" dist="38100" dir="2700000" algn="tl">
                    <a:srgbClr val="000000">
                      <a:alpha val="43137"/>
                    </a:srgbClr>
                  </a:outerShdw>
                </a:effectLst>
                <a:latin typeface="Times New Roman" pitchFamily="18" charset="0"/>
              </a:rPr>
              <a:t>i</a:t>
            </a:r>
            <a:r>
              <a:rPr lang="en-GB" sz="2800" dirty="0" smtClean="0">
                <a:solidFill>
                  <a:schemeClr val="tx1"/>
                </a:solidFill>
                <a:effectLst>
                  <a:outerShdw blurRad="38100" dist="38100" dir="2700000" algn="tl">
                    <a:srgbClr val="000000">
                      <a:alpha val="43137"/>
                    </a:srgbClr>
                  </a:outerShdw>
                </a:effectLst>
                <a:latin typeface="Times New Roman" pitchFamily="18" charset="0"/>
              </a:rPr>
              <a:t> DIASALM</a:t>
            </a:r>
            <a:endParaRPr lang="en-US" sz="2800" dirty="0">
              <a:solidFill>
                <a:schemeClr val="tx1"/>
              </a:solidFill>
              <a:effectLst>
                <a:outerShdw blurRad="38100" dist="38100" dir="2700000" algn="tl">
                  <a:srgbClr val="000000">
                    <a:alpha val="43137"/>
                  </a:srgbClr>
                </a:outerShdw>
              </a:effectLst>
              <a:latin typeface="Times New Roman" pitchFamily="18" charset="0"/>
            </a:endParaRPr>
          </a:p>
        </p:txBody>
      </p:sp>
      <p:pic>
        <p:nvPicPr>
          <p:cNvPr id="16387" name="Picture 3" descr="ecc-pad"/>
          <p:cNvPicPr>
            <a:picLocks noGrp="1" noChangeAspect="1" noChangeArrowheads="1"/>
          </p:cNvPicPr>
          <p:nvPr>
            <p:ph sz="half" idx="4294967295"/>
          </p:nvPr>
        </p:nvPicPr>
        <p:blipFill>
          <a:blip r:embed="rId3" cstate="print">
            <a:lum bright="-8000" contrast="10000"/>
          </a:blip>
          <a:srcRect/>
          <a:stretch>
            <a:fillRect/>
          </a:stretch>
        </p:blipFill>
        <p:spPr>
          <a:xfrm>
            <a:off x="990600" y="3259501"/>
            <a:ext cx="2590800" cy="2590800"/>
          </a:xfrm>
          <a:noFill/>
        </p:spPr>
      </p:pic>
      <p:pic>
        <p:nvPicPr>
          <p:cNvPr id="16388" name="Picture 5" descr="http://www.frilabo.pt/fcms/images/stories/Rambach.jpg"/>
          <p:cNvPicPr>
            <a:picLocks noChangeAspect="1" noChangeArrowheads="1"/>
          </p:cNvPicPr>
          <p:nvPr/>
        </p:nvPicPr>
        <p:blipFill>
          <a:blip r:embed="rId4" cstate="print"/>
          <a:srcRect/>
          <a:stretch>
            <a:fillRect/>
          </a:stretch>
        </p:blipFill>
        <p:spPr bwMode="auto">
          <a:xfrm>
            <a:off x="5181600" y="2841390"/>
            <a:ext cx="2666469" cy="3190875"/>
          </a:xfrm>
          <a:prstGeom prst="rect">
            <a:avLst/>
          </a:prstGeom>
          <a:noFill/>
          <a:ln w="9525">
            <a:noFill/>
            <a:miter lim="800000"/>
            <a:headEnd/>
            <a:tailEnd/>
          </a:ln>
        </p:spPr>
      </p:pic>
    </p:spTree>
    <p:extLst>
      <p:ext uri="{BB962C8B-B14F-4D97-AF65-F5344CB8AC3E}">
        <p14:creationId xmlns:p14="http://schemas.microsoft.com/office/powerpoint/2010/main" val="33010691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85800" y="228600"/>
            <a:ext cx="7848600" cy="5908675"/>
          </a:xfrm>
          <a:prstGeom prst="rect">
            <a:avLst/>
          </a:prstGeom>
          <a:noFill/>
          <a:ln w="9525">
            <a:noFill/>
            <a:miter lim="800000"/>
            <a:headEnd/>
            <a:tailEnd/>
          </a:ln>
        </p:spPr>
        <p:txBody>
          <a:bodyPr>
            <a:spAutoFit/>
          </a:bodyPr>
          <a:lstStyle/>
          <a:p>
            <a:pPr>
              <a:spcBef>
                <a:spcPct val="50000"/>
              </a:spcBef>
              <a:defRPr/>
            </a:pPr>
            <a:r>
              <a:rPr lang="sl-SI" sz="3200" dirty="0">
                <a:latin typeface="Times New Roman" pitchFamily="18" charset="0"/>
              </a:rPr>
              <a:t>	</a:t>
            </a:r>
            <a:r>
              <a:rPr lang="sl-SI" sz="3200" b="1" dirty="0">
                <a:solidFill>
                  <a:srgbClr val="FF5050"/>
                </a:solidFill>
                <a:effectLst>
                  <a:outerShdw blurRad="38100" dist="38100" dir="2700000" algn="tl">
                    <a:srgbClr val="000000">
                      <a:alpha val="43137"/>
                    </a:srgbClr>
                  </a:outerShdw>
                </a:effectLst>
                <a:latin typeface="Times New Roman" pitchFamily="18" charset="0"/>
              </a:rPr>
              <a:t>Enterobacteriacae</a:t>
            </a:r>
          </a:p>
          <a:p>
            <a:pPr algn="just">
              <a:spcBef>
                <a:spcPct val="50000"/>
              </a:spcBef>
              <a:buFontTx/>
              <a:buChar char="-"/>
              <a:defRPr/>
            </a:pPr>
            <a:r>
              <a:rPr lang="en-US" sz="3200" b="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Yersinia</a:t>
            </a:r>
            <a:r>
              <a:rPr lang="en-US" sz="2800" b="1" i="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i="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Klebsiella</a:t>
            </a:r>
            <a:r>
              <a:rPr lang="en-US" sz="2800" b="1" i="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dirty="0">
                <a:solidFill>
                  <a:srgbClr val="FF505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Proteus</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Serratia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i="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Edwardsiella</a:t>
            </a:r>
            <a:r>
              <a:rPr lang="en-US" sz="2800" b="1" i="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Citrobacter</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Morganella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endParaRPr lang="en-US" sz="2800" b="1" dirty="0">
              <a:solidFill>
                <a:srgbClr val="FF5050"/>
              </a:solidFill>
              <a:latin typeface="Times New Roman" pitchFamily="18" charset="0"/>
              <a:cs typeface="Times New Roman" pitchFamily="18" charset="0"/>
            </a:endParaRPr>
          </a:p>
          <a:p>
            <a:pPr algn="just">
              <a:spcBef>
                <a:spcPct val="50000"/>
              </a:spcBef>
              <a:buFontTx/>
              <a:buChar char="-"/>
              <a:defRPr/>
            </a:pPr>
            <a:r>
              <a:rPr lang="en-US" sz="2800" b="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Shigella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r>
              <a:rPr lang="en-US" sz="2800" b="1" dirty="0">
                <a:solidFill>
                  <a:srgbClr val="FF5050"/>
                </a:solidFill>
                <a:latin typeface="Times New Roman" pitchFamily="18" charset="0"/>
                <a:cs typeface="Times New Roman" pitchFamily="18" charset="0"/>
              </a:rPr>
              <a:t> </a:t>
            </a:r>
            <a:endParaRPr lang="en-US" sz="2800" b="1" dirty="0">
              <a:solidFill>
                <a:srgbClr val="FF5050"/>
              </a:solidFill>
              <a:latin typeface="Times New Roman" pitchFamily="18" charset="0"/>
            </a:endParaRPr>
          </a:p>
        </p:txBody>
      </p:sp>
      <p:pic>
        <p:nvPicPr>
          <p:cNvPr id="75779" name="Picture 7" descr="http://3.bp.blogspot.com/_x-n-ATy5E3g/SW-PHlr3HUI/AAAAAAAAAU4/BtlxTzprF10/s320/salmonella_typhi%5B1%5D.jpg"/>
          <p:cNvPicPr>
            <a:picLocks noChangeAspect="1" noChangeArrowheads="1"/>
          </p:cNvPicPr>
          <p:nvPr/>
        </p:nvPicPr>
        <p:blipFill>
          <a:blip r:embed="rId3" cstate="print"/>
          <a:srcRect/>
          <a:stretch>
            <a:fillRect/>
          </a:stretch>
        </p:blipFill>
        <p:spPr bwMode="auto">
          <a:xfrm>
            <a:off x="5562600" y="990600"/>
            <a:ext cx="2857500" cy="2695575"/>
          </a:xfrm>
          <a:prstGeom prst="rect">
            <a:avLst/>
          </a:prstGeom>
          <a:noFill/>
          <a:ln w="9525">
            <a:noFill/>
            <a:miter lim="800000"/>
            <a:headEnd/>
            <a:tailEnd/>
          </a:ln>
        </p:spPr>
      </p:pic>
      <p:pic>
        <p:nvPicPr>
          <p:cNvPr id="75780" name="Picture 8" descr="E:\Fakultet Nauka\2010 2011 Predavanja\Predavanja 2010 2011\Materijal za predavanja\Enterobakterije\Lepa enterobakterija.jpg"/>
          <p:cNvPicPr>
            <a:picLocks noChangeAspect="1" noChangeArrowheads="1"/>
          </p:cNvPicPr>
          <p:nvPr/>
        </p:nvPicPr>
        <p:blipFill>
          <a:blip r:embed="rId4" cstate="print"/>
          <a:srcRect/>
          <a:stretch>
            <a:fillRect/>
          </a:stretch>
        </p:blipFill>
        <p:spPr bwMode="auto">
          <a:xfrm>
            <a:off x="5791200" y="4191000"/>
            <a:ext cx="2428875" cy="1790700"/>
          </a:xfrm>
          <a:prstGeom prst="rect">
            <a:avLst/>
          </a:prstGeom>
          <a:noFill/>
          <a:ln w="9525">
            <a:noFill/>
            <a:miter lim="800000"/>
            <a:headEnd/>
            <a:tailEnd/>
          </a:ln>
        </p:spPr>
      </p:pic>
    </p:spTree>
    <p:extLst>
      <p:ext uri="{BB962C8B-B14F-4D97-AF65-F5344CB8AC3E}">
        <p14:creationId xmlns:p14="http://schemas.microsoft.com/office/powerpoint/2010/main" val="30593346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79388" y="260350"/>
            <a:ext cx="8382000" cy="5693866"/>
          </a:xfrm>
          <a:prstGeom prst="rect">
            <a:avLst/>
          </a:prstGeom>
          <a:noFill/>
          <a:ln w="9525">
            <a:noFill/>
            <a:miter lim="800000"/>
            <a:headEnd/>
            <a:tailEnd/>
          </a:ln>
        </p:spPr>
        <p:txBody>
          <a:bodyPr>
            <a:spAutoFit/>
          </a:bodyPr>
          <a:lstStyle/>
          <a:p>
            <a:pPr>
              <a:spcBef>
                <a:spcPct val="50000"/>
              </a:spcBef>
              <a:buFontTx/>
              <a:buChar char="-"/>
            </a:pPr>
            <a:r>
              <a:rPr lang="sl-SI" sz="2800" b="1" dirty="0">
                <a:solidFill>
                  <a:srgbClr val="FF9999"/>
                </a:solidFill>
                <a:latin typeface="Times New Roman" pitchFamily="18" charset="0"/>
              </a:rPr>
              <a:t> </a:t>
            </a:r>
            <a:r>
              <a:rPr lang="sl-SI" sz="2800" b="1" i="1" dirty="0">
                <a:solidFill>
                  <a:srgbClr val="FF3300"/>
                </a:solidFill>
                <a:latin typeface="Times New Roman" pitchFamily="18" charset="0"/>
              </a:rPr>
              <a:t>Yersinia psedotuberculosis </a:t>
            </a:r>
            <a:r>
              <a:rPr lang="sl-SI" sz="2800" dirty="0">
                <a:latin typeface="Times New Roman" pitchFamily="18" charset="0"/>
              </a:rPr>
              <a:t>– </a:t>
            </a:r>
            <a:r>
              <a:rPr lang="sl-SI" sz="2800" b="1" dirty="0">
                <a:solidFill>
                  <a:srgbClr val="002060"/>
                </a:solidFill>
                <a:latin typeface="Times New Roman" pitchFamily="18" charset="0"/>
              </a:rPr>
              <a:t>pseudotuberkuloza  </a:t>
            </a:r>
            <a:r>
              <a:rPr lang="sl-SI" sz="2800" dirty="0">
                <a:latin typeface="Times New Roman" pitchFamily="18" charset="0"/>
              </a:rPr>
              <a:t>mezenterijalni limfadenitis, </a:t>
            </a:r>
            <a:r>
              <a:rPr lang="sl-SI" sz="2800" dirty="0" smtClean="0">
                <a:latin typeface="Times New Roman" pitchFamily="18" charset="0"/>
              </a:rPr>
              <a:t>enteritis ovce</a:t>
            </a:r>
            <a:r>
              <a:rPr lang="sl-SI" sz="2800" dirty="0">
                <a:latin typeface="Times New Roman" pitchFamily="18" charset="0"/>
              </a:rPr>
              <a:t>, </a:t>
            </a:r>
            <a:r>
              <a:rPr lang="sl-SI" sz="2800" dirty="0" smtClean="0">
                <a:latin typeface="Times New Roman" pitchFamily="18" charset="0"/>
              </a:rPr>
              <a:t>koze, </a:t>
            </a:r>
            <a:r>
              <a:rPr lang="sl-SI" sz="2800" dirty="0">
                <a:latin typeface="Times New Roman" pitchFamily="18" charset="0"/>
              </a:rPr>
              <a:t>goveda, </a:t>
            </a:r>
            <a:r>
              <a:rPr lang="sl-SI" sz="2800" dirty="0" smtClean="0">
                <a:latin typeface="Times New Roman" pitchFamily="18" charset="0"/>
              </a:rPr>
              <a:t>ljudi, ptice, laboratorijske životinje – morsko prase </a:t>
            </a:r>
            <a:endParaRPr lang="sl-SI" sz="2800" dirty="0">
              <a:latin typeface="Times New Roman" pitchFamily="18" charset="0"/>
            </a:endParaRPr>
          </a:p>
          <a:p>
            <a:pPr>
              <a:spcBef>
                <a:spcPct val="50000"/>
              </a:spcBef>
              <a:buFontTx/>
              <a:buChar char="-"/>
            </a:pPr>
            <a:r>
              <a:rPr lang="sr-Latn-CS" sz="2800" b="1" i="1" dirty="0">
                <a:solidFill>
                  <a:srgbClr val="FF9999"/>
                </a:solidFill>
                <a:latin typeface="Times New Roman" pitchFamily="18" charset="0"/>
              </a:rPr>
              <a:t> </a:t>
            </a:r>
            <a:r>
              <a:rPr lang="sr-Latn-CS" sz="2800" b="1" i="1" dirty="0">
                <a:solidFill>
                  <a:srgbClr val="FF3300"/>
                </a:solidFill>
                <a:latin typeface="Times New Roman" pitchFamily="18" charset="0"/>
              </a:rPr>
              <a:t>Yersinia enterocolitica </a:t>
            </a:r>
            <a:r>
              <a:rPr lang="sr-Latn-CS" sz="2800" dirty="0">
                <a:latin typeface="Times New Roman" pitchFamily="18" charset="0"/>
              </a:rPr>
              <a:t>– retko kod životinja enteritis, abortus, ljudi - </a:t>
            </a:r>
            <a:r>
              <a:rPr lang="sl-SI" sz="2800" dirty="0">
                <a:latin typeface="Times New Roman" pitchFamily="18" charset="0"/>
              </a:rPr>
              <a:t>enteritis, mezenterijalni limfadenitis </a:t>
            </a:r>
            <a:endParaRPr lang="sr-Latn-CS" sz="2800" dirty="0">
              <a:latin typeface="Times New Roman" pitchFamily="18" charset="0"/>
            </a:endParaRPr>
          </a:p>
          <a:p>
            <a:pPr>
              <a:spcBef>
                <a:spcPct val="50000"/>
              </a:spcBef>
              <a:buFontTx/>
              <a:buChar char="-"/>
            </a:pPr>
            <a:r>
              <a:rPr lang="sr-Latn-CS" sz="2800" dirty="0">
                <a:solidFill>
                  <a:srgbClr val="FF9999"/>
                </a:solidFill>
                <a:latin typeface="Times New Roman" pitchFamily="18" charset="0"/>
              </a:rPr>
              <a:t> </a:t>
            </a:r>
            <a:r>
              <a:rPr lang="sr-Latn-CS" sz="2800" b="1" i="1" dirty="0">
                <a:solidFill>
                  <a:srgbClr val="FF3300"/>
                </a:solidFill>
                <a:latin typeface="Times New Roman" pitchFamily="18" charset="0"/>
              </a:rPr>
              <a:t>Yersinia pestis </a:t>
            </a:r>
            <a:r>
              <a:rPr lang="sr-Latn-CS" sz="2800" b="1" dirty="0">
                <a:solidFill>
                  <a:srgbClr val="002060"/>
                </a:solidFill>
                <a:latin typeface="Times New Roman" pitchFamily="18" charset="0"/>
              </a:rPr>
              <a:t>– Kuga ljudi</a:t>
            </a:r>
          </a:p>
          <a:p>
            <a:pPr>
              <a:spcBef>
                <a:spcPct val="50000"/>
              </a:spcBef>
              <a:buFontTx/>
              <a:buChar char="-"/>
            </a:pPr>
            <a:r>
              <a:rPr lang="sr-Latn-CS" sz="2800" dirty="0">
                <a:latin typeface="Times New Roman" pitchFamily="18" charset="0"/>
              </a:rPr>
              <a:t> preživljavaju fagocitozu,                                           </a:t>
            </a:r>
          </a:p>
          <a:p>
            <a:pPr>
              <a:spcBef>
                <a:spcPct val="50000"/>
              </a:spcBef>
            </a:pPr>
            <a:r>
              <a:rPr lang="sr-Latn-CS" sz="2800" dirty="0">
                <a:latin typeface="Times New Roman" pitchFamily="18" charset="0"/>
              </a:rPr>
              <a:t>  nekrotične lezije u limfnim</a:t>
            </a:r>
          </a:p>
          <a:p>
            <a:pPr>
              <a:spcBef>
                <a:spcPct val="50000"/>
              </a:spcBef>
            </a:pPr>
            <a:r>
              <a:rPr lang="sr-Latn-CS" sz="2800" dirty="0">
                <a:latin typeface="Times New Roman" pitchFamily="18" charset="0"/>
              </a:rPr>
              <a:t>  čvorovima, infiltracija </a:t>
            </a:r>
            <a:r>
              <a:rPr lang="sr-Latn-CS" sz="2800" dirty="0" smtClean="0">
                <a:latin typeface="Times New Roman" pitchFamily="18" charset="0"/>
              </a:rPr>
              <a:t>neutrofila</a:t>
            </a:r>
          </a:p>
          <a:p>
            <a:pPr>
              <a:spcBef>
                <a:spcPct val="50000"/>
              </a:spcBef>
            </a:pPr>
            <a:r>
              <a:rPr lang="sr-Latn-CS" sz="2800" dirty="0" smtClean="0">
                <a:latin typeface="Times New Roman" pitchFamily="18" charset="0"/>
              </a:rPr>
              <a:t>- glodari mačke mogu da obole  </a:t>
            </a:r>
            <a:endParaRPr lang="en-US" sz="2800" dirty="0">
              <a:latin typeface="Times New Roman" pitchFamily="18" charset="0"/>
            </a:endParaRPr>
          </a:p>
        </p:txBody>
      </p:sp>
      <p:pic>
        <p:nvPicPr>
          <p:cNvPr id="76803" name="Picture 5" descr="Y"/>
          <p:cNvPicPr>
            <a:picLocks noChangeAspect="1" noChangeArrowheads="1"/>
          </p:cNvPicPr>
          <p:nvPr/>
        </p:nvPicPr>
        <p:blipFill>
          <a:blip r:embed="rId3" cstate="print"/>
          <a:srcRect/>
          <a:stretch>
            <a:fillRect/>
          </a:stretch>
        </p:blipFill>
        <p:spPr bwMode="auto">
          <a:xfrm>
            <a:off x="5940425" y="3213100"/>
            <a:ext cx="2887663" cy="2887663"/>
          </a:xfrm>
          <a:prstGeom prst="rect">
            <a:avLst/>
          </a:prstGeom>
          <a:noFill/>
          <a:ln w="9525">
            <a:noFill/>
            <a:miter lim="800000"/>
            <a:headEnd/>
            <a:tailEnd/>
          </a:ln>
        </p:spPr>
      </p:pic>
    </p:spTree>
    <p:extLst>
      <p:ext uri="{BB962C8B-B14F-4D97-AF65-F5344CB8AC3E}">
        <p14:creationId xmlns:p14="http://schemas.microsoft.com/office/powerpoint/2010/main" val="17916296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762000" y="228600"/>
            <a:ext cx="8382000" cy="523220"/>
          </a:xfrm>
          <a:prstGeom prst="rect">
            <a:avLst/>
          </a:prstGeom>
          <a:noFill/>
          <a:ln w="9525">
            <a:noFill/>
            <a:miter lim="800000"/>
            <a:headEnd/>
            <a:tailEnd/>
          </a:ln>
        </p:spPr>
        <p:txBody>
          <a:bodyPr>
            <a:spAutoFit/>
          </a:bodyPr>
          <a:lstStyle/>
          <a:p>
            <a:pPr>
              <a:spcBef>
                <a:spcPct val="50000"/>
              </a:spcBef>
              <a:buFontTx/>
              <a:buChar char="-"/>
            </a:pPr>
            <a:r>
              <a:rPr lang="sr-Latn-CS" sz="2800" b="1" i="1" dirty="0" smtClean="0">
                <a:solidFill>
                  <a:srgbClr val="FF3300"/>
                </a:solidFill>
                <a:latin typeface="Times New Roman" pitchFamily="18" charset="0"/>
              </a:rPr>
              <a:t>Yersinia </a:t>
            </a:r>
            <a:r>
              <a:rPr lang="sr-Latn-CS" sz="2800" b="1" i="1" dirty="0">
                <a:solidFill>
                  <a:srgbClr val="FF3300"/>
                </a:solidFill>
                <a:latin typeface="Times New Roman" pitchFamily="18" charset="0"/>
              </a:rPr>
              <a:t>pestis </a:t>
            </a:r>
            <a:r>
              <a:rPr lang="sr-Latn-CS" sz="2800" b="1" dirty="0">
                <a:solidFill>
                  <a:srgbClr val="002060"/>
                </a:solidFill>
                <a:latin typeface="Times New Roman" pitchFamily="18" charset="0"/>
              </a:rPr>
              <a:t>– Kuga </a:t>
            </a:r>
            <a:r>
              <a:rPr lang="sr-Latn-CS" sz="2800" b="1" dirty="0" smtClean="0">
                <a:solidFill>
                  <a:srgbClr val="002060"/>
                </a:solidFill>
                <a:latin typeface="Times New Roman" pitchFamily="18" charset="0"/>
              </a:rPr>
              <a:t>ljudi</a:t>
            </a:r>
            <a:endParaRPr lang="sr-Latn-CS" sz="2800" b="1" dirty="0">
              <a:solidFill>
                <a:srgbClr val="002060"/>
              </a:solidFill>
              <a:latin typeface="Times New Roman" pitchFamily="18" charset="0"/>
            </a:endParaRPr>
          </a:p>
        </p:txBody>
      </p:sp>
      <p:pic>
        <p:nvPicPr>
          <p:cNvPr id="3" name="Picture 2"/>
          <p:cNvPicPr>
            <a:picLocks noChangeAspect="1"/>
          </p:cNvPicPr>
          <p:nvPr/>
        </p:nvPicPr>
        <p:blipFill>
          <a:blip r:embed="rId3"/>
          <a:stretch>
            <a:fillRect/>
          </a:stretch>
        </p:blipFill>
        <p:spPr>
          <a:xfrm>
            <a:off x="152400" y="914400"/>
            <a:ext cx="8753475" cy="5010150"/>
          </a:xfrm>
          <a:prstGeom prst="rect">
            <a:avLst/>
          </a:prstGeom>
        </p:spPr>
      </p:pic>
    </p:spTree>
    <p:extLst>
      <p:ext uri="{BB962C8B-B14F-4D97-AF65-F5344CB8AC3E}">
        <p14:creationId xmlns:p14="http://schemas.microsoft.com/office/powerpoint/2010/main" val="34919808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762000" y="228600"/>
            <a:ext cx="8382000" cy="523220"/>
          </a:xfrm>
          <a:prstGeom prst="rect">
            <a:avLst/>
          </a:prstGeom>
          <a:noFill/>
          <a:ln w="9525">
            <a:noFill/>
            <a:miter lim="800000"/>
            <a:headEnd/>
            <a:tailEnd/>
          </a:ln>
        </p:spPr>
        <p:txBody>
          <a:bodyPr>
            <a:spAutoFit/>
          </a:bodyPr>
          <a:lstStyle/>
          <a:p>
            <a:pPr>
              <a:spcBef>
                <a:spcPct val="50000"/>
              </a:spcBef>
              <a:buFontTx/>
              <a:buChar char="-"/>
            </a:pPr>
            <a:r>
              <a:rPr lang="sr-Latn-CS" sz="2800" b="1" i="1" dirty="0" smtClean="0">
                <a:solidFill>
                  <a:srgbClr val="FF3300"/>
                </a:solidFill>
                <a:latin typeface="Times New Roman" pitchFamily="18" charset="0"/>
              </a:rPr>
              <a:t>Yersinia </a:t>
            </a:r>
            <a:r>
              <a:rPr lang="sr-Latn-CS" sz="2800" b="1" i="1" dirty="0">
                <a:solidFill>
                  <a:srgbClr val="FF3300"/>
                </a:solidFill>
                <a:latin typeface="Times New Roman" pitchFamily="18" charset="0"/>
              </a:rPr>
              <a:t>pestis </a:t>
            </a:r>
            <a:r>
              <a:rPr lang="sr-Latn-CS" sz="2800" b="1" dirty="0">
                <a:solidFill>
                  <a:srgbClr val="002060"/>
                </a:solidFill>
                <a:latin typeface="Times New Roman" pitchFamily="18" charset="0"/>
              </a:rPr>
              <a:t>– Kuga </a:t>
            </a:r>
            <a:r>
              <a:rPr lang="sr-Latn-CS" sz="2800" b="1" dirty="0" smtClean="0">
                <a:solidFill>
                  <a:srgbClr val="002060"/>
                </a:solidFill>
                <a:latin typeface="Times New Roman" pitchFamily="18" charset="0"/>
              </a:rPr>
              <a:t>ljudi</a:t>
            </a:r>
            <a:endParaRPr lang="sr-Latn-CS" sz="2800" b="1" dirty="0">
              <a:solidFill>
                <a:srgbClr val="002060"/>
              </a:solidFill>
              <a:latin typeface="Times New Roman" pitchFamily="18" charset="0"/>
            </a:endParaRPr>
          </a:p>
        </p:txBody>
      </p:sp>
      <p:pic>
        <p:nvPicPr>
          <p:cNvPr id="2" name="Picture 1"/>
          <p:cNvPicPr>
            <a:picLocks noChangeAspect="1"/>
          </p:cNvPicPr>
          <p:nvPr/>
        </p:nvPicPr>
        <p:blipFill>
          <a:blip r:embed="rId3"/>
          <a:stretch>
            <a:fillRect/>
          </a:stretch>
        </p:blipFill>
        <p:spPr>
          <a:xfrm>
            <a:off x="609600" y="914400"/>
            <a:ext cx="7696200" cy="5236698"/>
          </a:xfrm>
          <a:prstGeom prst="rect">
            <a:avLst/>
          </a:prstGeom>
        </p:spPr>
      </p:pic>
    </p:spTree>
    <p:extLst>
      <p:ext uri="{BB962C8B-B14F-4D97-AF65-F5344CB8AC3E}">
        <p14:creationId xmlns:p14="http://schemas.microsoft.com/office/powerpoint/2010/main" val="31579374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762000" y="228600"/>
            <a:ext cx="8382000" cy="523220"/>
          </a:xfrm>
          <a:prstGeom prst="rect">
            <a:avLst/>
          </a:prstGeom>
          <a:noFill/>
          <a:ln w="9525">
            <a:noFill/>
            <a:miter lim="800000"/>
            <a:headEnd/>
            <a:tailEnd/>
          </a:ln>
        </p:spPr>
        <p:txBody>
          <a:bodyPr>
            <a:spAutoFit/>
          </a:bodyPr>
          <a:lstStyle/>
          <a:p>
            <a:pPr>
              <a:spcBef>
                <a:spcPct val="50000"/>
              </a:spcBef>
              <a:buFontTx/>
              <a:buChar char="-"/>
            </a:pPr>
            <a:r>
              <a:rPr lang="sr-Latn-CS" sz="2800" b="1" i="1" dirty="0" smtClean="0">
                <a:solidFill>
                  <a:srgbClr val="FF3300"/>
                </a:solidFill>
                <a:latin typeface="Times New Roman" pitchFamily="18" charset="0"/>
              </a:rPr>
              <a:t>Yersinia </a:t>
            </a:r>
            <a:r>
              <a:rPr lang="sr-Latn-CS" sz="2800" b="1" i="1" dirty="0">
                <a:solidFill>
                  <a:srgbClr val="FF3300"/>
                </a:solidFill>
                <a:latin typeface="Times New Roman" pitchFamily="18" charset="0"/>
              </a:rPr>
              <a:t>pestis </a:t>
            </a:r>
            <a:r>
              <a:rPr lang="sr-Latn-CS" sz="2800" b="1" dirty="0">
                <a:solidFill>
                  <a:srgbClr val="002060"/>
                </a:solidFill>
                <a:latin typeface="Times New Roman" pitchFamily="18" charset="0"/>
              </a:rPr>
              <a:t>– Kuga </a:t>
            </a:r>
            <a:r>
              <a:rPr lang="sr-Latn-CS" sz="2800" b="1" dirty="0" smtClean="0">
                <a:solidFill>
                  <a:srgbClr val="002060"/>
                </a:solidFill>
                <a:latin typeface="Times New Roman" pitchFamily="18" charset="0"/>
              </a:rPr>
              <a:t>ljudi</a:t>
            </a:r>
            <a:endParaRPr lang="sr-Latn-CS" sz="2800" b="1" dirty="0">
              <a:solidFill>
                <a:srgbClr val="002060"/>
              </a:solidFill>
              <a:latin typeface="Times New Roman" pitchFamily="18" charset="0"/>
            </a:endParaRPr>
          </a:p>
        </p:txBody>
      </p:sp>
      <p:pic>
        <p:nvPicPr>
          <p:cNvPr id="3" name="Picture 2"/>
          <p:cNvPicPr>
            <a:picLocks noChangeAspect="1"/>
          </p:cNvPicPr>
          <p:nvPr/>
        </p:nvPicPr>
        <p:blipFill>
          <a:blip r:embed="rId3"/>
          <a:stretch>
            <a:fillRect/>
          </a:stretch>
        </p:blipFill>
        <p:spPr>
          <a:xfrm>
            <a:off x="765748" y="1219200"/>
            <a:ext cx="2543175" cy="1790700"/>
          </a:xfrm>
          <a:prstGeom prst="rect">
            <a:avLst/>
          </a:prstGeom>
        </p:spPr>
      </p:pic>
      <p:pic>
        <p:nvPicPr>
          <p:cNvPr id="4" name="Picture 3"/>
          <p:cNvPicPr>
            <a:picLocks noChangeAspect="1"/>
          </p:cNvPicPr>
          <p:nvPr/>
        </p:nvPicPr>
        <p:blipFill>
          <a:blip r:embed="rId4"/>
          <a:stretch>
            <a:fillRect/>
          </a:stretch>
        </p:blipFill>
        <p:spPr>
          <a:xfrm>
            <a:off x="4953000" y="1273071"/>
            <a:ext cx="2619375" cy="1743075"/>
          </a:xfrm>
          <a:prstGeom prst="rect">
            <a:avLst/>
          </a:prstGeom>
        </p:spPr>
      </p:pic>
      <p:pic>
        <p:nvPicPr>
          <p:cNvPr id="5" name="Picture 4"/>
          <p:cNvPicPr>
            <a:picLocks noChangeAspect="1"/>
          </p:cNvPicPr>
          <p:nvPr/>
        </p:nvPicPr>
        <p:blipFill>
          <a:blip r:embed="rId5"/>
          <a:stretch>
            <a:fillRect/>
          </a:stretch>
        </p:blipFill>
        <p:spPr>
          <a:xfrm>
            <a:off x="762000" y="3657600"/>
            <a:ext cx="2546923" cy="1917568"/>
          </a:xfrm>
          <a:prstGeom prst="rect">
            <a:avLst/>
          </a:prstGeom>
        </p:spPr>
      </p:pic>
      <p:pic>
        <p:nvPicPr>
          <p:cNvPr id="6" name="Picture 5"/>
          <p:cNvPicPr>
            <a:picLocks noChangeAspect="1"/>
          </p:cNvPicPr>
          <p:nvPr/>
        </p:nvPicPr>
        <p:blipFill>
          <a:blip r:embed="rId6"/>
          <a:stretch>
            <a:fillRect/>
          </a:stretch>
        </p:blipFill>
        <p:spPr>
          <a:xfrm>
            <a:off x="4648200" y="3657600"/>
            <a:ext cx="3225505" cy="1917568"/>
          </a:xfrm>
          <a:prstGeom prst="rect">
            <a:avLst/>
          </a:prstGeom>
        </p:spPr>
      </p:pic>
    </p:spTree>
    <p:extLst>
      <p:ext uri="{BB962C8B-B14F-4D97-AF65-F5344CB8AC3E}">
        <p14:creationId xmlns:p14="http://schemas.microsoft.com/office/powerpoint/2010/main" val="42461514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762000" y="228600"/>
            <a:ext cx="8382000" cy="523220"/>
          </a:xfrm>
          <a:prstGeom prst="rect">
            <a:avLst/>
          </a:prstGeom>
          <a:noFill/>
          <a:ln w="9525">
            <a:noFill/>
            <a:miter lim="800000"/>
            <a:headEnd/>
            <a:tailEnd/>
          </a:ln>
        </p:spPr>
        <p:txBody>
          <a:bodyPr>
            <a:spAutoFit/>
          </a:bodyPr>
          <a:lstStyle/>
          <a:p>
            <a:pPr>
              <a:spcBef>
                <a:spcPct val="50000"/>
              </a:spcBef>
              <a:buFontTx/>
              <a:buChar char="-"/>
            </a:pPr>
            <a:r>
              <a:rPr lang="sr-Latn-CS" sz="2800" b="1" i="1" dirty="0" smtClean="0">
                <a:solidFill>
                  <a:srgbClr val="FF3300"/>
                </a:solidFill>
                <a:latin typeface="Times New Roman" pitchFamily="18" charset="0"/>
              </a:rPr>
              <a:t>Yersinia </a:t>
            </a:r>
            <a:r>
              <a:rPr lang="sr-Latn-CS" sz="2800" b="1" i="1" dirty="0">
                <a:solidFill>
                  <a:srgbClr val="FF3300"/>
                </a:solidFill>
                <a:latin typeface="Times New Roman" pitchFamily="18" charset="0"/>
              </a:rPr>
              <a:t>pestis </a:t>
            </a:r>
            <a:r>
              <a:rPr lang="sr-Latn-CS" sz="2800" b="1" dirty="0">
                <a:solidFill>
                  <a:srgbClr val="002060"/>
                </a:solidFill>
                <a:latin typeface="Times New Roman" pitchFamily="18" charset="0"/>
              </a:rPr>
              <a:t>– Kuga </a:t>
            </a:r>
            <a:r>
              <a:rPr lang="sr-Latn-CS" sz="2800" b="1" dirty="0" smtClean="0">
                <a:solidFill>
                  <a:srgbClr val="002060"/>
                </a:solidFill>
                <a:latin typeface="Times New Roman" pitchFamily="18" charset="0"/>
              </a:rPr>
              <a:t>ljudi</a:t>
            </a:r>
            <a:endParaRPr lang="sr-Latn-CS" sz="2800" b="1" dirty="0">
              <a:solidFill>
                <a:srgbClr val="002060"/>
              </a:solidFill>
              <a:latin typeface="Times New Roman" pitchFamily="18" charset="0"/>
            </a:endParaRPr>
          </a:p>
        </p:txBody>
      </p:sp>
      <p:pic>
        <p:nvPicPr>
          <p:cNvPr id="2" name="Picture 1"/>
          <p:cNvPicPr>
            <a:picLocks noChangeAspect="1"/>
          </p:cNvPicPr>
          <p:nvPr/>
        </p:nvPicPr>
        <p:blipFill>
          <a:blip r:embed="rId3"/>
          <a:stretch>
            <a:fillRect/>
          </a:stretch>
        </p:blipFill>
        <p:spPr>
          <a:xfrm>
            <a:off x="609600" y="914400"/>
            <a:ext cx="7696200" cy="5236698"/>
          </a:xfrm>
          <a:prstGeom prst="rect">
            <a:avLst/>
          </a:prstGeom>
        </p:spPr>
      </p:pic>
    </p:spTree>
    <p:extLst>
      <p:ext uri="{BB962C8B-B14F-4D97-AF65-F5344CB8AC3E}">
        <p14:creationId xmlns:p14="http://schemas.microsoft.com/office/powerpoint/2010/main" val="36420790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28600" y="333375"/>
            <a:ext cx="8686800" cy="5478423"/>
          </a:xfrm>
          <a:prstGeom prst="rect">
            <a:avLst/>
          </a:prstGeom>
          <a:noFill/>
          <a:ln w="9525">
            <a:noFill/>
            <a:miter lim="800000"/>
            <a:headEnd/>
            <a:tailEnd/>
          </a:ln>
        </p:spPr>
        <p:txBody>
          <a:bodyPr>
            <a:spAutoFit/>
          </a:bodyPr>
          <a:lstStyle/>
          <a:p>
            <a:pPr>
              <a:spcBef>
                <a:spcPct val="50000"/>
              </a:spcBef>
            </a:pPr>
            <a:r>
              <a:rPr lang="en-US" sz="2800" b="1" i="1" dirty="0" err="1">
                <a:solidFill>
                  <a:srgbClr val="FF5050"/>
                </a:solidFill>
                <a:latin typeface="Times New Roman" pitchFamily="18" charset="0"/>
                <a:cs typeface="Times New Roman" pitchFamily="18" charset="0"/>
              </a:rPr>
              <a:t>Klebsiella</a:t>
            </a:r>
            <a:r>
              <a:rPr lang="sl-SI" sz="2800" b="1" i="1" dirty="0">
                <a:solidFill>
                  <a:srgbClr val="FF5050"/>
                </a:solidFill>
                <a:latin typeface="Times New Roman" pitchFamily="18" charset="0"/>
              </a:rPr>
              <a:t> </a:t>
            </a:r>
            <a:r>
              <a:rPr lang="sl-SI" sz="2800" dirty="0">
                <a:solidFill>
                  <a:srgbClr val="FF5050"/>
                </a:solidFill>
                <a:latin typeface="Times New Roman" pitchFamily="18" charset="0"/>
              </a:rPr>
              <a:t>spp</a:t>
            </a:r>
            <a:r>
              <a:rPr lang="en-US" sz="2800" dirty="0">
                <a:solidFill>
                  <a:srgbClr val="FF5050"/>
                </a:solidFill>
                <a:latin typeface="Times New Roman" pitchFamily="18" charset="0"/>
                <a:cs typeface="Times New Roman" pitchFamily="18" charset="0"/>
              </a:rPr>
              <a:t>  </a:t>
            </a:r>
            <a:r>
              <a:rPr lang="sr-Latn-RS" sz="2800" dirty="0" smtClean="0">
                <a:solidFill>
                  <a:srgbClr val="FF5050"/>
                </a:solidFill>
                <a:latin typeface="Times New Roman" pitchFamily="18" charset="0"/>
                <a:cs typeface="Times New Roman" pitchFamily="18" charset="0"/>
              </a:rPr>
              <a:t> </a:t>
            </a:r>
            <a:r>
              <a:rPr lang="en-US" sz="2800" dirty="0" smtClean="0">
                <a:solidFill>
                  <a:srgbClr val="FF5050"/>
                </a:solidFill>
                <a:latin typeface="Times New Roman" pitchFamily="18" charset="0"/>
                <a:cs typeface="Times New Roman" pitchFamily="18" charset="0"/>
              </a:rPr>
              <a:t>   </a:t>
            </a:r>
            <a:r>
              <a:rPr lang="sl-SI" sz="2800" dirty="0">
                <a:latin typeface="Times New Roman" pitchFamily="18" charset="0"/>
              </a:rPr>
              <a:t>	</a:t>
            </a:r>
            <a:r>
              <a:rPr lang="sl-SI" sz="2800" dirty="0" smtClean="0">
                <a:latin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mastitis- </a:t>
            </a:r>
            <a:r>
              <a:rPr lang="en-US" sz="2800" dirty="0" err="1">
                <a:latin typeface="Times New Roman" pitchFamily="18" charset="0"/>
                <a:cs typeface="Times New Roman" pitchFamily="18" charset="0"/>
              </a:rPr>
              <a:t>krave</a:t>
            </a:r>
            <a:r>
              <a:rPr lang="en-US" sz="2800" dirty="0">
                <a:latin typeface="Times New Roman" pitchFamily="18" charset="0"/>
                <a:cs typeface="Times New Roman" pitchFamily="18" charset="0"/>
              </a:rPr>
              <a:t>                    </a:t>
            </a:r>
            <a:r>
              <a:rPr lang="sl-SI" sz="2800" dirty="0">
                <a:latin typeface="Times New Roman" pitchFamily="18" charset="0"/>
              </a:rPr>
              <a:t> </a:t>
            </a:r>
          </a:p>
          <a:p>
            <a:pPr>
              <a:spcBef>
                <a:spcPct val="50000"/>
              </a:spcBef>
            </a:pPr>
            <a:r>
              <a:rPr lang="en-US" sz="2800" b="1" i="1" dirty="0">
                <a:solidFill>
                  <a:srgbClr val="FF5050"/>
                </a:solidFill>
                <a:latin typeface="Times New Roman" pitchFamily="18" charset="0"/>
                <a:cs typeface="Times New Roman" pitchFamily="18" charset="0"/>
              </a:rPr>
              <a:t>K. </a:t>
            </a:r>
            <a:r>
              <a:rPr lang="en-US" sz="2800" b="1" i="1" dirty="0" err="1">
                <a:solidFill>
                  <a:srgbClr val="FF5050"/>
                </a:solidFill>
                <a:latin typeface="Times New Roman" pitchFamily="18" charset="0"/>
                <a:cs typeface="Times New Roman" pitchFamily="18" charset="0"/>
              </a:rPr>
              <a:t>pneumoniae</a:t>
            </a:r>
            <a:r>
              <a:rPr lang="en-US" sz="2800" b="1" i="1" dirty="0">
                <a:solidFill>
                  <a:srgbClr val="FF5050"/>
                </a:solidFill>
                <a:latin typeface="Times New Roman" pitchFamily="18" charset="0"/>
                <a:cs typeface="Times New Roman" pitchFamily="18" charset="0"/>
              </a:rPr>
              <a:t>   </a:t>
            </a:r>
            <a:r>
              <a:rPr lang="sl-SI" sz="2800" dirty="0">
                <a:latin typeface="Times New Roman" pitchFamily="18" charset="0"/>
              </a:rPr>
              <a:t>	</a:t>
            </a:r>
            <a:r>
              <a:rPr lang="sl-SI" sz="2800" dirty="0" smtClean="0">
                <a:latin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infekcije</a:t>
            </a:r>
            <a:r>
              <a:rPr lang="sl-SI" sz="2800" dirty="0">
                <a:latin typeface="Times New Roman" pitchFamily="18" charset="0"/>
              </a:rPr>
              <a:t> uterusa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kobile</a:t>
            </a:r>
            <a:endParaRPr lang="en-US" sz="2800" dirty="0">
              <a:latin typeface="Times New Roman" pitchFamily="18" charset="0"/>
              <a:cs typeface="Times New Roman" pitchFamily="18" charset="0"/>
            </a:endParaRPr>
          </a:p>
          <a:p>
            <a:pPr>
              <a:spcBef>
                <a:spcPct val="50000"/>
              </a:spcBef>
            </a:pPr>
            <a:r>
              <a:rPr lang="en-US" sz="2800" dirty="0">
                <a:latin typeface="Times New Roman" pitchFamily="18" charset="0"/>
                <a:cs typeface="Times New Roman" pitchFamily="18" charset="0"/>
              </a:rPr>
              <a:t>                          	</a:t>
            </a:r>
            <a:r>
              <a:rPr lang="sl-SI" sz="2800" dirty="0">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urinarne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infekcije</a:t>
            </a:r>
            <a:r>
              <a:rPr lang="en-US" sz="2800" dirty="0">
                <a:latin typeface="Times New Roman" pitchFamily="18" charset="0"/>
                <a:cs typeface="Times New Roman" pitchFamily="18" charset="0"/>
              </a:rPr>
              <a:t> - psi</a:t>
            </a:r>
          </a:p>
          <a:p>
            <a:pPr>
              <a:spcBef>
                <a:spcPct val="50000"/>
              </a:spcBef>
            </a:pPr>
            <a:r>
              <a:rPr lang="en-US" sz="2800" dirty="0">
                <a:latin typeface="Times New Roman" pitchFamily="18" charset="0"/>
                <a:cs typeface="Times New Roman" pitchFamily="18" charset="0"/>
              </a:rPr>
              <a:t>                          	</a:t>
            </a:r>
            <a:r>
              <a:rPr lang="sl-SI" sz="2800" dirty="0">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pneumonije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ždrebad</a:t>
            </a:r>
            <a:endParaRPr lang="sl-SI" sz="2800" dirty="0">
              <a:latin typeface="Times New Roman" pitchFamily="18" charset="0"/>
            </a:endParaRPr>
          </a:p>
          <a:p>
            <a:pPr>
              <a:spcBef>
                <a:spcPct val="50000"/>
              </a:spcBef>
            </a:pPr>
            <a:endParaRPr lang="sr-Latn-CS" sz="2800" dirty="0">
              <a:latin typeface="Times New Roman" pitchFamily="18" charset="0"/>
            </a:endParaRPr>
          </a:p>
          <a:p>
            <a:pPr>
              <a:spcBef>
                <a:spcPct val="50000"/>
              </a:spcBef>
            </a:pPr>
            <a:endParaRPr lang="en-US" sz="2800" dirty="0">
              <a:latin typeface="Times New Roman" pitchFamily="18" charset="0"/>
            </a:endParaRPr>
          </a:p>
          <a:p>
            <a:pPr>
              <a:spcBef>
                <a:spcPct val="50000"/>
              </a:spcBef>
            </a:pPr>
            <a:r>
              <a:rPr lang="en-US" sz="2800" b="1" i="1" dirty="0" err="1">
                <a:solidFill>
                  <a:srgbClr val="FF5050"/>
                </a:solidFill>
                <a:latin typeface="Times New Roman" pitchFamily="18" charset="0"/>
                <a:cs typeface="Times New Roman" pitchFamily="18" charset="0"/>
              </a:rPr>
              <a:t>Enterobacter</a:t>
            </a:r>
            <a:r>
              <a:rPr lang="en-US" sz="2800" dirty="0">
                <a:solidFill>
                  <a:srgbClr val="FF5050"/>
                </a:solidFill>
                <a:latin typeface="Times New Roman" pitchFamily="18" charset="0"/>
                <a:cs typeface="Times New Roman" pitchFamily="18" charset="0"/>
              </a:rPr>
              <a:t> </a:t>
            </a:r>
            <a:r>
              <a:rPr lang="sl-SI" sz="2800" dirty="0">
                <a:solidFill>
                  <a:srgbClr val="FF5050"/>
                </a:solidFill>
                <a:latin typeface="Times New Roman" pitchFamily="18" charset="0"/>
              </a:rPr>
              <a:t>spp</a:t>
            </a:r>
            <a:r>
              <a:rPr lang="en-US" sz="2800" dirty="0">
                <a:solidFill>
                  <a:srgbClr val="FF5050"/>
                </a:solidFill>
                <a:latin typeface="Times New Roman" pitchFamily="18" charset="0"/>
                <a:cs typeface="Times New Roman" pitchFamily="18" charset="0"/>
              </a:rPr>
              <a:t> </a:t>
            </a:r>
            <a:r>
              <a:rPr lang="sr-Latn-RS" sz="2800" dirty="0" smtClean="0">
                <a:solidFill>
                  <a:srgbClr val="FF505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mastitisi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krave</a:t>
            </a:r>
            <a:r>
              <a:rPr lang="en-US" sz="2800" dirty="0">
                <a:latin typeface="Times New Roman" pitchFamily="18" charset="0"/>
                <a:cs typeface="Times New Roman" pitchFamily="18" charset="0"/>
              </a:rPr>
              <a:t>                       </a:t>
            </a:r>
            <a:r>
              <a:rPr lang="sl-SI" sz="2800" dirty="0">
                <a:latin typeface="Times New Roman" pitchFamily="18" charset="0"/>
              </a:rPr>
              <a:t>   </a:t>
            </a:r>
            <a:r>
              <a:rPr lang="en-US" sz="2800" b="1" i="1" dirty="0">
                <a:solidFill>
                  <a:srgbClr val="FF5050"/>
                </a:solidFill>
                <a:latin typeface="Times New Roman" pitchFamily="18" charset="0"/>
                <a:cs typeface="Times New Roman" pitchFamily="18" charset="0"/>
              </a:rPr>
              <a:t>E. </a:t>
            </a:r>
            <a:r>
              <a:rPr lang="en-US" sz="2800" b="1" i="1" dirty="0" err="1">
                <a:solidFill>
                  <a:srgbClr val="FF5050"/>
                </a:solidFill>
                <a:latin typeface="Times New Roman" pitchFamily="18" charset="0"/>
                <a:cs typeface="Times New Roman" pitchFamily="18" charset="0"/>
              </a:rPr>
              <a:t>aerogenes</a:t>
            </a:r>
            <a:r>
              <a:rPr lang="en-US" sz="2800" b="1" i="1" dirty="0">
                <a:solidFill>
                  <a:srgbClr val="FF5050"/>
                </a:solidFill>
                <a:latin typeface="Times New Roman" pitchFamily="18" charset="0"/>
                <a:cs typeface="Times New Roman" pitchFamily="18" charset="0"/>
              </a:rPr>
              <a:t>       </a:t>
            </a:r>
            <a:r>
              <a:rPr lang="sr-Latn-RS" sz="2800" b="1" i="1" dirty="0" smtClean="0">
                <a:solidFill>
                  <a:srgbClr val="FF505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uterine </a:t>
            </a:r>
            <a:r>
              <a:rPr lang="en-US" sz="2800" dirty="0" err="1">
                <a:latin typeface="Times New Roman" pitchFamily="18" charset="0"/>
                <a:cs typeface="Times New Roman" pitchFamily="18" charset="0"/>
              </a:rPr>
              <a:t>infekcije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kobile</a:t>
            </a:r>
            <a:endParaRPr lang="sr-Latn-RS" sz="2800" dirty="0" smtClean="0">
              <a:latin typeface="Times New Roman" pitchFamily="18" charset="0"/>
              <a:cs typeface="Times New Roman" pitchFamily="18" charset="0"/>
            </a:endParaRPr>
          </a:p>
          <a:p>
            <a:pPr>
              <a:spcBef>
                <a:spcPct val="50000"/>
              </a:spcBef>
            </a:pPr>
            <a:r>
              <a:rPr lang="sr-Latn-R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MMA </a:t>
            </a:r>
            <a:r>
              <a:rPr lang="en-US" sz="2800" dirty="0" err="1">
                <a:latin typeface="Times New Roman" pitchFamily="18" charset="0"/>
                <a:cs typeface="Times New Roman" pitchFamily="18" charset="0"/>
              </a:rPr>
              <a:t>sindrom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krmače</a:t>
            </a:r>
            <a:endParaRPr lang="en-US" sz="2800" dirty="0">
              <a:latin typeface="Times New Roman" pitchFamily="18" charset="0"/>
            </a:endParaRPr>
          </a:p>
        </p:txBody>
      </p:sp>
      <p:pic>
        <p:nvPicPr>
          <p:cNvPr id="77827" name="Picture 3" descr="Granulom - Klebsiella"/>
          <p:cNvPicPr>
            <a:picLocks noChangeAspect="1" noChangeArrowheads="1"/>
          </p:cNvPicPr>
          <p:nvPr/>
        </p:nvPicPr>
        <p:blipFill>
          <a:blip r:embed="rId3" cstate="print">
            <a:lum bright="-32000"/>
          </a:blip>
          <a:srcRect/>
          <a:stretch>
            <a:fillRect/>
          </a:stretch>
        </p:blipFill>
        <p:spPr bwMode="auto">
          <a:xfrm>
            <a:off x="304800" y="1752600"/>
            <a:ext cx="2971800" cy="2254991"/>
          </a:xfrm>
          <a:prstGeom prst="rect">
            <a:avLst/>
          </a:prstGeom>
          <a:noFill/>
          <a:ln w="9525">
            <a:noFill/>
            <a:miter lim="800000"/>
            <a:headEnd/>
            <a:tailEnd/>
          </a:ln>
        </p:spPr>
      </p:pic>
    </p:spTree>
    <p:extLst>
      <p:ext uri="{BB962C8B-B14F-4D97-AF65-F5344CB8AC3E}">
        <p14:creationId xmlns:p14="http://schemas.microsoft.com/office/powerpoint/2010/main" val="9805076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66700" y="152400"/>
            <a:ext cx="8610600" cy="5047536"/>
          </a:xfrm>
          <a:prstGeom prst="rect">
            <a:avLst/>
          </a:prstGeom>
          <a:noFill/>
          <a:ln w="9525">
            <a:noFill/>
            <a:miter lim="800000"/>
            <a:headEnd/>
            <a:tailEnd/>
          </a:ln>
        </p:spPr>
        <p:txBody>
          <a:bodyPr>
            <a:spAutoFit/>
          </a:bodyPr>
          <a:lstStyle/>
          <a:p>
            <a:pPr>
              <a:spcBef>
                <a:spcPct val="50000"/>
              </a:spcBef>
            </a:pPr>
            <a:r>
              <a:rPr lang="en-US" sz="2800" b="1" i="1" dirty="0">
                <a:solidFill>
                  <a:srgbClr val="FF5050"/>
                </a:solidFill>
                <a:latin typeface="Times New Roman" pitchFamily="18" charset="0"/>
                <a:cs typeface="Times New Roman" pitchFamily="18" charset="0"/>
              </a:rPr>
              <a:t>Proteus</a:t>
            </a:r>
            <a:r>
              <a:rPr lang="en-US" sz="2800" dirty="0">
                <a:solidFill>
                  <a:srgbClr val="FF5050"/>
                </a:solidFill>
                <a:latin typeface="Times New Roman" pitchFamily="18" charset="0"/>
                <a:cs typeface="Times New Roman" pitchFamily="18" charset="0"/>
              </a:rPr>
              <a:t> </a:t>
            </a:r>
            <a:r>
              <a:rPr lang="en-US" sz="2800" dirty="0" err="1">
                <a:solidFill>
                  <a:srgbClr val="FF5050"/>
                </a:solidFill>
                <a:latin typeface="Times New Roman" pitchFamily="18" charset="0"/>
                <a:cs typeface="Times New Roman" pitchFamily="18" charset="0"/>
              </a:rPr>
              <a:t>spp</a:t>
            </a:r>
            <a:r>
              <a:rPr lang="en-US" sz="2800" dirty="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urinarne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infekcije</a:t>
            </a:r>
            <a:r>
              <a:rPr lang="en-US" sz="2800" dirty="0">
                <a:latin typeface="Times New Roman" pitchFamily="18" charset="0"/>
                <a:cs typeface="Times New Roman" pitchFamily="18" charset="0"/>
              </a:rPr>
              <a:t>- psi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konji</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P. mirabilis         </a:t>
            </a:r>
            <a:r>
              <a:rPr lang="sr-Latn-RS" sz="2800" b="1" i="1" dirty="0" smtClean="0">
                <a:solidFill>
                  <a:srgbClr val="FF5050"/>
                </a:solidFill>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otitis</a:t>
            </a:r>
            <a:r>
              <a:rPr lang="en-US" sz="2800" dirty="0">
                <a:latin typeface="Times New Roman" pitchFamily="18" charset="0"/>
                <a:cs typeface="Times New Roman" pitchFamily="18" charset="0"/>
              </a:rPr>
              <a:t> ext.- psi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mačke</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b="1" i="1" dirty="0" smtClean="0">
                <a:solidFill>
                  <a:srgbClr val="FF5050"/>
                </a:solidFill>
                <a:latin typeface="Times New Roman" pitchFamily="18" charset="0"/>
                <a:cs typeface="Times New Roman" pitchFamily="18" charset="0"/>
              </a:rPr>
              <a:t>P</a:t>
            </a:r>
            <a:r>
              <a:rPr lang="en-US" sz="2800" b="1" i="1" dirty="0">
                <a:solidFill>
                  <a:srgbClr val="FF5050"/>
                </a:solidFill>
                <a:latin typeface="Times New Roman" pitchFamily="18" charset="0"/>
                <a:cs typeface="Times New Roman" pitchFamily="18" charset="0"/>
              </a:rPr>
              <a:t>. </a:t>
            </a:r>
            <a:r>
              <a:rPr lang="sl-SI" sz="2800" b="1" i="1" dirty="0">
                <a:solidFill>
                  <a:srgbClr val="FF5050"/>
                </a:solidFill>
                <a:latin typeface="Times New Roman" pitchFamily="18" charset="0"/>
              </a:rPr>
              <a:t>v</a:t>
            </a:r>
            <a:r>
              <a:rPr lang="en-US" sz="2800" b="1" i="1" dirty="0" err="1">
                <a:solidFill>
                  <a:srgbClr val="FF5050"/>
                </a:solidFill>
                <a:latin typeface="Times New Roman" pitchFamily="18" charset="0"/>
                <a:cs typeface="Times New Roman" pitchFamily="18" charset="0"/>
              </a:rPr>
              <a:t>ulgari</a:t>
            </a:r>
            <a:r>
              <a:rPr lang="sl-SI" sz="2800" b="1" i="1" dirty="0">
                <a:solidFill>
                  <a:srgbClr val="FF5050"/>
                </a:solidFill>
                <a:latin typeface="Times New Roman" pitchFamily="18" charset="0"/>
              </a:rPr>
              <a:t>s</a:t>
            </a:r>
            <a:r>
              <a:rPr lang="sl-SI" sz="2800" dirty="0">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respiratorne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infekcije</a:t>
            </a:r>
            <a:r>
              <a:rPr lang="sl-SI" sz="2800" dirty="0">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mlade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životinje</a:t>
            </a:r>
            <a:endParaRPr lang="en-US" sz="2800" dirty="0">
              <a:latin typeface="Times New Roman" pitchFamily="18" charset="0"/>
              <a:cs typeface="Times New Roman" pitchFamily="18" charset="0"/>
            </a:endParaRPr>
          </a:p>
          <a:p>
            <a:pPr>
              <a:spcBef>
                <a:spcPct val="50000"/>
              </a:spcBef>
            </a:pPr>
            <a:r>
              <a:rPr lang="en-US" sz="2800" b="1" i="1" dirty="0" err="1">
                <a:solidFill>
                  <a:srgbClr val="FF5050"/>
                </a:solidFill>
                <a:latin typeface="Times New Roman" pitchFamily="18" charset="0"/>
                <a:cs typeface="Times New Roman" pitchFamily="18" charset="0"/>
              </a:rPr>
              <a:t>Serratia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r>
              <a:rPr lang="en-US" sz="2800" b="1" dirty="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 mastitis </a:t>
            </a:r>
            <a:r>
              <a:rPr lang="en-US" sz="2800" dirty="0" err="1">
                <a:latin typeface="Times New Roman" pitchFamily="18" charset="0"/>
                <a:cs typeface="Times New Roman" pitchFamily="18" charset="0"/>
              </a:rPr>
              <a:t>krav</a:t>
            </a:r>
            <a:r>
              <a:rPr lang="sl-SI" sz="2800" dirty="0">
                <a:latin typeface="Times New Roman" pitchFamily="18" charset="0"/>
              </a:rPr>
              <a:t>e</a:t>
            </a:r>
            <a:r>
              <a:rPr lang="en-US" sz="2800" dirty="0">
                <a:latin typeface="Times New Roman" pitchFamily="18" charset="0"/>
                <a:cs typeface="Times New Roman" pitchFamily="18" charset="0"/>
              </a:rPr>
              <a:t>               </a:t>
            </a:r>
            <a:r>
              <a:rPr lang="sl-SI" sz="2800" dirty="0">
                <a:latin typeface="Times New Roman" pitchFamily="18" charset="0"/>
              </a:rPr>
              <a:t>               </a:t>
            </a:r>
            <a:r>
              <a:rPr lang="sl-SI" sz="2800" dirty="0" smtClean="0">
                <a:latin typeface="Times New Roman" pitchFamily="18" charset="0"/>
              </a:rPr>
              <a:t>           </a:t>
            </a:r>
            <a:r>
              <a:rPr lang="en-US" sz="2800" b="1" i="1" dirty="0">
                <a:solidFill>
                  <a:srgbClr val="FF5050"/>
                </a:solidFill>
                <a:latin typeface="Times New Roman" pitchFamily="18" charset="0"/>
                <a:cs typeface="Times New Roman" pitchFamily="18" charset="0"/>
              </a:rPr>
              <a:t>S. </a:t>
            </a:r>
            <a:r>
              <a:rPr lang="sl-SI" sz="2800" b="1" i="1" dirty="0">
                <a:solidFill>
                  <a:srgbClr val="FF5050"/>
                </a:solidFill>
                <a:latin typeface="Times New Roman" pitchFamily="18" charset="0"/>
              </a:rPr>
              <a:t>m</a:t>
            </a:r>
            <a:r>
              <a:rPr lang="en-US" sz="2800" b="1" i="1" dirty="0" err="1">
                <a:solidFill>
                  <a:srgbClr val="FF5050"/>
                </a:solidFill>
                <a:latin typeface="Times New Roman" pitchFamily="18" charset="0"/>
                <a:cs typeface="Times New Roman" pitchFamily="18" charset="0"/>
              </a:rPr>
              <a:t>arcescens</a:t>
            </a:r>
            <a:r>
              <a:rPr lang="sl-SI" sz="2800" dirty="0">
                <a:latin typeface="Times New Roman" pitchFamily="18" charset="0"/>
              </a:rPr>
              <a:t>	</a:t>
            </a:r>
            <a:r>
              <a:rPr lang="en-US" sz="2800" dirty="0">
                <a:latin typeface="Times New Roman" pitchFamily="18" charset="0"/>
                <a:cs typeface="Times New Roman" pitchFamily="18" charset="0"/>
              </a:rPr>
              <a:t>- se</a:t>
            </a:r>
            <a:r>
              <a:rPr lang="sl-SI" sz="2800" dirty="0">
                <a:latin typeface="Times New Roman" pitchFamily="18" charset="0"/>
              </a:rPr>
              <a:t>ptikemija </a:t>
            </a:r>
            <a:r>
              <a:rPr lang="en-US" sz="2800" dirty="0" err="1">
                <a:latin typeface="Times New Roman" pitchFamily="18" charset="0"/>
                <a:cs typeface="Times New Roman" pitchFamily="18" charset="0"/>
              </a:rPr>
              <a:t>pilić</a:t>
            </a:r>
            <a:r>
              <a:rPr lang="sl-SI" sz="2800" dirty="0">
                <a:latin typeface="Times New Roman" pitchFamily="18" charset="0"/>
              </a:rPr>
              <a:t>i</a:t>
            </a:r>
            <a:endParaRPr lang="en-US" sz="2800" dirty="0">
              <a:latin typeface="Times New Roman" pitchFamily="18" charset="0"/>
            </a:endParaRPr>
          </a:p>
          <a:p>
            <a:pPr>
              <a:spcBef>
                <a:spcPct val="50000"/>
              </a:spcBef>
            </a:pPr>
            <a:r>
              <a:rPr lang="en-US" sz="2800" b="1" i="1" dirty="0" err="1">
                <a:solidFill>
                  <a:srgbClr val="FF5050"/>
                </a:solidFill>
                <a:latin typeface="Times New Roman" pitchFamily="18" charset="0"/>
                <a:cs typeface="Times New Roman" pitchFamily="18" charset="0"/>
              </a:rPr>
              <a:t>Edwardsiella</a:t>
            </a:r>
            <a:r>
              <a:rPr lang="en-US" sz="2800" dirty="0">
                <a:solidFill>
                  <a:srgbClr val="FF5050"/>
                </a:solidFill>
                <a:latin typeface="Times New Roman" pitchFamily="18" charset="0"/>
                <a:cs typeface="Times New Roman" pitchFamily="18" charset="0"/>
              </a:rPr>
              <a:t> </a:t>
            </a:r>
            <a:r>
              <a:rPr lang="en-US" sz="2800" dirty="0" err="1">
                <a:solidFill>
                  <a:srgbClr val="FF5050"/>
                </a:solidFill>
                <a:latin typeface="Times New Roman" pitchFamily="18" charset="0"/>
                <a:cs typeface="Times New Roman" pitchFamily="18" charset="0"/>
              </a:rPr>
              <a:t>spp</a:t>
            </a:r>
            <a:r>
              <a:rPr lang="sl-SI" sz="2800" dirty="0">
                <a:solidFill>
                  <a:srgbClr val="FF5050"/>
                </a:solidFill>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proliv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svinje</a:t>
            </a:r>
            <a:r>
              <a:rPr lang="en-US" sz="2800" dirty="0">
                <a:latin typeface="Times New Roman" pitchFamily="18" charset="0"/>
                <a:cs typeface="Times New Roman" pitchFamily="18" charset="0"/>
              </a:rPr>
              <a:t> , psi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telad</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E. </a:t>
            </a:r>
            <a:r>
              <a:rPr lang="en-US" sz="2800" b="1" i="1" dirty="0" err="1">
                <a:solidFill>
                  <a:srgbClr val="FF5050"/>
                </a:solidFill>
                <a:latin typeface="Times New Roman" pitchFamily="18" charset="0"/>
                <a:cs typeface="Times New Roman" pitchFamily="18" charset="0"/>
              </a:rPr>
              <a:t>tarda</a:t>
            </a:r>
            <a:endParaRPr lang="en-US" sz="2800" b="1" i="1" dirty="0">
              <a:solidFill>
                <a:srgbClr val="FF5050"/>
              </a:solidFill>
              <a:latin typeface="Times New Roman" pitchFamily="18" charset="0"/>
              <a:cs typeface="Times New Roman" pitchFamily="18" charset="0"/>
            </a:endParaRPr>
          </a:p>
          <a:p>
            <a:pPr>
              <a:spcBef>
                <a:spcPct val="50000"/>
              </a:spcBef>
            </a:pPr>
            <a:r>
              <a:rPr lang="en-US" sz="2800" b="1" i="1" dirty="0" err="1">
                <a:solidFill>
                  <a:srgbClr val="FF5050"/>
                </a:solidFill>
                <a:latin typeface="Times New Roman" pitchFamily="18" charset="0"/>
                <a:cs typeface="Times New Roman" pitchFamily="18" charset="0"/>
              </a:rPr>
              <a:t>Citrobacter</a:t>
            </a:r>
            <a:r>
              <a:rPr lang="en-US" sz="2800" b="1" i="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r>
              <a:rPr lang="en-US" sz="2800" b="1" dirty="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mastitis </a:t>
            </a:r>
            <a:r>
              <a:rPr lang="en-US" sz="2800" dirty="0" err="1">
                <a:latin typeface="Times New Roman" pitchFamily="18" charset="0"/>
                <a:cs typeface="Times New Roman" pitchFamily="18" charset="0"/>
              </a:rPr>
              <a:t>krave</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C. </a:t>
            </a:r>
            <a:r>
              <a:rPr lang="en-US" sz="2800" b="1" i="1" dirty="0" err="1">
                <a:solidFill>
                  <a:srgbClr val="FF5050"/>
                </a:solidFill>
                <a:latin typeface="Times New Roman" pitchFamily="18" charset="0"/>
                <a:cs typeface="Times New Roman" pitchFamily="18" charset="0"/>
              </a:rPr>
              <a:t>diversus</a:t>
            </a:r>
            <a:endParaRPr lang="en-US" sz="2800" b="1" i="1" dirty="0">
              <a:solidFill>
                <a:srgbClr val="FF5050"/>
              </a:solidFill>
              <a:latin typeface="Times New Roman" pitchFamily="18" charset="0"/>
            </a:endParaRPr>
          </a:p>
        </p:txBody>
      </p:sp>
      <p:pic>
        <p:nvPicPr>
          <p:cNvPr id="78851" name="Picture 3" descr="E"/>
          <p:cNvPicPr>
            <a:picLocks noChangeAspect="1" noChangeArrowheads="1"/>
          </p:cNvPicPr>
          <p:nvPr/>
        </p:nvPicPr>
        <p:blipFill>
          <a:blip r:embed="rId3" cstate="print">
            <a:lum bright="-8000" contrast="20000"/>
          </a:blip>
          <a:srcRect/>
          <a:stretch>
            <a:fillRect/>
          </a:stretch>
        </p:blipFill>
        <p:spPr bwMode="auto">
          <a:xfrm>
            <a:off x="5486400" y="3810000"/>
            <a:ext cx="3211513" cy="2171700"/>
          </a:xfrm>
          <a:prstGeom prst="rect">
            <a:avLst/>
          </a:prstGeom>
          <a:noFill/>
          <a:ln w="9525">
            <a:noFill/>
            <a:miter lim="800000"/>
            <a:headEnd/>
            <a:tailEnd/>
          </a:ln>
        </p:spPr>
      </p:pic>
    </p:spTree>
    <p:extLst>
      <p:ext uri="{BB962C8B-B14F-4D97-AF65-F5344CB8AC3E}">
        <p14:creationId xmlns:p14="http://schemas.microsoft.com/office/powerpoint/2010/main" val="35139725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381000"/>
            <a:ext cx="8610600" cy="2339102"/>
          </a:xfrm>
          <a:prstGeom prst="rect">
            <a:avLst/>
          </a:prstGeom>
          <a:noFill/>
          <a:ln w="9525">
            <a:noFill/>
            <a:miter lim="800000"/>
            <a:headEnd/>
            <a:tailEnd/>
          </a:ln>
        </p:spPr>
        <p:txBody>
          <a:bodyPr>
            <a:spAutoFit/>
          </a:bodyPr>
          <a:lstStyle/>
          <a:p>
            <a:pPr>
              <a:spcBef>
                <a:spcPct val="50000"/>
              </a:spcBef>
            </a:pPr>
            <a:r>
              <a:rPr lang="en-US" sz="2800" b="1" i="1" dirty="0" err="1">
                <a:solidFill>
                  <a:srgbClr val="FF5050"/>
                </a:solidFill>
                <a:latin typeface="Times New Roman" pitchFamily="18" charset="0"/>
                <a:cs typeface="Times New Roman" pitchFamily="18" charset="0"/>
              </a:rPr>
              <a:t>Morganella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r>
              <a:rPr lang="sl-SI" sz="2800" b="1" dirty="0">
                <a:solidFill>
                  <a:srgbClr val="FF5050"/>
                </a:solidFill>
                <a:latin typeface="Times New Roman" pitchFamily="18" charset="0"/>
              </a:rPr>
              <a:t> </a:t>
            </a:r>
            <a:r>
              <a:rPr lang="en-US" sz="2800" b="1" dirty="0">
                <a:solidFill>
                  <a:srgbClr val="FF5050"/>
                </a:solidFill>
                <a:latin typeface="Times New Roman" pitchFamily="18" charset="0"/>
                <a:cs typeface="Times New Roman" pitchFamily="18" charset="0"/>
              </a:rPr>
              <a:t>  </a:t>
            </a:r>
            <a:r>
              <a:rPr lang="sl-SI" sz="2800" b="1" dirty="0">
                <a:solidFill>
                  <a:srgbClr val="FF5050"/>
                </a:solidFill>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otitis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urinarne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infekcije</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b="1" i="1" dirty="0" smtClean="0">
                <a:solidFill>
                  <a:srgbClr val="FF5050"/>
                </a:solidFill>
                <a:latin typeface="Times New Roman" pitchFamily="18" charset="0"/>
                <a:cs typeface="Times New Roman" pitchFamily="18" charset="0"/>
              </a:rPr>
              <a:t>M</a:t>
            </a:r>
            <a:r>
              <a:rPr lang="en-US" sz="2800" b="1" i="1" dirty="0">
                <a:solidFill>
                  <a:srgbClr val="FF5050"/>
                </a:solidFill>
                <a:latin typeface="Times New Roman" pitchFamily="18" charset="0"/>
                <a:cs typeface="Times New Roman" pitchFamily="18" charset="0"/>
              </a:rPr>
              <a:t>. </a:t>
            </a:r>
            <a:r>
              <a:rPr lang="en-US" sz="2800" b="1" i="1" dirty="0" err="1">
                <a:solidFill>
                  <a:srgbClr val="FF5050"/>
                </a:solidFill>
                <a:latin typeface="Times New Roman" pitchFamily="18" charset="0"/>
                <a:cs typeface="Times New Roman" pitchFamily="18" charset="0"/>
              </a:rPr>
              <a:t>morganii</a:t>
            </a:r>
            <a:r>
              <a:rPr lang="sl-SI" sz="2800" b="1" i="1" dirty="0">
                <a:solidFill>
                  <a:srgbClr val="FF5050"/>
                </a:solidFill>
                <a:latin typeface="Times New Roman" pitchFamily="18" charset="0"/>
              </a:rPr>
              <a:t>                </a:t>
            </a:r>
            <a:r>
              <a:rPr lang="en-US" sz="2800" dirty="0">
                <a:latin typeface="Times New Roman" pitchFamily="18" charset="0"/>
                <a:cs typeface="Times New Roman" pitchFamily="18" charset="0"/>
              </a:rPr>
              <a:t>psi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mačke</a:t>
            </a:r>
            <a:endParaRPr lang="en-US" sz="2800" dirty="0">
              <a:latin typeface="Times New Roman" pitchFamily="18" charset="0"/>
              <a:cs typeface="Times New Roman" pitchFamily="18" charset="0"/>
            </a:endParaRPr>
          </a:p>
          <a:p>
            <a:pPr>
              <a:spcBef>
                <a:spcPct val="50000"/>
              </a:spcBef>
            </a:pPr>
            <a:r>
              <a:rPr lang="en-US" sz="2800" b="1" i="1" dirty="0" err="1">
                <a:solidFill>
                  <a:srgbClr val="FF5050"/>
                </a:solidFill>
                <a:latin typeface="Times New Roman" pitchFamily="18" charset="0"/>
                <a:cs typeface="Times New Roman" pitchFamily="18" charset="0"/>
              </a:rPr>
              <a:t>Shigella</a:t>
            </a:r>
            <a:r>
              <a:rPr lang="en-US" sz="2800" b="1" dirty="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spp</a:t>
            </a:r>
            <a:r>
              <a:rPr lang="en-US" sz="2800" b="1" dirty="0">
                <a:solidFill>
                  <a:srgbClr val="FF5050"/>
                </a:solidFill>
                <a:latin typeface="Times New Roman" pitchFamily="18" charset="0"/>
                <a:cs typeface="Times New Roman" pitchFamily="18" charset="0"/>
              </a:rPr>
              <a:t>        </a:t>
            </a:r>
            <a:r>
              <a:rPr lang="sl-SI" sz="2800" b="1" dirty="0">
                <a:solidFill>
                  <a:srgbClr val="FF5050"/>
                </a:solidFill>
                <a:latin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retko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prolivi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dizenterija</a:t>
            </a:r>
            <a:r>
              <a:rPr lang="en-US" sz="2800" dirty="0">
                <a:latin typeface="Times New Roman" pitchFamily="18" charset="0"/>
                <a:cs typeface="Times New Roman" pitchFamily="18" charset="0"/>
              </a:rPr>
              <a:t> psi</a:t>
            </a:r>
          </a:p>
          <a:p>
            <a:pPr>
              <a:spcBef>
                <a:spcPct val="50000"/>
              </a:spcBef>
            </a:pPr>
            <a:endParaRPr lang="en-US" sz="3200" dirty="0">
              <a:latin typeface="Times New Roman" pitchFamily="18" charset="0"/>
            </a:endParaRPr>
          </a:p>
        </p:txBody>
      </p:sp>
      <p:pic>
        <p:nvPicPr>
          <p:cNvPr id="79875" name="Picture 5" descr="Bolja Creva bakterije"/>
          <p:cNvPicPr>
            <a:picLocks noChangeAspect="1" noChangeArrowheads="1"/>
          </p:cNvPicPr>
          <p:nvPr/>
        </p:nvPicPr>
        <p:blipFill>
          <a:blip r:embed="rId3" cstate="print"/>
          <a:srcRect/>
          <a:stretch>
            <a:fillRect/>
          </a:stretch>
        </p:blipFill>
        <p:spPr bwMode="auto">
          <a:xfrm>
            <a:off x="3851275" y="3060700"/>
            <a:ext cx="4806950" cy="3103563"/>
          </a:xfrm>
          <a:prstGeom prst="rect">
            <a:avLst/>
          </a:prstGeom>
          <a:noFill/>
          <a:ln w="9525">
            <a:noFill/>
            <a:miter lim="800000"/>
            <a:headEnd/>
            <a:tailEnd/>
          </a:ln>
        </p:spPr>
      </p:pic>
      <p:pic>
        <p:nvPicPr>
          <p:cNvPr id="79876" name="Picture 6" descr="a794_2193"/>
          <p:cNvPicPr>
            <a:picLocks noChangeAspect="1" noChangeArrowheads="1"/>
          </p:cNvPicPr>
          <p:nvPr/>
        </p:nvPicPr>
        <p:blipFill>
          <a:blip r:embed="rId4" cstate="print"/>
          <a:srcRect/>
          <a:stretch>
            <a:fillRect/>
          </a:stretch>
        </p:blipFill>
        <p:spPr bwMode="auto">
          <a:xfrm>
            <a:off x="755650" y="3357563"/>
            <a:ext cx="2755900" cy="1752600"/>
          </a:xfrm>
          <a:prstGeom prst="rect">
            <a:avLst/>
          </a:prstGeom>
          <a:noFill/>
          <a:ln w="9525">
            <a:noFill/>
            <a:miter lim="800000"/>
            <a:headEnd/>
            <a:tailEnd/>
          </a:ln>
        </p:spPr>
      </p:pic>
    </p:spTree>
    <p:extLst>
      <p:ext uri="{BB962C8B-B14F-4D97-AF65-F5344CB8AC3E}">
        <p14:creationId xmlns:p14="http://schemas.microsoft.com/office/powerpoint/2010/main" val="3607521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3826" y="-28731"/>
            <a:ext cx="7543800" cy="1219200"/>
          </a:xfrm>
        </p:spPr>
        <p:txBody>
          <a:bodyPr>
            <a:normAutofit/>
          </a:bodyPr>
          <a:lstStyle/>
          <a:p>
            <a:r>
              <a:rPr lang="en-US" sz="3200" b="1" dirty="0" err="1" smtClean="0">
                <a:solidFill>
                  <a:srgbClr val="FF3300"/>
                </a:solidFill>
                <a:latin typeface="Times New Roman" pitchFamily="18" charset="0"/>
                <a:cs typeface="Times New Roman" pitchFamily="18" charset="0"/>
              </a:rPr>
              <a:t>chromID</a:t>
            </a:r>
            <a:r>
              <a:rPr lang="en-US" sz="3200" b="1" dirty="0" smtClean="0">
                <a:solidFill>
                  <a:srgbClr val="FF3300"/>
                </a:solidFill>
                <a:latin typeface="Times New Roman" pitchFamily="18" charset="0"/>
                <a:cs typeface="Times New Roman" pitchFamily="18" charset="0"/>
              </a:rPr>
              <a:t>™ Salmonella Agar (SM2)</a:t>
            </a:r>
            <a:endParaRPr lang="en-US" sz="3200" b="1" dirty="0">
              <a:solidFill>
                <a:srgbClr val="FF3300"/>
              </a:solidFill>
              <a:latin typeface="Times New Roman" pitchFamily="18" charset="0"/>
              <a:cs typeface="Times New Roman" pitchFamily="18" charset="0"/>
            </a:endParaRPr>
          </a:p>
        </p:txBody>
      </p:sp>
      <p:pic>
        <p:nvPicPr>
          <p:cNvPr id="7" name="Picture 6" descr="Salmonella SM2 mala.jpg"/>
          <p:cNvPicPr>
            <a:picLocks noChangeAspect="1"/>
          </p:cNvPicPr>
          <p:nvPr/>
        </p:nvPicPr>
        <p:blipFill>
          <a:blip r:embed="rId2" cstate="print"/>
          <a:stretch>
            <a:fillRect/>
          </a:stretch>
        </p:blipFill>
        <p:spPr>
          <a:xfrm>
            <a:off x="533400" y="1676400"/>
            <a:ext cx="8004226" cy="4419600"/>
          </a:xfrm>
          <a:prstGeom prst="rect">
            <a:avLst/>
          </a:prstGeom>
        </p:spPr>
      </p:pic>
    </p:spTree>
    <p:extLst>
      <p:ext uri="{BB962C8B-B14F-4D97-AF65-F5344CB8AC3E}">
        <p14:creationId xmlns:p14="http://schemas.microsoft.com/office/powerpoint/2010/main" val="1793092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28600" y="381000"/>
            <a:ext cx="8534400" cy="2523768"/>
          </a:xfrm>
          <a:prstGeom prst="rect">
            <a:avLst/>
          </a:prstGeom>
          <a:noFill/>
          <a:ln w="9525">
            <a:noFill/>
            <a:miter lim="800000"/>
            <a:headEnd/>
            <a:tailEnd/>
          </a:ln>
        </p:spPr>
        <p:txBody>
          <a:bodyPr>
            <a:spAutoFit/>
          </a:bodyPr>
          <a:lstStyle/>
          <a:p>
            <a:pPr algn="just">
              <a:spcBef>
                <a:spcPct val="50000"/>
              </a:spcBef>
              <a:buFontTx/>
              <a:buChar char="-"/>
            </a:pPr>
            <a:r>
              <a:rPr lang="sl-SI" sz="2800" dirty="0">
                <a:latin typeface="Times New Roman" pitchFamily="18" charset="0"/>
              </a:rPr>
              <a:t> </a:t>
            </a:r>
            <a:r>
              <a:rPr lang="en-US" sz="2800" dirty="0" err="1">
                <a:latin typeface="Times New Roman" pitchFamily="18" charset="0"/>
                <a:cs typeface="Times New Roman" pitchFamily="18" charset="0"/>
              </a:rPr>
              <a:t>Enterobakterije</a:t>
            </a:r>
            <a:r>
              <a:rPr lang="en-US" sz="2800" dirty="0">
                <a:latin typeface="Times New Roman" pitchFamily="18" charset="0"/>
                <a:cs typeface="Times New Roman" pitchFamily="18" charset="0"/>
              </a:rPr>
              <a:t> se </a:t>
            </a:r>
            <a:r>
              <a:rPr lang="en-US" sz="2800" dirty="0" err="1">
                <a:latin typeface="Times New Roman" pitchFamily="18" charset="0"/>
                <a:cs typeface="Times New Roman" pitchFamily="18" charset="0"/>
              </a:rPr>
              <a:t>lako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kultivišu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rastu</a:t>
            </a:r>
            <a:r>
              <a:rPr lang="en-US" sz="2800" dirty="0">
                <a:latin typeface="Times New Roman" pitchFamily="18" charset="0"/>
                <a:cs typeface="Times New Roman" pitchFamily="18" charset="0"/>
              </a:rPr>
              <a:t> ne </a:t>
            </a:r>
            <a:r>
              <a:rPr lang="en-US" sz="2800" dirty="0" err="1">
                <a:latin typeface="Times New Roman" pitchFamily="18" charset="0"/>
                <a:cs typeface="Times New Roman" pitchFamily="18" charset="0"/>
              </a:rPr>
              <a:t>samo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selektivnim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diferencijalnim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nego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svim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standardnim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hranljivim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podlogama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uključujući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običan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krvni</a:t>
            </a:r>
            <a:r>
              <a:rPr lang="en-US" sz="2800" dirty="0">
                <a:latin typeface="Times New Roman" pitchFamily="18" charset="0"/>
                <a:cs typeface="Times New Roman" pitchFamily="18" charset="0"/>
              </a:rPr>
              <a:t> agar. </a:t>
            </a:r>
            <a:endParaRPr lang="sl-SI" sz="2800" dirty="0">
              <a:latin typeface="Times New Roman" pitchFamily="18" charset="0"/>
            </a:endParaRPr>
          </a:p>
          <a:p>
            <a:pPr algn="just">
              <a:spcBef>
                <a:spcPct val="50000"/>
              </a:spcBef>
              <a:buFontTx/>
              <a:buChar char="-"/>
            </a:pPr>
            <a:r>
              <a:rPr lang="sl-SI" sz="2800" dirty="0">
                <a:latin typeface="Times New Roman" pitchFamily="18" charset="0"/>
              </a:rPr>
              <a:t> </a:t>
            </a:r>
            <a:r>
              <a:rPr lang="en-US" sz="2800" dirty="0" err="1">
                <a:latin typeface="Times New Roman" pitchFamily="18" charset="0"/>
                <a:cs typeface="Times New Roman" pitchFamily="18" charset="0"/>
              </a:rPr>
              <a:t>Inkubacija</a:t>
            </a:r>
            <a:r>
              <a:rPr lang="en-US" sz="2800" dirty="0">
                <a:latin typeface="Times New Roman" pitchFamily="18" charset="0"/>
                <a:cs typeface="Times New Roman" pitchFamily="18" charset="0"/>
              </a:rPr>
              <a:t> se </a:t>
            </a:r>
            <a:r>
              <a:rPr lang="en-US" sz="2800" dirty="0" err="1">
                <a:latin typeface="Times New Roman" pitchFamily="18" charset="0"/>
                <a:cs typeface="Times New Roman" pitchFamily="18" charset="0"/>
              </a:rPr>
              <a:t>vrši</a:t>
            </a:r>
            <a:r>
              <a:rPr lang="en-US" sz="2800" dirty="0">
                <a:latin typeface="Times New Roman" pitchFamily="18" charset="0"/>
                <a:cs typeface="Times New Roman" pitchFamily="18" charset="0"/>
              </a:rPr>
              <a:t> u </a:t>
            </a:r>
            <a:r>
              <a:rPr lang="en-US" sz="2800" dirty="0" err="1">
                <a:latin typeface="Times New Roman" pitchFamily="18" charset="0"/>
                <a:cs typeface="Times New Roman" pitchFamily="18" charset="0"/>
              </a:rPr>
              <a:t>aerobnim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uslovima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sredine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temperaturi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od</a:t>
            </a:r>
            <a:r>
              <a:rPr lang="en-US" sz="2800" dirty="0">
                <a:latin typeface="Times New Roman" pitchFamily="18" charset="0"/>
                <a:cs typeface="Times New Roman" pitchFamily="18" charset="0"/>
              </a:rPr>
              <a:t> 37 </a:t>
            </a:r>
            <a:r>
              <a:rPr lang="en-US" sz="2800" baseline="30000" dirty="0">
                <a:latin typeface="Times New Roman" pitchFamily="18" charset="0"/>
                <a:cs typeface="Times New Roman" pitchFamily="18" charset="0"/>
              </a:rPr>
              <a:t>0</a:t>
            </a:r>
            <a:r>
              <a:rPr lang="en-US" sz="2800" dirty="0">
                <a:latin typeface="Times New Roman" pitchFamily="18" charset="0"/>
                <a:cs typeface="Times New Roman" pitchFamily="18" charset="0"/>
              </a:rPr>
              <a:t>C u </a:t>
            </a:r>
            <a:r>
              <a:rPr lang="en-US" sz="2800" dirty="0" err="1">
                <a:latin typeface="Times New Roman" pitchFamily="18" charset="0"/>
                <a:cs typeface="Times New Roman" pitchFamily="18" charset="0"/>
              </a:rPr>
              <a:t>trajanju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od</a:t>
            </a:r>
            <a:r>
              <a:rPr lang="en-US" sz="2800" dirty="0">
                <a:latin typeface="Times New Roman" pitchFamily="18" charset="0"/>
                <a:cs typeface="Times New Roman" pitchFamily="18" charset="0"/>
              </a:rPr>
              <a:t> 24 </a:t>
            </a:r>
            <a:r>
              <a:rPr lang="en-US" sz="2800" dirty="0" err="1">
                <a:latin typeface="Times New Roman" pitchFamily="18" charset="0"/>
                <a:cs typeface="Times New Roman" pitchFamily="18" charset="0"/>
              </a:rPr>
              <a:t>časa</a:t>
            </a:r>
            <a:r>
              <a:rPr lang="en-US" sz="3200" dirty="0">
                <a:latin typeface="Times New Roman" pitchFamily="18" charset="0"/>
                <a:cs typeface="Times New Roman" pitchFamily="18" charset="0"/>
              </a:rPr>
              <a:t>. </a:t>
            </a:r>
            <a:endParaRPr lang="en-US" sz="3200" dirty="0">
              <a:latin typeface="Times New Roman" pitchFamily="18" charset="0"/>
            </a:endParaRPr>
          </a:p>
        </p:txBody>
      </p:sp>
      <p:pic>
        <p:nvPicPr>
          <p:cNvPr id="238594" name="Picture 2" descr="https://encrypted-tbn2.gstatic.com/images?q=tbn:ANd9GcQ211dHnjwN9zNdBNc0_y95lk9ZMSUcI0GtWdic3RwsyRmbezsa"/>
          <p:cNvPicPr>
            <a:picLocks noChangeAspect="1" noChangeArrowheads="1"/>
          </p:cNvPicPr>
          <p:nvPr/>
        </p:nvPicPr>
        <p:blipFill>
          <a:blip r:embed="rId3" cstate="print"/>
          <a:srcRect/>
          <a:stretch>
            <a:fillRect/>
          </a:stretch>
        </p:blipFill>
        <p:spPr bwMode="auto">
          <a:xfrm>
            <a:off x="2057400" y="3124200"/>
            <a:ext cx="5105400" cy="3240663"/>
          </a:xfrm>
          <a:prstGeom prst="rect">
            <a:avLst/>
          </a:prstGeom>
          <a:noFill/>
        </p:spPr>
      </p:pic>
    </p:spTree>
    <p:extLst>
      <p:ext uri="{BB962C8B-B14F-4D97-AF65-F5344CB8AC3E}">
        <p14:creationId xmlns:p14="http://schemas.microsoft.com/office/powerpoint/2010/main" val="883986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381000"/>
            <a:ext cx="8534400" cy="2246769"/>
          </a:xfrm>
          <a:prstGeom prst="rect">
            <a:avLst/>
          </a:prstGeom>
          <a:noFill/>
          <a:ln w="9525">
            <a:noFill/>
            <a:miter lim="800000"/>
            <a:headEnd/>
            <a:tailEnd/>
          </a:ln>
        </p:spPr>
        <p:txBody>
          <a:bodyPr>
            <a:spAutoFit/>
          </a:bodyPr>
          <a:lstStyle/>
          <a:p>
            <a:pPr algn="just">
              <a:spcBef>
                <a:spcPct val="50000"/>
              </a:spcBef>
              <a:buFontTx/>
              <a:buChar char="-"/>
            </a:pPr>
            <a:r>
              <a:rPr lang="sl-SI" sz="2800" dirty="0">
                <a:latin typeface="Times New Roman" pitchFamily="18" charset="0"/>
              </a:rPr>
              <a:t> </a:t>
            </a:r>
            <a:r>
              <a:rPr lang="en-US" sz="2800" dirty="0" err="1">
                <a:latin typeface="Times New Roman" pitchFamily="18" charset="0"/>
                <a:cs typeface="Times New Roman" pitchFamily="18" charset="0"/>
              </a:rPr>
              <a:t>Kolonije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enterobakterija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veoma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slične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relativno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velike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prečnika</a:t>
            </a:r>
            <a:r>
              <a:rPr lang="en-US" sz="2800" dirty="0">
                <a:latin typeface="Times New Roman" pitchFamily="18" charset="0"/>
                <a:cs typeface="Times New Roman" pitchFamily="18" charset="0"/>
              </a:rPr>
              <a:t> 2-3 mm, </a:t>
            </a:r>
            <a:r>
              <a:rPr lang="en-US" sz="2800" dirty="0" err="1">
                <a:latin typeface="Times New Roman" pitchFamily="18" charset="0"/>
                <a:cs typeface="Times New Roman" pitchFamily="18" charset="0"/>
              </a:rPr>
              <a:t>okrugle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sjajne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sivkaste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boje</a:t>
            </a:r>
            <a:endParaRPr lang="sl-SI" sz="2800" dirty="0">
              <a:latin typeface="Times New Roman" pitchFamily="18" charset="0"/>
            </a:endParaRPr>
          </a:p>
          <a:p>
            <a:pPr>
              <a:spcBef>
                <a:spcPct val="50000"/>
              </a:spcBef>
              <a:buFontTx/>
              <a:buChar char="-"/>
            </a:pPr>
            <a:r>
              <a:rPr lang="sl-SI" sz="2800" dirty="0">
                <a:latin typeface="Times New Roman" pitchFamily="18" charset="0"/>
              </a:rPr>
              <a:t> Izuzetak – </a:t>
            </a:r>
            <a:r>
              <a:rPr lang="sl-SI" sz="2800" b="1" dirty="0">
                <a:solidFill>
                  <a:srgbClr val="FF3300"/>
                </a:solidFill>
                <a:latin typeface="Times New Roman" pitchFamily="18" charset="0"/>
              </a:rPr>
              <a:t>rojenje – </a:t>
            </a:r>
            <a:r>
              <a:rPr lang="sl-SI" sz="2800" b="1" i="1" dirty="0">
                <a:solidFill>
                  <a:srgbClr val="FF3300"/>
                </a:solidFill>
                <a:latin typeface="Times New Roman" pitchFamily="18" charset="0"/>
              </a:rPr>
              <a:t>Proteus mirabilis </a:t>
            </a:r>
            <a:r>
              <a:rPr lang="sl-SI" sz="2800" b="1" dirty="0">
                <a:solidFill>
                  <a:srgbClr val="FF3300"/>
                </a:solidFill>
                <a:latin typeface="Times New Roman" pitchFamily="18" charset="0"/>
              </a:rPr>
              <a:t>i </a:t>
            </a:r>
            <a:r>
              <a:rPr lang="sl-SI" sz="2800" b="1" i="1" dirty="0" smtClean="0">
                <a:solidFill>
                  <a:srgbClr val="FF3300"/>
                </a:solidFill>
                <a:latin typeface="Times New Roman" pitchFamily="18" charset="0"/>
              </a:rPr>
              <a:t>P. vulgaris</a:t>
            </a:r>
            <a:endParaRPr lang="sl-SI" sz="2800" b="1" i="1" dirty="0">
              <a:solidFill>
                <a:srgbClr val="FF3300"/>
              </a:solidFill>
              <a:latin typeface="Times New Roman" pitchFamily="18" charset="0"/>
            </a:endParaRPr>
          </a:p>
          <a:p>
            <a:pPr>
              <a:spcBef>
                <a:spcPct val="50000"/>
              </a:spcBef>
            </a:pPr>
            <a:r>
              <a:rPr lang="sl-SI" sz="2800" dirty="0">
                <a:solidFill>
                  <a:srgbClr val="FFFFCC"/>
                </a:solidFill>
                <a:latin typeface="Times New Roman" pitchFamily="18" charset="0"/>
              </a:rPr>
              <a:t>	</a:t>
            </a:r>
            <a:endParaRPr lang="en-US" sz="2800" i="1" dirty="0">
              <a:solidFill>
                <a:srgbClr val="FFFFCC"/>
              </a:solidFill>
              <a:latin typeface="Times New Roman" pitchFamily="18" charset="0"/>
            </a:endParaRPr>
          </a:p>
        </p:txBody>
      </p:sp>
      <p:pic>
        <p:nvPicPr>
          <p:cNvPr id="18436" name="Picture 4" descr="Proteus-rojenje krvni"/>
          <p:cNvPicPr>
            <a:picLocks noChangeAspect="1" noChangeArrowheads="1"/>
          </p:cNvPicPr>
          <p:nvPr/>
        </p:nvPicPr>
        <p:blipFill>
          <a:blip r:embed="rId3" cstate="print"/>
          <a:srcRect/>
          <a:stretch>
            <a:fillRect/>
          </a:stretch>
        </p:blipFill>
        <p:spPr bwMode="auto">
          <a:xfrm>
            <a:off x="533400" y="2286000"/>
            <a:ext cx="3810000" cy="3810000"/>
          </a:xfrm>
          <a:prstGeom prst="rect">
            <a:avLst/>
          </a:prstGeom>
          <a:noFill/>
          <a:ln w="9525">
            <a:noFill/>
            <a:miter lim="800000"/>
            <a:headEnd/>
            <a:tailEnd/>
          </a:ln>
        </p:spPr>
      </p:pic>
      <p:sp>
        <p:nvSpPr>
          <p:cNvPr id="190466" name="AutoShape 2" descr="&amp;Rcy;&amp;iecy;&amp;zcy;&amp;ucy;&amp;lcy;&amp;tcy;&amp;acy;&amp;tcy; &amp;scy;&amp;lcy;&amp;icy;&amp;kcy;&amp;acy; &amp;zcy;&amp;acy; proteus bacteria colony"/>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0468" name="AutoShape 4" descr="&amp;Rcy;&amp;iecy;&amp;zcy;&amp;ucy;&amp;lcy;&amp;tcy;&amp;acy;&amp;tcy; &amp;scy;&amp;lcy;&amp;icy;&amp;kcy;&amp;acy; &amp;zcy;&amp;acy; proteus bacteria colony"/>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amp;Scy;&amp;rcy;&amp;ocy;&amp;dcy;&amp;ncy;&amp;acy; &amp;scy;&amp;lcy;&amp;icy;&amp;kcy;&amp;acy;"/>
          <p:cNvPicPr>
            <a:picLocks noChangeAspect="1" noChangeArrowheads="1"/>
          </p:cNvPicPr>
          <p:nvPr/>
        </p:nvPicPr>
        <p:blipFill>
          <a:blip r:embed="rId4" cstate="print"/>
          <a:srcRect/>
          <a:stretch>
            <a:fillRect/>
          </a:stretch>
        </p:blipFill>
        <p:spPr bwMode="auto">
          <a:xfrm>
            <a:off x="4953000" y="2971800"/>
            <a:ext cx="3653602" cy="2438400"/>
          </a:xfrm>
          <a:prstGeom prst="rect">
            <a:avLst/>
          </a:prstGeom>
          <a:noFill/>
        </p:spPr>
      </p:pic>
    </p:spTree>
    <p:extLst>
      <p:ext uri="{BB962C8B-B14F-4D97-AF65-F5344CB8AC3E}">
        <p14:creationId xmlns:p14="http://schemas.microsoft.com/office/powerpoint/2010/main" val="2042115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381000"/>
            <a:ext cx="8534400" cy="523220"/>
          </a:xfrm>
          <a:prstGeom prst="rect">
            <a:avLst/>
          </a:prstGeom>
          <a:noFill/>
          <a:ln w="9525">
            <a:noFill/>
            <a:miter lim="800000"/>
            <a:headEnd/>
            <a:tailEnd/>
          </a:ln>
        </p:spPr>
        <p:txBody>
          <a:bodyPr>
            <a:spAutoFit/>
          </a:bodyPr>
          <a:lstStyle/>
          <a:p>
            <a:pPr algn="just">
              <a:spcBef>
                <a:spcPct val="50000"/>
              </a:spcBef>
              <a:buFontTx/>
              <a:buChar char="-"/>
            </a:pPr>
            <a:r>
              <a:rPr lang="sl-SI" sz="2800" dirty="0" smtClean="0">
                <a:latin typeface="Times New Roman" pitchFamily="18" charset="0"/>
              </a:rPr>
              <a:t>Izuzetak</a:t>
            </a:r>
            <a:r>
              <a:rPr lang="en-US" sz="2800" i="1" dirty="0" smtClean="0">
                <a:solidFill>
                  <a:srgbClr val="FFFFCC"/>
                </a:solidFill>
                <a:latin typeface="Times New Roman" pitchFamily="18" charset="0"/>
              </a:rPr>
              <a:t> </a:t>
            </a:r>
            <a:r>
              <a:rPr lang="sl-SI" sz="2800" b="1" dirty="0" smtClean="0">
                <a:solidFill>
                  <a:srgbClr val="FF3300"/>
                </a:solidFill>
                <a:latin typeface="Times New Roman" pitchFamily="18" charset="0"/>
              </a:rPr>
              <a:t>- </a:t>
            </a:r>
            <a:r>
              <a:rPr lang="sl-SI" sz="2800" b="1" dirty="0">
                <a:solidFill>
                  <a:srgbClr val="FF3300"/>
                </a:solidFill>
                <a:latin typeface="Times New Roman" pitchFamily="18" charset="0"/>
              </a:rPr>
              <a:t>sluzave kolonije – </a:t>
            </a:r>
            <a:r>
              <a:rPr lang="sl-SI" sz="2800" b="1" i="1" dirty="0">
                <a:solidFill>
                  <a:srgbClr val="FF3300"/>
                </a:solidFill>
                <a:latin typeface="Times New Roman" pitchFamily="18" charset="0"/>
              </a:rPr>
              <a:t>Klebsiella, Enterobacter</a:t>
            </a:r>
            <a:r>
              <a:rPr lang="en-US" sz="2800" b="1" i="1" dirty="0">
                <a:solidFill>
                  <a:srgbClr val="FF3300"/>
                </a:solidFill>
                <a:latin typeface="Times New Roman" pitchFamily="18" charset="0"/>
              </a:rPr>
              <a:t> </a:t>
            </a:r>
          </a:p>
        </p:txBody>
      </p:sp>
      <p:pic>
        <p:nvPicPr>
          <p:cNvPr id="18435" name="Picture 3" descr="Klebsiella"/>
          <p:cNvPicPr>
            <a:picLocks noChangeAspect="1" noChangeArrowheads="1"/>
          </p:cNvPicPr>
          <p:nvPr/>
        </p:nvPicPr>
        <p:blipFill>
          <a:blip r:embed="rId3" cstate="print"/>
          <a:srcRect/>
          <a:stretch>
            <a:fillRect/>
          </a:stretch>
        </p:blipFill>
        <p:spPr bwMode="auto">
          <a:xfrm>
            <a:off x="914400" y="2286000"/>
            <a:ext cx="3657600" cy="2743200"/>
          </a:xfrm>
          <a:prstGeom prst="rect">
            <a:avLst/>
          </a:prstGeom>
          <a:noFill/>
          <a:ln w="9525">
            <a:noFill/>
            <a:miter lim="800000"/>
            <a:headEnd/>
            <a:tailEnd/>
          </a:ln>
        </p:spPr>
      </p:pic>
      <p:sp>
        <p:nvSpPr>
          <p:cNvPr id="2052" name="AutoShape 4" descr="&amp;Rcy;&amp;iecy;&amp;zcy;&amp;ucy;&amp;lcy;&amp;tcy;&amp;acy;&amp;tcy; &amp;scy;&amp;lcy;&amp;icy;&amp;kcy;&amp;acy; &amp;zcy;&amp;acy; klebsiella colon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descr="&amp;Scy;&amp;rcy;&amp;ocy;&amp;dcy;&amp;ncy;&amp;acy; &amp;scy;&amp;lcy;&amp;icy;&amp;kcy;&amp;acy;"/>
          <p:cNvPicPr>
            <a:picLocks noChangeAspect="1" noChangeArrowheads="1"/>
          </p:cNvPicPr>
          <p:nvPr/>
        </p:nvPicPr>
        <p:blipFill>
          <a:blip r:embed="rId4" cstate="print"/>
          <a:srcRect/>
          <a:stretch>
            <a:fillRect/>
          </a:stretch>
        </p:blipFill>
        <p:spPr bwMode="auto">
          <a:xfrm>
            <a:off x="5257800" y="2590800"/>
            <a:ext cx="2877312" cy="2133600"/>
          </a:xfrm>
          <a:prstGeom prst="rect">
            <a:avLst/>
          </a:prstGeom>
          <a:noFill/>
        </p:spPr>
      </p:pic>
    </p:spTree>
    <p:extLst>
      <p:ext uri="{BB962C8B-B14F-4D97-AF65-F5344CB8AC3E}">
        <p14:creationId xmlns:p14="http://schemas.microsoft.com/office/powerpoint/2010/main" val="808803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28600" y="381000"/>
            <a:ext cx="8610600" cy="1877437"/>
          </a:xfrm>
          <a:prstGeom prst="rect">
            <a:avLst/>
          </a:prstGeom>
          <a:noFill/>
          <a:ln w="9525">
            <a:noFill/>
            <a:miter lim="800000"/>
            <a:headEnd/>
            <a:tailEnd/>
          </a:ln>
        </p:spPr>
        <p:txBody>
          <a:bodyPr>
            <a:spAutoFit/>
          </a:bodyPr>
          <a:lstStyle/>
          <a:p>
            <a:pPr>
              <a:spcBef>
                <a:spcPct val="50000"/>
              </a:spcBef>
              <a:buFontTx/>
              <a:buChar char="-"/>
            </a:pPr>
            <a:r>
              <a:rPr lang="sl-SI" sz="2800" b="1" dirty="0">
                <a:solidFill>
                  <a:srgbClr val="002060"/>
                </a:solidFill>
                <a:latin typeface="Times New Roman" pitchFamily="18" charset="0"/>
              </a:rPr>
              <a:t> </a:t>
            </a:r>
            <a:r>
              <a:rPr lang="en-US" sz="2800" b="1" dirty="0" err="1">
                <a:solidFill>
                  <a:srgbClr val="002060"/>
                </a:solidFill>
                <a:latin typeface="Times New Roman" pitchFamily="18" charset="0"/>
                <a:cs typeface="Times New Roman" pitchFamily="18" charset="0"/>
              </a:rPr>
              <a:t>Samo</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nekoliko</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vrsta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enterobakterija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stvara</a:t>
            </a:r>
            <a:r>
              <a:rPr lang="en-US" sz="2800" b="1" dirty="0">
                <a:solidFill>
                  <a:srgbClr val="002060"/>
                </a:solidFill>
                <a:latin typeface="Times New Roman" pitchFamily="18" charset="0"/>
                <a:cs typeface="Times New Roman" pitchFamily="18" charset="0"/>
              </a:rPr>
              <a:t> pigment</a:t>
            </a:r>
            <a:r>
              <a:rPr lang="sl-SI" sz="2800" b="1" dirty="0">
                <a:solidFill>
                  <a:srgbClr val="002060"/>
                </a:solidFill>
                <a:latin typeface="Times New Roman" pitchFamily="18" charset="0"/>
              </a:rPr>
              <a:t>                                                            </a:t>
            </a:r>
            <a:r>
              <a:rPr lang="sl-SI" sz="2800" dirty="0">
                <a:latin typeface="Times New Roman" pitchFamily="18" charset="0"/>
              </a:rPr>
              <a:t>	</a:t>
            </a:r>
            <a:r>
              <a:rPr lang="en-US" sz="2800" b="1" i="1" dirty="0" err="1">
                <a:solidFill>
                  <a:srgbClr val="FF3300"/>
                </a:solidFill>
                <a:latin typeface="Times New Roman" pitchFamily="18" charset="0"/>
                <a:cs typeface="Times New Roman" pitchFamily="18" charset="0"/>
              </a:rPr>
              <a:t>Serratia</a:t>
            </a:r>
            <a:r>
              <a:rPr lang="en-US" sz="2800" b="1" i="1" dirty="0">
                <a:solidFill>
                  <a:srgbClr val="FF3300"/>
                </a:solidFill>
                <a:latin typeface="Times New Roman" pitchFamily="18" charset="0"/>
                <a:cs typeface="Times New Roman" pitchFamily="18" charset="0"/>
              </a:rPr>
              <a:t> </a:t>
            </a:r>
            <a:r>
              <a:rPr lang="en-US" sz="2800" b="1" i="1" dirty="0" err="1" smtClean="0">
                <a:solidFill>
                  <a:srgbClr val="FF3300"/>
                </a:solidFill>
                <a:latin typeface="Times New Roman" pitchFamily="18" charset="0"/>
                <a:cs typeface="Times New Roman" pitchFamily="18" charset="0"/>
              </a:rPr>
              <a:t>marcescens</a:t>
            </a:r>
            <a:r>
              <a:rPr lang="en-US" sz="2800" b="1" i="1" dirty="0" smtClean="0">
                <a:solidFill>
                  <a:srgbClr val="FF3300"/>
                </a:solidFill>
                <a:latin typeface="Times New Roman" pitchFamily="18" charset="0"/>
                <a:cs typeface="Times New Roman" pitchFamily="18" charset="0"/>
              </a:rPr>
              <a:t>, </a:t>
            </a:r>
            <a:r>
              <a:rPr lang="en-US" sz="2800" b="1" i="1" dirty="0" err="1" smtClean="0">
                <a:solidFill>
                  <a:srgbClr val="FF3300"/>
                </a:solidFill>
                <a:latin typeface="Times New Roman" pitchFamily="18" charset="0"/>
                <a:cs typeface="Times New Roman" pitchFamily="18" charset="0"/>
              </a:rPr>
              <a:t>S.rubidaea</a:t>
            </a:r>
            <a:r>
              <a:rPr lang="en-US" sz="2800" b="1" dirty="0" smtClean="0">
                <a:solidFill>
                  <a:srgbClr val="FF33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crvene</a:t>
            </a:r>
            <a:r>
              <a:rPr lang="sl-SI" sz="2800" dirty="0">
                <a:latin typeface="Times New Roman" pitchFamily="18" charset="0"/>
              </a:rPr>
              <a:t> boje</a:t>
            </a:r>
            <a:r>
              <a:rPr lang="en-US" sz="2800" dirty="0">
                <a:latin typeface="Times New Roman" pitchFamily="18" charset="0"/>
                <a:cs typeface="Times New Roman" pitchFamily="18" charset="0"/>
              </a:rPr>
              <a:t> </a:t>
            </a:r>
            <a:r>
              <a:rPr lang="sr-Latn-CS" sz="2800" dirty="0">
                <a:latin typeface="Times New Roman" pitchFamily="18" charset="0"/>
                <a:cs typeface="Times New Roman" pitchFamily="18" charset="0"/>
              </a:rPr>
              <a:t>	</a:t>
            </a:r>
            <a:r>
              <a:rPr lang="sr-Latn-CS" sz="2800" dirty="0" smtClean="0">
                <a:latin typeface="Times New Roman" pitchFamily="18" charset="0"/>
                <a:cs typeface="Times New Roman" pitchFamily="18" charset="0"/>
              </a:rPr>
              <a:t> 	</a:t>
            </a:r>
            <a:r>
              <a:rPr lang="sr-Latn-CS" sz="2800" b="1" i="1" dirty="0" smtClean="0">
                <a:solidFill>
                  <a:srgbClr val="FF3300"/>
                </a:solidFill>
                <a:latin typeface="Times New Roman" pitchFamily="18" charset="0"/>
                <a:cs typeface="Times New Roman" pitchFamily="18" charset="0"/>
              </a:rPr>
              <a:t>Pantoea agglomerans </a:t>
            </a:r>
            <a:r>
              <a:rPr lang="sr-Latn-CS" sz="2800" dirty="0" smtClean="0">
                <a:latin typeface="Times New Roman" pitchFamily="18" charset="0"/>
                <a:cs typeface="Times New Roman" pitchFamily="18" charset="0"/>
              </a:rPr>
              <a:t>raniji naziv 				</a:t>
            </a:r>
            <a:r>
              <a:rPr lang="en-US" sz="2800" b="1" i="1" dirty="0" smtClean="0">
                <a:solidFill>
                  <a:srgbClr val="FF3300"/>
                </a:solidFill>
                <a:latin typeface="Times New Roman" pitchFamily="18" charset="0"/>
                <a:cs typeface="Times New Roman" pitchFamily="18" charset="0"/>
              </a:rPr>
              <a:t>Enterobacter </a:t>
            </a:r>
            <a:r>
              <a:rPr lang="en-US" sz="2800" b="1" i="1" dirty="0" err="1">
                <a:solidFill>
                  <a:srgbClr val="FF3300"/>
                </a:solidFill>
                <a:latin typeface="Times New Roman" pitchFamily="18" charset="0"/>
                <a:cs typeface="Times New Roman" pitchFamily="18" charset="0"/>
              </a:rPr>
              <a:t>agglomerans</a:t>
            </a:r>
            <a:r>
              <a:rPr lang="en-US" sz="2800" b="1" i="1" dirty="0">
                <a:solidFill>
                  <a:srgbClr val="FF33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žute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boje</a:t>
            </a:r>
            <a:r>
              <a:rPr lang="en-US" sz="3200" dirty="0">
                <a:latin typeface="Times New Roman" pitchFamily="18" charset="0"/>
                <a:cs typeface="Times New Roman" pitchFamily="18" charset="0"/>
              </a:rPr>
              <a:t>.    </a:t>
            </a:r>
            <a:endParaRPr lang="sl-SI" sz="3200" dirty="0">
              <a:latin typeface="Fujijama YU"/>
            </a:endParaRPr>
          </a:p>
        </p:txBody>
      </p:sp>
      <p:pic>
        <p:nvPicPr>
          <p:cNvPr id="192514" name="Picture 2" descr="&amp;Rcy;&amp;iecy;&amp;zcy;&amp;ucy;&amp;lcy;&amp;tcy;&amp;acy;&amp;tcy; &amp;scy;&amp;lcy;&amp;icy;&amp;kcy;&amp;acy; &amp;zcy;&amp;acy; Pantoea agglomerans"/>
          <p:cNvPicPr>
            <a:picLocks noChangeAspect="1" noChangeArrowheads="1"/>
          </p:cNvPicPr>
          <p:nvPr/>
        </p:nvPicPr>
        <p:blipFill>
          <a:blip r:embed="rId3" cstate="print"/>
          <a:srcRect/>
          <a:stretch>
            <a:fillRect/>
          </a:stretch>
        </p:blipFill>
        <p:spPr bwMode="auto">
          <a:xfrm>
            <a:off x="4267200" y="2514600"/>
            <a:ext cx="3762375" cy="3171826"/>
          </a:xfrm>
          <a:prstGeom prst="rect">
            <a:avLst/>
          </a:prstGeom>
          <a:noFill/>
        </p:spPr>
      </p:pic>
      <p:pic>
        <p:nvPicPr>
          <p:cNvPr id="188417" name="Picture 1"/>
          <p:cNvPicPr>
            <a:picLocks noChangeAspect="1" noChangeArrowheads="1"/>
          </p:cNvPicPr>
          <p:nvPr/>
        </p:nvPicPr>
        <p:blipFill>
          <a:blip r:embed="rId4" cstate="print"/>
          <a:srcRect/>
          <a:stretch>
            <a:fillRect/>
          </a:stretch>
        </p:blipFill>
        <p:spPr bwMode="auto">
          <a:xfrm>
            <a:off x="533400" y="2667000"/>
            <a:ext cx="3429000" cy="3048000"/>
          </a:xfrm>
          <a:prstGeom prst="rect">
            <a:avLst/>
          </a:prstGeom>
          <a:noFill/>
          <a:ln w="9525">
            <a:noFill/>
            <a:miter lim="800000"/>
            <a:headEnd/>
            <a:tailEnd/>
          </a:ln>
          <a:effectLst/>
        </p:spPr>
      </p:pic>
    </p:spTree>
    <p:extLst>
      <p:ext uri="{BB962C8B-B14F-4D97-AF65-F5344CB8AC3E}">
        <p14:creationId xmlns:p14="http://schemas.microsoft.com/office/powerpoint/2010/main" val="2817205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28600" y="381000"/>
            <a:ext cx="8610600" cy="3262432"/>
          </a:xfrm>
          <a:prstGeom prst="rect">
            <a:avLst/>
          </a:prstGeom>
          <a:noFill/>
          <a:ln w="9525">
            <a:noFill/>
            <a:miter lim="800000"/>
            <a:headEnd/>
            <a:tailEnd/>
          </a:ln>
        </p:spPr>
        <p:txBody>
          <a:bodyPr>
            <a:spAutoFit/>
          </a:bodyPr>
          <a:lstStyle/>
          <a:p>
            <a:pPr algn="just">
              <a:spcBef>
                <a:spcPct val="50000"/>
              </a:spcBef>
              <a:buFontTx/>
              <a:buChar char="-"/>
            </a:pPr>
            <a:r>
              <a:rPr lang="sr-Latn-CS" sz="2800" b="1" dirty="0">
                <a:solidFill>
                  <a:srgbClr val="002060"/>
                </a:solidFill>
                <a:latin typeface="Times New Roman" pitchFamily="18" charset="0"/>
                <a:cs typeface="Times New Roman" pitchFamily="18" charset="0"/>
              </a:rPr>
              <a:t> </a:t>
            </a:r>
            <a:r>
              <a:rPr lang="en-GB" sz="2800" b="1" dirty="0">
                <a:solidFill>
                  <a:srgbClr val="002060"/>
                </a:solidFill>
                <a:latin typeface="Times New Roman" pitchFamily="18" charset="0"/>
                <a:cs typeface="Times New Roman" pitchFamily="18" charset="0"/>
              </a:rPr>
              <a:t>Na </a:t>
            </a:r>
            <a:r>
              <a:rPr lang="en-GB" sz="2800" b="1" dirty="0" err="1">
                <a:solidFill>
                  <a:srgbClr val="002060"/>
                </a:solidFill>
                <a:latin typeface="Times New Roman" pitchFamily="18" charset="0"/>
                <a:cs typeface="Times New Roman" pitchFamily="18" charset="0"/>
              </a:rPr>
              <a:t>krvnom</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agaru</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većina</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enterobakterija</a:t>
            </a:r>
            <a:r>
              <a:rPr lang="en-GB" sz="2800" b="1" dirty="0">
                <a:solidFill>
                  <a:srgbClr val="002060"/>
                </a:solidFill>
                <a:latin typeface="Times New Roman" pitchFamily="18" charset="0"/>
                <a:cs typeface="Times New Roman" pitchFamily="18" charset="0"/>
              </a:rPr>
              <a:t> se ne </a:t>
            </a:r>
            <a:r>
              <a:rPr lang="en-GB" sz="2800" b="1" dirty="0" err="1">
                <a:solidFill>
                  <a:srgbClr val="002060"/>
                </a:solidFill>
                <a:latin typeface="Times New Roman" pitchFamily="18" charset="0"/>
                <a:cs typeface="Times New Roman" pitchFamily="18" charset="0"/>
              </a:rPr>
              <a:t>odlikuje</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hemolizom</a:t>
            </a:r>
            <a:endParaRPr lang="sl-SI" sz="2800" b="1" dirty="0">
              <a:solidFill>
                <a:srgbClr val="002060"/>
              </a:solidFill>
              <a:latin typeface="Times New Roman" pitchFamily="18" charset="0"/>
              <a:cs typeface="Times New Roman" pitchFamily="18" charset="0"/>
            </a:endParaRPr>
          </a:p>
          <a:p>
            <a:pPr algn="just">
              <a:spcBef>
                <a:spcPct val="50000"/>
              </a:spcBef>
              <a:buFontTx/>
              <a:buChar char="-"/>
            </a:pPr>
            <a:r>
              <a:rPr lang="sl-SI"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Neki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patogeni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sojevi</a:t>
            </a:r>
            <a:r>
              <a:rPr lang="en-GB" sz="2800" dirty="0">
                <a:latin typeface="Times New Roman" pitchFamily="18" charset="0"/>
                <a:cs typeface="Times New Roman" pitchFamily="18" charset="0"/>
              </a:rPr>
              <a:t> </a:t>
            </a:r>
            <a:r>
              <a:rPr lang="en-GB" sz="2800" b="1" i="1" dirty="0">
                <a:solidFill>
                  <a:srgbClr val="FF3300"/>
                </a:solidFill>
                <a:latin typeface="Times New Roman" pitchFamily="18" charset="0"/>
                <a:cs typeface="Times New Roman" pitchFamily="18" charset="0"/>
              </a:rPr>
              <a:t>Escherichia coli </a:t>
            </a:r>
            <a:r>
              <a:rPr lang="en-GB" sz="2800" dirty="0" err="1">
                <a:latin typeface="Times New Roman" pitchFamily="18" charset="0"/>
                <a:cs typeface="Times New Roman" pitchFamily="18" charset="0"/>
              </a:rPr>
              <a:t>imaju</a:t>
            </a:r>
            <a:r>
              <a:rPr lang="en-GB" sz="2800" dirty="0">
                <a:latin typeface="Times New Roman" pitchFamily="18" charset="0"/>
                <a:cs typeface="Times New Roman" pitchFamily="18" charset="0"/>
              </a:rPr>
              <a:t> </a:t>
            </a:r>
            <a:r>
              <a:rPr lang="en-GB" sz="2800" dirty="0">
                <a:latin typeface="Symbol" pitchFamily="18" charset="2"/>
                <a:cs typeface="Times New Roman" pitchFamily="18" charset="0"/>
              </a:rPr>
              <a:t>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i</a:t>
            </a:r>
            <a:r>
              <a:rPr lang="en-GB" sz="2800" dirty="0">
                <a:latin typeface="Times New Roman" pitchFamily="18" charset="0"/>
                <a:cs typeface="Times New Roman" pitchFamily="18" charset="0"/>
              </a:rPr>
              <a:t> </a:t>
            </a:r>
            <a:r>
              <a:rPr lang="en-GB" sz="2800" dirty="0">
                <a:latin typeface="Symbol" pitchFamily="18" charset="2"/>
                <a:cs typeface="Times New Roman" pitchFamily="18" charset="0"/>
              </a:rPr>
              <a:t>b</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hemolizine</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i</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dovode</a:t>
            </a:r>
            <a:r>
              <a:rPr lang="en-GB" sz="2800" dirty="0">
                <a:latin typeface="Times New Roman" pitchFamily="18" charset="0"/>
                <a:cs typeface="Times New Roman" pitchFamily="18" charset="0"/>
              </a:rPr>
              <a:t> do </a:t>
            </a:r>
            <a:r>
              <a:rPr lang="en-GB" sz="2800" dirty="0" err="1">
                <a:latin typeface="Times New Roman" pitchFamily="18" charset="0"/>
                <a:cs typeface="Times New Roman" pitchFamily="18" charset="0"/>
              </a:rPr>
              <a:t>hemolize</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eritrocita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na</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krvnom</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agaru</a:t>
            </a:r>
            <a:r>
              <a:rPr lang="en-GB" sz="3200" dirty="0">
                <a:latin typeface="Times New Roman" pitchFamily="18" charset="0"/>
                <a:cs typeface="Times New Roman" pitchFamily="18" charset="0"/>
              </a:rPr>
              <a:t>.</a:t>
            </a:r>
          </a:p>
          <a:p>
            <a:pPr algn="just">
              <a:spcBef>
                <a:spcPct val="50000"/>
              </a:spcBef>
            </a:pPr>
            <a:endParaRPr lang="en-US" sz="3200" dirty="0">
              <a:latin typeface="Times New Roman" pitchFamily="18" charset="0"/>
            </a:endParaRPr>
          </a:p>
        </p:txBody>
      </p:sp>
      <p:pic>
        <p:nvPicPr>
          <p:cNvPr id="20483" name="Picture 4" descr="Hemoliza E coli.jpg"/>
          <p:cNvPicPr>
            <a:picLocks noChangeAspect="1"/>
          </p:cNvPicPr>
          <p:nvPr/>
        </p:nvPicPr>
        <p:blipFill>
          <a:blip r:embed="rId3" cstate="print"/>
          <a:srcRect/>
          <a:stretch>
            <a:fillRect/>
          </a:stretch>
        </p:blipFill>
        <p:spPr bwMode="auto">
          <a:xfrm>
            <a:off x="3048000" y="2667000"/>
            <a:ext cx="3733800" cy="3797300"/>
          </a:xfrm>
          <a:prstGeom prst="rect">
            <a:avLst/>
          </a:prstGeom>
          <a:noFill/>
          <a:ln w="9525">
            <a:noFill/>
            <a:miter lim="800000"/>
            <a:headEnd/>
            <a:tailEnd/>
          </a:ln>
        </p:spPr>
      </p:pic>
    </p:spTree>
    <p:extLst>
      <p:ext uri="{BB962C8B-B14F-4D97-AF65-F5344CB8AC3E}">
        <p14:creationId xmlns:p14="http://schemas.microsoft.com/office/powerpoint/2010/main" val="2821556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52400" y="0"/>
            <a:ext cx="8534400" cy="5940425"/>
          </a:xfrm>
          <a:prstGeom prst="rect">
            <a:avLst/>
          </a:prstGeom>
          <a:noFill/>
          <a:ln w="9525">
            <a:noFill/>
            <a:miter lim="800000"/>
            <a:headEnd/>
            <a:tailEnd/>
          </a:ln>
        </p:spPr>
        <p:txBody>
          <a:bodyPr>
            <a:spAutoFit/>
          </a:bodyPr>
          <a:lstStyle/>
          <a:p>
            <a:pPr>
              <a:spcBef>
                <a:spcPct val="50000"/>
              </a:spcBef>
            </a:pPr>
            <a:r>
              <a:rPr lang="sl-SI" sz="3200" dirty="0">
                <a:solidFill>
                  <a:srgbClr val="D60093"/>
                </a:solidFill>
                <a:latin typeface="Times New Roman" pitchFamily="18" charset="0"/>
              </a:rPr>
              <a:t>  </a:t>
            </a:r>
            <a:r>
              <a:rPr lang="sl-SI" sz="3200" dirty="0">
                <a:solidFill>
                  <a:srgbClr val="FF7C80"/>
                </a:solidFill>
                <a:latin typeface="Times New Roman" pitchFamily="18" charset="0"/>
              </a:rPr>
              <a:t>Ispitivanje fiziološko- biohemijskih osobina</a:t>
            </a:r>
          </a:p>
          <a:p>
            <a:pPr>
              <a:spcBef>
                <a:spcPct val="50000"/>
              </a:spcBef>
              <a:buFontTx/>
              <a:buChar char="-"/>
            </a:pPr>
            <a:r>
              <a:rPr lang="sl-SI" sz="2800" dirty="0">
                <a:latin typeface="Times New Roman" pitchFamily="18" charset="0"/>
              </a:rPr>
              <a:t> </a:t>
            </a:r>
            <a:r>
              <a:rPr lang="en-US" sz="2800" b="1" dirty="0" err="1">
                <a:solidFill>
                  <a:srgbClr val="002060"/>
                </a:solidFill>
                <a:latin typeface="Times New Roman" pitchFamily="18" charset="0"/>
                <a:cs typeface="Times New Roman" pitchFamily="18" charset="0"/>
              </a:rPr>
              <a:t>sve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fermentišu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glukozu</a:t>
            </a:r>
            <a:endParaRPr lang="en-US" sz="2800" b="1" dirty="0">
              <a:solidFill>
                <a:srgbClr val="002060"/>
              </a:solidFill>
              <a:latin typeface="Times New Roman" pitchFamily="18" charset="0"/>
              <a:cs typeface="Times New Roman" pitchFamily="18" charset="0"/>
            </a:endParaRPr>
          </a:p>
          <a:p>
            <a:pPr algn="just">
              <a:spcBef>
                <a:spcPct val="50000"/>
              </a:spcBef>
              <a:buFontTx/>
              <a:buChar char="-"/>
            </a:pPr>
            <a:r>
              <a:rPr lang="en-US" sz="2800"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sve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redukuju</a:t>
            </a:r>
            <a:r>
              <a:rPr lang="en-US" sz="2800" b="1" dirty="0">
                <a:solidFill>
                  <a:srgbClr val="002060"/>
                </a:solidFill>
                <a:latin typeface="Times New Roman" pitchFamily="18" charset="0"/>
                <a:cs typeface="Times New Roman" pitchFamily="18" charset="0"/>
              </a:rPr>
              <a:t> nitrate u nitrite</a:t>
            </a:r>
          </a:p>
          <a:p>
            <a:pPr algn="just">
              <a:spcBef>
                <a:spcPct val="50000"/>
              </a:spcBef>
              <a:buFontTx/>
              <a:buChar char="-"/>
            </a:pPr>
            <a:r>
              <a:rPr lang="en-US" sz="2800" dirty="0">
                <a:solidFill>
                  <a:srgbClr val="002060"/>
                </a:solidFill>
                <a:latin typeface="Times New Roman" pitchFamily="18" charset="0"/>
                <a:cs typeface="Times New Roman" pitchFamily="18" charset="0"/>
              </a:rPr>
              <a:t> </a:t>
            </a:r>
            <a:r>
              <a:rPr lang="en-US" sz="2800" b="1" dirty="0">
                <a:solidFill>
                  <a:srgbClr val="002060"/>
                </a:solidFill>
                <a:latin typeface="Times New Roman" pitchFamily="18" charset="0"/>
                <a:cs typeface="Times New Roman" pitchFamily="18" charset="0"/>
              </a:rPr>
              <a:t>ne </a:t>
            </a:r>
            <a:r>
              <a:rPr lang="en-US" sz="2800" b="1" dirty="0" err="1">
                <a:solidFill>
                  <a:srgbClr val="002060"/>
                </a:solidFill>
                <a:latin typeface="Times New Roman" pitchFamily="18" charset="0"/>
                <a:cs typeface="Times New Roman" pitchFamily="18" charset="0"/>
              </a:rPr>
              <a:t>produkuju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citohrom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oksidazu</a:t>
            </a:r>
            <a:r>
              <a:rPr lang="en-US" sz="2800" b="1" dirty="0">
                <a:solidFill>
                  <a:srgbClr val="002060"/>
                </a:solidFill>
                <a:latin typeface="Times New Roman" pitchFamily="18" charset="0"/>
                <a:cs typeface="Times New Roman" pitchFamily="18" charset="0"/>
              </a:rPr>
              <a:t> </a:t>
            </a:r>
          </a:p>
          <a:p>
            <a:pPr algn="just">
              <a:spcBef>
                <a:spcPct val="50000"/>
              </a:spcBef>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sve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pokretne</a:t>
            </a:r>
            <a:endParaRPr lang="sr-Latn-CS" sz="2800" dirty="0">
              <a:latin typeface="Times New Roman" pitchFamily="18" charset="0"/>
              <a:cs typeface="Times New Roman" pitchFamily="18" charset="0"/>
            </a:endParaRPr>
          </a:p>
          <a:p>
            <a:pPr algn="just">
              <a:spcBef>
                <a:spcPct val="50000"/>
              </a:spcBef>
            </a:pPr>
            <a:r>
              <a:rPr lang="sr-Latn-CS" sz="2800" dirty="0">
                <a:latin typeface="Times New Roman" pitchFamily="18" charset="0"/>
                <a:cs typeface="Times New Roman" pitchFamily="18" charset="0"/>
              </a:rPr>
              <a:t>  izuzetak </a:t>
            </a:r>
            <a:r>
              <a:rPr lang="en-US" sz="2800" b="1" i="1" dirty="0" err="1">
                <a:solidFill>
                  <a:srgbClr val="FF3300"/>
                </a:solidFill>
                <a:latin typeface="Times New Roman" pitchFamily="18" charset="0"/>
                <a:cs typeface="Times New Roman" pitchFamily="18" charset="0"/>
              </a:rPr>
              <a:t>Klebsiella</a:t>
            </a:r>
            <a:r>
              <a:rPr lang="sr-Latn-CS" sz="2800" b="1" i="1" dirty="0">
                <a:solidFill>
                  <a:srgbClr val="FF3300"/>
                </a:solidFill>
                <a:latin typeface="Times New Roman" pitchFamily="18" charset="0"/>
                <a:cs typeface="Times New Roman" pitchFamily="18" charset="0"/>
              </a:rPr>
              <a:t>, </a:t>
            </a:r>
          </a:p>
          <a:p>
            <a:pPr algn="just">
              <a:spcBef>
                <a:spcPct val="50000"/>
              </a:spcBef>
            </a:pPr>
            <a:r>
              <a:rPr lang="sr-Latn-CS" sz="2800" b="1" i="1" dirty="0">
                <a:solidFill>
                  <a:srgbClr val="FF3300"/>
                </a:solidFill>
                <a:latin typeface="Times New Roman" pitchFamily="18" charset="0"/>
                <a:cs typeface="Times New Roman" pitchFamily="18" charset="0"/>
              </a:rPr>
              <a:t>  </a:t>
            </a:r>
            <a:r>
              <a:rPr lang="en-US" sz="2800" b="1" i="1" dirty="0" err="1">
                <a:solidFill>
                  <a:srgbClr val="FF3300"/>
                </a:solidFill>
                <a:latin typeface="Times New Roman" pitchFamily="18" charset="0"/>
                <a:cs typeface="Times New Roman" pitchFamily="18" charset="0"/>
              </a:rPr>
              <a:t>Shigella</a:t>
            </a:r>
            <a:r>
              <a:rPr lang="en-US" sz="2800" b="1" i="1" dirty="0">
                <a:solidFill>
                  <a:srgbClr val="FF3300"/>
                </a:solidFill>
                <a:latin typeface="Times New Roman" pitchFamily="18" charset="0"/>
                <a:cs typeface="Times New Roman" pitchFamily="18" charset="0"/>
              </a:rPr>
              <a:t>, </a:t>
            </a:r>
            <a:r>
              <a:rPr lang="en-US" sz="2800" b="1" i="1" dirty="0" err="1">
                <a:solidFill>
                  <a:srgbClr val="FF3300"/>
                </a:solidFill>
                <a:latin typeface="Times New Roman" pitchFamily="18" charset="0"/>
                <a:cs typeface="Times New Roman" pitchFamily="18" charset="0"/>
              </a:rPr>
              <a:t>Yersinia</a:t>
            </a:r>
            <a:endParaRPr lang="en-US" sz="2800" b="1" i="1" dirty="0">
              <a:solidFill>
                <a:srgbClr val="FF3300"/>
              </a:solidFill>
              <a:latin typeface="Times New Roman" pitchFamily="18" charset="0"/>
              <a:cs typeface="Times New Roman" pitchFamily="18" charset="0"/>
            </a:endParaRPr>
          </a:p>
          <a:p>
            <a:pPr algn="just">
              <a:spcBef>
                <a:spcPct val="50000"/>
              </a:spcBef>
              <a:buFontTx/>
              <a:buChar char="-"/>
            </a:pPr>
            <a:endParaRPr lang="sl-SI" sz="3200" dirty="0">
              <a:latin typeface="Times New Roman" pitchFamily="18" charset="0"/>
            </a:endParaRPr>
          </a:p>
          <a:p>
            <a:pPr>
              <a:spcBef>
                <a:spcPct val="50000"/>
              </a:spcBef>
              <a:buFontTx/>
              <a:buChar char="-"/>
            </a:pPr>
            <a:endParaRPr lang="en-US" sz="3200" dirty="0">
              <a:latin typeface="Times New Roman" pitchFamily="18" charset="0"/>
            </a:endParaRPr>
          </a:p>
        </p:txBody>
      </p:sp>
      <p:pic>
        <p:nvPicPr>
          <p:cNvPr id="21507" name="Picture 9" descr="Oksidaza Yu"/>
          <p:cNvPicPr>
            <a:picLocks noChangeAspect="1" noChangeArrowheads="1"/>
          </p:cNvPicPr>
          <p:nvPr/>
        </p:nvPicPr>
        <p:blipFill>
          <a:blip r:embed="rId3" cstate="print"/>
          <a:srcRect/>
          <a:stretch>
            <a:fillRect/>
          </a:stretch>
        </p:blipFill>
        <p:spPr bwMode="auto">
          <a:xfrm>
            <a:off x="6084888" y="908050"/>
            <a:ext cx="2697162" cy="1998663"/>
          </a:xfrm>
          <a:prstGeom prst="rect">
            <a:avLst/>
          </a:prstGeom>
          <a:noFill/>
          <a:ln w="9525">
            <a:noFill/>
            <a:miter lim="800000"/>
            <a:headEnd/>
            <a:tailEnd/>
          </a:ln>
        </p:spPr>
      </p:pic>
      <p:pic>
        <p:nvPicPr>
          <p:cNvPr id="21508" name="Picture 10" descr="Pokretljivost Yu"/>
          <p:cNvPicPr>
            <a:picLocks noChangeAspect="1" noChangeArrowheads="1"/>
          </p:cNvPicPr>
          <p:nvPr/>
        </p:nvPicPr>
        <p:blipFill>
          <a:blip r:embed="rId4" cstate="print"/>
          <a:srcRect/>
          <a:stretch>
            <a:fillRect/>
          </a:stretch>
        </p:blipFill>
        <p:spPr bwMode="auto">
          <a:xfrm>
            <a:off x="4724400" y="3307361"/>
            <a:ext cx="3527425" cy="2928938"/>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1143000" y="4477150"/>
            <a:ext cx="2286000" cy="1759149"/>
          </a:xfrm>
          <a:prstGeom prst="rect">
            <a:avLst/>
          </a:prstGeom>
        </p:spPr>
      </p:pic>
    </p:spTree>
    <p:extLst>
      <p:ext uri="{BB962C8B-B14F-4D97-AF65-F5344CB8AC3E}">
        <p14:creationId xmlns:p14="http://schemas.microsoft.com/office/powerpoint/2010/main" val="1096611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04800" y="381000"/>
            <a:ext cx="8153400" cy="2462213"/>
          </a:xfrm>
          <a:prstGeom prst="rect">
            <a:avLst/>
          </a:prstGeom>
          <a:noFill/>
          <a:ln w="9525">
            <a:noFill/>
            <a:miter lim="800000"/>
            <a:headEnd/>
            <a:tailEnd/>
          </a:ln>
        </p:spPr>
        <p:txBody>
          <a:bodyPr wrap="square">
            <a:spAutoFit/>
          </a:bodyPr>
          <a:lstStyle/>
          <a:p>
            <a:pPr algn="just">
              <a:spcBef>
                <a:spcPct val="50000"/>
              </a:spcBef>
              <a:buFontTx/>
              <a:buChar char="-"/>
            </a:pPr>
            <a:r>
              <a:rPr lang="sl-SI" sz="2800" b="1" dirty="0">
                <a:solidFill>
                  <a:srgbClr val="002060"/>
                </a:solidFill>
                <a:latin typeface="Times New Roman" pitchFamily="18" charset="0"/>
              </a:rPr>
              <a:t> </a:t>
            </a:r>
            <a:r>
              <a:rPr lang="en-US" sz="2800" b="1" dirty="0" err="1">
                <a:solidFill>
                  <a:srgbClr val="002060"/>
                </a:solidFill>
                <a:latin typeface="Times New Roman" pitchFamily="18" charset="0"/>
                <a:cs typeface="Times New Roman" pitchFamily="18" charset="0"/>
              </a:rPr>
              <a:t>Precizna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identifikacija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enterobakterija</a:t>
            </a:r>
            <a:r>
              <a:rPr lang="en-US" sz="2800" b="1" dirty="0">
                <a:solidFill>
                  <a:srgbClr val="002060"/>
                </a:solidFill>
                <a:latin typeface="Times New Roman" pitchFamily="18" charset="0"/>
                <a:cs typeface="Times New Roman" pitchFamily="18" charset="0"/>
              </a:rPr>
              <a:t> se </a:t>
            </a:r>
            <a:r>
              <a:rPr lang="en-US" sz="2800" b="1" dirty="0" err="1">
                <a:solidFill>
                  <a:srgbClr val="002060"/>
                </a:solidFill>
                <a:latin typeface="Times New Roman" pitchFamily="18" charset="0"/>
                <a:cs typeface="Times New Roman" pitchFamily="18" charset="0"/>
              </a:rPr>
              <a:t>izvodi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ispitivanjem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biohemijskih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karakteristika</a:t>
            </a:r>
            <a:r>
              <a:rPr lang="en-US" sz="2800" b="1" dirty="0">
                <a:solidFill>
                  <a:srgbClr val="002060"/>
                </a:solidFill>
                <a:latin typeface="Times New Roman" pitchFamily="18" charset="0"/>
              </a:rPr>
              <a:t> </a:t>
            </a:r>
            <a:endParaRPr lang="sl-SI" sz="2800" b="1" dirty="0">
              <a:solidFill>
                <a:srgbClr val="002060"/>
              </a:solidFill>
              <a:latin typeface="Times New Roman" pitchFamily="18" charset="0"/>
            </a:endParaRPr>
          </a:p>
          <a:p>
            <a:pPr algn="just">
              <a:spcBef>
                <a:spcPct val="50000"/>
              </a:spcBef>
              <a:buFontTx/>
              <a:buChar char="-"/>
            </a:pPr>
            <a:r>
              <a:rPr lang="sl-SI" sz="2800" dirty="0">
                <a:latin typeface="Times New Roman" pitchFamily="18" charset="0"/>
              </a:rPr>
              <a:t> </a:t>
            </a:r>
            <a:r>
              <a:rPr lang="en-US" sz="2800" dirty="0">
                <a:latin typeface="Times New Roman" pitchFamily="18" charset="0"/>
                <a:cs typeface="Times New Roman" pitchFamily="18" charset="0"/>
              </a:rPr>
              <a:t>Na </a:t>
            </a:r>
            <a:r>
              <a:rPr lang="en-US" sz="2800" dirty="0" err="1">
                <a:latin typeface="Times New Roman" pitchFamily="18" charset="0"/>
                <a:cs typeface="Times New Roman" pitchFamily="18" charset="0"/>
              </a:rPr>
              <a:t>osnovu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sposobnosti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fermentacije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laktoze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pod</a:t>
            </a:r>
            <a:r>
              <a:rPr lang="sl-SI" sz="2800" dirty="0">
                <a:latin typeface="Times New Roman" pitchFamily="18" charset="0"/>
              </a:rPr>
              <a:t>eljene enterobakterije se </a:t>
            </a:r>
            <a:r>
              <a:rPr lang="sl-SI" sz="2800" dirty="0" smtClean="0">
                <a:latin typeface="Times New Roman" pitchFamily="18" charset="0"/>
              </a:rPr>
              <a:t>dele na </a:t>
            </a:r>
            <a:r>
              <a:rPr lang="en-US" sz="2800" b="1" dirty="0" err="1">
                <a:solidFill>
                  <a:srgbClr val="FF3300"/>
                </a:solidFill>
                <a:latin typeface="Times New Roman" pitchFamily="18" charset="0"/>
                <a:cs typeface="Times New Roman" pitchFamily="18" charset="0"/>
              </a:rPr>
              <a:t>laktoza</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pozitivn</a:t>
            </a:r>
            <a:r>
              <a:rPr lang="sl-SI" sz="2800" b="1" dirty="0" smtClean="0">
                <a:solidFill>
                  <a:srgbClr val="FF3300"/>
                </a:solidFill>
                <a:latin typeface="Times New Roman" pitchFamily="18" charset="0"/>
              </a:rPr>
              <a:t>e</a:t>
            </a:r>
            <a:r>
              <a:rPr lang="sr-Latn-RS" sz="2800" b="1" dirty="0" smtClean="0">
                <a:solidFill>
                  <a:srgbClr val="FF3300"/>
                </a:solidFill>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i</a:t>
            </a:r>
            <a:r>
              <a:rPr lang="en-US" sz="2800" b="1" dirty="0" smtClean="0">
                <a:solidFill>
                  <a:srgbClr val="FF3300"/>
                </a:solidFill>
                <a:latin typeface="Times New Roman" pitchFamily="18" charset="0"/>
                <a:cs typeface="Times New Roman" pitchFamily="18" charset="0"/>
              </a:rPr>
              <a:t> </a:t>
            </a:r>
            <a:r>
              <a:rPr lang="sl-SI" sz="2800" b="1" dirty="0">
                <a:solidFill>
                  <a:srgbClr val="FF3300"/>
                </a:solidFill>
                <a:latin typeface="Times New Roman" pitchFamily="18" charset="0"/>
              </a:rPr>
              <a:t>na </a:t>
            </a:r>
            <a:r>
              <a:rPr lang="en-US" sz="2800" b="1" dirty="0" err="1">
                <a:solidFill>
                  <a:srgbClr val="FF3300"/>
                </a:solidFill>
                <a:latin typeface="Times New Roman" pitchFamily="18" charset="0"/>
                <a:cs typeface="Times New Roman" pitchFamily="18" charset="0"/>
              </a:rPr>
              <a:t>laktoza</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negativn</a:t>
            </a:r>
            <a:r>
              <a:rPr lang="sl-SI" sz="2800" b="1" dirty="0">
                <a:solidFill>
                  <a:srgbClr val="FF3300"/>
                </a:solidFill>
                <a:latin typeface="Times New Roman" pitchFamily="18" charset="0"/>
              </a:rPr>
              <a:t>e</a:t>
            </a:r>
            <a:r>
              <a:rPr lang="en-US" sz="2800" b="1" dirty="0">
                <a:solidFill>
                  <a:srgbClr val="FF3300"/>
                </a:solidFill>
                <a:latin typeface="Times New Roman" pitchFamily="18" charset="0"/>
              </a:rPr>
              <a:t> </a:t>
            </a:r>
          </a:p>
        </p:txBody>
      </p:sp>
      <p:pic>
        <p:nvPicPr>
          <p:cNvPr id="228354" name="Picture 2" descr="http://www.marietta.edu/%7Espilatrs/biol202/labresults/lactose_broth.jpg"/>
          <p:cNvPicPr>
            <a:picLocks noChangeAspect="1" noChangeArrowheads="1"/>
          </p:cNvPicPr>
          <p:nvPr/>
        </p:nvPicPr>
        <p:blipFill>
          <a:blip r:embed="rId3" cstate="print"/>
          <a:srcRect/>
          <a:stretch>
            <a:fillRect/>
          </a:stretch>
        </p:blipFill>
        <p:spPr bwMode="auto">
          <a:xfrm>
            <a:off x="4648200" y="2971800"/>
            <a:ext cx="3200400" cy="3060237"/>
          </a:xfrm>
          <a:prstGeom prst="rect">
            <a:avLst/>
          </a:prstGeom>
          <a:noFill/>
        </p:spPr>
      </p:pic>
    </p:spTree>
    <p:extLst>
      <p:ext uri="{BB962C8B-B14F-4D97-AF65-F5344CB8AC3E}">
        <p14:creationId xmlns:p14="http://schemas.microsoft.com/office/powerpoint/2010/main" val="3903158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600200" y="228600"/>
            <a:ext cx="6553200" cy="2308324"/>
          </a:xfrm>
          <a:prstGeom prst="rect">
            <a:avLst/>
          </a:prstGeom>
          <a:noFill/>
          <a:ln w="9525">
            <a:noFill/>
            <a:miter lim="800000"/>
            <a:headEnd/>
            <a:tailEnd/>
          </a:ln>
        </p:spPr>
        <p:txBody>
          <a:bodyPr>
            <a:spAutoFit/>
          </a:bodyPr>
          <a:lstStyle/>
          <a:p>
            <a:pPr>
              <a:spcBef>
                <a:spcPct val="50000"/>
              </a:spcBef>
            </a:pPr>
            <a:r>
              <a:rPr lang="en-US" sz="3200" b="1" dirty="0" err="1">
                <a:solidFill>
                  <a:srgbClr val="FF3300"/>
                </a:solidFill>
                <a:latin typeface="Times New Roman" pitchFamily="18" charset="0"/>
                <a:cs typeface="Times New Roman" pitchFamily="18" charset="0"/>
              </a:rPr>
              <a:t>IMViC</a:t>
            </a:r>
            <a:r>
              <a:rPr lang="en-US" sz="3200" b="1" dirty="0">
                <a:solidFill>
                  <a:srgbClr val="FF3300"/>
                </a:solidFill>
                <a:latin typeface="Times New Roman" pitchFamily="18" charset="0"/>
                <a:cs typeface="Times New Roman" pitchFamily="18" charset="0"/>
              </a:rPr>
              <a:t> </a:t>
            </a:r>
            <a:r>
              <a:rPr lang="sl-SI" sz="3200" b="1" dirty="0">
                <a:solidFill>
                  <a:srgbClr val="FF3300"/>
                </a:solidFill>
                <a:latin typeface="Times New Roman" pitchFamily="18" charset="0"/>
              </a:rPr>
              <a:t>– kratak </a:t>
            </a:r>
            <a:r>
              <a:rPr lang="en-US" sz="3200" b="1" dirty="0" err="1">
                <a:solidFill>
                  <a:srgbClr val="FF3300"/>
                </a:solidFill>
                <a:latin typeface="Times New Roman" pitchFamily="18" charset="0"/>
                <a:cs typeface="Times New Roman" pitchFamily="18" charset="0"/>
              </a:rPr>
              <a:t>biohemijsk</a:t>
            </a:r>
            <a:r>
              <a:rPr lang="sl-SI" sz="3200" b="1" dirty="0">
                <a:solidFill>
                  <a:srgbClr val="FF3300"/>
                </a:solidFill>
                <a:latin typeface="Times New Roman" pitchFamily="18" charset="0"/>
              </a:rPr>
              <a:t>i</a:t>
            </a:r>
            <a:r>
              <a:rPr lang="en-US" sz="3200" b="1" dirty="0">
                <a:solidFill>
                  <a:srgbClr val="FF3300"/>
                </a:solidFill>
                <a:latin typeface="Times New Roman" pitchFamily="18" charset="0"/>
                <a:cs typeface="Times New Roman" pitchFamily="18" charset="0"/>
              </a:rPr>
              <a:t> </a:t>
            </a:r>
            <a:r>
              <a:rPr lang="en-US" sz="3200" b="1" dirty="0" err="1">
                <a:solidFill>
                  <a:srgbClr val="FF3300"/>
                </a:solidFill>
                <a:latin typeface="Times New Roman" pitchFamily="18" charset="0"/>
                <a:cs typeface="Times New Roman" pitchFamily="18" charset="0"/>
              </a:rPr>
              <a:t>niz</a:t>
            </a:r>
            <a:r>
              <a:rPr lang="en-US" sz="3200" b="1" dirty="0">
                <a:solidFill>
                  <a:srgbClr val="FF3300"/>
                </a:solidFill>
                <a:latin typeface="Times New Roman" pitchFamily="18" charset="0"/>
                <a:cs typeface="Times New Roman" pitchFamily="18" charset="0"/>
              </a:rPr>
              <a:t> </a:t>
            </a:r>
            <a:r>
              <a:rPr lang="sl-SI" sz="3200" b="1" dirty="0">
                <a:solidFill>
                  <a:srgbClr val="FF3300"/>
                </a:solidFill>
                <a:latin typeface="Times New Roman" pitchFamily="18" charset="0"/>
              </a:rPr>
              <a:t>                </a:t>
            </a:r>
            <a:r>
              <a:rPr lang="sl-SI" sz="2800" dirty="0">
                <a:latin typeface="Times New Roman" pitchFamily="18" charset="0"/>
              </a:rPr>
              <a:t>1. </a:t>
            </a:r>
            <a:r>
              <a:rPr lang="en-US" sz="2800" dirty="0" err="1">
                <a:latin typeface="Times New Roman" pitchFamily="18" charset="0"/>
                <a:cs typeface="Times New Roman" pitchFamily="18" charset="0"/>
              </a:rPr>
              <a:t>sposobnost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stvaranja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indola</a:t>
            </a:r>
            <a:r>
              <a:rPr lang="sl-SI" sz="2800" dirty="0">
                <a:latin typeface="Times New Roman" pitchFamily="18" charset="0"/>
              </a:rPr>
              <a:t>                            </a:t>
            </a:r>
            <a:r>
              <a:rPr lang="en-US" sz="2800" dirty="0">
                <a:latin typeface="Times New Roman" pitchFamily="18" charset="0"/>
                <a:cs typeface="Times New Roman" pitchFamily="18" charset="0"/>
              </a:rPr>
              <a:t> </a:t>
            </a:r>
            <a:r>
              <a:rPr lang="sr-Latn-C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reakcij</a:t>
            </a:r>
            <a:r>
              <a:rPr lang="sl-SI" sz="2800" dirty="0">
                <a:latin typeface="Times New Roman" pitchFamily="18" charset="0"/>
              </a:rPr>
              <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metil</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crvenim</a:t>
            </a:r>
            <a:r>
              <a:rPr lang="sl-SI" sz="2800" dirty="0">
                <a:latin typeface="Times New Roman" pitchFamily="18" charset="0"/>
              </a:rPr>
              <a:t>                                   3. </a:t>
            </a:r>
            <a:r>
              <a:rPr lang="en-US" sz="2800" dirty="0" err="1">
                <a:latin typeface="Times New Roman" pitchFamily="18" charset="0"/>
                <a:cs typeface="Times New Roman" pitchFamily="18" charset="0"/>
              </a:rPr>
              <a:t>Voges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Proskauer</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reakcija</a:t>
            </a:r>
            <a:r>
              <a:rPr lang="en-US" sz="2800" dirty="0">
                <a:latin typeface="Times New Roman" pitchFamily="18" charset="0"/>
                <a:cs typeface="Times New Roman" pitchFamily="18" charset="0"/>
              </a:rPr>
              <a:t> </a:t>
            </a:r>
            <a:r>
              <a:rPr lang="sl-SI" sz="2800" dirty="0">
                <a:latin typeface="Times New Roman" pitchFamily="18" charset="0"/>
              </a:rPr>
              <a:t>                                     </a:t>
            </a:r>
            <a:r>
              <a:rPr lang="en-US" sz="2800" dirty="0">
                <a:latin typeface="Times New Roman" pitchFamily="18" charset="0"/>
                <a:cs typeface="Times New Roman" pitchFamily="18" charset="0"/>
              </a:rPr>
              <a:t> </a:t>
            </a:r>
            <a:r>
              <a:rPr lang="sr-Latn-C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rast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podlozi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za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citratom</a:t>
            </a:r>
            <a:r>
              <a:rPr lang="en-US" sz="2800" dirty="0">
                <a:latin typeface="Times New Roman" pitchFamily="18" charset="0"/>
              </a:rPr>
              <a:t> </a:t>
            </a:r>
          </a:p>
        </p:txBody>
      </p:sp>
      <p:pic>
        <p:nvPicPr>
          <p:cNvPr id="23555" name="Picture 6" descr="Citrat mala Yu"/>
          <p:cNvPicPr>
            <a:picLocks noChangeAspect="1" noChangeArrowheads="1"/>
          </p:cNvPicPr>
          <p:nvPr/>
        </p:nvPicPr>
        <p:blipFill>
          <a:blip r:embed="rId3" cstate="print"/>
          <a:srcRect/>
          <a:stretch>
            <a:fillRect/>
          </a:stretch>
        </p:blipFill>
        <p:spPr bwMode="auto">
          <a:xfrm>
            <a:off x="6400800" y="2895600"/>
            <a:ext cx="1955800" cy="3098800"/>
          </a:xfrm>
          <a:prstGeom prst="rect">
            <a:avLst/>
          </a:prstGeom>
          <a:noFill/>
          <a:ln w="9525">
            <a:noFill/>
            <a:miter lim="800000"/>
            <a:headEnd/>
            <a:tailEnd/>
          </a:ln>
        </p:spPr>
      </p:pic>
      <p:pic>
        <p:nvPicPr>
          <p:cNvPr id="23556" name="Picture 7" descr="Indol mali Yu"/>
          <p:cNvPicPr>
            <a:picLocks noChangeAspect="1" noChangeArrowheads="1"/>
          </p:cNvPicPr>
          <p:nvPr/>
        </p:nvPicPr>
        <p:blipFill>
          <a:blip r:embed="rId4" cstate="print">
            <a:lum bright="-4000" contrast="14000"/>
          </a:blip>
          <a:srcRect/>
          <a:stretch>
            <a:fillRect/>
          </a:stretch>
        </p:blipFill>
        <p:spPr bwMode="auto">
          <a:xfrm>
            <a:off x="1066800" y="2895600"/>
            <a:ext cx="1944688" cy="3097213"/>
          </a:xfrm>
          <a:prstGeom prst="rect">
            <a:avLst/>
          </a:prstGeom>
          <a:noFill/>
          <a:ln w="9525">
            <a:noFill/>
            <a:miter lim="800000"/>
            <a:headEnd/>
            <a:tailEnd/>
          </a:ln>
        </p:spPr>
      </p:pic>
      <p:pic>
        <p:nvPicPr>
          <p:cNvPr id="226306" name="Picture 2" descr="https://encrypted-tbn1.gstatic.com/images?q=tbn:ANd9GcRcgF_0wxwOqt2vTUBrBhwnF3duklHQqaZFwN9f_4yw8SsL0xW3Ug"/>
          <p:cNvPicPr>
            <a:picLocks noChangeAspect="1" noChangeArrowheads="1"/>
          </p:cNvPicPr>
          <p:nvPr/>
        </p:nvPicPr>
        <p:blipFill>
          <a:blip r:embed="rId5" cstate="print"/>
          <a:srcRect/>
          <a:stretch>
            <a:fillRect/>
          </a:stretch>
        </p:blipFill>
        <p:spPr bwMode="auto">
          <a:xfrm>
            <a:off x="3505200" y="2895600"/>
            <a:ext cx="2346960" cy="3048000"/>
          </a:xfrm>
          <a:prstGeom prst="rect">
            <a:avLst/>
          </a:prstGeom>
          <a:noFill/>
        </p:spPr>
      </p:pic>
    </p:spTree>
    <p:extLst>
      <p:ext uri="{BB962C8B-B14F-4D97-AF65-F5344CB8AC3E}">
        <p14:creationId xmlns:p14="http://schemas.microsoft.com/office/powerpoint/2010/main" val="2926547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4833" y="714531"/>
            <a:ext cx="8543925" cy="5486400"/>
          </a:xfrm>
        </p:spPr>
        <p:txBody>
          <a:bodyPr>
            <a:normAutofit/>
          </a:bodyPr>
          <a:lstStyle/>
          <a:p>
            <a:pPr algn="just">
              <a:buClr>
                <a:schemeClr val="tx1"/>
              </a:buClr>
              <a:buFont typeface="Arial" panose="020B0604020202020204" pitchFamily="34" charset="0"/>
              <a:buChar char="•"/>
              <a:defRPr/>
            </a:pPr>
            <a:r>
              <a:rPr lang="en-US" sz="2400" b="1" dirty="0" smtClean="0">
                <a:solidFill>
                  <a:srgbClr val="FF3300"/>
                </a:solidFill>
                <a:latin typeface="Times New Roman" pitchFamily="18" charset="0"/>
                <a:cs typeface="Times New Roman" pitchFamily="18" charset="0"/>
              </a:rPr>
              <a:t>Gram </a:t>
            </a:r>
            <a:r>
              <a:rPr lang="en-US" sz="2400" b="1" dirty="0" err="1" smtClean="0">
                <a:solidFill>
                  <a:srgbClr val="FF3300"/>
                </a:solidFill>
                <a:latin typeface="Times New Roman" pitchFamily="18" charset="0"/>
                <a:cs typeface="Times New Roman" pitchFamily="18" charset="0"/>
              </a:rPr>
              <a:t>negativne</a:t>
            </a:r>
            <a:r>
              <a:rPr lang="en-US" sz="2400" b="1" dirty="0" smtClean="0">
                <a:solidFill>
                  <a:srgbClr val="FF3300"/>
                </a:solidFill>
                <a:latin typeface="Times New Roman" pitchFamily="18" charset="0"/>
                <a:cs typeface="Times New Roman" pitchFamily="18" charset="0"/>
              </a:rPr>
              <a:t> </a:t>
            </a:r>
            <a:r>
              <a:rPr lang="en-US" sz="2400" b="1" dirty="0" err="1" smtClean="0">
                <a:solidFill>
                  <a:srgbClr val="FF3300"/>
                </a:solidFill>
                <a:latin typeface="Times New Roman" pitchFamily="18" charset="0"/>
                <a:cs typeface="Times New Roman" pitchFamily="18" charset="0"/>
              </a:rPr>
              <a:t>bakterije</a:t>
            </a:r>
            <a:r>
              <a:rPr lang="sr-Latn-RS" sz="2400" b="1" dirty="0" smtClean="0">
                <a:solidFill>
                  <a:srgbClr val="FF3300"/>
                </a:solidFill>
                <a:latin typeface="Times New Roman" pitchFamily="18" charset="0"/>
                <a:cs typeface="Times New Roman" pitchFamily="18" charset="0"/>
              </a:rPr>
              <a:t> </a:t>
            </a:r>
            <a:r>
              <a:rPr lang="sr-Latn-RS" sz="2400" dirty="0" smtClean="0">
                <a:latin typeface="Times New Roman" pitchFamily="18" charset="0"/>
                <a:cs typeface="Times New Roman" pitchFamily="18" charset="0"/>
              </a:rPr>
              <a:t>štapićastog oblika i do 6 </a:t>
            </a:r>
            <a:r>
              <a:rPr lang="sr-Latn-RS" sz="2400" dirty="0" smtClean="0">
                <a:latin typeface="Symbol" pitchFamily="18" charset="2"/>
                <a:cs typeface="Times New Roman" pitchFamily="18" charset="0"/>
              </a:rPr>
              <a:t>m</a:t>
            </a:r>
            <a:r>
              <a:rPr lang="sr-Latn-RS" sz="2400" dirty="0" smtClean="0">
                <a:latin typeface="Times New Roman" pitchFamily="18" charset="0"/>
                <a:cs typeface="Times New Roman" pitchFamily="18" charset="0"/>
              </a:rPr>
              <a:t>m dužine, v</a:t>
            </a:r>
            <a:r>
              <a:rPr lang="en-US" sz="2400" dirty="0" err="1" smtClean="0">
                <a:latin typeface="Times New Roman" pitchFamily="18" charset="0"/>
                <a:cs typeface="Times New Roman" pitchFamily="18" charset="0"/>
              </a:rPr>
              <a:t>eličine</a:t>
            </a:r>
            <a:r>
              <a:rPr lang="en-US" sz="2400" dirty="0" smtClean="0">
                <a:latin typeface="Times New Roman" pitchFamily="18" charset="0"/>
                <a:cs typeface="Times New Roman" pitchFamily="18" charset="0"/>
              </a:rPr>
              <a:t> </a:t>
            </a:r>
            <a:r>
              <a:rPr lang="sl-SI" sz="2400" dirty="0" smtClean="0">
                <a:latin typeface="Times New Roman" pitchFamily="18" charset="0"/>
                <a:cs typeface="Times New Roman" pitchFamily="18" charset="0"/>
              </a:rPr>
              <a:t> po pravilu </a:t>
            </a:r>
            <a:r>
              <a:rPr lang="en-US" sz="2400" dirty="0" err="1" smtClean="0">
                <a:latin typeface="Times New Roman" pitchFamily="18" charset="0"/>
                <a:cs typeface="Times New Roman" pitchFamily="18" charset="0"/>
              </a:rPr>
              <a:t>između</a:t>
            </a:r>
            <a:r>
              <a:rPr lang="en-US" sz="2400" dirty="0" smtClean="0">
                <a:latin typeface="Times New Roman" pitchFamily="18" charset="0"/>
                <a:cs typeface="Times New Roman" pitchFamily="18" charset="0"/>
              </a:rPr>
              <a:t> 0,3-0,6</a:t>
            </a:r>
            <a:r>
              <a:rPr lang="sl-SI"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x</a:t>
            </a:r>
            <a:r>
              <a:rPr lang="sl-SI"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2-3 </a:t>
            </a:r>
            <a:r>
              <a:rPr lang="sr-Latn-RS" sz="2400" dirty="0" smtClean="0">
                <a:latin typeface="Symbol" pitchFamily="18" charset="2"/>
                <a:cs typeface="Times New Roman" pitchFamily="18" charset="0"/>
              </a:rPr>
              <a:t>m</a:t>
            </a:r>
            <a:r>
              <a:rPr lang="en-US" sz="2400" dirty="0" smtClean="0">
                <a:latin typeface="Times New Roman" pitchFamily="18" charset="0"/>
                <a:cs typeface="Times New Roman" pitchFamily="18" charset="0"/>
              </a:rPr>
              <a:t>m</a:t>
            </a:r>
          </a:p>
          <a:p>
            <a:pPr algn="just">
              <a:buClr>
                <a:schemeClr val="tx1"/>
              </a:buClr>
              <a:buFont typeface="Arial" panose="020B0604020202020204" pitchFamily="34" charset="0"/>
              <a:buChar char="•"/>
              <a:defRPr/>
            </a:pPr>
            <a:r>
              <a:rPr lang="en-US" sz="2400" dirty="0" err="1" smtClean="0">
                <a:latin typeface="Times New Roman" pitchFamily="18" charset="0"/>
                <a:cs typeface="Times New Roman" pitchFamily="18" charset="0"/>
              </a:rPr>
              <a:t>Rastu</a:t>
            </a:r>
            <a:r>
              <a:rPr lang="sr-Latn-R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neob</a:t>
            </a:r>
            <a:r>
              <a:rPr lang="sr-Latn-RS" sz="2400" dirty="0" smtClean="0">
                <a:latin typeface="Times New Roman" pitchFamily="18" charset="0"/>
                <a:cs typeface="Times New Roman" pitchFamily="18" charset="0"/>
              </a:rPr>
              <a:t>o</a:t>
            </a:r>
            <a:r>
              <a:rPr lang="en-US" sz="2400" dirty="0" err="1" smtClean="0">
                <a:latin typeface="Times New Roman" pitchFamily="18" charset="0"/>
                <a:cs typeface="Times New Roman" pitchFamily="18" charset="0"/>
              </a:rPr>
              <a:t>ga</a:t>
            </a:r>
            <a:r>
              <a:rPr lang="sr-Latn-RS" sz="2400" dirty="0" smtClean="0">
                <a:latin typeface="Times New Roman" pitchFamily="18" charset="0"/>
                <a:cs typeface="Times New Roman" pitchFamily="18" charset="0"/>
              </a:rPr>
              <a:t>ć</a:t>
            </a:r>
            <a:r>
              <a:rPr lang="en-US" sz="2400" dirty="0" err="1" smtClean="0">
                <a:latin typeface="Times New Roman" pitchFamily="18" charset="0"/>
                <a:cs typeface="Times New Roman" pitchFamily="18" charset="0"/>
              </a:rPr>
              <a:t>enim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podlogama</a:t>
            </a:r>
            <a:r>
              <a:rPr lang="sr-Latn-RS" sz="2400" dirty="0" smtClean="0">
                <a:latin typeface="Times New Roman" pitchFamily="18" charset="0"/>
                <a:cs typeface="Times New Roman" pitchFamily="18" charset="0"/>
              </a:rPr>
              <a:t>, </a:t>
            </a:r>
            <a:r>
              <a:rPr lang="sr-Latn-RS" sz="2400" b="1" dirty="0" smtClean="0">
                <a:solidFill>
                  <a:srgbClr val="002060"/>
                </a:solidFill>
                <a:latin typeface="Times New Roman" pitchFamily="18" charset="0"/>
                <a:cs typeface="Times New Roman" pitchFamily="18" charset="0"/>
              </a:rPr>
              <a:t>rastu na MacConkey agaru</a:t>
            </a:r>
          </a:p>
          <a:p>
            <a:pPr algn="just">
              <a:buClr>
                <a:schemeClr val="tx1"/>
              </a:buClr>
              <a:buFont typeface="Arial" panose="020B0604020202020204" pitchFamily="34" charset="0"/>
              <a:buChar char="•"/>
              <a:defRPr/>
            </a:pPr>
            <a:r>
              <a:rPr lang="sr-Latn-RS" sz="2400" b="1" dirty="0" err="1" smtClean="0">
                <a:solidFill>
                  <a:srgbClr val="002060"/>
                </a:solidFill>
                <a:latin typeface="Times New Roman" pitchFamily="18" charset="0"/>
                <a:cs typeface="Times New Roman" pitchFamily="18" charset="0"/>
              </a:rPr>
              <a:t>F</a:t>
            </a:r>
            <a:r>
              <a:rPr lang="en-US" sz="2400" b="1" dirty="0" err="1" smtClean="0">
                <a:solidFill>
                  <a:srgbClr val="002060"/>
                </a:solidFill>
                <a:latin typeface="Times New Roman" pitchFamily="18" charset="0"/>
                <a:cs typeface="Times New Roman" pitchFamily="18" charset="0"/>
              </a:rPr>
              <a:t>akultativni</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anaerobi</a:t>
            </a:r>
            <a:r>
              <a:rPr lang="sr-Latn-RS" sz="2400" dirty="0" smtClean="0">
                <a:solidFill>
                  <a:srgbClr val="002060"/>
                </a:solidFill>
                <a:latin typeface="Times New Roman" pitchFamily="18" charset="0"/>
                <a:cs typeface="Times New Roman" pitchFamily="18" charset="0"/>
              </a:rPr>
              <a:t>, </a:t>
            </a:r>
            <a:r>
              <a:rPr lang="sr-Latn-RS" sz="2400" dirty="0" smtClean="0">
                <a:latin typeface="Times New Roman" pitchFamily="18" charset="0"/>
                <a:cs typeface="Times New Roman" pitchFamily="18" charset="0"/>
              </a:rPr>
              <a:t>katalaza pozitivne</a:t>
            </a:r>
          </a:p>
          <a:p>
            <a:pPr algn="just">
              <a:buClr>
                <a:schemeClr val="tx1"/>
              </a:buClr>
              <a:buFont typeface="Arial" panose="020B0604020202020204" pitchFamily="34" charset="0"/>
              <a:buChar char="•"/>
              <a:defRPr/>
            </a:pPr>
            <a:r>
              <a:rPr lang="en-US" sz="2400" dirty="0" err="1" smtClean="0">
                <a:latin typeface="Times New Roman" pitchFamily="18" charset="0"/>
                <a:cs typeface="Times New Roman" pitchFamily="18" charset="0"/>
              </a:rPr>
              <a:t>Asporogene</a:t>
            </a:r>
            <a:r>
              <a:rPr lang="sr-Latn-RS" sz="2400" dirty="0" smtClean="0">
                <a:latin typeface="Times New Roman" pitchFamily="18" charset="0"/>
                <a:cs typeface="Times New Roman" pitchFamily="18" charset="0"/>
              </a:rPr>
              <a:t>, većina pokretne</a:t>
            </a:r>
          </a:p>
          <a:p>
            <a:pPr algn="just">
              <a:buClr>
                <a:schemeClr val="tx1"/>
              </a:buClr>
              <a:buFont typeface="Arial" panose="020B0604020202020204" pitchFamily="34" charset="0"/>
              <a:buChar char="•"/>
              <a:defRPr/>
            </a:pPr>
            <a:r>
              <a:rPr lang="en-US" sz="2400" b="1" dirty="0" smtClean="0">
                <a:solidFill>
                  <a:srgbClr val="002060"/>
                </a:solidFill>
                <a:latin typeface="Times New Roman" pitchFamily="18" charset="0"/>
                <a:cs typeface="Times New Roman" pitchFamily="18" charset="0"/>
              </a:rPr>
              <a:t>O</a:t>
            </a:r>
            <a:r>
              <a:rPr lang="sr-Latn-RS" sz="2400" b="1" dirty="0" smtClean="0">
                <a:solidFill>
                  <a:srgbClr val="002060"/>
                </a:solidFill>
                <a:latin typeface="Times New Roman" pitchFamily="18" charset="0"/>
                <a:cs typeface="Times New Roman" pitchFamily="18" charset="0"/>
              </a:rPr>
              <a:t>ksidaza negativne</a:t>
            </a:r>
          </a:p>
          <a:p>
            <a:pPr>
              <a:buClr>
                <a:schemeClr val="tx1"/>
              </a:buClr>
              <a:buFont typeface="Arial" panose="020B0604020202020204" pitchFamily="34" charset="0"/>
              <a:buChar char="•"/>
              <a:defRPr/>
            </a:pPr>
            <a:r>
              <a:rPr lang="en-US" sz="2400" dirty="0" smtClean="0">
                <a:latin typeface="Times New Roman" pitchFamily="18" charset="0"/>
                <a:cs typeface="Times New Roman" pitchFamily="18" charset="0"/>
              </a:rPr>
              <a:t>F</a:t>
            </a:r>
            <a:r>
              <a:rPr lang="sr-Latn-RS" sz="2400" dirty="0" smtClean="0">
                <a:latin typeface="Times New Roman" pitchFamily="18" charset="0"/>
                <a:cs typeface="Times New Roman" pitchFamily="18" charset="0"/>
              </a:rPr>
              <a:t>ermentišu</a:t>
            </a:r>
            <a:r>
              <a:rPr lang="sr-Latn-RS" sz="2400" b="1" dirty="0" smtClean="0">
                <a:solidFill>
                  <a:schemeClr val="accent6">
                    <a:lumMod val="20000"/>
                    <a:lumOff val="80000"/>
                  </a:schemeClr>
                </a:solidFill>
                <a:latin typeface="Times New Roman" pitchFamily="18" charset="0"/>
                <a:cs typeface="Times New Roman" pitchFamily="18" charset="0"/>
              </a:rPr>
              <a:t> </a:t>
            </a:r>
            <a:r>
              <a:rPr lang="sr-Latn-RS" sz="2400" dirty="0" smtClean="0">
                <a:latin typeface="Times New Roman" pitchFamily="18" charset="0"/>
                <a:cs typeface="Times New Roman" pitchFamily="18" charset="0"/>
              </a:rPr>
              <a:t>glukozu, </a:t>
            </a:r>
          </a:p>
          <a:p>
            <a:pPr>
              <a:buClr>
                <a:schemeClr val="tx1"/>
              </a:buClr>
              <a:buFont typeface="Arial" panose="020B0604020202020204" pitchFamily="34" charset="0"/>
              <a:buChar char="•"/>
              <a:defRPr/>
            </a:pPr>
            <a:r>
              <a:rPr lang="sr-Latn-RS" sz="2400" dirty="0" smtClean="0">
                <a:latin typeface="Times New Roman" pitchFamily="18" charset="0"/>
                <a:cs typeface="Times New Roman" pitchFamily="18" charset="0"/>
              </a:rPr>
              <a:t>Redukuju nitrate u nitrite</a:t>
            </a:r>
            <a:endParaRPr lang="sl-SI" sz="2400" dirty="0" smtClean="0">
              <a:solidFill>
                <a:srgbClr val="FF7C80"/>
              </a:solidFill>
              <a:latin typeface="Times New Roman" pitchFamily="18" charset="0"/>
              <a:cs typeface="Times New Roman" pitchFamily="18" charset="0"/>
            </a:endParaRPr>
          </a:p>
          <a:p>
            <a:pPr algn="just">
              <a:spcBef>
                <a:spcPct val="50000"/>
              </a:spcBef>
              <a:buFont typeface="Arial" pitchFamily="34" charset="0"/>
              <a:buChar char="•"/>
              <a:defRPr/>
            </a:pPr>
            <a:endParaRPr lang="en-US" sz="2800" dirty="0" smtClean="0"/>
          </a:p>
        </p:txBody>
      </p:sp>
      <p:sp>
        <p:nvSpPr>
          <p:cNvPr id="2" name="Title 1"/>
          <p:cNvSpPr>
            <a:spLocks noGrp="1"/>
          </p:cNvSpPr>
          <p:nvPr>
            <p:ph type="title" idx="4294967295"/>
          </p:nvPr>
        </p:nvSpPr>
        <p:spPr>
          <a:xfrm>
            <a:off x="619125" y="0"/>
            <a:ext cx="8229600" cy="685800"/>
          </a:xfrm>
        </p:spPr>
        <p:txBody>
          <a:bodyPr>
            <a:normAutofit/>
          </a:bodyPr>
          <a:lstStyle/>
          <a:p>
            <a:r>
              <a:rPr lang="en-US" sz="3200" b="1" dirty="0" smtClean="0">
                <a:solidFill>
                  <a:srgbClr val="FF7C80"/>
                </a:solidFill>
                <a:latin typeface="Times New Roman" pitchFamily="18" charset="0"/>
              </a:rPr>
              <a:t>                </a:t>
            </a:r>
            <a:r>
              <a:rPr lang="sl-SI" sz="3200" b="1" dirty="0" smtClean="0">
                <a:solidFill>
                  <a:srgbClr val="FF3300"/>
                </a:solidFill>
                <a:effectLst>
                  <a:outerShdw blurRad="38100" dist="38100" dir="2700000" algn="tl">
                    <a:srgbClr val="000000">
                      <a:alpha val="43137"/>
                    </a:srgbClr>
                  </a:outerShdw>
                </a:effectLst>
                <a:latin typeface="Times New Roman" pitchFamily="18" charset="0"/>
              </a:rPr>
              <a:t>Enterobacteriacae</a:t>
            </a:r>
            <a:endParaRPr lang="en-US" sz="3200" dirty="0">
              <a:solidFill>
                <a:srgbClr val="FF3300"/>
              </a:solidFill>
              <a:effectLst>
                <a:outerShdw blurRad="38100" dist="38100" dir="2700000" algn="tl">
                  <a:srgbClr val="000000">
                    <a:alpha val="43137"/>
                  </a:srgbClr>
                </a:outerShdw>
              </a:effectLst>
            </a:endParaRPr>
          </a:p>
        </p:txBody>
      </p:sp>
      <p:pic>
        <p:nvPicPr>
          <p:cNvPr id="214018" name="Picture 2" descr="&amp;Rcy;&amp;iecy;&amp;zcy;&amp;ucy;&amp;lcy;&amp;tcy;&amp;acy;&amp;tcy; &amp;scy;&amp;lcy;&amp;icy;&amp;kcy;&amp;acy; &amp;zcy;&amp;acy; macconkey agar"/>
          <p:cNvPicPr>
            <a:picLocks noChangeAspect="1" noChangeArrowheads="1"/>
          </p:cNvPicPr>
          <p:nvPr/>
        </p:nvPicPr>
        <p:blipFill>
          <a:blip r:embed="rId2" cstate="print"/>
          <a:srcRect/>
          <a:stretch>
            <a:fillRect/>
          </a:stretch>
        </p:blipFill>
        <p:spPr bwMode="auto">
          <a:xfrm>
            <a:off x="5029200" y="2887181"/>
            <a:ext cx="3581975" cy="3342482"/>
          </a:xfrm>
          <a:prstGeom prst="rect">
            <a:avLst/>
          </a:prstGeom>
          <a:noFill/>
        </p:spPr>
      </p:pic>
      <p:pic>
        <p:nvPicPr>
          <p:cNvPr id="214020" name="Picture 4" descr="&amp;Scy;&amp;rcy;&amp;ocy;&amp;dcy;&amp;ncy;&amp;acy; &amp;scy;&amp;lcy;&amp;icy;&amp;kcy;&amp;acy;"/>
          <p:cNvPicPr>
            <a:picLocks noChangeAspect="1" noChangeArrowheads="1"/>
          </p:cNvPicPr>
          <p:nvPr/>
        </p:nvPicPr>
        <p:blipFill>
          <a:blip r:embed="rId3" cstate="print"/>
          <a:srcRect/>
          <a:stretch>
            <a:fillRect/>
          </a:stretch>
        </p:blipFill>
        <p:spPr bwMode="auto">
          <a:xfrm>
            <a:off x="1447800" y="4504544"/>
            <a:ext cx="2715044" cy="1752600"/>
          </a:xfrm>
          <a:prstGeom prst="rect">
            <a:avLst/>
          </a:prstGeom>
          <a:noFill/>
        </p:spPr>
      </p:pic>
    </p:spTree>
    <p:extLst>
      <p:ext uri="{BB962C8B-B14F-4D97-AF65-F5344CB8AC3E}">
        <p14:creationId xmlns:p14="http://schemas.microsoft.com/office/powerpoint/2010/main" val="1877272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28600" y="381000"/>
            <a:ext cx="8534400" cy="3631763"/>
          </a:xfrm>
          <a:prstGeom prst="rect">
            <a:avLst/>
          </a:prstGeom>
          <a:noFill/>
          <a:ln w="9525">
            <a:noFill/>
            <a:miter lim="800000"/>
            <a:headEnd/>
            <a:tailEnd/>
          </a:ln>
        </p:spPr>
        <p:txBody>
          <a:bodyPr>
            <a:spAutoFit/>
          </a:bodyPr>
          <a:lstStyle/>
          <a:p>
            <a:pPr algn="just">
              <a:spcBef>
                <a:spcPct val="50000"/>
              </a:spcBef>
              <a:buFontTx/>
              <a:buChar char="-"/>
            </a:pPr>
            <a:r>
              <a:rPr lang="sl-SI" sz="2800" dirty="0">
                <a:latin typeface="Times New Roman" pitchFamily="18" charset="0"/>
              </a:rPr>
              <a:t> Druge biohemijske reakcije - </a:t>
            </a:r>
            <a:r>
              <a:rPr lang="en-US" sz="2800" dirty="0" err="1">
                <a:latin typeface="Times New Roman" pitchFamily="18" charset="0"/>
                <a:cs typeface="Times New Roman" pitchFamily="18" charset="0"/>
              </a:rPr>
              <a:t>sposobnost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razgradnje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aminokiselina</a:t>
            </a:r>
            <a:r>
              <a:rPr lang="sl-SI" sz="2800" dirty="0">
                <a:latin typeface="Times New Roman" pitchFamily="18" charset="0"/>
              </a:rPr>
              <a:t> - </a:t>
            </a:r>
            <a:r>
              <a:rPr lang="en-US" sz="2800" dirty="0" err="1">
                <a:latin typeface="Times New Roman" pitchFamily="18" charset="0"/>
                <a:cs typeface="Times New Roman" pitchFamily="18" charset="0"/>
              </a:rPr>
              <a:t>lizin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fenilalanin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aminokiselina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sumporom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oslobađanje</a:t>
            </a:r>
            <a:r>
              <a:rPr lang="en-US" sz="2800" dirty="0">
                <a:latin typeface="Times New Roman" pitchFamily="18" charset="0"/>
                <a:cs typeface="Times New Roman" pitchFamily="18" charset="0"/>
              </a:rPr>
              <a:t> H</a:t>
            </a:r>
            <a:r>
              <a:rPr lang="en-US" sz="2800" baseline="-30000" dirty="0">
                <a:latin typeface="Times New Roman" pitchFamily="18" charset="0"/>
                <a:cs typeface="Times New Roman" pitchFamily="18" charset="0"/>
              </a:rPr>
              <a:t>2</a:t>
            </a:r>
            <a:r>
              <a:rPr lang="en-US" sz="2800" dirty="0">
                <a:latin typeface="Times New Roman" pitchFamily="18" charset="0"/>
                <a:cs typeface="Times New Roman" pitchFamily="18" charset="0"/>
              </a:rPr>
              <a:t>S), </a:t>
            </a:r>
            <a:r>
              <a:rPr lang="en-US" sz="2800" dirty="0" err="1">
                <a:latin typeface="Times New Roman" pitchFamily="18" charset="0"/>
                <a:cs typeface="Times New Roman" pitchFamily="18" charset="0"/>
              </a:rPr>
              <a:t>otapanje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želatina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prisustvo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ureaze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fermentacija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ugljenih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hidrata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rast</a:t>
            </a:r>
            <a:r>
              <a:rPr lang="en-US" sz="2800" dirty="0">
                <a:latin typeface="Times New Roman" pitchFamily="18" charset="0"/>
                <a:cs typeface="Times New Roman" pitchFamily="18" charset="0"/>
              </a:rPr>
              <a:t> u </a:t>
            </a:r>
            <a:r>
              <a:rPr lang="en-US" sz="2800" dirty="0" err="1">
                <a:latin typeface="Times New Roman" pitchFamily="18" charset="0"/>
                <a:cs typeface="Times New Roman" pitchFamily="18" charset="0"/>
              </a:rPr>
              <a:t>podlozi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a:t>
            </a:r>
            <a:r>
              <a:rPr lang="en-US" sz="2800" dirty="0">
                <a:latin typeface="Times New Roman" pitchFamily="18" charset="0"/>
                <a:cs typeface="Times New Roman" pitchFamily="18" charset="0"/>
              </a:rPr>
              <a:t> KCN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pokretljivost</a:t>
            </a:r>
            <a:r>
              <a:rPr lang="en-US" sz="2800" dirty="0">
                <a:latin typeface="Times New Roman" pitchFamily="18" charset="0"/>
              </a:rPr>
              <a:t> </a:t>
            </a:r>
          </a:p>
          <a:p>
            <a:pPr algn="just">
              <a:spcBef>
                <a:spcPct val="50000"/>
              </a:spcBef>
              <a:buFontTx/>
              <a:buChar char="-"/>
            </a:pPr>
            <a:r>
              <a:rPr lang="en-US" sz="2800" dirty="0">
                <a:latin typeface="Times New Roman" pitchFamily="18" charset="0"/>
              </a:rPr>
              <a:t>TSI </a:t>
            </a:r>
            <a:r>
              <a:rPr lang="sr-Latn-CS" sz="2800" dirty="0">
                <a:latin typeface="Times New Roman" pitchFamily="18" charset="0"/>
              </a:rPr>
              <a:t>– Trostruki šećer sa gvožđem</a:t>
            </a:r>
            <a:endParaRPr lang="sl-SI" sz="2800" dirty="0">
              <a:latin typeface="Times New Roman" pitchFamily="18" charset="0"/>
            </a:endParaRPr>
          </a:p>
          <a:p>
            <a:pPr>
              <a:spcBef>
                <a:spcPct val="50000"/>
              </a:spcBef>
              <a:buFontTx/>
              <a:buChar char="-"/>
            </a:pPr>
            <a:endParaRPr lang="en-US" sz="3200" dirty="0">
              <a:latin typeface="Times New Roman" pitchFamily="18" charset="0"/>
            </a:endParaRPr>
          </a:p>
        </p:txBody>
      </p:sp>
      <p:pic>
        <p:nvPicPr>
          <p:cNvPr id="24579" name="Picture 6" descr="TSI mali Yu1"/>
          <p:cNvPicPr>
            <a:picLocks noChangeAspect="1" noChangeArrowheads="1"/>
          </p:cNvPicPr>
          <p:nvPr/>
        </p:nvPicPr>
        <p:blipFill>
          <a:blip r:embed="rId3" cstate="print"/>
          <a:srcRect/>
          <a:stretch>
            <a:fillRect/>
          </a:stretch>
        </p:blipFill>
        <p:spPr bwMode="auto">
          <a:xfrm>
            <a:off x="457200" y="3791856"/>
            <a:ext cx="5867400" cy="2177143"/>
          </a:xfrm>
          <a:prstGeom prst="rect">
            <a:avLst/>
          </a:prstGeom>
          <a:noFill/>
          <a:ln w="9525">
            <a:noFill/>
            <a:miter lim="800000"/>
            <a:headEnd/>
            <a:tailEnd/>
          </a:ln>
        </p:spPr>
      </p:pic>
      <p:pic>
        <p:nvPicPr>
          <p:cNvPr id="4" name="Picture 8" descr="Urea mala Yu"/>
          <p:cNvPicPr>
            <a:picLocks noChangeAspect="1" noChangeArrowheads="1"/>
          </p:cNvPicPr>
          <p:nvPr/>
        </p:nvPicPr>
        <p:blipFill>
          <a:blip r:embed="rId4" cstate="print"/>
          <a:srcRect/>
          <a:stretch>
            <a:fillRect/>
          </a:stretch>
        </p:blipFill>
        <p:spPr bwMode="auto">
          <a:xfrm>
            <a:off x="6819998" y="3352800"/>
            <a:ext cx="1746152" cy="2792413"/>
          </a:xfrm>
          <a:prstGeom prst="rect">
            <a:avLst/>
          </a:prstGeom>
          <a:noFill/>
          <a:ln w="9525">
            <a:noFill/>
            <a:miter lim="800000"/>
            <a:headEnd/>
            <a:tailEnd/>
          </a:ln>
        </p:spPr>
      </p:pic>
    </p:spTree>
    <p:extLst>
      <p:ext uri="{BB962C8B-B14F-4D97-AF65-F5344CB8AC3E}">
        <p14:creationId xmlns:p14="http://schemas.microsoft.com/office/powerpoint/2010/main" val="4238379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762000"/>
            <a:ext cx="7315200" cy="4623206"/>
          </a:xfrm>
          <a:prstGeom prst="rect">
            <a:avLst/>
          </a:prstGeom>
        </p:spPr>
      </p:pic>
    </p:spTree>
    <p:extLst>
      <p:ext uri="{BB962C8B-B14F-4D97-AF65-F5344CB8AC3E}">
        <p14:creationId xmlns:p14="http://schemas.microsoft.com/office/powerpoint/2010/main" val="2460097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81000" y="304800"/>
            <a:ext cx="3657600" cy="1384995"/>
          </a:xfrm>
          <a:prstGeom prst="rect">
            <a:avLst/>
          </a:prstGeom>
          <a:noFill/>
          <a:ln w="9525">
            <a:noFill/>
            <a:miter lim="800000"/>
            <a:headEnd/>
            <a:tailEnd/>
          </a:ln>
        </p:spPr>
        <p:txBody>
          <a:bodyPr>
            <a:spAutoFit/>
          </a:bodyPr>
          <a:lstStyle/>
          <a:p>
            <a:pPr algn="ctr">
              <a:spcBef>
                <a:spcPct val="50000"/>
              </a:spcBef>
            </a:pPr>
            <a:r>
              <a:rPr lang="sl-SI" sz="2800" b="1" dirty="0">
                <a:solidFill>
                  <a:srgbClr val="FF3300"/>
                </a:solidFill>
                <a:latin typeface="Times New Roman" pitchFamily="18" charset="0"/>
              </a:rPr>
              <a:t>Komercijalni                                                  biohemijski testovi                                                  </a:t>
            </a:r>
            <a:r>
              <a:rPr lang="sl-SI" sz="2800" dirty="0">
                <a:latin typeface="Times New Roman" pitchFamily="18" charset="0"/>
              </a:rPr>
              <a:t>API, Crystal BBL </a:t>
            </a:r>
            <a:endParaRPr lang="en-US" sz="2800" dirty="0">
              <a:latin typeface="Times New Roman" pitchFamily="18" charset="0"/>
            </a:endParaRPr>
          </a:p>
        </p:txBody>
      </p:sp>
      <p:pic>
        <p:nvPicPr>
          <p:cNvPr id="25603" name="Picture 5" descr="Klebsiella-proteus-Salmonella"/>
          <p:cNvPicPr>
            <a:picLocks noChangeAspect="1" noChangeArrowheads="1"/>
          </p:cNvPicPr>
          <p:nvPr/>
        </p:nvPicPr>
        <p:blipFill>
          <a:blip r:embed="rId3" cstate="print"/>
          <a:srcRect/>
          <a:stretch>
            <a:fillRect/>
          </a:stretch>
        </p:blipFill>
        <p:spPr bwMode="auto">
          <a:xfrm>
            <a:off x="914400" y="2362200"/>
            <a:ext cx="5334000" cy="3873500"/>
          </a:xfrm>
          <a:prstGeom prst="rect">
            <a:avLst/>
          </a:prstGeom>
          <a:noFill/>
          <a:ln w="9525">
            <a:noFill/>
            <a:miter lim="800000"/>
            <a:headEnd/>
            <a:tailEnd/>
          </a:ln>
        </p:spPr>
      </p:pic>
      <p:pic>
        <p:nvPicPr>
          <p:cNvPr id="25604" name="Picture 6" descr="kristalcic"/>
          <p:cNvPicPr>
            <a:picLocks noChangeAspect="1" noChangeArrowheads="1"/>
          </p:cNvPicPr>
          <p:nvPr/>
        </p:nvPicPr>
        <p:blipFill>
          <a:blip r:embed="rId4" cstate="print"/>
          <a:srcRect/>
          <a:stretch>
            <a:fillRect/>
          </a:stretch>
        </p:blipFill>
        <p:spPr bwMode="auto">
          <a:xfrm>
            <a:off x="3810000" y="533400"/>
            <a:ext cx="4953000" cy="1651000"/>
          </a:xfrm>
          <a:prstGeom prst="rect">
            <a:avLst/>
          </a:prstGeom>
          <a:noFill/>
          <a:ln w="9525">
            <a:noFill/>
            <a:miter lim="800000"/>
            <a:headEnd/>
            <a:tailEnd/>
          </a:ln>
        </p:spPr>
      </p:pic>
    </p:spTree>
    <p:extLst>
      <p:ext uri="{BB962C8B-B14F-4D97-AF65-F5344CB8AC3E}">
        <p14:creationId xmlns:p14="http://schemas.microsoft.com/office/powerpoint/2010/main" val="2747197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828800" y="34977"/>
            <a:ext cx="6096000" cy="523220"/>
          </a:xfrm>
          <a:prstGeom prst="rect">
            <a:avLst/>
          </a:prstGeom>
          <a:noFill/>
          <a:ln w="9525">
            <a:noFill/>
            <a:miter lim="800000"/>
            <a:headEnd/>
            <a:tailEnd/>
          </a:ln>
        </p:spPr>
        <p:txBody>
          <a:bodyPr wrap="square">
            <a:spAutoFit/>
          </a:bodyPr>
          <a:lstStyle/>
          <a:p>
            <a:pPr algn="ctr">
              <a:spcBef>
                <a:spcPct val="50000"/>
              </a:spcBef>
            </a:pPr>
            <a:r>
              <a:rPr lang="sl-SI" sz="2800" b="1" dirty="0" smtClean="0">
                <a:solidFill>
                  <a:srgbClr val="FF0000"/>
                </a:solidFill>
                <a:latin typeface="Times New Roman" pitchFamily="18" charset="0"/>
              </a:rPr>
              <a:t>Komercijalni</a:t>
            </a:r>
            <a:r>
              <a:rPr lang="en-GB" sz="2800" b="1" dirty="0" smtClean="0">
                <a:solidFill>
                  <a:srgbClr val="FF0000"/>
                </a:solidFill>
                <a:latin typeface="Times New Roman" pitchFamily="18" charset="0"/>
              </a:rPr>
              <a:t> </a:t>
            </a:r>
            <a:r>
              <a:rPr lang="sl-SI" sz="2800" b="1" dirty="0" smtClean="0">
                <a:solidFill>
                  <a:srgbClr val="FF0000"/>
                </a:solidFill>
                <a:latin typeface="Times New Roman" pitchFamily="18" charset="0"/>
              </a:rPr>
              <a:t>biohemijski test</a:t>
            </a:r>
            <a:r>
              <a:rPr lang="en-GB" sz="2800" b="1" dirty="0" smtClean="0">
                <a:solidFill>
                  <a:srgbClr val="FF0000"/>
                </a:solidFill>
                <a:latin typeface="Times New Roman" pitchFamily="18" charset="0"/>
              </a:rPr>
              <a:t> </a:t>
            </a:r>
            <a:r>
              <a:rPr lang="sl-SI" sz="2800" b="1" dirty="0" smtClean="0">
                <a:solidFill>
                  <a:srgbClr val="FF0000"/>
                </a:solidFill>
                <a:latin typeface="Times New Roman" pitchFamily="18" charset="0"/>
              </a:rPr>
              <a:t>API </a:t>
            </a:r>
            <a:endParaRPr lang="en-US" sz="2800" b="1" dirty="0">
              <a:solidFill>
                <a:srgbClr val="FF0000"/>
              </a:solidFill>
              <a:latin typeface="Times New Roman" pitchFamily="18" charset="0"/>
            </a:endParaRPr>
          </a:p>
        </p:txBody>
      </p:sp>
      <p:pic>
        <p:nvPicPr>
          <p:cNvPr id="3" name="Picture 2"/>
          <p:cNvPicPr>
            <a:picLocks noChangeAspect="1"/>
          </p:cNvPicPr>
          <p:nvPr/>
        </p:nvPicPr>
        <p:blipFill>
          <a:blip r:embed="rId3"/>
          <a:stretch>
            <a:fillRect/>
          </a:stretch>
        </p:blipFill>
        <p:spPr>
          <a:xfrm>
            <a:off x="381000" y="1066800"/>
            <a:ext cx="7968107" cy="4343400"/>
          </a:xfrm>
          <a:prstGeom prst="rect">
            <a:avLst/>
          </a:prstGeom>
        </p:spPr>
      </p:pic>
    </p:spTree>
    <p:extLst>
      <p:ext uri="{BB962C8B-B14F-4D97-AF65-F5344CB8AC3E}">
        <p14:creationId xmlns:p14="http://schemas.microsoft.com/office/powerpoint/2010/main" val="170489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066800"/>
            <a:ext cx="8610600" cy="2286000"/>
          </a:xfrm>
        </p:spPr>
        <p:txBody>
          <a:bodyPr/>
          <a:lstStyle/>
          <a:p>
            <a:r>
              <a:rPr lang="sr-Latn-RS" sz="2800" b="1" dirty="0" smtClean="0">
                <a:solidFill>
                  <a:srgbClr val="002060"/>
                </a:solidFill>
                <a:latin typeface="Times New Roman" pitchFamily="18" charset="0"/>
                <a:cs typeface="Times New Roman" pitchFamily="18" charset="0"/>
              </a:rPr>
              <a:t>PCR </a:t>
            </a:r>
            <a:r>
              <a:rPr lang="sr-Latn-RS" sz="2800" dirty="0" smtClean="0">
                <a:latin typeface="Times New Roman" pitchFamily="18" charset="0"/>
                <a:cs typeface="Times New Roman" pitchFamily="18" charset="0"/>
              </a:rPr>
              <a:t>– detekcija enterobakterija u kliničkom materijalu i hrani, precizna identifikacija izolata</a:t>
            </a:r>
          </a:p>
          <a:p>
            <a:r>
              <a:rPr lang="sr-Latn-RS" sz="2800" b="1" dirty="0" smtClean="0">
                <a:solidFill>
                  <a:srgbClr val="002060"/>
                </a:solidFill>
                <a:latin typeface="Times New Roman" pitchFamily="18" charset="0"/>
                <a:cs typeface="Times New Roman" pitchFamily="18" charset="0"/>
              </a:rPr>
              <a:t>PFGE profil </a:t>
            </a:r>
            <a:r>
              <a:rPr lang="sr-Latn-RS" sz="2800" dirty="0" smtClean="0">
                <a:latin typeface="Times New Roman" pitchFamily="18" charset="0"/>
                <a:cs typeface="Times New Roman" pitchFamily="18" charset="0"/>
              </a:rPr>
              <a:t>- digestija restriktivnim enzimima i  primena pulsed field gel electrophoresis </a:t>
            </a:r>
          </a:p>
          <a:p>
            <a:endParaRPr lang="sr-Latn-RS" dirty="0" smtClean="0"/>
          </a:p>
          <a:p>
            <a:endParaRPr lang="en-US" dirty="0"/>
          </a:p>
        </p:txBody>
      </p:sp>
      <p:sp>
        <p:nvSpPr>
          <p:cNvPr id="2" name="Title 1"/>
          <p:cNvSpPr>
            <a:spLocks noGrp="1"/>
          </p:cNvSpPr>
          <p:nvPr>
            <p:ph type="title" idx="4294967295"/>
          </p:nvPr>
        </p:nvSpPr>
        <p:spPr>
          <a:xfrm>
            <a:off x="1905000" y="152400"/>
            <a:ext cx="6324600" cy="685800"/>
          </a:xfrm>
        </p:spPr>
        <p:txBody>
          <a:bodyPr>
            <a:normAutofit/>
          </a:bodyPr>
          <a:lstStyle/>
          <a:p>
            <a:r>
              <a:rPr lang="sr-Latn-RS" sz="3200" b="1" dirty="0" smtClean="0">
                <a:solidFill>
                  <a:srgbClr val="FF3300"/>
                </a:solidFill>
                <a:latin typeface="Times New Roman" pitchFamily="18" charset="0"/>
                <a:cs typeface="Times New Roman" pitchFamily="18" charset="0"/>
              </a:rPr>
              <a:t>Molekularne tehnike</a:t>
            </a:r>
            <a:endParaRPr lang="en-US" sz="3200" dirty="0">
              <a:solidFill>
                <a:srgbClr val="FF3300"/>
              </a:solidFill>
            </a:endParaRPr>
          </a:p>
        </p:txBody>
      </p:sp>
      <p:pic>
        <p:nvPicPr>
          <p:cNvPr id="262146" name="Picture 2" descr="http://wwwnc.cdc.gov/eid/images/05-1085-F2.gif"/>
          <p:cNvPicPr>
            <a:picLocks noChangeAspect="1" noChangeArrowheads="1"/>
          </p:cNvPicPr>
          <p:nvPr/>
        </p:nvPicPr>
        <p:blipFill>
          <a:blip r:embed="rId2" cstate="print"/>
          <a:srcRect/>
          <a:stretch>
            <a:fillRect/>
          </a:stretch>
        </p:blipFill>
        <p:spPr bwMode="auto">
          <a:xfrm>
            <a:off x="5791200" y="2743200"/>
            <a:ext cx="2301099" cy="3438525"/>
          </a:xfrm>
          <a:prstGeom prst="rect">
            <a:avLst/>
          </a:prstGeom>
          <a:noFill/>
        </p:spPr>
      </p:pic>
      <p:sp>
        <p:nvSpPr>
          <p:cNvPr id="262148" name="AutoShape 4" descr="data:image/jpeg;base64,/9j/4AAQSkZJRgABAQAAAQABAAD/2wCEAAkGBhASEBUUExQWFRUWFxcVFhYXFxgaHhoUHBQdGB4XGBccHCceGBskGRYUHy8gJCgpLiwsHB8xNTAqNSYrLCkBCQoKDgwOFAwNFCkYFBwpKSkpKSkpKSkpKSkpKSkpKSkpKSkpKSkpKSkpKSkpKSkpKSkpKSkpKSkpKSkpKSkpKf/AABEIAQsAvQMBIgACEQEDEQH/xAAcAAEAAQUBAQAAAAAAAAAAAAAABQIDBAYHCAH/xABMEAACAQIDBQIIDAUBBwIHAAABAgMAEQQSIQUGEyIxQVEHFTJUYZOz0hQXI1NVcXSRkqTR1DM1UnWBQhYkQ2JyweGCoQg0c4OisbL/xAAWAQEBAQAAAAAAAAAAAAAAAAAAAQL/xAAWEQEBAQAAAAAAAAAAAAAAAAAAEQH/2gAMAwEAAhEDEQA/AOk4CHE4iTEn4ZNEseIeJURMMQFVVPV4WYm7HqazfEGJ+kMT6vB/tqo3W8rGfa5f/wCI6nJBoevQ9Ov+KCG8QYn6QxPq8H+2p4gxP0hifV4P9tVe6OHkjwMCShlkWMK4Y3OYdbm5v9d6mKCE8QYn6QxPq8H+2p4gxP0hifV4P9tV3eqEvhJFETykiwRLXudL6soNr31PZWbs5CIYwQwIRRZyC2igcxGhbv8ATQRviDE/SGJ9Xg/21PEGJ+kMT6vB/tqm6gt2sLKr4l2QoksiuitbMPk1VgQGK2uuhGpuSaCrxBifpDE+rwf7aniDE/SGJ9Xg/wBtU3VEubKcts1ja/S9tL+i9BD+IMT9IYn1eD/bU8QYn6QxPq8H+2qndHD4lIpfhK2c4iZhz57oWuCDYadwsNLaDpU7QQfiDEfSGJ9Xg/21ffEGJ+kMT6vB/tqs727Lkn4IQE5HL2KhkLC1hJzBl/1WK3trf07DQQniDE/SGJ9Xg/21PEGI+kMT6vB/tqm61/a8GLOMhaMBoVy3BtYEuc7HtDCPLlI7bjtoLviDE/SGJ9Xg/wBtTxBifpDE+rwf7apuvhFBCeIMR9IYn1eD/bV98QYn6QxPq8H+2q9sDY6YcS5EyB5CwFydAAoNyT1ylv8A1VK0EJ4gxP0hifV4P9tXzxBiPpDE+rwf7apDbELPh5VS+Zo3VbNlOYqQLN/pN+2o/dDBTxYcrNq3EezWtmS9lbICRHcAco+vtoB2BifpDE+rwf7aqt1cTK8UglkMrRzzRB2CAlUkIFwiqt7dwFTJqC3S8jEfa8T7U0Gm727wYnB4LFy4d8j+MGUmytymNb6MLdgrnnxwbY84Hqo/drcPCZ/LcV/cj7IVxyitz+ODbHnA9VH7tPjg2x5wPVR+7WmUorc/jg2x5wPVR+7T44NsecD1Ufu1plKDc/jg2x5wPVR+7T44NsecD1Ufu1plKDc/jg2x5wPVR+7T44NsecD1Ufu1plKDc/jg2x5wPVR+7T44NsecD1Ufu1plKDc/jg2x5wPVR+7T44NsecD1Ufu1plKDc/jg2x5wPVR+7T44NsecD1Ufu1plKDc/jg2x5wPVR+7T44NsecD1Ufu1plKDc/jg2x5wPVR+7T44NsecD1Ufu1plKDc/jg2x5wPVR+7T44NsecD1Ufu1plKDq3g98JO0sVtKCGaYNG5fMuRBe0TMNQt+oFdS3S8jEfa8T7U1wXwS/wA4w31yexeu9bpeRiPteJ9qaJrnXhM/luK/uR9kK45XY/CZ/LcV/cj7IVzrB7kYyWGOZIyySXyka9DY37qCBpW0w+DfHt0jb7qsby7j4jAwxST8plZ1C9oCgG/+b0Gu0pS1FKUpQKUpQKUpQKUpQKUpQKUpQKUpQKAVt+zd0sNJh4pTiEBcHOpYAqwYi1r91q2TYG6WzFlQy4iKwIuC66+g0Stf8FeHK7Ywtx1MnsXruu6XkYj7Xifamtd2ljME21dnJh+GXV5ixjAtlOHawJGh6VsW6XkYj7XifamiOdeEz+W4r+5H2QrUNg7N2z8Fjkw0kghYtlCtoCDY6dlzW3+Ez+W4r+5H2QrUN29hYqTCq8GMEd3YGLiZSpFua1+2ipjDbJ3ibyZZx6AbVD79bv7RhghkxszOWd1VXYsVAUG/+a2LD7obTYa7QCi3biAP+9QG/uwRh4IS+MGJlLtdRJnCplGvXTWiNIpSlGilqUoFKUoFKWpQKUoKBSlKBSlKBSlKDZsBu7hJIIpGxSK7Zs6E6qQ1h94sa2jdzd/ZKyx8XFIQCDa+hPca1bZy7LMEfFaRZRm4lluDzaEH6q2Td3aGw4pkY8VrEEch6/VVZdD262HG1dmLGFDBpycq2GQ4c21trU5ul5GI+14n2prWtq7eSfbGzVRJAFM7ZnUqDeA6AHXsrZd0vIxH2vE+1NQc68Jn8txX9yPshWjbtblri4M4xUMbhypjkYKbWFm1OoOtbz4TP5biv7kfZCue7v7j4vGxGSAKyq2UjMAb2v07qK2qPwW4cfxdo4Yf/cB/71C757t7PwuHj4GKXESs5zZCCAmX0E21rNw/gbx58vIg9LqKwd7vB/8AAMOkjzxu7vlyIb2Fr3++g0+lKUUpSlApSlApSlApSlApSlApSlApSlBs+yJNlGBBPxFlBbOVFwVvpb/FbTsTb270Do2WdipBF0Fr/VfWtV2Hu9g5oA8uLSJ8zBka+gHQj662jYuwdgRyIZcaHsdRlYA/WbUZbRLvph8dtjZyQBrRmZizC180DCwHotW5bpeRiPteJ9qa1DE47Z77Z2auEKFl42YxjTKYGygntOhrb90vIxH2vE+1NBzrwmfy3Ff3I+yFc73c3X2hiVZsKjlQcrMpIF7Xt11ronhM/luK/uR9kK0HdnwhY7ARtHAyhGbNZlDWa1ri/wBQoqZh8FW15NGDD/qf/wA1hbz+DTGYLDGeYqVDqlg1zr2/fVcvhh2uf+OB9UaD/tULtnfLH4tAmIneRL5spsBfvsAKCFpSlFKUpQKUpQKUpQKUpQKUpQKUpQKUpQb3un4KJ8dhlxCSIqsWFj10Nq27ZHgLjVlM8wYA6qvb6LmuQ4bbGIjXJHNIinXKrsBf6gaLjcQ7aSSMf+pj/wB6I7tj91sJhdrbNaBQhZplZQeoGHazW++tn3S8jEfa8T7U1xrcLA4qLbODGID3IkKl73y8F+l+yuy7peRiPteJ9qaI514TP5biv7kfZCuTYEQ68Ut6LV1nwmfy3Ff3I+yFcjwuBkkJyKTbU0Vlf7p/zmvmMnwxjtGjBr3zE9ndaqRsOf8AoNV4vYU0cXEewW4W1xe59FBHUpSilKUoFKUoFKUoFKUoFKUoFKUoFKUtQZWFxaKpBjDG/UmpjYu9/wAGlWRYI2Km9mvULBgmYXFSGzt1cRO4SNSWPQWojoWwd/32ntnA5olj4fFtYk3Jha+p+qunbpeRiPteJ9qa5PunuTiNn7awQmIOfiEZf/ovcf4rrG6XkYj7XifamiOdeEz+W4r+5H2QrkEGIZL2JF+tjauv+Ez+W4r+5H2QrjlFXzjX/qb8Rq00hPf99U0tRW/br+CfE4zCLOpVc5OUMSLqDa/33qVg8BOLzDNJGBfXU/pUdu94ZcThMJHh1hjbhiysxbyb31APprLPh8x/zMH3P71EavvnuZLgsZwBz5wGQjtB/wDINQMuCkU2Kkf4NTW9W/GJx2JWdrRsihUCX5R16nW9yajht/EdshP12NBh/B27jbvsatkVI/7QT2IzDUW6Co4mgUpS9FKUpQXcHhWkkSNfKdlQfWTYf/uuxx+ANLC8+thflPX7641BOyOrqbMpDA9xBuD99b+nhy2oAB8ibdpQ6/8A5URtC+AOO/8AH0/6f/Najsjwau22WwTtyxgyMw7Y7Agj0m4FZHx6bT7ofwH3qhNneEXGRY9saSryOMrqRZSmnLYdLWFqDpPxFQ5ieLpfTl7PvqrafgahTBzZGLS5SyaW1Avb/Nq18f8AxAYrzaH8T/rVOM8PeJeNlXDxozAgNmY2uLXt30Rz3BbYeJMo779lZ+C3yxETBkdlI6EW/SoGxOtBGe4/dRXSNyd7MRjds4MzuXKGQC9hYcF+wV1/dLyMR9rxPtTXCfBTCy7YwuZSNZOoI/4L13bdLyMR9rxPtTQc68Jn8txX9yPshXJcDilQnMge/S/ZXWvCZ/LcV/cj7IVxygkvGsfzKf8AvVOL2wXjyZEUXBuo1++o+lApSlFKUpQKUpQKUpQKUpQKUpQKUFKBSlKCU2XJAEPEvmvpbuqd2JtrAxSq0kRkUG5FxrWnUokdqwW9mFxu2MBwIuHk4gPki/yL2GnYK37dLyMR9rxPtTXBfBL/ADjDfXJ7F671ul5GI+14n2pojnXhM/luK/uR9kK45XY/CZ/LcV/cj7IVyLD4opewU37xf7qKs19ym17ad9ZPjFu5PwimI2nK6ZGPKDewAGv+KDFpSlFKUpQKUpQKUpQKUpQKUpQKUpQKUpQAprO2ZsWfEOEiQsx6C1W4dosq5QFt6RrUjsrfLF4Zw8TBWH/KKI2fcbd2fBbewsU65W52H1GF67Nul5GI+14n2prje5O82Ix23sLLOwLDOosLAAQv2V2TdLyMR9rxPtTQc98JELNs7FBVLHxkdACf+EOwVyHxdN81J+Bv0r0thBjcPJiAuFEqyTvKrCdF5WVRYqRcHlNZXjbH+Y/mY/doPL/i6b5qT8DfpTxdN81J+Bv0r1B42x/mP5mP3aeNsf5j+Zj92hXl/wAXTfNSfgb9KeLpvmpPwN+leoPG2P8AMfzMfu08bY/zH8zH7tCvL42dN81J+Bv0p4um+ak/A36V6g8bY/zH8zH7tPG2P8x/Mx+7Qry/4um+ak/A36U8XTfNSfgb9K9QeNsf5j+Zj92njbH+Y/mY/doV5f8AF03zUn4G/Sni6b5qT8DfpXqDxtj/ADH8zH7tPG2P8x/Mx+7Qry/4um+ak/A36U8XTfNSfgb9K9QeNsf5j+Zj92njbH+Y/mY/doV5f8XTfNSfgb9KeLpvmpPwN+leoPG2P8x/Mx+7Txtj/MfzMfu0K8v+LpvmpPwN+lPF03zUn4G/SvUHjbH+Y/mY/dp42x/mP5mP3aFeX/F03zUn4G/Sni6b5qT8DfpXqDxtj/MfzMfu08bY/wAx/Mx+7Qry/wCLpvmpPwN+lPF03zUn4G/SvUHjbH+Y/mY/dp42x/mP5mP3aFcM8FOClXa+GLRuBeTUqwH8F+0iu57peRiPteJ9qaeNsf5j+Zj92ru6+Dmjik4yBHknmlyhg1ldywGYCxNqIxsTt+ZJJ7i8cLgaRE8phSQ3cyBQbsR07qyF3oQuFEUhBZlDWS2ZVlYqbsCG+Qe4I0ut7X0xMZtjDKuKzQoWUyZlKi03DiWTV8mUtkI5Tc2XuGleHweAR2Byu7E6MgJdlc3IAT5V1bNduZh2ka3D6m+cRtaKXUArol2PAScqoDXJCSL9Z09NZU+1nLIYQsiXIdbMH0BJIJsBblGo1LWuO3GXFYLPCkUUbrK9rrGLKy4dnW5yWzBEC5SQQCOwVlY34E8jGREkkiHMTFnZRYNa+Uno4Nh33oMXau8MkDy5lURCNSrkHklIYgS62yMVADAix0PUGqzvZGOquQCys4U5AUYq5Y65AGU+V9/bX2bbezwHuUIZBnIjZg0fDD2YhSGAjcNY9FJPS9U47auEXOVRHkVrkZLXYMqMQ5WxZRIOmtiO+gog3zjKkvG62BLWs2UXkCkkHoeE2ptYkX61TLt7EZWsqqwxQgsVLWQqpvyuLtzd/wDgVljFYHPlAjzMSthHq2dmvbl5lLCS5GnlX7aq2jBBBGpEEZHGhsoVRaR5FiV+nUZl162FBa2VtPEzBrrHG8TiORCGa5yqxYEMMoIfQa37+2o/Zu9cz4SSYqrMkcLZVBU8SRAxXK76qAyENcBrkdlzL7SxOEjfNMEDBGbMyXORRc2bL2C5tfperHwjZ4SxWILbhFTHYBUewRlK8qh2FgbC7C3WgpO9KjKvDkdmJVcuQZmWQxNe72Wzi3+fQbZZ2k/woREBVsSCQTnstzZgbIQSOVhqNQaH4O0RmWNXAPFFkUEstyGGYDXqQ3p619EmHMXwhkADqkjHJdrWDC9gSSLL9w7qDBO2ZxPKCqGKOXhnQqQpw6OpzF7MxkkVMoGoN+yx+rvchUkRSWCK+uQXLBiEUZrluR+zs7taurtHAkyL8nz3aTk5XIjR+ZsuV24bRnqTa3dVnDSYVoZ3+DKFiZgy8IXYRjMDkKg35jYEdp76BDvWGYjhPYsyRtdbOwjSRVGtwzBzYH+k1RLvSzFBHE1zIFIbLzLeRDlIeynPF29nS/ZmbJjgmRJY1VVDEgKEyllHCD3AubKth0sOzQWiNnbQwyQLaIs3wvJlcR5hM89hKWCgWtKGDAXswHUmglsBvEkkUk1iEXIQCLEh4Y5QNGNyeKo7NdPSbeG3izYeNso4rl48gOglRWLi5I5fk2IJtcW76tNjsDHkVI4grOpJCqgUCJ3SbVbMoEBAYf06HSr82LwOVyypbMZJLxE2dQbvIMvK1kNi1jppQYGD3z+TVpUY3jSRigUKo+DrM7avcgAtYAX0troTlYjesCOZlidjChkdSVXTKxUgk2YHIdRe31gigmwazKqQx3AkUssYuhjVFyWC3PJIo07NKvYabAyMqIsbEx5gBFoInzDU5bKGs4sbXsRagsYTeNzIyPGcxd1S2UeSyDIeY3cLJmJGhCsR0qmXewRySh43yozgEZLBEWPM5Je+pmWwtV+DEYMSDIQCGayCO1n4nBaTKEzXvdC3S3o1qkY7As9wsZLB2LZADzLHc6rds4eIf81160CXepVkMZikLKyI1slgXdFWxza6yxn0AntBFSezscJokkAIDC9ja49Btp1v0qGTaOBeYJw48uWPI5j0zGZlCHk5LSxC1yOYi2tS2x8VFJAjwi0bDMoy5epv5PZregsYjd+B+IGDfK5s3MerJkYr/SSlluOz6zQ7vwXDWOZWZ1bMboztmcqb6ZiSSOhv3VGbS3P4rytnQFzIQeGSVzYdYhrm/wBLoJOzXuIvVc26rO7s7oweSJypj0sk0j2IzWJKSBL2/wBNze9qDKwGx8KWEkWYZJGIAZwvFVWgYlT1a2ZSe21+utXsfsbDszSyaEAEvmIyqpDdexbopI6afXUWd0Hu/wAtcPLJKVKX0dpPkwb3CWlvb+tQwtcisobtARYlAVzTlrNY3tkCgObktqCT/wBR76DDfZ+zkjOZmWNUsczSWCGFcObk9CEKA9oOpsauLs7Dq88csmZ2bihQWusbsqra3azw9nWxt21dl3aLs7EqokN2jAbK15Ec8RM+UtZCuYAXzEm9UQ7qMrq3FzFViALLqTG7FcxzajhsF77jN22oKRh9m5SoKlRaQqLkEEgiwtz6yqQBcjOtrXFZc2MwcsYiM1wBHKpDm5yujoQ/+o5jEbak5l05he3Hu9IgXhShWjj4SEqxGU5bllzWvdSQVtra97WPyfdtnVAWj5FCBQj5SNLqVMh0zKrBgcwZVN9NQLsXCTlxmkZipD3dwcrq0Z0NraBl06Fewg1fGycJ8IOh4tjIdT5LG3XoOZL6agi+l6YLYbRsTnLfJNGCxZjzSM+pLZiq3VRc3tfWsBdzyCp4gunDyEpcrknEhAa9zdQy3NzrqT0oJvD7LiSIxKLK2a9jYkt1N++rcmzITGkBzWQKV5mvZeXVh10Ntai13OBRQ0lyOGCQLZlVHjcnW4eSORgzA30U9gr7PumzcP5RSVVeITH/ABH+ERzMxAYDm4bC2vl/4IZg3Ww2XLZiOurt8yIet7+Qq/5APXWqETCIJYS5JY5pAzMSScqnKepN8gsvQkdLio7D7vyx4mPRXjjN1uLADiTNy83LkSVVy2s2VelhaTx2wmkmWXiWKEFAAbGzBrOC3oYXW3W5vYUFeDxeFTyJBzDN5RIYls2YdhdjKvTU5l9FWfE+DMfEucto24gZrkRymZbn0P2dTYA9LViQ7lhAgEh+TkWVLr/xBw75tdVPCOnZm9AqTwmAljiaNGQaExsylvlGZnZmUEcuZtFv2dddAjfgOzXRVzAplsAWYDIqSpwzfoqq2IGU2Is39OmRHg8EeUN/EVoWF2GcXcZZBpZrmQC9je9Y8u6JdWV5AMwu2RSOccSzi7E3JlzG/Ug9+l87uMGeQMGZ2SRlsQDJG7Oljc5RdlB6+T6aCqXYWEDqGZs7sxW8jXZrISeuv8BD3aHvIr5st8HFZ43IDKsQzF7FVYsvlDpmntm7cwF+lZuLwEjtA2ZQYmLtynmJhaPl5tPLJ1v0t6ai5NzgylS9ldSjoM2UJdDaO7EprGe/VifrDPwuz8JI7SoAzZmLG7eU8SqbjpZkCG1rG4btvUVitnYHgqiSBBzQKbkixZEZCR08hEDnyTbW/WW2Vst4WPMrBgMxtY5lRI1Ci+gsrE37SLVY8TThSokiIMzysGRjcF84XRx0PXvsNLXBDGw2Ewij5SYuwMepYiypMZY+gF1ViRnOhtqancDgkijWNL5VFlBJNh2C51sOlQQ3Q6fKX/3f4IeXrBe9+v8AE9PT0VP4bPlGewbW4W9hroLnrYWF+091BC7QwUxnkKoxQjC35lswSZzIoBbTkZOoANrViJsacKOQllw8kbHNqxKrlCsH1ykBeawGpB11ujeCSOWZXsyLKwBJsY14aFSwC24ZdiuYnqetgSPke+JKhjFoUU3BDAMXVDmtqqrdiSQBZdDe4AZ6RPJhjDzxuIkUvYGzlNQObmIsL2NtevdCT7Ax2VwrAOeaJlOUR3M14wLkrcPGNLj08oqTxW8cicMcJc0kUkgUyasyMg4aWUhiwkuDfs1FWJt7flcgC2Elr5wLjLOLEFSQQ+H16dR1A5gz9nxuvFTKwzl5IxewRSFUJmBOUls7ct7a9NLwmG2FjAACSdbq3KCr5oTnZQ2Xokg5eutxzm8rsveF5WjVkC8SMSAo2e2ZSwB0BHLbUrlJNgbi1RuB3wdcNE0oVmKQksG8q6jiDoAJFJuV9PoNgktgQSxHLIrAuiX6EB0jAdyb/wCpiLdpsTbrWFiN33ykxxBM5kUoCAbCN1iYtfU52zk9QWHUrV2Pe45irIi3ZlVs91GWd4SznKLLmRbEdrqNOtfd2tvySrGjjMxiDmS4N2sCcwUcnU9VA001uAFWx8JiIpQZczFgyMwsczcV3WQ66AR2GuuoUdBVGIwWMMrEqrxmQEjS5iDrlRSWsRlzFgQNR23qnZO9jSNCpVbOIQzcQE5pMO0o0CAdY2XsvcEW6VafexhOTpkyleH2o/wlYi8ul1sDfraxHTqQr2Ls/EwFGlDMVDoxBDF87RCMdf8AQA4JPSxOuY1f2rsmVp2eNeuQMWCcyArdY3vmBIDKQ3LqapTet8wVoxGTlGZnDIhKZjxHW+XWygGxJItcdPp3okLhFiW5lMN2e1nGfqMtyDwww6XVgfrC1htnzxPnYMVR2kULYkQlJQIAt9TmeOwGmg15au7z4PGSPFwBYASc2fKUdsPKgZh/qAZ47WvY3Nu0RuK3zd1SRLIOFK7RlhmJ+CcZTcoQFudD22Oh1Az5N8MrPmRMi8SzCS/8MxXJ0AtlmzWFzynrcUFI2TiOKzAFYy8LxrmHyQWRDKLA6Z1V/Jve5Btes7auHeZYWSMhwySAvYZLOrFWs11JAsSA2mYdtjR/tG3CjfKl5BIQRJmTk6LnA8ph0FtLN1trG7Q3ulOHmIVYWCThGL3IkjQHKRksJDmBCa+S/W2oPEmKK2IOsOQ8y6YrJb4R5XffXyuhtUrtxOPhrCGR8xIAGVWXygJbM6i9tV1uCVNhbTGm3qcEhI1NpFiBeTLzNIEBIsTZs2cW6qDr0rL2rtTI+GIkVUado5DdbELBKxUlhpaSNRpY9RQRw2TieIrMpZA8vFUst5UZ3MXbY5AyDW1raXsKzkbEDCIih2lUJEz3W5YKA0i5/KGa/W19T3XxsRveBIVQI4vGqtnt5U0cZJ0v0mVh2EDQ63q5sredppBHwwDcq/N0sGu63ALJmTL33OtrUGOh2nYtY5tRkPBy/wDyqG4trf4QJFFz266WIu4bZ83wXFqUcNI0rRgsmY5o1sbq2UHNftHT/JydhbUEjSD4Qkwz2SxTNot2Fk/03DWvrYdToajtmbYxFldpFeN5ZoQzZAFZZZMrFkUWXJGF1vdmW1u0Kp9l4piCAQQyHyl1h4UavAebqXWQ93p1qd2Th2SIK39UhA/pQyMyrppyoVX/ABUJFvY7Zc0RjJkiW2ZSbM1iOh16WUhWINx0rY8PNnUNlZb9jCxH1ighsXvOI3kUxSHhuycoBz2wvwjk5hY2NrHu9NZCbxQmQIM12y2IykFWLKrizElSyOL20tc2BBOLiNqYNJ2Lx5WSSxlKrbiDDZ73BLfwLjMR007hVx8XBEYrYd1OkUVlReXI7hQcwAAWN9D000F6CmbbOH4nFyyEpHMVYdDCrqJWC57GzLH1Gbpa9fP9rozbLHIczqg0UXBmaIsOboGQ9bX0t6MqGPBuiS5UAl+UXMoUkuLnQ9pB1Hb21jYGTASJnCxrlY3DZAytxS/NYmxMiM/1gnvoK8PvRE4BCSLfh+UF0EshijYgNexkDL3ixJsLGreG3gkeONhHmZsKuIdVvqzAZUS578/f0HW9ZMQwKjlMIEYI0K8oFnP1AZ1b0Zge2rcQwTZEBjWwMSR5lHKG0UKD2NESLdMp9NAxO2XXBNOuVmUG2jqDZ8tipsykWsQdQQRVA3j4dxMhBu+UqPKRY2kDFCcyEiOQAHrl66iswRYSRHUcJksBIAVIsBcBrdBbXWsfFvs9iGkMBJUAFmS5WzqLEm9rNKv+WHfQWsRvZGq34chbIHC8l7Z41toxs1po2sew1dG8qdOHJfOYiOS4kzMoU8+mbKWB6WsTa4qlodn9AIGZksFBQlkMamw11ukcZ+pVPZUbicThJI0YsbvMkxHyYLsuHEoDC9hliyDrfQd96C62+QAlYo2QAmM5e0YdpijjNfN8nJ00066i8ptfbawGIGxzyKh5gCqs2TOAetnZAR3EnsqibC4Fg2ZYSCFZgcvTh8ME+jI5X6mt21SmIwcsAlcIsc6BTxCozKAxCnWxsM5sL9tBeG0n4eIJAzQlx22NoxIp7/JdQfTerE2042hg4y3M3CNlPkszJlbygwAkZNRe2lXVmwV2GeIkqS3OpJRwvXXySBH9YC1iTLs6N41KRXYZlbkIRUUShiSeVQI1II0BAOlBRh968KiABJFBHEUEC7KwkcsOYkm8ctweYnsNxfMfbeeOQwi7xkgqwa+l/wDQt31toLC979K+rhsCuWwhGUqi2KixF2CjuI4jG3/Oe+qUmwZhjZFV0lZeHlF7mxYEdwVQ59ADC3ZQMVvCiQRSfOgEZczgDhmQtyrmYBVPQa6dOo+4/eSGK98zARtJdLMLKAxHlXvlYNr2VhjaWE1VomuZDmV1UZSsaC9i1rcKSPRb8pIte4qrFTYF4pp2hD5EvIMq5ihjB7TYgxle3oLHpagqxG84ItGjZ1mijkDAcgfE8C5s2t7PbLm6C4rOgxMxnZDw8gBPLmzC55Qb6XNnPosO+sZl2czA/wC7li1xqly/E69evET8Q76yoJcO0ZksqgvmbMADxUITm/5lKBf/AEi3ZQRn+0zKxV1VG4uWMkkrJEMRwmI7nXyivdYi4vlrbfKDJmAc3VmW4ADWjEgAYmxJVhYC566aGsqGXCO5jVY2EeXEE8pCs5LBxroTzNmHf11rCwe0MEyhuGFS3KSFsYyhkGUAm4y25bXGYC1Bfh3qhYhQr5zyhbD+JZSY75rBgHHWwNjYmxrM2Hjmmw8cjgBmFyB2G5Hee7vNWsPgsOysDBkUZfLVQCFHKwsSLjKNdCLC9tKzNnrCI1EOXhi+UJbKNTcC2nW9BiPsCJvhGe7DEaODYWBiWMhWADAFUU9etW8bu6syos0jyKrFrME5gY3jIayjskY3FjexFqi8ZhcY+JlyM6gkhCWcKBljJzKBlKnI6qyksDIxtppWd38ZmYrMVOuUmWRsoaGVbZLAELI8JA7RHqQeoSuJ2MrRRrJI54RzcQlQ2gIuXAGU26kW/wDc1h4LduG8c0crMVF0cFCCC0rX0WxBE8g+7t1Mhs3DSohVyDe7eWWsxPki6g5ehBJJ1PcKiF2RjRhYYVMaGKONcyyyasiqLj5PybqdCNb9nQhmQ7qYdGRlzjJw8ozaDJHw7dL8yZA3fkXuqld1kUswkclnWSxyWzLiXxAGi3tnlcfVbt1rE8RYwNcSggtIXRpZTmUzSMig2utkdBcf0AajUZuz9lYlOIGmJzKFVmOdgwFs/RR3HLrrfW2lBZ2HsJ0w7xGTRlChkK5lZV4ZIcKAQAqKARcZbHuFcW6cam4kfykYi0fVcU2JA8jQZ3I+q3brViLYmKXBGFWjDl5jdWdAEdpHXKQCQwZkJuD0I7jXxti43OziQXJblMshBX5IhfJ5blJhcC6iS4v0oLeD2PFGXZpl4CCGNGLp/EhDR3c5QAytYWva46dhuru5h4o1ZpyEFrMxiAObDLhhzZbeQqkd5PdpV/C7EkXDmMgX40kgyyuLK0rOLSZc1wGHZ2Ve2hs6eTDCO6s6tAc5OXMI3jdmICHKxKvYAEdNR2Bj4LdmDKrRyubEOjgo1m0DW0tZsouOndawtVLsUiOCKF78CVWZiVzBcjdgWxazrpYaG9WMfu7MWywsqRkSZudwzNKkucsALH5R4n0I6H0VTBsHFggcXKl1JAlkYj5GJbqzL2NHJodCHubHSgzY92IkYMrMpUxlLZeUojJ/TrdZHve/XS1Y7bp4eNLGR1iW/IStuaDgHUrm1Ujt6/XasaHdvFXjLSXylHI48p5ws6EhiL6rLD9eQg95zPEs5w6Rs+ZlmikuXYHIsiuQWUDM2jf6VBuNB1oL2D3cWOTicR2Y3vfJqDHGhFggt/AjNxre9XY9ihIoEVj8gRkLWuQI2i1sAL5HPZ1AqOGxMYAp4t2ARXHEkAciKVGkuBdSzSRPltYGMWPbVmPYOOFm4ozXF7zSkFOBEpXVeXNJHIbgXAcka3FBn4bYkbpZpjOockkiLV1YXBKILEOmttb6dgtkDd6AQSwqMiygh8oVeqhdABYWUAAW7Kw4NiTLh+GCFb4TxeWWT+EcTxGXNbMSYyy2Ohv1tWC+ycdHE5MpYqpEeR3J8goFYFTmFyHLeVcdttQzju1fEFibxsnymovJJxA3MMugsq9CO701lrsmNkC5+ZJTNdSOWRmMliDcWtIRY9hB9NQ6bIxcqjmyLaVSGlkJIdZl0BW5QFoCoOUgIeuhq/h93pwtjJazxkASyt8mcOsMi3IB65mX0gHTWgzY931iSRYiflEWLmIsqqpXMLC5PMTb7rVT4hglBZXYq2a2UrYG0aAry9V4K2P19QaQbJnAnzyZs4kVBmYCzOxS4tdSqsEuvUC/dbAbd3FiEosuVgmVCJZPNhGEJtewlHED9dLW1NBK47AJw/lpm7s5ZU620IACNfpqD1NZ2DwojQICTbtbqSTckntJJNR+0Nku4iEZy5L8xdmIBsCCGBEoIzA5iD01qUjLWGYAHtANx99hf7qDXGjnE+IlDTWikzKg4hEi/BVGRFY5COIWPLrmW3bVMG18aTzIwCqekMl2b4Q8Qa5sAMgjkIC3tc2PStnpQarFtPHkZypHJhiYzERzMWSQKxPUMVNjrYDv1o2ljcW6YqNbtw1dLpHIrFjhUkRlZSbsZHIyr2a6W12p4lNrgGxuLjobWuO42J++vkWHRSxVVBY5mIAGZrAXbvNgBc9woIbAY3EcciVWyhZwWEcgBCSIUIFypLI7dBc5f8C1hZ8S3whZFkHEj4sXlct0KmIMAMrAqrAE5ru3dWxUoNYweKxwSIHoxEQJjIYEwhs7BjeyOsgP9Vx3XNzam1cakknCi4iqcqrw31vh2fNnvY2kVV0sOa3WxrYDEuYNYXAIBtqAbXAPZew+6q6DVsXtLaGSXKn/AA3MbLG+YEAlSyMou2gFlN7kctjer67TxhYhoyq5yhYRuSq5nCyKuuZWAiJ1JXMb9DbYqUGpR4XEyR4JM88bHDMJH+VGWXJHZn7C4PEsHuCb9e27iOMcNPm44xITEWycXKTZ8nDy8h0yWtzXtfW9bRSght3ZJAHWQSZs7MM3EZQmVLZJHFyCDmsxuGLiwC2EzSlApSlApSlApSlApSlApSl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2150" name="Picture 6" descr="http://jjmicrobiol.com/?page=download&amp;file_id=4473"/>
          <p:cNvPicPr>
            <a:picLocks noChangeAspect="1" noChangeArrowheads="1"/>
          </p:cNvPicPr>
          <p:nvPr/>
        </p:nvPicPr>
        <p:blipFill>
          <a:blip r:embed="rId3" cstate="print"/>
          <a:srcRect/>
          <a:stretch>
            <a:fillRect/>
          </a:stretch>
        </p:blipFill>
        <p:spPr bwMode="auto">
          <a:xfrm>
            <a:off x="1383155" y="3476651"/>
            <a:ext cx="3067050" cy="2428821"/>
          </a:xfrm>
          <a:prstGeom prst="rect">
            <a:avLst/>
          </a:prstGeom>
          <a:noFill/>
        </p:spPr>
      </p:pic>
    </p:spTree>
    <p:extLst>
      <p:ext uri="{BB962C8B-B14F-4D97-AF65-F5344CB8AC3E}">
        <p14:creationId xmlns:p14="http://schemas.microsoft.com/office/powerpoint/2010/main" val="2052309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4" name="Picture 4" descr="http://scienceblogs.com/insolence/wp-content/blogs.dir/445/files/2012/04/i-2b771ce908cdcfd17c0a348b0076e511-PCR.jpg"/>
          <p:cNvPicPr>
            <a:picLocks noChangeAspect="1" noChangeArrowheads="1"/>
          </p:cNvPicPr>
          <p:nvPr/>
        </p:nvPicPr>
        <p:blipFill>
          <a:blip r:embed="rId2" cstate="print"/>
          <a:srcRect/>
          <a:stretch>
            <a:fillRect/>
          </a:stretch>
        </p:blipFill>
        <p:spPr bwMode="auto">
          <a:xfrm>
            <a:off x="4038600" y="-17489"/>
            <a:ext cx="4572000" cy="6304547"/>
          </a:xfrm>
          <a:prstGeom prst="rect">
            <a:avLst/>
          </a:prstGeom>
          <a:noFill/>
        </p:spPr>
      </p:pic>
      <p:sp>
        <p:nvSpPr>
          <p:cNvPr id="6" name="Title 5"/>
          <p:cNvSpPr>
            <a:spLocks noGrp="1"/>
          </p:cNvSpPr>
          <p:nvPr>
            <p:ph type="title" idx="4294967295"/>
          </p:nvPr>
        </p:nvSpPr>
        <p:spPr>
          <a:xfrm>
            <a:off x="457200" y="1828800"/>
            <a:ext cx="3276600" cy="1219200"/>
          </a:xfrm>
        </p:spPr>
        <p:txBody>
          <a:bodyPr>
            <a:noAutofit/>
          </a:bodyPr>
          <a:lstStyle/>
          <a:p>
            <a:r>
              <a:rPr lang="sr-Latn-RS" sz="3200" b="1" dirty="0" smtClean="0">
                <a:solidFill>
                  <a:srgbClr val="FF3300"/>
                </a:solidFill>
              </a:rPr>
              <a:t>PCR reakcija</a:t>
            </a:r>
            <a:br>
              <a:rPr lang="sr-Latn-RS" sz="3200" b="1" dirty="0" smtClean="0">
                <a:solidFill>
                  <a:srgbClr val="FF3300"/>
                </a:solidFill>
              </a:rPr>
            </a:br>
            <a:r>
              <a:rPr lang="sr-Latn-RS" sz="3200" b="1" dirty="0" smtClean="0">
                <a:solidFill>
                  <a:srgbClr val="FF3300"/>
                </a:solidFill>
              </a:rPr>
              <a:t>Reakcija lančanog umnožavanja</a:t>
            </a:r>
            <a:endParaRPr lang="en-US" sz="3200" b="1" dirty="0">
              <a:solidFill>
                <a:srgbClr val="FF3300"/>
              </a:solidFill>
            </a:endParaRPr>
          </a:p>
        </p:txBody>
      </p:sp>
    </p:spTree>
    <p:extLst>
      <p:ext uri="{BB962C8B-B14F-4D97-AF65-F5344CB8AC3E}">
        <p14:creationId xmlns:p14="http://schemas.microsoft.com/office/powerpoint/2010/main" val="3104183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sz="half" idx="4294967295"/>
          </p:nvPr>
        </p:nvSpPr>
        <p:spPr>
          <a:xfrm>
            <a:off x="0" y="333375"/>
            <a:ext cx="8839200" cy="4464050"/>
          </a:xfrm>
        </p:spPr>
        <p:txBody>
          <a:bodyPr/>
          <a:lstStyle/>
          <a:p>
            <a:pPr algn="just" eaLnBrk="1" hangingPunct="1">
              <a:buFont typeface="Wingdings" pitchFamily="2" charset="2"/>
              <a:buNone/>
            </a:pPr>
            <a:r>
              <a:rPr lang="sl-SI" sz="2600" dirty="0" smtClean="0">
                <a:latin typeface="Times New Roman" pitchFamily="18" charset="0"/>
              </a:rPr>
              <a:t>		</a:t>
            </a:r>
            <a:r>
              <a:rPr lang="sl-SI" sz="3200" b="1" i="1" dirty="0" smtClean="0">
                <a:solidFill>
                  <a:srgbClr val="FF3300"/>
                </a:solidFill>
                <a:latin typeface="Times New Roman" pitchFamily="18" charset="0"/>
              </a:rPr>
              <a:t>Escherichia coli   </a:t>
            </a:r>
          </a:p>
          <a:p>
            <a:pPr algn="just"/>
            <a:r>
              <a:rPr lang="sr-Latn-CS" sz="2800" i="1" dirty="0" smtClean="0">
                <a:latin typeface="Times New Roman" pitchFamily="18" charset="0"/>
              </a:rPr>
              <a:t> E</a:t>
            </a:r>
            <a:r>
              <a:rPr lang="en-US" sz="2800" i="1" dirty="0" smtClean="0">
                <a:latin typeface="Times New Roman" pitchFamily="18" charset="0"/>
              </a:rPr>
              <a:t>.</a:t>
            </a:r>
            <a:r>
              <a:rPr lang="sr-Latn-RS" sz="2800" i="1" dirty="0" smtClean="0">
                <a:latin typeface="Times New Roman" pitchFamily="18" charset="0"/>
              </a:rPr>
              <a:t> </a:t>
            </a:r>
            <a:r>
              <a:rPr lang="en-US" sz="2800" i="1" dirty="0" smtClean="0">
                <a:latin typeface="Times New Roman" pitchFamily="18" charset="0"/>
              </a:rPr>
              <a:t>coli </a:t>
            </a:r>
            <a:r>
              <a:rPr lang="en-US" sz="2800" dirty="0" smtClean="0">
                <a:latin typeface="Times New Roman" pitchFamily="18" charset="0"/>
              </a:rPr>
              <a:t>je </a:t>
            </a:r>
            <a:r>
              <a:rPr lang="en-US" sz="2800" dirty="0" err="1" smtClean="0">
                <a:latin typeface="Times New Roman" pitchFamily="18" charset="0"/>
              </a:rPr>
              <a:t>najbrojnija</a:t>
            </a:r>
            <a:r>
              <a:rPr lang="en-US" sz="2800" dirty="0" smtClean="0">
                <a:latin typeface="Times New Roman" pitchFamily="18" charset="0"/>
              </a:rPr>
              <a:t> </a:t>
            </a:r>
            <a:r>
              <a:rPr lang="en-US" sz="2800" dirty="0" err="1" smtClean="0">
                <a:latin typeface="Times New Roman" pitchFamily="18" charset="0"/>
              </a:rPr>
              <a:t>fakultativno</a:t>
            </a:r>
            <a:r>
              <a:rPr lang="en-US" sz="2800" dirty="0" smtClean="0">
                <a:latin typeface="Times New Roman" pitchFamily="18" charset="0"/>
              </a:rPr>
              <a:t> </a:t>
            </a:r>
            <a:r>
              <a:rPr lang="en-US" sz="2800" dirty="0" err="1" smtClean="0">
                <a:latin typeface="Times New Roman" pitchFamily="18" charset="0"/>
              </a:rPr>
              <a:t>anerobna</a:t>
            </a:r>
            <a:r>
              <a:rPr lang="en-US" sz="2800" dirty="0" smtClean="0">
                <a:latin typeface="Times New Roman" pitchFamily="18" charset="0"/>
              </a:rPr>
              <a:t> </a:t>
            </a:r>
            <a:r>
              <a:rPr lang="en-US" sz="2800" dirty="0" err="1" smtClean="0">
                <a:latin typeface="Times New Roman" pitchFamily="18" charset="0"/>
              </a:rPr>
              <a:t>bakterija</a:t>
            </a:r>
            <a:r>
              <a:rPr lang="en-US" sz="2800" dirty="0" smtClean="0">
                <a:latin typeface="Times New Roman" pitchFamily="18" charset="0"/>
              </a:rPr>
              <a:t> u </a:t>
            </a:r>
            <a:r>
              <a:rPr lang="en-US" sz="2800" dirty="0" err="1" smtClean="0">
                <a:latin typeface="Times New Roman" pitchFamily="18" charset="0"/>
              </a:rPr>
              <a:t>digestinalnom</a:t>
            </a:r>
            <a:r>
              <a:rPr lang="en-US" sz="2800" dirty="0" smtClean="0">
                <a:latin typeface="Times New Roman" pitchFamily="18" charset="0"/>
              </a:rPr>
              <a:t> </a:t>
            </a:r>
            <a:r>
              <a:rPr lang="en-US" sz="2800" dirty="0" err="1" smtClean="0">
                <a:latin typeface="Times New Roman" pitchFamily="18" charset="0"/>
              </a:rPr>
              <a:t>traktu</a:t>
            </a:r>
            <a:r>
              <a:rPr lang="en-US" sz="2800" dirty="0" smtClean="0">
                <a:latin typeface="Times New Roman" pitchFamily="18" charset="0"/>
              </a:rPr>
              <a:t> </a:t>
            </a:r>
            <a:r>
              <a:rPr lang="en-US" sz="2800" dirty="0" err="1" smtClean="0">
                <a:latin typeface="Times New Roman" pitchFamily="18" charset="0"/>
              </a:rPr>
              <a:t>između</a:t>
            </a:r>
            <a:r>
              <a:rPr lang="en-US" sz="2800" dirty="0" smtClean="0">
                <a:latin typeface="Times New Roman" pitchFamily="18" charset="0"/>
              </a:rPr>
              <a:t> 10</a:t>
            </a:r>
            <a:r>
              <a:rPr lang="en-US" sz="2800" baseline="30000" dirty="0" smtClean="0">
                <a:latin typeface="Times New Roman" pitchFamily="18" charset="0"/>
              </a:rPr>
              <a:t>6</a:t>
            </a:r>
            <a:r>
              <a:rPr lang="en-US" sz="2800" dirty="0" smtClean="0">
                <a:latin typeface="Times New Roman" pitchFamily="18" charset="0"/>
              </a:rPr>
              <a:t> -10</a:t>
            </a:r>
            <a:r>
              <a:rPr lang="en-US" sz="2800" baseline="30000" dirty="0" smtClean="0">
                <a:latin typeface="Times New Roman" pitchFamily="18" charset="0"/>
              </a:rPr>
              <a:t>8</a:t>
            </a:r>
            <a:r>
              <a:rPr lang="en-US" sz="2800" dirty="0" smtClean="0">
                <a:latin typeface="Times New Roman" pitchFamily="18" charset="0"/>
              </a:rPr>
              <a:t> u </a:t>
            </a:r>
            <a:r>
              <a:rPr lang="en-US" sz="2800" dirty="0" err="1" smtClean="0">
                <a:latin typeface="Times New Roman" pitchFamily="18" charset="0"/>
              </a:rPr>
              <a:t>jednom</a:t>
            </a:r>
            <a:r>
              <a:rPr lang="en-US" sz="2800" dirty="0" smtClean="0">
                <a:latin typeface="Times New Roman" pitchFamily="18" charset="0"/>
              </a:rPr>
              <a:t> </a:t>
            </a:r>
            <a:r>
              <a:rPr lang="en-US" sz="2800" dirty="0" err="1" smtClean="0">
                <a:latin typeface="Times New Roman" pitchFamily="18" charset="0"/>
              </a:rPr>
              <a:t>mililitru</a:t>
            </a:r>
            <a:r>
              <a:rPr lang="en-US" sz="2800" dirty="0" smtClean="0">
                <a:latin typeface="Times New Roman" pitchFamily="18" charset="0"/>
              </a:rPr>
              <a:t> </a:t>
            </a:r>
            <a:r>
              <a:rPr lang="en-US" sz="2800" dirty="0" err="1" smtClean="0">
                <a:latin typeface="Times New Roman" pitchFamily="18" charset="0"/>
              </a:rPr>
              <a:t>i</a:t>
            </a:r>
            <a:r>
              <a:rPr lang="en-US" sz="2800" dirty="0" smtClean="0">
                <a:latin typeface="Times New Roman" pitchFamily="18" charset="0"/>
              </a:rPr>
              <a:t> </a:t>
            </a:r>
            <a:r>
              <a:rPr lang="en-US" sz="2800" dirty="0" err="1" smtClean="0">
                <a:latin typeface="Times New Roman" pitchFamily="18" charset="0"/>
              </a:rPr>
              <a:t>predstavlja</a:t>
            </a:r>
            <a:r>
              <a:rPr lang="en-US" sz="2800" dirty="0" smtClean="0">
                <a:latin typeface="Times New Roman" pitchFamily="18" charset="0"/>
              </a:rPr>
              <a:t> </a:t>
            </a:r>
            <a:r>
              <a:rPr lang="en-US" sz="2800" dirty="0" err="1" smtClean="0">
                <a:latin typeface="Times New Roman" pitchFamily="18" charset="0"/>
              </a:rPr>
              <a:t>dominantni</a:t>
            </a:r>
            <a:r>
              <a:rPr lang="en-US" sz="2800" dirty="0" smtClean="0">
                <a:latin typeface="Times New Roman" pitchFamily="18" charset="0"/>
              </a:rPr>
              <a:t> </a:t>
            </a:r>
            <a:r>
              <a:rPr lang="en-US" sz="2800" dirty="0" err="1" smtClean="0">
                <a:latin typeface="Times New Roman" pitchFamily="18" charset="0"/>
              </a:rPr>
              <a:t>izolat</a:t>
            </a:r>
            <a:r>
              <a:rPr lang="en-US" sz="2800" dirty="0" smtClean="0">
                <a:latin typeface="Times New Roman" pitchFamily="18" charset="0"/>
              </a:rPr>
              <a:t> </a:t>
            </a:r>
            <a:r>
              <a:rPr lang="en-US" sz="2800" dirty="0" err="1" smtClean="0">
                <a:latin typeface="Times New Roman" pitchFamily="18" charset="0"/>
              </a:rPr>
              <a:t>aerobne</a:t>
            </a:r>
            <a:r>
              <a:rPr lang="en-US" sz="2800" dirty="0" smtClean="0">
                <a:latin typeface="Times New Roman" pitchFamily="18" charset="0"/>
              </a:rPr>
              <a:t> </a:t>
            </a:r>
            <a:r>
              <a:rPr lang="en-US" sz="2800" dirty="0" err="1" smtClean="0">
                <a:latin typeface="Times New Roman" pitchFamily="18" charset="0"/>
              </a:rPr>
              <a:t>flore</a:t>
            </a:r>
            <a:r>
              <a:rPr lang="en-US" sz="2800" dirty="0" smtClean="0">
                <a:latin typeface="Times New Roman" pitchFamily="18" charset="0"/>
              </a:rPr>
              <a:t> </a:t>
            </a:r>
            <a:r>
              <a:rPr lang="en-US" sz="2800" dirty="0" err="1" smtClean="0">
                <a:latin typeface="Times New Roman" pitchFamily="18" charset="0"/>
              </a:rPr>
              <a:t>fecesa</a:t>
            </a:r>
            <a:r>
              <a:rPr lang="en-US" sz="2800" dirty="0" smtClean="0">
                <a:latin typeface="Times New Roman" pitchFamily="18" charset="0"/>
              </a:rPr>
              <a:t>.</a:t>
            </a:r>
            <a:endParaRPr lang="sr-Latn-CS" sz="2800" dirty="0" smtClean="0">
              <a:latin typeface="Times New Roman" pitchFamily="18" charset="0"/>
            </a:endParaRPr>
          </a:p>
          <a:p>
            <a:pPr algn="just"/>
            <a:r>
              <a:rPr lang="sl-SI" sz="2800" dirty="0" smtClean="0">
                <a:solidFill>
                  <a:srgbClr val="FFFFCC"/>
                </a:solidFill>
                <a:latin typeface="Times New Roman" pitchFamily="18" charset="0"/>
              </a:rPr>
              <a:t> </a:t>
            </a:r>
            <a:r>
              <a:rPr lang="sl-SI" sz="2800" b="1" dirty="0" smtClean="0">
                <a:solidFill>
                  <a:srgbClr val="002060"/>
                </a:solidFill>
                <a:latin typeface="Times New Roman" pitchFamily="18" charset="0"/>
              </a:rPr>
              <a:t>Predstavlja sastavni deo normalne mikroflore digestivnog trakta ali određeni sojevi mogu ispoljavati patogena svojstva</a:t>
            </a:r>
          </a:p>
        </p:txBody>
      </p:sp>
      <p:pic>
        <p:nvPicPr>
          <p:cNvPr id="192514" name="Picture 2" descr="https://encrypted-tbn1.gstatic.com/images?q=tbn:ANd9GcQcm9LOWBE7uag8XIUtVv64FIw4W3DfOT1H_bv_UxqJPUDTisiy"/>
          <p:cNvPicPr>
            <a:picLocks noChangeAspect="1" noChangeArrowheads="1"/>
          </p:cNvPicPr>
          <p:nvPr/>
        </p:nvPicPr>
        <p:blipFill>
          <a:blip r:embed="rId3" cstate="print">
            <a:lum bright="7000" contrast="-17000"/>
          </a:blip>
          <a:srcRect/>
          <a:stretch>
            <a:fillRect/>
          </a:stretch>
        </p:blipFill>
        <p:spPr bwMode="auto">
          <a:xfrm>
            <a:off x="5181600" y="4114800"/>
            <a:ext cx="2914650" cy="1748791"/>
          </a:xfrm>
          <a:prstGeom prst="rect">
            <a:avLst/>
          </a:prstGeom>
          <a:noFill/>
        </p:spPr>
      </p:pic>
      <p:pic>
        <p:nvPicPr>
          <p:cNvPr id="192516" name="Picture 4" descr="https://encrypted-tbn2.gstatic.com/images?q=tbn:ANd9GcTF6jCOUv18BW7rXcUhyTcekh3IFckxqDesEBRGKrNA2Q-OVdsIEw"/>
          <p:cNvPicPr>
            <a:picLocks noChangeAspect="1" noChangeArrowheads="1"/>
          </p:cNvPicPr>
          <p:nvPr/>
        </p:nvPicPr>
        <p:blipFill>
          <a:blip r:embed="rId4" cstate="print"/>
          <a:srcRect/>
          <a:stretch>
            <a:fillRect/>
          </a:stretch>
        </p:blipFill>
        <p:spPr bwMode="auto">
          <a:xfrm>
            <a:off x="914400" y="4114800"/>
            <a:ext cx="3119211" cy="1752600"/>
          </a:xfrm>
          <a:prstGeom prst="rect">
            <a:avLst/>
          </a:prstGeom>
          <a:noFill/>
        </p:spPr>
      </p:pic>
    </p:spTree>
    <p:extLst>
      <p:ext uri="{BB962C8B-B14F-4D97-AF65-F5344CB8AC3E}">
        <p14:creationId xmlns:p14="http://schemas.microsoft.com/office/powerpoint/2010/main" val="2315522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idx="4294967295"/>
          </p:nvPr>
        </p:nvSpPr>
        <p:spPr>
          <a:xfrm>
            <a:off x="304800" y="0"/>
            <a:ext cx="8305800" cy="4440573"/>
          </a:xfrm>
        </p:spPr>
        <p:txBody>
          <a:bodyPr>
            <a:noAutofit/>
          </a:bodyPr>
          <a:lstStyle/>
          <a:p>
            <a:pPr algn="l" eaLnBrk="1" fontAlgn="auto" hangingPunct="1">
              <a:spcAft>
                <a:spcPts val="0"/>
              </a:spcAft>
              <a:buFont typeface="Arial" pitchFamily="34" charset="0"/>
              <a:buChar char="•"/>
              <a:defRPr/>
            </a:pPr>
            <a:r>
              <a:rPr lang="sr-Latn-CS" sz="3200" b="1" dirty="0">
                <a:solidFill>
                  <a:srgbClr val="002060"/>
                </a:solidFill>
                <a:effectLst/>
                <a:latin typeface="Times New Roman" pitchFamily="18" charset="0"/>
                <a:cs typeface="Times New Roman" pitchFamily="18" charset="0"/>
              </a:rPr>
              <a:t>P</a:t>
            </a:r>
            <a:r>
              <a:rPr lang="en-US" sz="3200" b="1" dirty="0" err="1">
                <a:solidFill>
                  <a:srgbClr val="002060"/>
                </a:solidFill>
                <a:effectLst/>
                <a:latin typeface="Times New Roman" pitchFamily="18" charset="0"/>
                <a:cs typeface="Times New Roman" pitchFamily="18" charset="0"/>
              </a:rPr>
              <a:t>otencijaln</a:t>
            </a:r>
            <a:r>
              <a:rPr lang="sr-Latn-CS" sz="3200" b="1" dirty="0">
                <a:solidFill>
                  <a:srgbClr val="002060"/>
                </a:solidFill>
                <a:effectLst/>
                <a:latin typeface="Times New Roman" pitchFamily="18" charset="0"/>
                <a:cs typeface="Times New Roman" pitchFamily="18" charset="0"/>
              </a:rPr>
              <a:t>a</a:t>
            </a:r>
            <a:r>
              <a:rPr lang="en-US" sz="3200" b="1" dirty="0">
                <a:solidFill>
                  <a:srgbClr val="002060"/>
                </a:solidFill>
                <a:effectLst/>
                <a:latin typeface="Times New Roman" pitchFamily="18" charset="0"/>
                <a:cs typeface="Times New Roman" pitchFamily="18" charset="0"/>
              </a:rPr>
              <a:t> </a:t>
            </a:r>
            <a:r>
              <a:rPr lang="en-US" sz="3200" b="1" dirty="0" err="1">
                <a:solidFill>
                  <a:srgbClr val="002060"/>
                </a:solidFill>
                <a:effectLst/>
                <a:latin typeface="Times New Roman" pitchFamily="18" charset="0"/>
                <a:cs typeface="Times New Roman" pitchFamily="18" charset="0"/>
              </a:rPr>
              <a:t>patogeno</a:t>
            </a:r>
            <a:r>
              <a:rPr lang="sr-Latn-CS" sz="3200" b="1" dirty="0">
                <a:solidFill>
                  <a:srgbClr val="002060"/>
                </a:solidFill>
                <a:effectLst/>
                <a:latin typeface="Times New Roman" pitchFamily="18" charset="0"/>
                <a:cs typeface="Times New Roman" pitchFamily="18" charset="0"/>
              </a:rPr>
              <a:t>st</a:t>
            </a:r>
            <a:r>
              <a:rPr lang="en-US" sz="3200" b="1" dirty="0">
                <a:solidFill>
                  <a:srgbClr val="002060"/>
                </a:solidFill>
                <a:effectLst/>
                <a:latin typeface="Times New Roman" pitchFamily="18" charset="0"/>
                <a:cs typeface="Times New Roman" pitchFamily="18" charset="0"/>
              </a:rPr>
              <a:t> </a:t>
            </a:r>
            <a:r>
              <a:rPr lang="sr-Latn-CS" sz="3200" b="1" i="1" dirty="0">
                <a:solidFill>
                  <a:srgbClr val="002060"/>
                </a:solidFill>
                <a:effectLst/>
                <a:latin typeface="Times New Roman" pitchFamily="18" charset="0"/>
                <a:cs typeface="Times New Roman" pitchFamily="18" charset="0"/>
              </a:rPr>
              <a:t>E</a:t>
            </a:r>
            <a:r>
              <a:rPr lang="sr-Latn-CS" sz="3200" b="1" i="1" dirty="0" smtClean="0">
                <a:solidFill>
                  <a:srgbClr val="002060"/>
                </a:solidFill>
                <a:effectLst/>
                <a:latin typeface="Times New Roman" pitchFamily="18" charset="0"/>
                <a:cs typeface="Times New Roman" pitchFamily="18" charset="0"/>
              </a:rPr>
              <a:t>. coli </a:t>
            </a:r>
            <a:r>
              <a:rPr lang="sr-Latn-CS" sz="3200" b="1" dirty="0" smtClean="0">
                <a:solidFill>
                  <a:srgbClr val="002060"/>
                </a:solidFill>
                <a:effectLst/>
                <a:latin typeface="Times New Roman" pitchFamily="18" charset="0"/>
                <a:cs typeface="Times New Roman" pitchFamily="18" charset="0"/>
              </a:rPr>
              <a:t>zavisi</a:t>
            </a:r>
            <a:r>
              <a:rPr lang="en-US" sz="3200" dirty="0" smtClean="0">
                <a:solidFill>
                  <a:srgbClr val="FF7C80"/>
                </a:solidFill>
                <a:effectLst/>
                <a:latin typeface="Times New Roman" pitchFamily="18" charset="0"/>
                <a:cs typeface="Times New Roman" pitchFamily="18" charset="0"/>
              </a:rPr>
              <a:t/>
            </a:r>
            <a:br>
              <a:rPr lang="en-US" sz="3200" dirty="0" smtClean="0">
                <a:solidFill>
                  <a:srgbClr val="FF7C80"/>
                </a:solidFill>
                <a:effectLst/>
                <a:latin typeface="Times New Roman" pitchFamily="18" charset="0"/>
                <a:cs typeface="Times New Roman" pitchFamily="18" charset="0"/>
              </a:rPr>
            </a:br>
            <a:r>
              <a:rPr lang="sr-Latn-CS" sz="1000" dirty="0">
                <a:solidFill>
                  <a:schemeClr val="tx1"/>
                </a:solidFill>
                <a:effectLst/>
                <a:latin typeface="Times New Roman" pitchFamily="18" charset="0"/>
                <a:cs typeface="Times New Roman" pitchFamily="18" charset="0"/>
              </a:rPr>
              <a:t/>
            </a:r>
            <a:br>
              <a:rPr lang="sr-Latn-CS" sz="1000" dirty="0">
                <a:solidFill>
                  <a:schemeClr val="tx1"/>
                </a:solidFill>
                <a:effectLst/>
                <a:latin typeface="Times New Roman" pitchFamily="18" charset="0"/>
                <a:cs typeface="Times New Roman" pitchFamily="18" charset="0"/>
              </a:rPr>
            </a:br>
            <a:r>
              <a:rPr lang="sr-Latn-CS" sz="3200" dirty="0">
                <a:solidFill>
                  <a:schemeClr val="tx1"/>
                </a:solidFill>
                <a:effectLst/>
                <a:latin typeface="Times New Roman" pitchFamily="18" charset="0"/>
                <a:cs typeface="Times New Roman" pitchFamily="18" charset="0"/>
              </a:rPr>
              <a:t>	</a:t>
            </a:r>
            <a:r>
              <a:rPr lang="sr-Latn-CS" sz="2800" spc="0" dirty="0">
                <a:solidFill>
                  <a:schemeClr val="tx1"/>
                </a:solidFill>
                <a:effectLst/>
                <a:latin typeface="Times New Roman" pitchFamily="18" charset="0"/>
                <a:cs typeface="Times New Roman" pitchFamily="18" charset="0"/>
              </a:rPr>
              <a:t>- od </a:t>
            </a:r>
            <a:r>
              <a:rPr lang="en-US" sz="2800" spc="0" dirty="0" err="1">
                <a:solidFill>
                  <a:schemeClr val="tx1"/>
                </a:solidFill>
                <a:effectLst/>
                <a:latin typeface="Times New Roman" pitchFamily="18" charset="0"/>
                <a:cs typeface="Times New Roman" pitchFamily="18" charset="0"/>
              </a:rPr>
              <a:t>starosti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fiziološkog</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stanja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jedinke</a:t>
            </a:r>
            <a:r>
              <a:rPr lang="sr-Latn-CS" sz="2800" spc="0" dirty="0">
                <a:solidFill>
                  <a:schemeClr val="tx1"/>
                </a:solidFill>
                <a:effectLst/>
                <a:latin typeface="Times New Roman" pitchFamily="18" charset="0"/>
                <a:cs typeface="Times New Roman" pitchFamily="18" charset="0"/>
              </a:rPr>
              <a:t/>
            </a:r>
            <a:br>
              <a:rPr lang="sr-Latn-CS" sz="2800" spc="0" dirty="0">
                <a:solidFill>
                  <a:schemeClr val="tx1"/>
                </a:solidFill>
                <a:effectLst/>
                <a:latin typeface="Times New Roman" pitchFamily="18" charset="0"/>
                <a:cs typeface="Times New Roman" pitchFamily="18" charset="0"/>
              </a:rPr>
            </a:br>
            <a:r>
              <a:rPr lang="sr-Latn-CS" sz="2800" spc="0" dirty="0">
                <a:solidFill>
                  <a:schemeClr val="tx1"/>
                </a:solidFill>
                <a:effectLst/>
                <a:latin typeface="Times New Roman" pitchFamily="18" charset="0"/>
                <a:cs typeface="Times New Roman" pitchFamily="18" charset="0"/>
              </a:rPr>
              <a:t>	- </a:t>
            </a:r>
            <a:r>
              <a:rPr lang="en-US" sz="2800" spc="0" dirty="0" err="1">
                <a:solidFill>
                  <a:schemeClr val="tx1"/>
                </a:solidFill>
                <a:effectLst/>
                <a:latin typeface="Times New Roman" pitchFamily="18" charset="0"/>
                <a:cs typeface="Times New Roman" pitchFamily="18" charset="0"/>
              </a:rPr>
              <a:t>od</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faktora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virulencije</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ove</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bakterije</a:t>
            </a:r>
            <a:r>
              <a:rPr lang="en-US" sz="2800" spc="0" dirty="0">
                <a:solidFill>
                  <a:schemeClr val="tx1"/>
                </a:solidFill>
                <a:effectLst/>
                <a:latin typeface="Times New Roman" pitchFamily="18" charset="0"/>
                <a:cs typeface="Times New Roman" pitchFamily="18" charset="0"/>
              </a:rPr>
              <a:t>. </a:t>
            </a:r>
            <a:r>
              <a:rPr lang="sr-Latn-CS" sz="2800" spc="0" dirty="0">
                <a:solidFill>
                  <a:schemeClr val="tx1"/>
                </a:solidFill>
                <a:effectLst/>
                <a:latin typeface="Times New Roman" pitchFamily="18" charset="0"/>
                <a:cs typeface="Times New Roman" pitchFamily="18" charset="0"/>
              </a:rPr>
              <a:t>        </a:t>
            </a:r>
            <a:r>
              <a:rPr lang="en-US" sz="2800" spc="0" dirty="0" smtClean="0">
                <a:solidFill>
                  <a:schemeClr val="tx1"/>
                </a:solidFill>
                <a:effectLst/>
                <a:latin typeface="Times New Roman" pitchFamily="18" charset="0"/>
                <a:cs typeface="Times New Roman" pitchFamily="18" charset="0"/>
              </a:rPr>
              <a:t/>
            </a:r>
            <a:br>
              <a:rPr lang="en-US" sz="2800" spc="0" dirty="0" smtClean="0">
                <a:solidFill>
                  <a:schemeClr val="tx1"/>
                </a:solidFill>
                <a:effectLst/>
                <a:latin typeface="Times New Roman" pitchFamily="18" charset="0"/>
                <a:cs typeface="Times New Roman" pitchFamily="18" charset="0"/>
              </a:rPr>
            </a:br>
            <a:r>
              <a:rPr lang="en-US" sz="2800" spc="0" dirty="0" smtClean="0">
                <a:solidFill>
                  <a:schemeClr val="tx1"/>
                </a:solidFill>
                <a:effectLst/>
                <a:latin typeface="Times New Roman" pitchFamily="18" charset="0"/>
                <a:cs typeface="Times New Roman" pitchFamily="18" charset="0"/>
              </a:rPr>
              <a:t/>
            </a:r>
            <a:br>
              <a:rPr lang="en-US" sz="2800" spc="0" dirty="0" smtClean="0">
                <a:solidFill>
                  <a:schemeClr val="tx1"/>
                </a:solidFill>
                <a:effectLst/>
                <a:latin typeface="Times New Roman" pitchFamily="18" charset="0"/>
                <a:cs typeface="Times New Roman" pitchFamily="18" charset="0"/>
              </a:rPr>
            </a:br>
            <a:r>
              <a:rPr lang="en-US" sz="2800" spc="0" dirty="0" err="1" smtClean="0">
                <a:solidFill>
                  <a:schemeClr val="tx1"/>
                </a:solidFill>
                <a:effectLst/>
                <a:latin typeface="Times New Roman" pitchFamily="18" charset="0"/>
                <a:cs typeface="Times New Roman" pitchFamily="18" charset="0"/>
              </a:rPr>
              <a:t>Predisponirajući</a:t>
            </a:r>
            <a:r>
              <a:rPr lang="en-U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faktori</a:t>
            </a:r>
            <a:r>
              <a:rPr lang="en-US" sz="2800" spc="0" dirty="0" smtClean="0">
                <a:solidFill>
                  <a:schemeClr val="tx1"/>
                </a:solidFill>
                <a:effectLst/>
                <a:latin typeface="Times New Roman" pitchFamily="18" charset="0"/>
                <a:cs typeface="Times New Roman" pitchFamily="18" charset="0"/>
              </a:rPr>
              <a:t> za </a:t>
            </a:r>
            <a:r>
              <a:rPr lang="en-US" sz="2800" spc="0" dirty="0" err="1" smtClean="0">
                <a:solidFill>
                  <a:schemeClr val="tx1"/>
                </a:solidFill>
                <a:effectLst/>
                <a:latin typeface="Times New Roman" pitchFamily="18" charset="0"/>
                <a:cs typeface="Times New Roman" pitchFamily="18" charset="0"/>
              </a:rPr>
              <a:t>pojavu</a:t>
            </a:r>
            <a:r>
              <a:rPr lang="en-US" sz="2800" spc="0" dirty="0" smtClean="0">
                <a:solidFill>
                  <a:schemeClr val="tx1"/>
                </a:solidFill>
                <a:effectLst/>
                <a:latin typeface="Times New Roman" pitchFamily="18" charset="0"/>
                <a:cs typeface="Times New Roman" pitchFamily="18" charset="0"/>
              </a:rPr>
              <a:t> </a:t>
            </a:r>
            <a:r>
              <a:rPr lang="en-US" sz="2800" i="1" spc="0" dirty="0" smtClean="0">
                <a:solidFill>
                  <a:schemeClr val="tx1"/>
                </a:solidFill>
                <a:effectLst/>
                <a:latin typeface="Times New Roman" pitchFamily="18" charset="0"/>
                <a:cs typeface="Times New Roman" pitchFamily="18" charset="0"/>
              </a:rPr>
              <a:t>E.</a:t>
            </a:r>
            <a:r>
              <a:rPr lang="sr-Latn-RS" sz="2800" i="1" spc="0" dirty="0" smtClean="0">
                <a:solidFill>
                  <a:schemeClr val="tx1"/>
                </a:solidFill>
                <a:effectLst/>
                <a:latin typeface="Times New Roman" pitchFamily="18" charset="0"/>
                <a:cs typeface="Times New Roman" pitchFamily="18" charset="0"/>
              </a:rPr>
              <a:t> </a:t>
            </a:r>
            <a:r>
              <a:rPr lang="en-US" sz="2800" i="1" spc="0" dirty="0" smtClean="0">
                <a:solidFill>
                  <a:schemeClr val="tx1"/>
                </a:solidFill>
                <a:effectLst/>
                <a:latin typeface="Times New Roman" pitchFamily="18" charset="0"/>
                <a:cs typeface="Times New Roman" pitchFamily="18" charset="0"/>
              </a:rPr>
              <a:t>coli </a:t>
            </a:r>
            <a:r>
              <a:rPr lang="en-US" sz="2800" spc="0" dirty="0" err="1" smtClean="0">
                <a:solidFill>
                  <a:schemeClr val="tx1"/>
                </a:solidFill>
                <a:effectLst/>
                <a:latin typeface="Times New Roman" pitchFamily="18" charset="0"/>
                <a:cs typeface="Times New Roman" pitchFamily="18" charset="0"/>
              </a:rPr>
              <a:t>infekcija</a:t>
            </a:r>
            <a:r>
              <a:rPr lang="en-U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su</a:t>
            </a:r>
            <a:r>
              <a:rPr lang="sr-Latn-RS" sz="2800" spc="0" dirty="0" smtClean="0">
                <a:solidFill>
                  <a:schemeClr val="tx1"/>
                </a:solidFill>
                <a:effectLst/>
                <a:latin typeface="Times New Roman" pitchFamily="18" charset="0"/>
                <a:cs typeface="Times New Roman" pitchFamily="18" charset="0"/>
              </a:rPr>
              <a:t>:</a:t>
            </a:r>
            <a:r>
              <a:rPr lang="en-US" sz="2800" spc="0" dirty="0" smtClean="0">
                <a:solidFill>
                  <a:schemeClr val="tx1"/>
                </a:solidFill>
                <a:effectLst/>
                <a:latin typeface="Times New Roman" pitchFamily="18" charset="0"/>
                <a:cs typeface="Times New Roman" pitchFamily="18" charset="0"/>
              </a:rPr>
              <a:t> </a:t>
            </a:r>
            <a:r>
              <a:rPr lang="sr-Latn-R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novorođene</a:t>
            </a:r>
            <a:r>
              <a:rPr lang="en-U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jedinke</a:t>
            </a:r>
            <a:r>
              <a:rPr lang="en-U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zbog</a:t>
            </a:r>
            <a:r>
              <a:rPr lang="en-US" sz="2800" spc="0" dirty="0" smtClean="0">
                <a:solidFill>
                  <a:schemeClr val="tx1"/>
                </a:solidFill>
                <a:effectLst/>
                <a:latin typeface="Times New Roman" pitchFamily="18" charset="0"/>
                <a:cs typeface="Times New Roman" pitchFamily="18" charset="0"/>
              </a:rPr>
              <a:t> </a:t>
            </a:r>
            <a:r>
              <a:rPr lang="en-US" sz="2800" spc="0" dirty="0" err="1" smtClean="0">
                <a:solidFill>
                  <a:schemeClr val="tx1"/>
                </a:solidFill>
                <a:effectLst/>
                <a:latin typeface="Times New Roman" pitchFamily="18" charset="0"/>
                <a:cs typeface="Times New Roman" pitchFamily="18" charset="0"/>
              </a:rPr>
              <a:t>neadekvatnog</a:t>
            </a:r>
            <a:r>
              <a:rPr lang="en-US" sz="2800" spc="0" dirty="0" smtClean="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nivoa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pasivnog</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imuniteta</a:t>
            </a:r>
            <a:r>
              <a:rPr lang="sr-Latn-CS" sz="2800" spc="0" dirty="0">
                <a:solidFill>
                  <a:schemeClr val="tx1"/>
                </a:solidFill>
                <a:effectLst/>
                <a:latin typeface="Times New Roman" pitchFamily="18" charset="0"/>
                <a:cs typeface="Times New Roman" pitchFamily="18" charset="0"/>
              </a:rPr>
              <a:t/>
            </a:r>
            <a:br>
              <a:rPr lang="sr-Latn-CS" sz="2800" spc="0" dirty="0">
                <a:solidFill>
                  <a:schemeClr val="tx1"/>
                </a:solidFill>
                <a:effectLst/>
                <a:latin typeface="Times New Roman" pitchFamily="18" charset="0"/>
                <a:cs typeface="Times New Roman" pitchFamily="18" charset="0"/>
              </a:rPr>
            </a:br>
            <a:r>
              <a:rPr lang="sr-Latn-C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intezivni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način</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držanja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domaćih</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životinja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zbog</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brzog</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širenja</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patogenih</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sojeva</a:t>
            </a:r>
            <a:r>
              <a:rPr lang="sr-Latn-CS" sz="2800" spc="0" dirty="0">
                <a:solidFill>
                  <a:schemeClr val="tx1"/>
                </a:solidFill>
                <a:effectLst/>
                <a:latin typeface="Times New Roman" pitchFamily="18" charset="0"/>
                <a:cs typeface="Times New Roman" pitchFamily="18" charset="0"/>
              </a:rPr>
              <a:t/>
            </a:r>
            <a:br>
              <a:rPr lang="sr-Latn-CS" sz="2800" spc="0" dirty="0">
                <a:solidFill>
                  <a:schemeClr val="tx1"/>
                </a:solidFill>
                <a:effectLst/>
                <a:latin typeface="Times New Roman" pitchFamily="18" charset="0"/>
                <a:cs typeface="Times New Roman" pitchFamily="18" charset="0"/>
              </a:rPr>
            </a:br>
            <a:r>
              <a:rPr lang="sr-Latn-CS" sz="2800" spc="0" dirty="0" smtClean="0">
                <a:solidFill>
                  <a:schemeClr val="tx1"/>
                </a:solidFill>
                <a:effectLst/>
                <a:latin typeface="Times New Roman" pitchFamily="18" charset="0"/>
                <a:cs typeface="Times New Roman" pitchFamily="18" charset="0"/>
              </a:rPr>
              <a:t>-l</a:t>
            </a:r>
            <a:r>
              <a:rPr lang="en-US" sz="2800" spc="0" dirty="0" err="1">
                <a:solidFill>
                  <a:schemeClr val="tx1"/>
                </a:solidFill>
                <a:effectLst/>
                <a:latin typeface="Times New Roman" pitchFamily="18" charset="0"/>
                <a:cs typeface="Times New Roman" pitchFamily="18" charset="0"/>
              </a:rPr>
              <a:t>oši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zoohigijenski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uslovi</a:t>
            </a:r>
            <a:r>
              <a:rPr lang="en-US" sz="2800" spc="0" dirty="0">
                <a:solidFill>
                  <a:schemeClr val="tx1"/>
                </a:solidFill>
                <a:effectLst/>
                <a:latin typeface="Times New Roman" pitchFamily="18" charset="0"/>
                <a:cs typeface="Times New Roman" pitchFamily="18" charset="0"/>
              </a:rPr>
              <a:t> </a:t>
            </a:r>
            <a:r>
              <a:rPr lang="en-US" sz="2800" spc="0" dirty="0" err="1">
                <a:solidFill>
                  <a:schemeClr val="tx1"/>
                </a:solidFill>
                <a:effectLst/>
                <a:latin typeface="Times New Roman" pitchFamily="18" charset="0"/>
                <a:cs typeface="Times New Roman" pitchFamily="18" charset="0"/>
              </a:rPr>
              <a:t>sredine</a:t>
            </a:r>
            <a:r>
              <a:rPr lang="en-US" sz="2800" spc="0" dirty="0">
                <a:solidFill>
                  <a:schemeClr val="tx1"/>
                </a:solidFill>
                <a:effectLst/>
                <a:latin typeface="Times New Roman" pitchFamily="18" charset="0"/>
                <a:cs typeface="Times New Roman" pitchFamily="18" charset="0"/>
              </a:rPr>
              <a:t/>
            </a:r>
            <a:br>
              <a:rPr lang="en-US" sz="2800" spc="0" dirty="0">
                <a:solidFill>
                  <a:schemeClr val="tx1"/>
                </a:solidFill>
                <a:effectLst/>
                <a:latin typeface="Times New Roman" pitchFamily="18" charset="0"/>
                <a:cs typeface="Times New Roman" pitchFamily="18" charset="0"/>
              </a:rPr>
            </a:br>
            <a:r>
              <a:rPr lang="en-US" sz="2800" spc="0" dirty="0">
                <a:solidFill>
                  <a:schemeClr val="tx1"/>
                </a:solidFill>
                <a:effectLst/>
                <a:latin typeface="Times New Roman" pitchFamily="18" charset="0"/>
                <a:cs typeface="Times New Roman" pitchFamily="18" charset="0"/>
              </a:rPr>
              <a:t>	</a:t>
            </a:r>
          </a:p>
        </p:txBody>
      </p:sp>
      <p:pic>
        <p:nvPicPr>
          <p:cNvPr id="3" name="Picture 8" descr="http://www.uoguelph.ca/enviropig/03-pig.jpg"/>
          <p:cNvPicPr>
            <a:picLocks noChangeAspect="1" noChangeArrowheads="1"/>
          </p:cNvPicPr>
          <p:nvPr/>
        </p:nvPicPr>
        <p:blipFill>
          <a:blip r:embed="rId3" cstate="print"/>
          <a:srcRect/>
          <a:stretch>
            <a:fillRect/>
          </a:stretch>
        </p:blipFill>
        <p:spPr bwMode="auto">
          <a:xfrm>
            <a:off x="5867400" y="3581400"/>
            <a:ext cx="2381250" cy="2599714"/>
          </a:xfrm>
          <a:prstGeom prst="rect">
            <a:avLst/>
          </a:prstGeom>
          <a:noFill/>
        </p:spPr>
      </p:pic>
    </p:spTree>
    <p:extLst>
      <p:ext uri="{BB962C8B-B14F-4D97-AF65-F5344CB8AC3E}">
        <p14:creationId xmlns:p14="http://schemas.microsoft.com/office/powerpoint/2010/main" val="15667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55575" y="187820"/>
            <a:ext cx="8836025" cy="3352800"/>
          </a:xfrm>
        </p:spPr>
        <p:txBody>
          <a:bodyPr>
            <a:normAutofit fontScale="90000"/>
          </a:bodyPr>
          <a:lstStyle/>
          <a:p>
            <a:pPr eaLnBrk="1" fontAlgn="auto" hangingPunct="1">
              <a:spcAft>
                <a:spcPts val="0"/>
              </a:spcAft>
              <a:defRPr/>
            </a:pPr>
            <a:r>
              <a:rPr lang="en-US" sz="3600" b="1" dirty="0" err="1">
                <a:solidFill>
                  <a:srgbClr val="FF3300"/>
                </a:solidFill>
                <a:effectLst>
                  <a:outerShdw blurRad="38100" dist="38100" dir="2700000" algn="tl">
                    <a:srgbClr val="000000">
                      <a:alpha val="43137"/>
                    </a:srgbClr>
                  </a:outerShdw>
                </a:effectLst>
                <a:latin typeface="Times New Roman" pitchFamily="18" charset="0"/>
              </a:rPr>
              <a:t>Mlađe</a:t>
            </a:r>
            <a:r>
              <a:rPr lang="en-US" sz="3600" b="1" dirty="0">
                <a:solidFill>
                  <a:srgbClr val="FF3300"/>
                </a:solidFill>
                <a:effectLst>
                  <a:outerShdw blurRad="38100" dist="38100" dir="2700000" algn="tl">
                    <a:srgbClr val="000000">
                      <a:alpha val="43137"/>
                    </a:srgbClr>
                  </a:outerShdw>
                </a:effectLst>
                <a:latin typeface="Times New Roman" pitchFamily="18" charset="0"/>
              </a:rPr>
              <a:t> </a:t>
            </a:r>
            <a:r>
              <a:rPr lang="en-US" sz="3600" b="1" dirty="0" err="1" smtClean="0">
                <a:solidFill>
                  <a:srgbClr val="FF3300"/>
                </a:solidFill>
                <a:effectLst>
                  <a:outerShdw blurRad="38100" dist="38100" dir="2700000" algn="tl">
                    <a:srgbClr val="000000">
                      <a:alpha val="43137"/>
                    </a:srgbClr>
                  </a:outerShdw>
                </a:effectLst>
                <a:latin typeface="Times New Roman" pitchFamily="18" charset="0"/>
              </a:rPr>
              <a:t>životinje</a:t>
            </a:r>
            <a:r>
              <a:rPr lang="en-US" sz="3600" b="1" dirty="0">
                <a:solidFill>
                  <a:srgbClr val="FF3300"/>
                </a:solidFill>
                <a:effectLst>
                  <a:outerShdw blurRad="38100" dist="38100" dir="2700000" algn="tl">
                    <a:srgbClr val="000000">
                      <a:alpha val="43137"/>
                    </a:srgbClr>
                  </a:outerShdw>
                </a:effectLst>
                <a:latin typeface="Times New Roman" pitchFamily="18" charset="0"/>
              </a:rPr>
              <a:t> </a:t>
            </a:r>
            <a:r>
              <a:rPr lang="en-US" sz="3600" b="1" dirty="0" err="1" smtClean="0">
                <a:solidFill>
                  <a:srgbClr val="FF3300"/>
                </a:solidFill>
                <a:effectLst>
                  <a:outerShdw blurRad="38100" dist="38100" dir="2700000" algn="tl">
                    <a:srgbClr val="000000">
                      <a:alpha val="43137"/>
                    </a:srgbClr>
                  </a:outerShdw>
                </a:effectLst>
                <a:latin typeface="Times New Roman" pitchFamily="18" charset="0"/>
              </a:rPr>
              <a:t>nedelju</a:t>
            </a:r>
            <a:r>
              <a:rPr lang="en-US" sz="3600" b="1" dirty="0" smtClean="0">
                <a:solidFill>
                  <a:srgbClr val="FF3300"/>
                </a:solidFill>
                <a:effectLst>
                  <a:outerShdw blurRad="38100" dist="38100" dir="2700000" algn="tl">
                    <a:srgbClr val="000000">
                      <a:alpha val="43137"/>
                    </a:srgbClr>
                  </a:outerShdw>
                </a:effectLst>
                <a:latin typeface="Times New Roman" pitchFamily="18" charset="0"/>
              </a:rPr>
              <a:t> </a:t>
            </a:r>
            <a:r>
              <a:rPr lang="en-US" sz="3600" b="1" dirty="0">
                <a:solidFill>
                  <a:srgbClr val="FF3300"/>
                </a:solidFill>
                <a:effectLst>
                  <a:outerShdw blurRad="38100" dist="38100" dir="2700000" algn="tl">
                    <a:srgbClr val="000000">
                      <a:alpha val="43137"/>
                    </a:srgbClr>
                  </a:outerShdw>
                </a:effectLst>
                <a:latin typeface="Times New Roman" pitchFamily="18" charset="0"/>
              </a:rPr>
              <a:t>dana </a:t>
            </a:r>
            <a:r>
              <a:rPr lang="en-US" sz="3600" b="1" dirty="0" smtClean="0">
                <a:solidFill>
                  <a:srgbClr val="FF3300"/>
                </a:solidFill>
                <a:effectLst>
                  <a:outerShdw blurRad="38100" dist="38100" dir="2700000" algn="tl">
                    <a:srgbClr val="000000">
                      <a:alpha val="43137"/>
                    </a:srgbClr>
                  </a:outerShdw>
                </a:effectLst>
                <a:latin typeface="Times New Roman" pitchFamily="18" charset="0"/>
              </a:rPr>
              <a:t>star</a:t>
            </a:r>
            <a:r>
              <a:rPr lang="sr-Latn-RS" sz="3600" b="1" dirty="0" smtClean="0">
                <a:solidFill>
                  <a:srgbClr val="FF3300"/>
                </a:solidFill>
                <a:effectLst>
                  <a:outerShdw blurRad="38100" dist="38100" dir="2700000" algn="tl">
                    <a:srgbClr val="000000">
                      <a:alpha val="43137"/>
                    </a:srgbClr>
                  </a:outerShdw>
                </a:effectLst>
                <a:latin typeface="Times New Roman" pitchFamily="18" charset="0"/>
              </a:rPr>
              <a:t>osti </a:t>
            </a:r>
            <a:r>
              <a:rPr lang="en-US" sz="3600" b="1" dirty="0" err="1" smtClean="0">
                <a:solidFill>
                  <a:srgbClr val="FF3300"/>
                </a:solidFill>
                <a:effectLst>
                  <a:outerShdw blurRad="38100" dist="38100" dir="2700000" algn="tl">
                    <a:srgbClr val="000000">
                      <a:alpha val="43137"/>
                    </a:srgbClr>
                  </a:outerShdw>
                </a:effectLst>
                <a:latin typeface="Times New Roman" pitchFamily="18" charset="0"/>
              </a:rPr>
              <a:t>su</a:t>
            </a:r>
            <a:r>
              <a:rPr lang="en-US" sz="3600" b="1" dirty="0" smtClean="0">
                <a:solidFill>
                  <a:srgbClr val="FF3300"/>
                </a:solidFill>
                <a:effectLst>
                  <a:outerShdw blurRad="38100" dist="38100" dir="2700000" algn="tl">
                    <a:srgbClr val="000000">
                      <a:alpha val="43137"/>
                    </a:srgbClr>
                  </a:outerShdw>
                </a:effectLst>
                <a:latin typeface="Times New Roman" pitchFamily="18" charset="0"/>
              </a:rPr>
              <a:t> </a:t>
            </a:r>
            <a:r>
              <a:rPr lang="en-US" sz="3600" b="1" dirty="0" err="1">
                <a:solidFill>
                  <a:srgbClr val="FF3300"/>
                </a:solidFill>
                <a:effectLst>
                  <a:outerShdw blurRad="38100" dist="38100" dir="2700000" algn="tl">
                    <a:srgbClr val="000000">
                      <a:alpha val="43137"/>
                    </a:srgbClr>
                  </a:outerShdw>
                </a:effectLst>
                <a:latin typeface="Times New Roman" pitchFamily="18" charset="0"/>
              </a:rPr>
              <a:t>posebno</a:t>
            </a:r>
            <a:r>
              <a:rPr lang="en-US" sz="3600" b="1" dirty="0">
                <a:solidFill>
                  <a:srgbClr val="FF3300"/>
                </a:solidFill>
                <a:effectLst>
                  <a:outerShdw blurRad="38100" dist="38100" dir="2700000" algn="tl">
                    <a:srgbClr val="000000">
                      <a:alpha val="43137"/>
                    </a:srgbClr>
                  </a:outerShdw>
                </a:effectLst>
                <a:latin typeface="Times New Roman" pitchFamily="18" charset="0"/>
              </a:rPr>
              <a:t> </a:t>
            </a:r>
            <a:r>
              <a:rPr lang="en-US" sz="3600" b="1" dirty="0" err="1">
                <a:solidFill>
                  <a:srgbClr val="FF3300"/>
                </a:solidFill>
                <a:effectLst>
                  <a:outerShdw blurRad="38100" dist="38100" dir="2700000" algn="tl">
                    <a:srgbClr val="000000">
                      <a:alpha val="43137"/>
                    </a:srgbClr>
                  </a:outerShdw>
                </a:effectLst>
                <a:latin typeface="Times New Roman" pitchFamily="18" charset="0"/>
              </a:rPr>
              <a:t>podložne</a:t>
            </a:r>
            <a:r>
              <a:rPr lang="en-US" sz="3600" b="1" dirty="0">
                <a:solidFill>
                  <a:srgbClr val="FF3300"/>
                </a:solidFill>
                <a:effectLst>
                  <a:outerShdw blurRad="38100" dist="38100" dir="2700000" algn="tl">
                    <a:srgbClr val="000000">
                      <a:alpha val="43137"/>
                    </a:srgbClr>
                  </a:outerShdw>
                </a:effectLst>
                <a:latin typeface="Times New Roman" pitchFamily="18" charset="0"/>
              </a:rPr>
              <a:t> </a:t>
            </a:r>
            <a:r>
              <a:rPr lang="en-US" sz="3600" b="1" dirty="0" err="1">
                <a:solidFill>
                  <a:srgbClr val="FF3300"/>
                </a:solidFill>
                <a:effectLst>
                  <a:outerShdw blurRad="38100" dist="38100" dir="2700000" algn="tl">
                    <a:srgbClr val="000000">
                      <a:alpha val="43137"/>
                    </a:srgbClr>
                  </a:outerShdw>
                </a:effectLst>
                <a:latin typeface="Times New Roman" pitchFamily="18" charset="0"/>
              </a:rPr>
              <a:t>infekciji</a:t>
            </a:r>
            <a:r>
              <a:rPr lang="en-US" sz="3600" b="1" dirty="0">
                <a:solidFill>
                  <a:srgbClr val="FF3300"/>
                </a:solidFill>
                <a:effectLst>
                  <a:outerShdw blurRad="38100" dist="38100" dir="2700000" algn="tl">
                    <a:srgbClr val="000000">
                      <a:alpha val="43137"/>
                    </a:srgbClr>
                  </a:outerShdw>
                </a:effectLst>
                <a:latin typeface="Times New Roman" pitchFamily="18" charset="0"/>
              </a:rPr>
              <a:t> </a:t>
            </a:r>
            <a:r>
              <a:rPr lang="en-US" sz="3600" b="1" dirty="0" smtClean="0">
                <a:solidFill>
                  <a:srgbClr val="FF3300"/>
                </a:solidFill>
                <a:effectLst>
                  <a:outerShdw blurRad="38100" dist="38100" dir="2700000" algn="tl">
                    <a:srgbClr val="000000">
                      <a:alpha val="43137"/>
                    </a:srgbClr>
                  </a:outerShdw>
                </a:effectLst>
                <a:latin typeface="Times New Roman" pitchFamily="18" charset="0"/>
              </a:rPr>
              <a:t/>
            </a:r>
            <a:br>
              <a:rPr lang="en-US" sz="3600" b="1" dirty="0" smtClean="0">
                <a:solidFill>
                  <a:srgbClr val="FF3300"/>
                </a:solidFill>
                <a:effectLst>
                  <a:outerShdw blurRad="38100" dist="38100" dir="2700000" algn="tl">
                    <a:srgbClr val="000000">
                      <a:alpha val="43137"/>
                    </a:srgbClr>
                  </a:outerShdw>
                </a:effectLst>
                <a:latin typeface="Times New Roman" pitchFamily="18" charset="0"/>
              </a:rPr>
            </a:br>
            <a:r>
              <a:rPr lang="sr-Latn-CS" sz="900" b="1" dirty="0" smtClean="0">
                <a:solidFill>
                  <a:srgbClr val="FF3300"/>
                </a:solidFill>
                <a:effectLst>
                  <a:outerShdw blurRad="38100" dist="38100" dir="2700000" algn="tl">
                    <a:srgbClr val="000000">
                      <a:alpha val="43137"/>
                    </a:srgbClr>
                  </a:outerShdw>
                </a:effectLst>
                <a:latin typeface="Times New Roman" pitchFamily="18" charset="0"/>
              </a:rPr>
              <a:t>  </a:t>
            </a:r>
            <a:r>
              <a:rPr lang="sr-Latn-CS" sz="900" b="1" dirty="0" smtClean="0">
                <a:solidFill>
                  <a:srgbClr val="FF3300"/>
                </a:solidFill>
                <a:latin typeface="Times New Roman" pitchFamily="18" charset="0"/>
              </a:rPr>
              <a:t>                                                 </a:t>
            </a:r>
            <a:r>
              <a:rPr lang="en-GB" sz="3600" dirty="0" smtClean="0">
                <a:solidFill>
                  <a:schemeClr val="tx2">
                    <a:satMod val="200000"/>
                  </a:schemeClr>
                </a:solidFill>
                <a:latin typeface="Times New Roman" pitchFamily="18" charset="0"/>
              </a:rPr>
              <a:t/>
            </a:r>
            <a:br>
              <a:rPr lang="en-GB" sz="3600" dirty="0" smtClean="0">
                <a:solidFill>
                  <a:schemeClr val="tx2">
                    <a:satMod val="200000"/>
                  </a:schemeClr>
                </a:solidFill>
                <a:latin typeface="Times New Roman" pitchFamily="18" charset="0"/>
              </a:rPr>
            </a:br>
            <a:r>
              <a:rPr lang="sr-Latn-CS" sz="3600" dirty="0" smtClean="0">
                <a:solidFill>
                  <a:schemeClr val="tx1"/>
                </a:solidFill>
                <a:effectLst/>
                <a:latin typeface="Times New Roman" pitchFamily="18" charset="0"/>
              </a:rPr>
              <a:t> </a:t>
            </a:r>
            <a:r>
              <a:rPr lang="sr-Latn-CS" sz="310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nezrel</a:t>
            </a:r>
            <a:r>
              <a:rPr lang="sr-Latn-CS" sz="3100" spc="0" dirty="0">
                <a:solidFill>
                  <a:srgbClr val="002060"/>
                </a:solidFill>
                <a:effectLst/>
                <a:latin typeface="Times New Roman" pitchFamily="18" charset="0"/>
              </a:rPr>
              <a:t>i</a:t>
            </a:r>
            <a:r>
              <a:rPr lang="en-U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imunološk</a:t>
            </a:r>
            <a:r>
              <a:rPr lang="sr-Latn-CS" sz="3100" spc="0" dirty="0">
                <a:solidFill>
                  <a:srgbClr val="002060"/>
                </a:solidFill>
                <a:effectLst/>
                <a:latin typeface="Times New Roman" pitchFamily="18" charset="0"/>
              </a:rPr>
              <a:t>i</a:t>
            </a:r>
            <a:r>
              <a:rPr lang="en-U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sistem</a:t>
            </a:r>
            <a:r>
              <a:rPr lang="sr-Latn-CS" sz="3100" spc="0" dirty="0">
                <a:solidFill>
                  <a:srgbClr val="002060"/>
                </a:solidFill>
                <a:effectLst/>
                <a:latin typeface="Times New Roman" pitchFamily="18" charset="0"/>
              </a:rPr>
              <a:t/>
            </a:r>
            <a:br>
              <a:rPr lang="sr-Latn-CS" sz="3100" spc="0" dirty="0">
                <a:solidFill>
                  <a:srgbClr val="002060"/>
                </a:solidFill>
                <a:effectLst/>
                <a:latin typeface="Times New Roman" pitchFamily="18" charset="0"/>
              </a:rPr>
            </a:br>
            <a:r>
              <a:rPr lang="sr-Latn-C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neuravnotežen</a:t>
            </a:r>
            <a:r>
              <a:rPr lang="sr-Latn-CS" sz="3100" spc="0" dirty="0">
                <a:solidFill>
                  <a:srgbClr val="002060"/>
                </a:solidFill>
                <a:effectLst/>
                <a:latin typeface="Times New Roman" pitchFamily="18" charset="0"/>
              </a:rPr>
              <a:t>a</a:t>
            </a:r>
            <a:r>
              <a:rPr lang="en-U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normaln</a:t>
            </a:r>
            <a:r>
              <a:rPr lang="sr-Latn-CS" sz="3100" spc="0" dirty="0">
                <a:solidFill>
                  <a:srgbClr val="002060"/>
                </a:solidFill>
                <a:effectLst/>
                <a:latin typeface="Times New Roman" pitchFamily="18" charset="0"/>
              </a:rPr>
              <a:t>a</a:t>
            </a:r>
            <a:r>
              <a:rPr lang="en-U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crevn</a:t>
            </a:r>
            <a:r>
              <a:rPr lang="sr-Latn-CS" sz="3100" spc="0" dirty="0">
                <a:solidFill>
                  <a:srgbClr val="002060"/>
                </a:solidFill>
                <a:effectLst/>
                <a:latin typeface="Times New Roman" pitchFamily="18" charset="0"/>
              </a:rPr>
              <a:t>a</a:t>
            </a:r>
            <a:r>
              <a:rPr lang="en-US" sz="3100" spc="0" dirty="0">
                <a:solidFill>
                  <a:srgbClr val="002060"/>
                </a:solidFill>
                <a:effectLst/>
                <a:latin typeface="Times New Roman" pitchFamily="18" charset="0"/>
              </a:rPr>
              <a:t> </a:t>
            </a:r>
            <a:r>
              <a:rPr lang="en-US" sz="3100" spc="0" dirty="0" err="1">
                <a:solidFill>
                  <a:srgbClr val="002060"/>
                </a:solidFill>
                <a:effectLst/>
                <a:latin typeface="Times New Roman" pitchFamily="18" charset="0"/>
              </a:rPr>
              <a:t>flor</a:t>
            </a:r>
            <a:r>
              <a:rPr lang="sr-Latn-CS" sz="3100" spc="0" dirty="0">
                <a:solidFill>
                  <a:srgbClr val="002060"/>
                </a:solidFill>
                <a:effectLst/>
                <a:latin typeface="Times New Roman" pitchFamily="18" charset="0"/>
              </a:rPr>
              <a:t>a</a:t>
            </a:r>
            <a:br>
              <a:rPr lang="sr-Latn-CS" sz="3100" spc="0" dirty="0">
                <a:solidFill>
                  <a:srgbClr val="002060"/>
                </a:solidFill>
                <a:effectLst/>
                <a:latin typeface="Times New Roman" pitchFamily="18" charset="0"/>
              </a:rPr>
            </a:br>
            <a:r>
              <a:rPr lang="sr-Latn-CS" sz="3100" spc="0" dirty="0">
                <a:solidFill>
                  <a:srgbClr val="002060"/>
                </a:solidFill>
                <a:effectLst/>
                <a:latin typeface="Times New Roman" pitchFamily="18" charset="0"/>
              </a:rPr>
              <a:t>- </a:t>
            </a:r>
            <a:r>
              <a:rPr lang="en-US" sz="3100" b="1" spc="0" dirty="0" err="1">
                <a:solidFill>
                  <a:srgbClr val="002060"/>
                </a:solidFill>
                <a:effectLst/>
                <a:latin typeface="Times New Roman" pitchFamily="18" charset="0"/>
              </a:rPr>
              <a:t>prisustv</a:t>
            </a:r>
            <a:r>
              <a:rPr lang="sr-Latn-CS" sz="3100" b="1" spc="0" dirty="0">
                <a:solidFill>
                  <a:srgbClr val="002060"/>
                </a:solidFill>
                <a:effectLst/>
                <a:latin typeface="Times New Roman" pitchFamily="18" charset="0"/>
              </a:rPr>
              <a:t>o</a:t>
            </a:r>
            <a:r>
              <a:rPr lang="en-US" sz="3100" b="1" spc="0" dirty="0">
                <a:solidFill>
                  <a:srgbClr val="002060"/>
                </a:solidFill>
                <a:effectLst/>
                <a:latin typeface="Times New Roman" pitchFamily="18" charset="0"/>
              </a:rPr>
              <a:t> </a:t>
            </a:r>
            <a:r>
              <a:rPr lang="en-US" sz="3100" b="1" spc="0" dirty="0" err="1">
                <a:solidFill>
                  <a:srgbClr val="002060"/>
                </a:solidFill>
                <a:effectLst/>
                <a:latin typeface="Times New Roman" pitchFamily="18" charset="0"/>
              </a:rPr>
              <a:t>receptora</a:t>
            </a:r>
            <a:r>
              <a:rPr lang="en-US" sz="3100" b="1" spc="0" dirty="0">
                <a:solidFill>
                  <a:srgbClr val="002060"/>
                </a:solidFill>
                <a:effectLst/>
                <a:latin typeface="Times New Roman" pitchFamily="18" charset="0"/>
              </a:rPr>
              <a:t> za </a:t>
            </a:r>
            <a:r>
              <a:rPr lang="en-US" sz="3100" b="1" spc="0" dirty="0" err="1">
                <a:solidFill>
                  <a:srgbClr val="002060"/>
                </a:solidFill>
                <a:effectLst/>
                <a:latin typeface="Times New Roman" pitchFamily="18" charset="0"/>
              </a:rPr>
              <a:t>adhezine</a:t>
            </a:r>
            <a:r>
              <a:rPr lang="en-US" sz="3100" b="1" spc="0" dirty="0">
                <a:solidFill>
                  <a:srgbClr val="002060"/>
                </a:solidFill>
                <a:effectLst/>
                <a:latin typeface="Times New Roman" pitchFamily="18" charset="0"/>
              </a:rPr>
              <a:t> </a:t>
            </a:r>
            <a:r>
              <a:rPr lang="en-US" sz="3100" b="1" i="1" spc="0" dirty="0">
                <a:solidFill>
                  <a:srgbClr val="002060"/>
                </a:solidFill>
                <a:effectLst/>
                <a:latin typeface="Times New Roman" pitchFamily="18" charset="0"/>
              </a:rPr>
              <a:t>E</a:t>
            </a:r>
            <a:r>
              <a:rPr lang="en-US" sz="3100" b="1" i="1" spc="0" dirty="0" smtClean="0">
                <a:solidFill>
                  <a:srgbClr val="002060"/>
                </a:solidFill>
                <a:effectLst/>
                <a:latin typeface="Times New Roman" pitchFamily="18" charset="0"/>
              </a:rPr>
              <a:t>.</a:t>
            </a:r>
            <a:r>
              <a:rPr lang="sr-Latn-RS" sz="3100" b="1" i="1" spc="0" dirty="0" smtClean="0">
                <a:solidFill>
                  <a:srgbClr val="002060"/>
                </a:solidFill>
                <a:effectLst/>
                <a:latin typeface="Times New Roman" pitchFamily="18" charset="0"/>
              </a:rPr>
              <a:t> </a:t>
            </a:r>
            <a:r>
              <a:rPr lang="en-US" sz="3100" b="1" i="1" spc="0" dirty="0" smtClean="0">
                <a:solidFill>
                  <a:srgbClr val="002060"/>
                </a:solidFill>
                <a:effectLst/>
                <a:latin typeface="Times New Roman" pitchFamily="18" charset="0"/>
              </a:rPr>
              <a:t>coli </a:t>
            </a:r>
            <a:r>
              <a:rPr lang="sr-Latn-RS" sz="3100" b="1" spc="0" dirty="0" smtClean="0">
                <a:solidFill>
                  <a:srgbClr val="002060"/>
                </a:solidFill>
                <a:effectLst/>
                <a:latin typeface="Times New Roman" pitchFamily="18" charset="0"/>
              </a:rPr>
              <a:t>na primer za</a:t>
            </a:r>
            <a:r>
              <a:rPr lang="en-GB" sz="3100" b="1" spc="0" dirty="0" smtClean="0">
                <a:solidFill>
                  <a:srgbClr val="002060"/>
                </a:solidFill>
                <a:effectLst/>
                <a:latin typeface="Times New Roman" pitchFamily="18" charset="0"/>
              </a:rPr>
              <a:t> </a:t>
            </a:r>
            <a:r>
              <a:rPr lang="sr-Latn-RS" sz="3100" b="1" spc="0" dirty="0" smtClean="0">
                <a:solidFill>
                  <a:srgbClr val="002060"/>
                </a:solidFill>
                <a:effectLst/>
                <a:latin typeface="Times New Roman" pitchFamily="18" charset="0"/>
              </a:rPr>
              <a:t>987P (F6) adhezin prve tri nedelje života prasadi</a:t>
            </a:r>
            <a:br>
              <a:rPr lang="sr-Latn-RS" sz="3100" b="1" spc="0" dirty="0" smtClean="0">
                <a:solidFill>
                  <a:srgbClr val="002060"/>
                </a:solidFill>
                <a:effectLst/>
                <a:latin typeface="Times New Roman" pitchFamily="18" charset="0"/>
              </a:rPr>
            </a:br>
            <a:r>
              <a:rPr lang="sr-Latn-RS" sz="3100" spc="0" dirty="0" smtClean="0">
                <a:solidFill>
                  <a:srgbClr val="002060"/>
                </a:solidFill>
                <a:effectLst/>
                <a:latin typeface="Times New Roman" pitchFamily="18" charset="0"/>
              </a:rPr>
              <a:t>- genetski ispoljeni receptori za K88</a:t>
            </a:r>
            <a:r>
              <a:rPr lang="sr-Latn-RS" sz="3600" dirty="0" smtClean="0">
                <a:solidFill>
                  <a:srgbClr val="002060"/>
                </a:solidFill>
                <a:effectLst/>
                <a:latin typeface="Times New Roman" pitchFamily="18" charset="0"/>
              </a:rPr>
              <a:t/>
            </a:r>
            <a:br>
              <a:rPr lang="sr-Latn-RS" sz="3600" dirty="0" smtClean="0">
                <a:solidFill>
                  <a:srgbClr val="002060"/>
                </a:solidFill>
                <a:effectLst/>
                <a:latin typeface="Times New Roman" pitchFamily="18" charset="0"/>
              </a:rPr>
            </a:br>
            <a:endParaRPr lang="en-US" sz="3200" dirty="0">
              <a:solidFill>
                <a:srgbClr val="002060"/>
              </a:solidFill>
              <a:latin typeface="Times New Roman" pitchFamily="18" charset="0"/>
            </a:endParaRPr>
          </a:p>
        </p:txBody>
      </p:sp>
      <p:sp>
        <p:nvSpPr>
          <p:cNvPr id="371714" name="AutoShape 2" descr="data:image/jpeg;base64,/9j/4AAQSkZJRgABAQAAAQABAAD/2wCEAAkGBhQSERQUExQUFBUWFxgYGBQUFhQXFxQYFRQVFRQXFBcXHCYeFxojGRcVHy8gIycpLCwsFR4xNTAqNScrLCkBCQoKDgwOGg8PGikcHBwpKSwsLCwsKSkpKSwpKSwpKSwpLCksKSkpKSwpKSwsKSwpKSkpLCwsLCwpKSksKSwsLP/AABEIALcBEwMBIgACEQEDEQH/xAAbAAAABwEAAAAAAAAAAAAAAAAAAQIDBAUGB//EAD0QAAEDAgMFBgQEBQMFAQAAAAEAAhEDIQQxQQUGElFhInGBkaHwE7HB0QcyUuEUQmKC8SMzQxZykqKyJP/EABkBAAMBAQEAAAAAAAAAAAAAAAECAwQABf/EACMRAAICAgIDAAIDAAAAAAAAAAABAhEDIRIxBEFREzIicZH/2gAMAwEAAhEDEQA/AOXkTrCSXHl9/f3S23880p4j34FeqRGDPLwCQARp3qRUrTlflz93QBsuo4QG6wji9wlAmenJL4hyhE4ZLYI7/JbHZ77TzCx1daPZdcQFHIh4FhzClCCxpGihizu8KVhXgt4eRUCoeGvdP8QDnT0KjOPK0WT7W87yEAkvEuMgtGYSKjSW38k5QrDslFXgOPJUEGaLbFHTeLhLa/TQpptKH+CDCLa4xCYdVJCcL4JHNMOMGOaARzDGyibTx3wmOOuQHVP0yQfVZ7erFAkAGyaPYrKStWLjJkkptxTlJyWXK6JETjS21rp2pTB700/Dlczh1jwm3OvCYLeqUXlCzgEJLolOtekvbmgcNFDiQcxNmQlYRbSiJEpPEm3OS2cKquhRilPKSFnm7Y6QIQSkF1HWXlR/+Uh9xrHdHv8AZKbUhNPf78lvJhtac0TzdHMQR79/dCEQCqUlONkdEGs0ROyROGawsrjYzQWzF2qpqaKdsjGtY4zkfmpz2h49l/h3gls81LbThxgeKrsM6XTpNlcVHHRZSw0W3KSwmO4qSwhE8HzROHGs7N9E7WeC0JLMM5wgAlB+z6nDwlt0y0KxoPgdycJuE0zCFok5pTJhc9hBUMOQ4LpdU6qLjsY1gkmEDhvHV9AblZbeENAAGauaQdUBt/coWP2UJaJif5iuAZ4EtAlPU6wK0dLdKo9oLHMdxGAJElQNp7sVaP8AuUnN6xbzCvH+yLICNwTXwy3K/RKGIBEZHqnZ1jRQiUfwrIhZKEBASHNSmnzSXXsgcCRqJtpz0SHI8RSLSQRBCZqPCXo4M2TTilB6j1XKc5UgpCCUAiRrOhxaCARKtilk8GT796JylS538eaKMtU5Tka9eeQ9ytaEFtaB096JYIHu6SBIn5JYZn3dffXwTACLvBIFUDVGKB1Pf5lJNAD3quCIN0TqdkvhRMyuEKOsdGDrsbxNJ4dFOw28FWYcFc7AxLalMMObefopdfYYrEBgv0WWUKKpkXDuq1I4AD0Wn2HsF7jNbIRllcTn9Fa7tbsNot4c3Zlx0P2WhpUO0b+EJefHoPZXswI4HBouMtO5QquFIdJcAIuIMyedloXCcunL1UCpgtS2Z8e9BTt7HRTVhT4uDiAM2Ji/s2T9DZrYkkT087qu29seo4uLZyyAjWLnQqGzHPwziD2gTPUXAPyVfxpq4sazTt2eCBxNaR3XUbaO41CtBgtOhBt5IbN3na6G1AGzcE5dBzae/mtFRqTpY+vdzU9rsnJHP9pbuPoNgDib+ofULP4vYtWu9rGcJtlIC7RXw7S2D2gfquUb67svw7zVpFwYTeCeyfsmi7dCN6KTF7uYvDwSx4j+ZskDyVlsv8RMRShtUNrMyLXi8a3+6hbN30xNAiKhe39L+0Pur+ntrAY4cOJp/wAPVP8Ays/L3n91dKu1ZJux3+A2btL/AGz/AAtcj8pgNJie4+ix+825FfCH/UbLDlUbcEDXorXbm4dWiPi0iK1LMPZcgacQH0Wj3Or4x9IsrlhpOHZbXHETYQBcGMoSynGCu9BjFydJHJS0tykpLK3NdE25uUysHPwsCowxUw/FPCbyWHUHMWWCxGHglrgWuHOxHejGSkrRztOmMuzSWMkxMdSkGQfd0tr9UTht6i1RCmPcFErqc+goYL0lGgsjdlAkcoIlwRcoklGjyBRd8HvqdO5KBSGPGXvuSit1kiRECOXXL7pLBGX7dT75omH39kTqgAt5/b3qqHA4/n8vfuUovzSGvj379hJNZCzgyUOJNNcSeyC731RcLtRCHI4s9kYktqDquvbq7J+HT43jtOEjoDz+a5budsj+IxLB/K0hzj0F48TZdyaziAOn00ChlYyHcHhrTFvcEkp1+DBzmI8z3BSqOQvb3P180sjU+/dljk6KIr2YfhFvLmffyT1MGLwfROluds/QC0eaj4nWZyj15c1JzKJWV+0sCKojihpmeHlEWOl1kN4N3fymkySSRfIAWicrGdfut8zDR5eAPNMvwFgJsBHnEZeKKzuHRWKRzevsJ9NocXyGiIiJziDnzsOau929rnsB3HGYLgQLi0HXP1V+/YgeQC3ihwcL5ETePH0U12xARe2mspl5baqSsMool0KvEQc5HTLmUnHbMbVY5rwCCCCNCCmcPsqoxvYee46KRNf9LfN3iisqM7xv0cS3r3YdhKvCbsd+R3TkeoVG1k2AJOka9y7/ALQ3c/imxWYwtzAvII1BRbL3No0DLKbAf1BokdJMlaV5SUfpP8WzF/h7sTFUuIvc5jCLUjzNpcDkRy81b7bqNYHNDSXtDuGZEu5ybk3z7lpsdiKWHYXu/lFza1uuS4/vfvmapLaZsZl+t9B4WWOXLyJ0aoccUbK7bezcZgq3xH8TXG/xGmRcZF3pfkjxO0qOPbw1gKVfSqLNeeThoVJ2F+ID2N+FiGivRNofdwHQnNRN69iUAz+Iwj5pHNhzpn7L064qn6MN27MrtTCPouLHiCMjoeoKhtMmZ8E/j9svqMax1+HI6xylQGvhR57HokVD1TQYXGyQ96m7IHaSuV6CkRq+BcwSQo60e2mzTCzinJUxgIkaJA4NBEjQOLemPfNOcQjJMvrDS5/Tz/b7pdPDOeTPZ7hblC9C/hEbq4gW6ZIuNxyaVq9k/h7ia0GlRcQZ7T+yLZiXeELS0fwmNMTisVQoC0iQTcSR2iB43Qv6wHMm4V2pjoE4MGOvmulO3c2PS/3Ma+oY/wCMddIadOt0XHsNn8uIqf8AlHzCbXxgswDSg566BUwexqwIp1KlF2nFxDIQPzAg5znoqDbO41VgL6LhiKX6qUEgdWifNHmjqNB+FuEBD3wLmJ1MDtfZdQw1GWgHK0+Onksl+H+xvhYdlrkcXfxe4W2oNgW7/IlYsj2WQ/RpZD37j5JVWjdPUm5FG4ZrO1YUyu4SXQcvuQUoYW4MG2nf+31U1lITAzsT4zCNzIHOb+llNxKKRW1GGLZ9OqjYJjgOHOJ/yrd4AE5Qqeu7hHG2ZIIgcpWXI36NEN6HqOLDZ/p/M7TTXxUavvNTDy2YM6wAe4/RVVem9zncdmEW84HEOo+azu8eyHGmBTeZnme0CLQOpPJTxz5PjdF/xR7N5T3mpjPL3+yk0d4abvyrluxN0RXYPjVKk6iTbMCOtwO7wUnEfhy8j/SrunSSY5C4Mi89ysua1YkscEdDxm9NOn+Z7G99h4kqkfvb/EODaNRhzvxWMcgBcrl21/w8xjCT/uRydJI5wb/4KoxsrFUTxcFVhF54XDJWWPl2yNqPSN9vzs/EuaC2pxtFyzIz53XKsXXIdBkHquiYze7jpNc6ziLg8xn6rDY+oK7yY8VfHkcFxDlxqVNdkGlVKVjcc7hgGAQAQMjGp6pFWkaZg+ab+CajgAtTyXHRi40yHwyiLCtjsrYrQJIQ2jsQOb2Qp8R6MaArzY+BOalYTdkh11oMNgGtgFNGP04o9t0opLKlbPeBo4HdFjCln2cEgggkOCRooRoHHQ90Pw8qYhvxXkUaAu6q+AS0EcXDPLnktL/1Ds/Z4LcNRGIq5GtU/LIMzcXGdhGl81mdvb21cWQxstpAgU6LcrWbMfmdFvAKy2P+Hp+H8bG1BhaNj2o43AiQQDlpoT0st1Jft/hAi7W/ELG1yR8UsaZhlLsi+beIdoiOZOajYLdnGYoyylVfP8zhAuY/M+PY6K//AOrsFg+zgsMKjx/z173GobnGv8uiptqb942v+au5o/TTPwwI07MGO8806v0qBonO/DWtTE4ivhqA/rqS7ODYC90Gbm4XXaeHno10WzvN1keMkyTJ9T3oCU1P6caypuRSiW7QwjuXaIn7ap/Z27VWg5r6WIov/UKNUEtGpc05j7LHAFabcemDib6Md4ZZJZJpdhR2DZlHst1ECfD5XhWVLKeo+ag4BtuU6ctfkrAel/ovPkyqJdE28ff1QI0SGmL8kVR1/FTbCh6mMuqXUam6TU7UKVjEXEttCqsfRPCY1I8O70Vpi6gGevv9lDqOtw53z6+ysOeUb4+zTjtbKj4RLczpabEdeuSqXvLnw6LOkWuR+ps639VcvxDadnW7UA6SefJRKeHNTEwMmDiJ0ubAHwKx4FKObfRtTXFsJuyeGsxzYhouBqCbieQANldVmBsR5dP8/NLpMEi3y96pOJZDSciBzXoyszSlyYziGzB14gPQ5ead7LhwkCRa+RyMifd02W9g82zI/wDKPUpNJ8l08xHMCI8VfG9GaaOZ/inu4AG1GNDe3EN1Dhy7wsPhsBwhdk3xAqUXTlMTIjOWkei51i8OGhNNl8EbVmP2udClbv0JdKZ2nL6kNur3d/AFokhWxoz5HcmXrKYDCiA/KlvPZQc2CO5aBA2VM1HxDtUbsRGSDM5KICh2+IpEnMrIFajfDFglrQsuoz7OAUSNBIcEggggcdN2BtDD4CgysWtq4qoOKmD+WiD+UnkZAPOxyFzR7Y23WxLy+s8uJy0a0HMNGQE6BUeEqS0SfYUostPvSR3jNb4dWQfZIwtMG7iYm8ZgjW+idLYkXJOuk8/KCmcPx1HBjBxEzZoEmb++ULZbH3B4oNd8f0Mz/udp4eaWWZQ7Kwwyn0ZAep0zU7CbDr1I4KNQjmRA8zC6fs/YtGiB8OmwdYknvJuVODSL5eCyy8uXrRsj4kV3s5gNz8UP+L/2b91ofw/2PUZiX/EaWwwi8XkjUdy1lWo4j7JzZNMySc4I+tz6eKReROWmHJ48IxtF9hX9loPT10+SmUzBHl62UDDak8x7+SsKAgjW+f3SNmZok5BJDb+o9CjcbJqnV10/f2FOUqDFExvPn7+yBf76psOke8jcJDDI8Vnlk+DKI1iXzEiLf4UMViATPcMpOalVcuf+FCDCTxdCOHqSI9PmsfFufJmiPVCzgA9hDhIIMz11SNj7MdTBDjJOvMaE9dPBXVFvZCYc4z7ylaeKjTF/I2nEi1acU3WAJaRfpl4Kpq03VHNkwwC4E3IMXveyvXsv771Dq0uJsgakcuf7IStjRlRHoH84uZJOuRfl6lQzVh7v7RM5kAT8ypdOlET+m99cz6qsxr+G+szy5T5AeqtGRNopd83kYcEWkAnvBGXyXO9rY2GLoG+JH8NJNgABylziPp6rku3cRpOq0VdBhLjBjWx6Ze8la3DMhsrPbCoQAVpA02la46M4RzEozWmUmvAPcE1RdbvKcAsU+aTWySnVDKRjDDEwph9s1uKqVAUraP5yoqzPsIEIQRoHCYQSoQQOofwtaFZYZzqpDGAdTlGkn5KniFotz/8AccOg+ad5Go0g44KUlZqth4AUCALucbuOZ/Zb/A0bLFbMbxVzybbxK6Ds9sALJJ7PV0o6JWHw7YuE87Dj3dSGNt4IVaYi3qhRHlsrMThoGneAk7Op5/PyVgKMtzRU6ENE9T80Y6BklcaJlL8p6ny92T9N/Lv+/wA1H4OzE5+kH9kxTeWiO/6kg+iRz2Z1CyzLpie75BJDJt78FHFWffMBTKbbeR8jdQnPk6GqkOBvLuRtZE35n5c0p3NBw9QlURbIeJby63TLGcJ7RmTP0gRoBCkuOXefqmaF3SkUbZRPQ4MQ4iSIztyAJ+l46p2i2TMzIg/t5p3gmEbqPQX+0KvBp2JyQ2WgE9yRVbDD3JZt1nrz5JTrhUTsBWYhhyHKPlrymVSY2lPE45BpjW+frAV/WEiOcA6Wkz8yq7GtAYcsp9+AC5LYxjN63j+FqjPhY052HCYPoJXGnvL6niutb3VQMNiL5McNO1PC0Dw4gPBct2ZQlwPVbYKyUn6NFgafCwKwfUNgmqYyCU6t2pWkQTUbYo6FEyltYXEJx1imSAwQoO0akAnQBTnkBZ/eHFcLI1K6TpAMtiHy4nqmkZRLMENGiRoBCQQQXAH8RTgq+3PdD3n+n6qoxoU/dxxBfGfCAP7iAumimJ1JHQt0qBcS7mZ8yujYGhzWY3P2dDB3BbbC0Y6rMehkdKh0MB6fVN1RHcpBZ795pt7NETOiI53DdJGJaAG90+KKuQAQdL+CapYfid6W5ZQT7yU5Ouh5Jex4OM+fiJlGXepz98pR4mmeIlotOWhH+ISaLpINx3rJJtM5LVk9tCbjy6gKRTqQL6a/NDDsM+/fNSOBOo+yLkKptsic7Lx9/NGHW+SgY3Ehs+f3+XqqOkiaVsYx2Iiwzv8AVSdnYUgSfeQWdrbVY0GpVPC0HLMk8hGaGL/ESnSFmOcAQMwCSZmM+XqFKG3ZolFpUjXAQiqPyVZgd5KVUDNhsIeIudJyJGXgrGQbiI6KvLVEeNdhOvok1nwCli3kmq7CR7slthRUvaS4vk5EcOnJvlmota4IvBMeAz7v3U+o3hnkLdZ5qvxFT1+SWE0Xowe/eH//ADVjnIB8S8T/APIWD2Th+0F07erDcVGqImWz4tmB6gLnuz2XJXqYdoyzWyxZZxR06U3TlNnZKWxpC0kwwY8EyaiU4mDKYKYAp/NZfeV8wtI8rK7yVO0Akn0ApEEEFAIYRhEgEAgQQQXALvGYQqfujgC6rEagnuE/WFIxTVofw5wXFUe8jKyObSsvgVzR0Pd/AkCP8LT4dhGag7OoZe7q6ZRt7ssqL5Z2yPUIORUOo+ENoEtlzTrlz59yi0sSH2nLOefQLmNGOrE1G8dsrx4HNTaFPhAMQYHcDAt9FVjEkVG0+bgPOfoD5KyrVuWndeBkps7InaQ9TIMdUg4S89/3iVGY4jKL3A0B1B8VPpvkD3f3Ki99iNUOUMRonv4iJGvdpomKdK8nzGvglOYJn+aPRcrom0rE4jEQLXKz+PxpIJyPpc/ZXWIGvuFmtv1LcIyy8/rMealLkyuOjBb4bwkP4R+XKRkeZHO45a9ylbv1WVasOglrj2ScuEATGokET0VNvNhiXsZyHFkdYtIHSfFVux8W/D4gPdaTDv8AtJk+sFa4wUYjNts7Tg2QRnr63y96LQYZ49/VZzZeLD2tcLzex7leYc5JCUy0DAUxUsbafVKpOTmuSarJLRV4tlryeYGZ6KrrUib+81oK7FArtAvHgo8KZeMzJbZpHOPKctT4/RYLEYL4VV7P6rf9rgHN9CF0rbj+y7uyHfl8/Vc92pUDqzSP0gHvaSPst/iv0TzL2LYzJLdaUGGJSXCy3mYYqmwUYuUnEFRXonCahWN26+ahWvqGyxW1Kk1HKeQBCQQQUQhoIIkAhyiQQXAN1ihHir/cDFBhI14lR40SkbExvw6sHU/ZNnVxNPjNKezvmynggQrDFVzEXjmI8lkd2seZieIRrotLRqSPldZIsrkhUitxj3GWjKD5c1n6mNNN0A2zjK4zurfaOFLiQ1xA14TB7lmdq7HPDIe7qHXtNwIyNkkmbcSVFvsipxuNXlZoOZ1JjmRPgQrihWFvc96q9lmKbQRcXjqYN+oED+1WNHhke5Stmae22T6bOLS/09wpFMeCRh7ZH95UkC/NCjO2HxW99yFKlJvnzTnw0rjAC7hbEsh4sAA+KytbCmrUIOTTJMch+y0eNrSOs2+iqNrEUqfAPz1SWjKeGJec+UD+4I8SuO+jmrntr1nPiJJz4shYdMoT22NiB1OQBlmM1rcduq34RqNs4CZAsYVFgcU+oTTLYjN2nkmbN0ONUK3H2zH+k8gEZActAZOcLpNFZzZu7dJrbAA5zqTnMqzw+I4XCm43zacpHXqPspezNkjfRf0clIVZRxOQn37hT2VgVZIyNDbhxZXUHHMIFpJVuGAeKgY1mvX3CEo6DCWzH7YouMydOV8ss76Ln+LH+rBzBPr+4XTNqix+y5ttNhFYk8k/j6mWy7gPcEhD4eUo6OXehXPLRemYiLXEqJUUh11Er5InEfFVYaT0WIxD5cStNtrExSjmssVGbtnCUEEFM4CCCCBwEESC4432NcqLFVIIIzBlBBWmFaOobk7V4qYPRdE2fBAQQXnez0p7jY9iaDQJhUG0sESC5tjOuWd0EEJBxNlVs0vLnAXgxc5jr1WhoURpzy7v3QQU0g5CTEamOuhlT8PiZsffNBBO+zK9omGwUGvViZRoKjJRIIeAHVH5D52+8LOYvaHFVpvddz22F4aOQ980aCVmrCv5B7W3gDcO8HLhNr8vuoO7TQWg6m58UEFN9m3iknRrBiGx3LJ7y7aaCKl5bUDWtFpMS8k8g05cyiQRfZmqtl7s/HcTQ4ajlkr/AAeJJj34oIIp0yM0iwLoCh13SggnZBIqdo0jwHrkuYbzWqju+qCCph/ceT/gw8KbBN4gESUSC2szkc/RRXCUEE4plt4qvaDVSIILPLs4JBBBA4CCJBA4NEgguO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1716" name="AutoShape 4" descr="data:image/jpeg;base64,/9j/4AAQSkZJRgABAQAAAQABAAD/2wCEAAkGBhQSERQUExQUFBUWFxgYGBQUFhQXFxQYFRQVFRQXFBcXHCYeFxojGRcVHy8gIycpLCwsFR4xNTAqNScrLCkBCQoKDgwOGg8PGikcHBwpKSwsLCwsKSkpKSwpKSwpKSwpLCksKSkpKSwpKSwsKSwpKSkpLCwsLCwpKSksKSwsLP/AABEIALcBEwMBIgACEQEDEQH/xAAbAAAABwEAAAAAAAAAAAAAAAAAAQIDBAUGB//EAD0QAAEDAgMFBgQEBQMFAQAAAAEAAhEDIQQxQQUGElFhInGBkaHwE7HB0QcyUuEUQmKC8SMzQxZykqKyJP/EABkBAAMBAQEAAAAAAAAAAAAAAAECAwQABf/EACMRAAICAgIDAAIDAAAAAAAAAAABAhEDIRIxBEFREzIicZH/2gAMAwEAAhEDEQA/AOXkTrCSXHl9/f3S23880p4j34FeqRGDPLwCQARp3qRUrTlflz93QBsuo4QG6wji9wlAmenJL4hyhE4ZLYI7/JbHZ77TzCx1daPZdcQFHIh4FhzClCCxpGihizu8KVhXgt4eRUCoeGvdP8QDnT0KjOPK0WT7W87yEAkvEuMgtGYSKjSW38k5QrDslFXgOPJUEGaLbFHTeLhLa/TQpptKH+CDCLa4xCYdVJCcL4JHNMOMGOaARzDGyibTx3wmOOuQHVP0yQfVZ7erFAkAGyaPYrKStWLjJkkptxTlJyWXK6JETjS21rp2pTB700/Dlczh1jwm3OvCYLeqUXlCzgEJLolOtekvbmgcNFDiQcxNmQlYRbSiJEpPEm3OS2cKquhRilPKSFnm7Y6QIQSkF1HWXlR/+Uh9xrHdHv8AZKbUhNPf78lvJhtac0TzdHMQR79/dCEQCqUlONkdEGs0ROyROGawsrjYzQWzF2qpqaKdsjGtY4zkfmpz2h49l/h3gls81LbThxgeKrsM6XTpNlcVHHRZSw0W3KSwmO4qSwhE8HzROHGs7N9E7WeC0JLMM5wgAlB+z6nDwlt0y0KxoPgdycJuE0zCFok5pTJhc9hBUMOQ4LpdU6qLjsY1gkmEDhvHV9AblZbeENAAGauaQdUBt/coWP2UJaJif5iuAZ4EtAlPU6wK0dLdKo9oLHMdxGAJElQNp7sVaP8AuUnN6xbzCvH+yLICNwTXwy3K/RKGIBEZHqnZ1jRQiUfwrIhZKEBASHNSmnzSXXsgcCRqJtpz0SHI8RSLSQRBCZqPCXo4M2TTilB6j1XKc5UgpCCUAiRrOhxaCARKtilk8GT796JylS538eaKMtU5Tka9eeQ9ytaEFtaB096JYIHu6SBIn5JYZn3dffXwTACLvBIFUDVGKB1Pf5lJNAD3quCIN0TqdkvhRMyuEKOsdGDrsbxNJ4dFOw28FWYcFc7AxLalMMObefopdfYYrEBgv0WWUKKpkXDuq1I4AD0Wn2HsF7jNbIRllcTn9Fa7tbsNot4c3Zlx0P2WhpUO0b+EJefHoPZXswI4HBouMtO5QquFIdJcAIuIMyedloXCcunL1UCpgtS2Z8e9BTt7HRTVhT4uDiAM2Ji/s2T9DZrYkkT087qu29seo4uLZyyAjWLnQqGzHPwziD2gTPUXAPyVfxpq4sazTt2eCBxNaR3XUbaO41CtBgtOhBt5IbN3na6G1AGzcE5dBzae/mtFRqTpY+vdzU9rsnJHP9pbuPoNgDib+ofULP4vYtWu9rGcJtlIC7RXw7S2D2gfquUb67svw7zVpFwYTeCeyfsmi7dCN6KTF7uYvDwSx4j+ZskDyVlsv8RMRShtUNrMyLXi8a3+6hbN30xNAiKhe39L+0Pur+ntrAY4cOJp/wAPVP8Ays/L3n91dKu1ZJux3+A2btL/AGz/AAtcj8pgNJie4+ix+825FfCH/UbLDlUbcEDXorXbm4dWiPi0iK1LMPZcgacQH0Wj3Or4x9IsrlhpOHZbXHETYQBcGMoSynGCu9BjFydJHJS0tykpLK3NdE25uUysHPwsCowxUw/FPCbyWHUHMWWCxGHglrgWuHOxHejGSkrRztOmMuzSWMkxMdSkGQfd0tr9UTht6i1RCmPcFErqc+goYL0lGgsjdlAkcoIlwRcoklGjyBRd8HvqdO5KBSGPGXvuSit1kiRECOXXL7pLBGX7dT75omH39kTqgAt5/b3qqHA4/n8vfuUovzSGvj379hJNZCzgyUOJNNcSeyC731RcLtRCHI4s9kYktqDquvbq7J+HT43jtOEjoDz+a5budsj+IxLB/K0hzj0F48TZdyaziAOn00ChlYyHcHhrTFvcEkp1+DBzmI8z3BSqOQvb3P180sjU+/dljk6KIr2YfhFvLmffyT1MGLwfROluds/QC0eaj4nWZyj15c1JzKJWV+0sCKojihpmeHlEWOl1kN4N3fymkySSRfIAWicrGdfut8zDR5eAPNMvwFgJsBHnEZeKKzuHRWKRzevsJ9NocXyGiIiJziDnzsOau929rnsB3HGYLgQLi0HXP1V+/YgeQC3ihwcL5ETePH0U12xARe2mspl5baqSsMool0KvEQc5HTLmUnHbMbVY5rwCCCCNCCmcPsqoxvYee46KRNf9LfN3iisqM7xv0cS3r3YdhKvCbsd+R3TkeoVG1k2AJOka9y7/ALQ3c/imxWYwtzAvII1BRbL3No0DLKbAf1BokdJMlaV5SUfpP8WzF/h7sTFUuIvc5jCLUjzNpcDkRy81b7bqNYHNDSXtDuGZEu5ybk3z7lpsdiKWHYXu/lFza1uuS4/vfvmapLaZsZl+t9B4WWOXLyJ0aoccUbK7bezcZgq3xH8TXG/xGmRcZF3pfkjxO0qOPbw1gKVfSqLNeeThoVJ2F+ID2N+FiGivRNofdwHQnNRN69iUAz+Iwj5pHNhzpn7L064qn6MN27MrtTCPouLHiCMjoeoKhtMmZ8E/j9svqMax1+HI6xylQGvhR57HokVD1TQYXGyQ96m7IHaSuV6CkRq+BcwSQo60e2mzTCzinJUxgIkaJA4NBEjQOLemPfNOcQjJMvrDS5/Tz/b7pdPDOeTPZ7hblC9C/hEbq4gW6ZIuNxyaVq9k/h7ia0GlRcQZ7T+yLZiXeELS0fwmNMTisVQoC0iQTcSR2iB43Qv6wHMm4V2pjoE4MGOvmulO3c2PS/3Ma+oY/wCMddIadOt0XHsNn8uIqf8AlHzCbXxgswDSg566BUwexqwIp1KlF2nFxDIQPzAg5znoqDbO41VgL6LhiKX6qUEgdWifNHmjqNB+FuEBD3wLmJ1MDtfZdQw1GWgHK0+Onksl+H+xvhYdlrkcXfxe4W2oNgW7/IlYsj2WQ/RpZD37j5JVWjdPUm5FG4ZrO1YUyu4SXQcvuQUoYW4MG2nf+31U1lITAzsT4zCNzIHOb+llNxKKRW1GGLZ9OqjYJjgOHOJ/yrd4AE5Qqeu7hHG2ZIIgcpWXI36NEN6HqOLDZ/p/M7TTXxUavvNTDy2YM6wAe4/RVVem9zncdmEW84HEOo+azu8eyHGmBTeZnme0CLQOpPJTxz5PjdF/xR7N5T3mpjPL3+yk0d4abvyrluxN0RXYPjVKk6iTbMCOtwO7wUnEfhy8j/SrunSSY5C4Mi89ysua1YkscEdDxm9NOn+Z7G99h4kqkfvb/EODaNRhzvxWMcgBcrl21/w8xjCT/uRydJI5wb/4KoxsrFUTxcFVhF54XDJWWPl2yNqPSN9vzs/EuaC2pxtFyzIz53XKsXXIdBkHquiYze7jpNc6ziLg8xn6rDY+oK7yY8VfHkcFxDlxqVNdkGlVKVjcc7hgGAQAQMjGp6pFWkaZg+ab+CajgAtTyXHRi40yHwyiLCtjsrYrQJIQ2jsQOb2Qp8R6MaArzY+BOalYTdkh11oMNgGtgFNGP04o9t0opLKlbPeBo4HdFjCln2cEgggkOCRooRoHHQ90Pw8qYhvxXkUaAu6q+AS0EcXDPLnktL/1Ds/Z4LcNRGIq5GtU/LIMzcXGdhGl81mdvb21cWQxstpAgU6LcrWbMfmdFvAKy2P+Hp+H8bG1BhaNj2o43AiQQDlpoT0st1Jft/hAi7W/ELG1yR8UsaZhlLsi+beIdoiOZOajYLdnGYoyylVfP8zhAuY/M+PY6K//AOrsFg+zgsMKjx/z173GobnGv8uiptqb942v+au5o/TTPwwI07MGO8806v0qBonO/DWtTE4ivhqA/rqS7ODYC90Gbm4XXaeHno10WzvN1keMkyTJ9T3oCU1P6caypuRSiW7QwjuXaIn7ap/Z27VWg5r6WIov/UKNUEtGpc05j7LHAFabcemDib6Md4ZZJZJpdhR2DZlHst1ECfD5XhWVLKeo+ag4BtuU6ctfkrAel/ovPkyqJdE28ff1QI0SGmL8kVR1/FTbCh6mMuqXUam6TU7UKVjEXEttCqsfRPCY1I8O70Vpi6gGevv9lDqOtw53z6+ysOeUb4+zTjtbKj4RLczpabEdeuSqXvLnw6LOkWuR+ps639VcvxDadnW7UA6SefJRKeHNTEwMmDiJ0ubAHwKx4FKObfRtTXFsJuyeGsxzYhouBqCbieQANldVmBsR5dP8/NLpMEi3y96pOJZDSciBzXoyszSlyYziGzB14gPQ5ead7LhwkCRa+RyMifd02W9g82zI/wDKPUpNJ8l08xHMCI8VfG9GaaOZ/inu4AG1GNDe3EN1Dhy7wsPhsBwhdk3xAqUXTlMTIjOWkei51i8OGhNNl8EbVmP2udClbv0JdKZ2nL6kNur3d/AFokhWxoz5HcmXrKYDCiA/KlvPZQc2CO5aBA2VM1HxDtUbsRGSDM5KICh2+IpEnMrIFajfDFglrQsuoz7OAUSNBIcEggggcdN2BtDD4CgysWtq4qoOKmD+WiD+UnkZAPOxyFzR7Y23WxLy+s8uJy0a0HMNGQE6BUeEqS0SfYUostPvSR3jNb4dWQfZIwtMG7iYm8ZgjW+idLYkXJOuk8/KCmcPx1HBjBxEzZoEmb++ULZbH3B4oNd8f0Mz/udp4eaWWZQ7Kwwyn0ZAep0zU7CbDr1I4KNQjmRA8zC6fs/YtGiB8OmwdYknvJuVODSL5eCyy8uXrRsj4kV3s5gNz8UP+L/2b91ofw/2PUZiX/EaWwwi8XkjUdy1lWo4j7JzZNMySc4I+tz6eKReROWmHJ48IxtF9hX9loPT10+SmUzBHl62UDDak8x7+SsKAgjW+f3SNmZok5BJDb+o9CjcbJqnV10/f2FOUqDFExvPn7+yBf76psOke8jcJDDI8Vnlk+DKI1iXzEiLf4UMViATPcMpOalVcuf+FCDCTxdCOHqSI9PmsfFufJmiPVCzgA9hDhIIMz11SNj7MdTBDjJOvMaE9dPBXVFvZCYc4z7ylaeKjTF/I2nEi1acU3WAJaRfpl4Kpq03VHNkwwC4E3IMXveyvXsv771Dq0uJsgakcuf7IStjRlRHoH84uZJOuRfl6lQzVh7v7RM5kAT8ypdOlET+m99cz6qsxr+G+szy5T5AeqtGRNopd83kYcEWkAnvBGXyXO9rY2GLoG+JH8NJNgABylziPp6rku3cRpOq0VdBhLjBjWx6Ze8la3DMhsrPbCoQAVpA02la46M4RzEozWmUmvAPcE1RdbvKcAsU+aTWySnVDKRjDDEwph9s1uKqVAUraP5yoqzPsIEIQRoHCYQSoQQOofwtaFZYZzqpDGAdTlGkn5KniFotz/8AccOg+ad5Go0g44KUlZqth4AUCALucbuOZ/Zb/A0bLFbMbxVzybbxK6Ds9sALJJ7PV0o6JWHw7YuE87Dj3dSGNt4IVaYi3qhRHlsrMThoGneAk7Op5/PyVgKMtzRU6ENE9T80Y6BklcaJlL8p6ny92T9N/Lv+/wA1H4OzE5+kH9kxTeWiO/6kg+iRz2Z1CyzLpie75BJDJt78FHFWffMBTKbbeR8jdQnPk6GqkOBvLuRtZE35n5c0p3NBw9QlURbIeJby63TLGcJ7RmTP0gRoBCkuOXefqmaF3SkUbZRPQ4MQ4iSIztyAJ+l46p2i2TMzIg/t5p3gmEbqPQX+0KvBp2JyQ2WgE9yRVbDD3JZt1nrz5JTrhUTsBWYhhyHKPlrymVSY2lPE45BpjW+frAV/WEiOcA6Wkz8yq7GtAYcsp9+AC5LYxjN63j+FqjPhY052HCYPoJXGnvL6niutb3VQMNiL5McNO1PC0Dw4gPBct2ZQlwPVbYKyUn6NFgafCwKwfUNgmqYyCU6t2pWkQTUbYo6FEyltYXEJx1imSAwQoO0akAnQBTnkBZ/eHFcLI1K6TpAMtiHy4nqmkZRLMENGiRoBCQQQXAH8RTgq+3PdD3n+n6qoxoU/dxxBfGfCAP7iAumimJ1JHQt0qBcS7mZ8yujYGhzWY3P2dDB3BbbC0Y6rMehkdKh0MB6fVN1RHcpBZ795pt7NETOiI53DdJGJaAG90+KKuQAQdL+CapYfid6W5ZQT7yU5Ouh5Jex4OM+fiJlGXepz98pR4mmeIlotOWhH+ISaLpINx3rJJtM5LVk9tCbjy6gKRTqQL6a/NDDsM+/fNSOBOo+yLkKptsic7Lx9/NGHW+SgY3Ehs+f3+XqqOkiaVsYx2Iiwzv8AVSdnYUgSfeQWdrbVY0GpVPC0HLMk8hGaGL/ESnSFmOcAQMwCSZmM+XqFKG3ZolFpUjXAQiqPyVZgd5KVUDNhsIeIudJyJGXgrGQbiI6KvLVEeNdhOvok1nwCli3kmq7CR7slthRUvaS4vk5EcOnJvlmota4IvBMeAz7v3U+o3hnkLdZ5qvxFT1+SWE0Xowe/eH//ADVjnIB8S8T/APIWD2Th+0F07erDcVGqImWz4tmB6gLnuz2XJXqYdoyzWyxZZxR06U3TlNnZKWxpC0kwwY8EyaiU4mDKYKYAp/NZfeV8wtI8rK7yVO0Akn0ApEEEFAIYRhEgEAgQQQXALvGYQqfujgC6rEagnuE/WFIxTVofw5wXFUe8jKyObSsvgVzR0Pd/AkCP8LT4dhGag7OoZe7q6ZRt7ssqL5Z2yPUIORUOo+ENoEtlzTrlz59yi0sSH2nLOefQLmNGOrE1G8dsrx4HNTaFPhAMQYHcDAt9FVjEkVG0+bgPOfoD5KyrVuWndeBkps7InaQ9TIMdUg4S89/3iVGY4jKL3A0B1B8VPpvkD3f3Ki99iNUOUMRonv4iJGvdpomKdK8nzGvglOYJn+aPRcrom0rE4jEQLXKz+PxpIJyPpc/ZXWIGvuFmtv1LcIyy8/rMealLkyuOjBb4bwkP4R+XKRkeZHO45a9ylbv1WVasOglrj2ScuEATGokET0VNvNhiXsZyHFkdYtIHSfFVux8W/D4gPdaTDv8AtJk+sFa4wUYjNts7Tg2QRnr63y96LQYZ49/VZzZeLD2tcLzex7leYc5JCUy0DAUxUsbafVKpOTmuSarJLRV4tlryeYGZ6KrrUib+81oK7FArtAvHgo8KZeMzJbZpHOPKctT4/RYLEYL4VV7P6rf9rgHN9CF0rbj+y7uyHfl8/Vc92pUDqzSP0gHvaSPst/iv0TzL2LYzJLdaUGGJSXCy3mYYqmwUYuUnEFRXonCahWN26+ahWvqGyxW1Kk1HKeQBCQQQUQhoIIkAhyiQQXAN1ihHir/cDFBhI14lR40SkbExvw6sHU/ZNnVxNPjNKezvmynggQrDFVzEXjmI8lkd2seZieIRrotLRqSPldZIsrkhUitxj3GWjKD5c1n6mNNN0A2zjK4zurfaOFLiQ1xA14TB7lmdq7HPDIe7qHXtNwIyNkkmbcSVFvsipxuNXlZoOZ1JjmRPgQrihWFvc96q9lmKbQRcXjqYN+oED+1WNHhke5Stmae22T6bOLS/09wpFMeCRh7ZH95UkC/NCjO2HxW99yFKlJvnzTnw0rjAC7hbEsh4sAA+KytbCmrUIOTTJMch+y0eNrSOs2+iqNrEUqfAPz1SWjKeGJec+UD+4I8SuO+jmrntr1nPiJJz4shYdMoT22NiB1OQBlmM1rcduq34RqNs4CZAsYVFgcU+oTTLYjN2nkmbN0ONUK3H2zH+k8gEZActAZOcLpNFZzZu7dJrbAA5zqTnMqzw+I4XCm43zacpHXqPspezNkjfRf0clIVZRxOQn37hT2VgVZIyNDbhxZXUHHMIFpJVuGAeKgY1mvX3CEo6DCWzH7YouMydOV8ss76Ln+LH+rBzBPr+4XTNqix+y5ttNhFYk8k/j6mWy7gPcEhD4eUo6OXehXPLRemYiLXEqJUUh11Er5InEfFVYaT0WIxD5cStNtrExSjmssVGbtnCUEEFM4CCCCBwEESC4432NcqLFVIIIzBlBBWmFaOobk7V4qYPRdE2fBAQQXnez0p7jY9iaDQJhUG0sESC5tjOuWd0EEJBxNlVs0vLnAXgxc5jr1WhoURpzy7v3QQU0g5CTEamOuhlT8PiZsffNBBO+zK9omGwUGvViZRoKjJRIIeAHVH5D52+8LOYvaHFVpvddz22F4aOQ980aCVmrCv5B7W3gDcO8HLhNr8vuoO7TQWg6m58UEFN9m3iknRrBiGx3LJ7y7aaCKl5bUDWtFpMS8k8g05cyiQRfZmqtl7s/HcTQ4ajlkr/AAeJJj34oIIp0yM0iwLoCh13SggnZBIqdo0jwHrkuYbzWqju+qCCph/ceT/gw8KbBN4gESUSC2szkc/RRXCUEE4plt4qvaDVSIILPLs4JBBBA4CCJBA4NEgguO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1718" name="Picture 6" descr="http://www.nadis.org.uk/media/40759/fig2_500x333.jpg"/>
          <p:cNvPicPr>
            <a:picLocks noChangeAspect="1" noChangeArrowheads="1"/>
          </p:cNvPicPr>
          <p:nvPr/>
        </p:nvPicPr>
        <p:blipFill>
          <a:blip r:embed="rId3" cstate="print"/>
          <a:srcRect/>
          <a:stretch>
            <a:fillRect/>
          </a:stretch>
        </p:blipFill>
        <p:spPr bwMode="auto">
          <a:xfrm>
            <a:off x="5257800" y="3579345"/>
            <a:ext cx="3352457" cy="2232737"/>
          </a:xfrm>
          <a:prstGeom prst="rect">
            <a:avLst/>
          </a:prstGeom>
          <a:noFill/>
        </p:spPr>
      </p:pic>
      <p:pic>
        <p:nvPicPr>
          <p:cNvPr id="167938" name="Picture 2" descr="&amp;Rcy;&amp;iecy;&amp;zcy;&amp;ucy;&amp;lcy;&amp;tcy;&amp;acy;&amp;tcy; &amp;scy;&amp;lcy;&amp;icy;&amp;kcy;&amp;acy; &amp;zcy;&amp;acy; k99 e. coli"/>
          <p:cNvPicPr>
            <a:picLocks noChangeAspect="1" noChangeArrowheads="1"/>
          </p:cNvPicPr>
          <p:nvPr/>
        </p:nvPicPr>
        <p:blipFill>
          <a:blip r:embed="rId4" cstate="print"/>
          <a:srcRect/>
          <a:stretch>
            <a:fillRect/>
          </a:stretch>
        </p:blipFill>
        <p:spPr bwMode="auto">
          <a:xfrm>
            <a:off x="773087" y="3759452"/>
            <a:ext cx="3790507" cy="1752600"/>
          </a:xfrm>
          <a:prstGeom prst="rect">
            <a:avLst/>
          </a:prstGeom>
          <a:noFill/>
        </p:spPr>
      </p:pic>
    </p:spTree>
    <p:extLst>
      <p:ext uri="{BB962C8B-B14F-4D97-AF65-F5344CB8AC3E}">
        <p14:creationId xmlns:p14="http://schemas.microsoft.com/office/powerpoint/2010/main" val="2962023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4294967295"/>
          </p:nvPr>
        </p:nvSpPr>
        <p:spPr>
          <a:xfrm>
            <a:off x="0" y="381000"/>
            <a:ext cx="8458200" cy="3429000"/>
          </a:xfrm>
        </p:spPr>
        <p:txBody>
          <a:bodyPr>
            <a:normAutofit/>
          </a:bodyPr>
          <a:lstStyle/>
          <a:p>
            <a:pPr marL="411163" eaLnBrk="1" hangingPunct="1">
              <a:buFont typeface="Wingdings" pitchFamily="2" charset="2"/>
              <a:buChar char=""/>
            </a:pPr>
            <a:r>
              <a:rPr lang="en-US" sz="2800" dirty="0" smtClean="0">
                <a:latin typeface="Times New Roman" pitchFamily="18" charset="0"/>
              </a:rPr>
              <a:t>Za </a:t>
            </a:r>
            <a:r>
              <a:rPr lang="en-US" sz="2800" dirty="0" err="1" smtClean="0">
                <a:latin typeface="Times New Roman" pitchFamily="18" charset="0"/>
              </a:rPr>
              <a:t>dalji</a:t>
            </a:r>
            <a:r>
              <a:rPr lang="en-US" sz="2800" dirty="0" smtClean="0">
                <a:latin typeface="Times New Roman" pitchFamily="18" charset="0"/>
              </a:rPr>
              <a:t> </a:t>
            </a:r>
            <a:r>
              <a:rPr lang="en-US" sz="2800" dirty="0" err="1" smtClean="0">
                <a:latin typeface="Times New Roman" pitchFamily="18" charset="0"/>
              </a:rPr>
              <a:t>život</a:t>
            </a:r>
            <a:r>
              <a:rPr lang="en-US" sz="2800" dirty="0" smtClean="0">
                <a:latin typeface="Times New Roman" pitchFamily="18" charset="0"/>
              </a:rPr>
              <a:t> </a:t>
            </a:r>
            <a:r>
              <a:rPr lang="en-US" sz="2800" dirty="0" err="1" smtClean="0">
                <a:latin typeface="Times New Roman" pitchFamily="18" charset="0"/>
              </a:rPr>
              <a:t>novorođenčadi</a:t>
            </a:r>
            <a:r>
              <a:rPr lang="en-US" sz="2800" dirty="0" smtClean="0">
                <a:latin typeface="Times New Roman" pitchFamily="18" charset="0"/>
              </a:rPr>
              <a:t> </a:t>
            </a:r>
            <a:r>
              <a:rPr lang="en-US" sz="2800" dirty="0" err="1" smtClean="0">
                <a:latin typeface="Times New Roman" pitchFamily="18" charset="0"/>
              </a:rPr>
              <a:t>od</a:t>
            </a:r>
            <a:r>
              <a:rPr lang="en-US" sz="2800" dirty="0" smtClean="0">
                <a:latin typeface="Times New Roman" pitchFamily="18" charset="0"/>
              </a:rPr>
              <a:t> </a:t>
            </a:r>
            <a:r>
              <a:rPr lang="en-US" sz="2800" dirty="0" err="1" smtClean="0">
                <a:latin typeface="Times New Roman" pitchFamily="18" charset="0"/>
              </a:rPr>
              <a:t>posebnog</a:t>
            </a:r>
            <a:r>
              <a:rPr lang="en-US" sz="2800" dirty="0" smtClean="0">
                <a:latin typeface="Times New Roman" pitchFamily="18" charset="0"/>
              </a:rPr>
              <a:t> </a:t>
            </a:r>
            <a:r>
              <a:rPr lang="en-US" sz="2800" dirty="0" err="1" smtClean="0">
                <a:latin typeface="Times New Roman" pitchFamily="18" charset="0"/>
              </a:rPr>
              <a:t>značaja</a:t>
            </a:r>
            <a:r>
              <a:rPr lang="en-US" sz="2800" dirty="0" smtClean="0">
                <a:latin typeface="Times New Roman" pitchFamily="18" charset="0"/>
              </a:rPr>
              <a:t> je </a:t>
            </a:r>
            <a:r>
              <a:rPr lang="en-US" sz="2800" b="1" dirty="0" err="1" smtClean="0">
                <a:solidFill>
                  <a:srgbClr val="002060"/>
                </a:solidFill>
                <a:latin typeface="Times New Roman" pitchFamily="18" charset="0"/>
              </a:rPr>
              <a:t>pasivan</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imunitet</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dobijen</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od</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majki</a:t>
            </a:r>
            <a:endParaRPr lang="en-US" sz="2800" b="1" dirty="0" smtClean="0">
              <a:solidFill>
                <a:srgbClr val="002060"/>
              </a:solidFill>
              <a:latin typeface="Times New Roman" pitchFamily="18" charset="0"/>
            </a:endParaRPr>
          </a:p>
          <a:p>
            <a:pPr marL="411163" eaLnBrk="1" hangingPunct="1">
              <a:buFont typeface="Wingdings" pitchFamily="2" charset="2"/>
              <a:buChar char=""/>
            </a:pPr>
            <a:r>
              <a:rPr lang="en-US" sz="2800" dirty="0" err="1" smtClean="0">
                <a:latin typeface="Times New Roman" pitchFamily="18" charset="0"/>
              </a:rPr>
              <a:t>Zbog</a:t>
            </a:r>
            <a:r>
              <a:rPr lang="en-US" sz="2800" dirty="0" smtClean="0">
                <a:latin typeface="Times New Roman" pitchFamily="18" charset="0"/>
              </a:rPr>
              <a:t> </a:t>
            </a:r>
            <a:r>
              <a:rPr lang="en-US" sz="2800" dirty="0" err="1" smtClean="0">
                <a:latin typeface="Times New Roman" pitchFamily="18" charset="0"/>
              </a:rPr>
              <a:t>odsustva</a:t>
            </a:r>
            <a:r>
              <a:rPr lang="en-US" sz="2800" dirty="0" smtClean="0">
                <a:latin typeface="Times New Roman" pitchFamily="18" charset="0"/>
              </a:rPr>
              <a:t> </a:t>
            </a:r>
            <a:r>
              <a:rPr lang="en-US" sz="2800" dirty="0" err="1" smtClean="0">
                <a:latin typeface="Times New Roman" pitchFamily="18" charset="0"/>
              </a:rPr>
              <a:t>transplacentarnog</a:t>
            </a:r>
            <a:r>
              <a:rPr lang="en-US" sz="2800" dirty="0" smtClean="0">
                <a:latin typeface="Times New Roman" pitchFamily="18" charset="0"/>
              </a:rPr>
              <a:t> </a:t>
            </a:r>
            <a:r>
              <a:rPr lang="en-US" sz="2800" dirty="0" err="1" smtClean="0">
                <a:latin typeface="Times New Roman" pitchFamily="18" charset="0"/>
              </a:rPr>
              <a:t>prenošenja</a:t>
            </a:r>
            <a:r>
              <a:rPr lang="en-US" sz="2800" dirty="0" smtClean="0">
                <a:latin typeface="Times New Roman" pitchFamily="18" charset="0"/>
              </a:rPr>
              <a:t> </a:t>
            </a:r>
            <a:r>
              <a:rPr lang="en-US" sz="2800" dirty="0" err="1" smtClean="0">
                <a:latin typeface="Times New Roman" pitchFamily="18" charset="0"/>
              </a:rPr>
              <a:t>imunoglobulina</a:t>
            </a:r>
            <a:r>
              <a:rPr lang="en-US" sz="2800" dirty="0" smtClean="0">
                <a:latin typeface="Times New Roman" pitchFamily="18" charset="0"/>
              </a:rPr>
              <a:t> </a:t>
            </a:r>
            <a:r>
              <a:rPr lang="en-US" sz="2800" dirty="0" err="1" smtClean="0">
                <a:latin typeface="Times New Roman" pitchFamily="18" charset="0"/>
              </a:rPr>
              <a:t>novorođenčad</a:t>
            </a:r>
            <a:r>
              <a:rPr lang="en-US" sz="2800" dirty="0" smtClean="0">
                <a:latin typeface="Times New Roman" pitchFamily="18" charset="0"/>
              </a:rPr>
              <a:t> </a:t>
            </a:r>
            <a:r>
              <a:rPr lang="en-US" sz="2800" dirty="0" err="1" smtClean="0">
                <a:latin typeface="Times New Roman" pitchFamily="18" charset="0"/>
              </a:rPr>
              <a:t>isključivo</a:t>
            </a:r>
            <a:r>
              <a:rPr lang="en-US" sz="2800" dirty="0" smtClean="0">
                <a:latin typeface="Times New Roman" pitchFamily="18" charset="0"/>
              </a:rPr>
              <a:t> </a:t>
            </a:r>
            <a:r>
              <a:rPr lang="en-US" sz="2800" b="1" dirty="0" err="1" smtClean="0">
                <a:solidFill>
                  <a:srgbClr val="002060"/>
                </a:solidFill>
                <a:latin typeface="Times New Roman" pitchFamily="18" charset="0"/>
              </a:rPr>
              <a:t>dobijaju</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antitela</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putem</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kolostruma</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i</a:t>
            </a:r>
            <a:r>
              <a:rPr lang="en-US" sz="2800" b="1" dirty="0" smtClean="0">
                <a:solidFill>
                  <a:srgbClr val="002060"/>
                </a:solidFill>
                <a:latin typeface="Times New Roman" pitchFamily="18" charset="0"/>
              </a:rPr>
              <a:t> </a:t>
            </a:r>
            <a:r>
              <a:rPr lang="en-US" sz="2800" b="1" dirty="0" err="1" smtClean="0">
                <a:solidFill>
                  <a:srgbClr val="002060"/>
                </a:solidFill>
                <a:latin typeface="Times New Roman" pitchFamily="18" charset="0"/>
              </a:rPr>
              <a:t>mleka</a:t>
            </a:r>
            <a:endParaRPr lang="en-US" sz="2800" b="1" dirty="0" smtClean="0">
              <a:solidFill>
                <a:srgbClr val="002060"/>
              </a:solidFill>
              <a:latin typeface="Times New Roman" pitchFamily="18" charset="0"/>
            </a:endParaRPr>
          </a:p>
        </p:txBody>
      </p:sp>
      <p:sp>
        <p:nvSpPr>
          <p:cNvPr id="80898" name="Rectangle 2"/>
          <p:cNvSpPr>
            <a:spLocks noGrp="1" noChangeArrowheads="1"/>
          </p:cNvSpPr>
          <p:nvPr>
            <p:ph type="title" idx="4294967295"/>
          </p:nvPr>
        </p:nvSpPr>
        <p:spPr>
          <a:xfrm>
            <a:off x="1219200" y="1066800"/>
            <a:ext cx="7924800" cy="685800"/>
          </a:xfrm>
        </p:spPr>
        <p:txBody>
          <a:bodyPr>
            <a:normAutofit fontScale="90000"/>
          </a:bodyPr>
          <a:lstStyle/>
          <a:p>
            <a:pPr eaLnBrk="1" fontAlgn="auto" hangingPunct="1">
              <a:spcAft>
                <a:spcPts val="0"/>
              </a:spcAft>
              <a:defRPr/>
            </a:pPr>
            <a:r>
              <a:rPr lang="en-US" sz="2900" b="1">
                <a:solidFill>
                  <a:srgbClr val="FF3300"/>
                </a:solidFill>
                <a:latin typeface="Times New Roman" pitchFamily="18" charset="0"/>
              </a:rPr>
              <a:t/>
            </a:r>
            <a:br>
              <a:rPr lang="en-US" sz="2900" b="1">
                <a:solidFill>
                  <a:srgbClr val="FF3300"/>
                </a:solidFill>
                <a:latin typeface="Times New Roman" pitchFamily="18" charset="0"/>
              </a:rPr>
            </a:br>
            <a:endParaRPr lang="en-US" b="1">
              <a:latin typeface="Times New Roman" pitchFamily="18" charset="0"/>
            </a:endParaRPr>
          </a:p>
        </p:txBody>
      </p:sp>
      <p:pic>
        <p:nvPicPr>
          <p:cNvPr id="43012" name="Picture 4" descr="epec"/>
          <p:cNvPicPr>
            <a:picLocks noChangeAspect="1" noChangeArrowheads="1"/>
          </p:cNvPicPr>
          <p:nvPr/>
        </p:nvPicPr>
        <p:blipFill>
          <a:blip r:embed="rId3" cstate="print"/>
          <a:srcRect/>
          <a:stretch>
            <a:fillRect/>
          </a:stretch>
        </p:blipFill>
        <p:spPr bwMode="auto">
          <a:xfrm>
            <a:off x="5181601" y="2671859"/>
            <a:ext cx="3276599" cy="3343081"/>
          </a:xfrm>
          <a:prstGeom prst="rect">
            <a:avLst/>
          </a:prstGeom>
          <a:noFill/>
          <a:ln w="9525">
            <a:noFill/>
            <a:miter lim="800000"/>
            <a:headEnd/>
            <a:tailEnd/>
          </a:ln>
        </p:spPr>
      </p:pic>
      <p:pic>
        <p:nvPicPr>
          <p:cNvPr id="5" name="Picture 4" descr="Prelepa Ecoli"/>
          <p:cNvPicPr>
            <a:picLocks noChangeAspect="1" noChangeArrowheads="1"/>
          </p:cNvPicPr>
          <p:nvPr/>
        </p:nvPicPr>
        <p:blipFill>
          <a:blip r:embed="rId4" cstate="print"/>
          <a:srcRect/>
          <a:stretch>
            <a:fillRect/>
          </a:stretch>
        </p:blipFill>
        <p:spPr>
          <a:xfrm>
            <a:off x="732961" y="3352800"/>
            <a:ext cx="3496139" cy="2286000"/>
          </a:xfrm>
          <a:prstGeom prst="rect">
            <a:avLst/>
          </a:prstGeom>
          <a:noFill/>
        </p:spPr>
      </p:pic>
    </p:spTree>
    <p:extLst>
      <p:ext uri="{BB962C8B-B14F-4D97-AF65-F5344CB8AC3E}">
        <p14:creationId xmlns:p14="http://schemas.microsoft.com/office/powerpoint/2010/main" val="295844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228600"/>
            <a:ext cx="8915400" cy="6801862"/>
          </a:xfrm>
          <a:prstGeom prst="rect">
            <a:avLst/>
          </a:prstGeom>
          <a:noFill/>
          <a:ln w="9525">
            <a:noFill/>
            <a:miter lim="800000"/>
            <a:headEnd/>
            <a:tailEnd/>
          </a:ln>
        </p:spPr>
        <p:txBody>
          <a:bodyPr>
            <a:spAutoFit/>
          </a:bodyPr>
          <a:lstStyle/>
          <a:p>
            <a:pPr>
              <a:spcBef>
                <a:spcPct val="50000"/>
              </a:spcBef>
              <a:defRPr/>
            </a:pP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Na </a:t>
            </a:r>
            <a:r>
              <a:rPr lang="en-US" sz="32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osnovu</a:t>
            </a: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patogenosti</a:t>
            </a:r>
            <a:r>
              <a:rPr lang="sl-SI" sz="3200" b="1" dirty="0">
                <a:solidFill>
                  <a:srgbClr val="FF3300"/>
                </a:solidFill>
                <a:effectLst>
                  <a:outerShdw blurRad="38100" dist="38100" dir="2700000" algn="tl">
                    <a:srgbClr val="000000">
                      <a:alpha val="43137"/>
                    </a:srgbClr>
                  </a:outerShdw>
                </a:effectLst>
                <a:latin typeface="Times New Roman" pitchFamily="18" charset="0"/>
              </a:rPr>
              <a:t> </a:t>
            </a:r>
            <a:r>
              <a:rPr lang="en-US" sz="32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podeljene</a:t>
            </a: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sl-SI" sz="3200" b="1" dirty="0">
                <a:solidFill>
                  <a:srgbClr val="FF3300"/>
                </a:solidFill>
                <a:effectLst>
                  <a:outerShdw blurRad="38100" dist="38100" dir="2700000" algn="tl">
                    <a:srgbClr val="000000">
                      <a:alpha val="43137"/>
                    </a:srgbClr>
                  </a:outerShdw>
                </a:effectLst>
                <a:latin typeface="Times New Roman" pitchFamily="18" charset="0"/>
              </a:rPr>
              <a:t>su </a:t>
            </a: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u tri </a:t>
            </a:r>
            <a:r>
              <a:rPr lang="en-US" sz="32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grupe</a:t>
            </a:r>
            <a:r>
              <a:rPr lang="en-US" sz="32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a:t>
            </a:r>
            <a:endParaRPr lang="sl-SI" sz="3200" b="1" dirty="0">
              <a:solidFill>
                <a:srgbClr val="FF3300"/>
              </a:solidFill>
              <a:effectLst>
                <a:outerShdw blurRad="38100" dist="38100" dir="2700000" algn="tl">
                  <a:srgbClr val="000000">
                    <a:alpha val="43137"/>
                  </a:srgbClr>
                </a:outerShdw>
              </a:effectLst>
              <a:latin typeface="Times New Roman" pitchFamily="18" charset="0"/>
            </a:endParaRPr>
          </a:p>
          <a:p>
            <a:pPr>
              <a:spcBef>
                <a:spcPct val="50000"/>
              </a:spcBef>
              <a:defRPr/>
            </a:pPr>
            <a:r>
              <a:rPr lang="sl-SI" sz="3200" dirty="0">
                <a:latin typeface="Times New Roman" pitchFamily="18" charset="0"/>
              </a:rPr>
              <a:t>1</a:t>
            </a:r>
            <a:r>
              <a:rPr lang="sl-SI" sz="2800" dirty="0">
                <a:latin typeface="Times New Roman" pitchFamily="18" charset="0"/>
              </a:rPr>
              <a:t>.</a:t>
            </a:r>
            <a:r>
              <a:rPr lang="en-US" sz="2800" dirty="0">
                <a:latin typeface="Times New Roman" pitchFamily="18" charset="0"/>
              </a:rPr>
              <a:t> </a:t>
            </a:r>
            <a:r>
              <a:rPr lang="sl-SI" sz="2800" b="1" dirty="0">
                <a:solidFill>
                  <a:srgbClr val="002060"/>
                </a:solidFill>
                <a:latin typeface="Times New Roman" pitchFamily="18" charset="0"/>
              </a:rPr>
              <a:t>S</a:t>
            </a:r>
            <a:r>
              <a:rPr lang="en-US" sz="2800" b="1" dirty="0" err="1">
                <a:solidFill>
                  <a:srgbClr val="002060"/>
                </a:solidFill>
                <a:latin typeface="Times New Roman" pitchFamily="18" charset="0"/>
                <a:cs typeface="Times New Roman" pitchFamily="18" charset="0"/>
              </a:rPr>
              <a:t>aprofitske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komensalne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mikroorganizme</a:t>
            </a:r>
            <a:r>
              <a:rPr lang="sl-SI" sz="2800" b="1" dirty="0">
                <a:solidFill>
                  <a:srgbClr val="002060"/>
                </a:solidFill>
                <a:latin typeface="Times New Roman" pitchFamily="18" charset="0"/>
              </a:rPr>
              <a:t> </a:t>
            </a:r>
            <a:r>
              <a:rPr lang="en-US" sz="2800" b="1" dirty="0">
                <a:solidFill>
                  <a:srgbClr val="002060"/>
                </a:solidFill>
                <a:latin typeface="Times New Roman" pitchFamily="18" charset="0"/>
              </a:rPr>
              <a:t>            </a:t>
            </a:r>
            <a:r>
              <a:rPr lang="en-US" sz="2800" dirty="0">
                <a:solidFill>
                  <a:srgbClr val="FF7C80"/>
                </a:solidFill>
                <a:latin typeface="Times New Roman" pitchFamily="18" charset="0"/>
              </a:rPr>
              <a:t>	</a:t>
            </a:r>
            <a:r>
              <a:rPr lang="en-US" sz="2800" dirty="0" err="1">
                <a:latin typeface="Times New Roman" pitchFamily="18" charset="0"/>
                <a:cs typeface="Times New Roman" pitchFamily="18" charset="0"/>
              </a:rPr>
              <a:t>čija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patogenost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dokazana</a:t>
            </a:r>
            <a:r>
              <a:rPr lang="en-US" sz="2800" dirty="0">
                <a:latin typeface="Times New Roman" pitchFamily="18" charset="0"/>
                <a:cs typeface="Times New Roman" pitchFamily="18" charset="0"/>
              </a:rPr>
              <a:t> </a:t>
            </a:r>
            <a:endParaRPr lang="sl-SI" sz="2800" dirty="0">
              <a:latin typeface="Times New Roman" pitchFamily="18" charset="0"/>
            </a:endParaRPr>
          </a:p>
          <a:p>
            <a:pPr>
              <a:spcBef>
                <a:spcPct val="50000"/>
              </a:spcBef>
              <a:defRPr/>
            </a:pPr>
            <a:r>
              <a:rPr lang="sl-SI" sz="2800" dirty="0">
                <a:latin typeface="Times New Roman" pitchFamily="18" charset="0"/>
              </a:rPr>
              <a:t>2. </a:t>
            </a:r>
            <a:r>
              <a:rPr lang="sl-SI" sz="2800" b="1" dirty="0">
                <a:solidFill>
                  <a:srgbClr val="002060"/>
                </a:solidFill>
                <a:latin typeface="Times New Roman" pitchFamily="18" charset="0"/>
              </a:rPr>
              <a:t>P</a:t>
            </a:r>
            <a:r>
              <a:rPr lang="en-US" sz="2800" b="1" dirty="0" err="1">
                <a:solidFill>
                  <a:srgbClr val="002060"/>
                </a:solidFill>
                <a:latin typeface="Times New Roman" pitchFamily="18" charset="0"/>
                <a:cs typeface="Times New Roman" pitchFamily="18" charset="0"/>
              </a:rPr>
              <a:t>atogene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bakterije</a:t>
            </a:r>
            <a:r>
              <a:rPr lang="sl-SI" sz="2800" b="1" dirty="0">
                <a:solidFill>
                  <a:srgbClr val="002060"/>
                </a:solidFill>
                <a:latin typeface="Times New Roman" pitchFamily="18" charset="0"/>
              </a:rPr>
              <a:t>                                       </a:t>
            </a:r>
            <a:r>
              <a:rPr lang="sl-SI" sz="2800" b="1" dirty="0">
                <a:solidFill>
                  <a:srgbClr val="FF3300"/>
                </a:solidFill>
                <a:latin typeface="Times New Roman" pitchFamily="18" charset="0"/>
              </a:rPr>
              <a:t>	</a:t>
            </a:r>
            <a:r>
              <a:rPr lang="en-US" sz="2800" b="1"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Salmonella</a:t>
            </a:r>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spp</a:t>
            </a:r>
            <a:r>
              <a:rPr lang="sl-SI" sz="2800" b="1" dirty="0">
                <a:solidFill>
                  <a:srgbClr val="FF3300"/>
                </a:solidFill>
                <a:effectLst>
                  <a:outerShdw blurRad="38100" dist="38100" dir="2700000" algn="tl">
                    <a:srgbClr val="000000">
                      <a:alpha val="43137"/>
                    </a:srgbClr>
                  </a:outerShdw>
                </a:effectLst>
                <a:latin typeface="Times New Roman" pitchFamily="18" charset="0"/>
              </a:rPr>
              <a:t>                                     </a:t>
            </a:r>
            <a:r>
              <a:rPr lang="sl-SI" sz="2800" b="1" dirty="0" smtClean="0">
                <a:solidFill>
                  <a:srgbClr val="FF3300"/>
                </a:solidFill>
                <a:effectLst>
                  <a:outerShdw blurRad="38100" dist="38100" dir="2700000" algn="tl">
                    <a:srgbClr val="000000">
                      <a:alpha val="43137"/>
                    </a:srgbClr>
                  </a:outerShdw>
                </a:effectLst>
                <a:latin typeface="Times New Roman" pitchFamily="18" charset="0"/>
              </a:rPr>
              <a:t> </a:t>
            </a:r>
            <a:r>
              <a:rPr lang="sl-SI" sz="2800" b="1" dirty="0">
                <a:solidFill>
                  <a:srgbClr val="FF3300"/>
                </a:solidFill>
                <a:effectLst>
                  <a:outerShdw blurRad="38100" dist="38100" dir="2700000" algn="tl">
                    <a:srgbClr val="000000">
                      <a:alpha val="43137"/>
                    </a:srgbClr>
                  </a:outerShdw>
                </a:effectLst>
                <a:latin typeface="Times New Roman" pitchFamily="18" charset="0"/>
              </a:rPr>
              <a:t>	</a:t>
            </a:r>
            <a:r>
              <a:rPr lang="en-US" sz="2800" b="1"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Escherichia coli </a:t>
            </a:r>
            <a:r>
              <a:rPr lang="sl-SI" sz="2800" b="1" dirty="0">
                <a:solidFill>
                  <a:srgbClr val="FF3300"/>
                </a:solidFill>
                <a:effectLst>
                  <a:outerShdw blurRad="38100" dist="38100" dir="2700000" algn="tl">
                    <a:srgbClr val="000000">
                      <a:alpha val="43137"/>
                    </a:srgbClr>
                  </a:outerShdw>
                </a:effectLst>
                <a:latin typeface="Times New Roman" pitchFamily="18" charset="0"/>
              </a:rPr>
              <a:t>							</a:t>
            </a:r>
            <a:r>
              <a:rPr lang="en-US" sz="2800" b="1" i="1" dirty="0" err="1">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Yersinia</a:t>
            </a:r>
            <a:r>
              <a:rPr lang="en-US" sz="28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spp</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Shigella</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spp.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Klebsiella</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spp.</a:t>
            </a:r>
            <a:endParaRPr lang="sl-SI" sz="2800" b="1" dirty="0">
              <a:solidFill>
                <a:srgbClr val="FF3300"/>
              </a:solidFill>
              <a:effectLst>
                <a:outerShdw blurRad="38100" dist="38100" dir="2700000" algn="tl">
                  <a:srgbClr val="000000">
                    <a:alpha val="43137"/>
                  </a:srgbClr>
                </a:outerShdw>
              </a:effectLst>
              <a:latin typeface="Times New Roman" pitchFamily="18" charset="0"/>
            </a:endParaRPr>
          </a:p>
          <a:p>
            <a:pPr>
              <a:spcBef>
                <a:spcPct val="50000"/>
              </a:spcBef>
              <a:defRPr/>
            </a:pPr>
            <a:r>
              <a:rPr lang="sl-SI" sz="2800" dirty="0">
                <a:latin typeface="Times New Roman" pitchFamily="18" charset="0"/>
              </a:rPr>
              <a:t>3. </a:t>
            </a:r>
            <a:r>
              <a:rPr lang="sl-SI" sz="2800" b="1" dirty="0">
                <a:solidFill>
                  <a:srgbClr val="002060"/>
                </a:solidFill>
                <a:latin typeface="Times New Roman" pitchFamily="18" charset="0"/>
              </a:rPr>
              <a:t>O</a:t>
            </a:r>
            <a:r>
              <a:rPr lang="en-US" sz="2800" b="1" dirty="0" err="1">
                <a:solidFill>
                  <a:srgbClr val="002060"/>
                </a:solidFill>
                <a:latin typeface="Times New Roman" pitchFamily="18" charset="0"/>
                <a:cs typeface="Times New Roman" pitchFamily="18" charset="0"/>
              </a:rPr>
              <a:t>portunističke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patogene</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koji</a:t>
            </a:r>
            <a:r>
              <a:rPr lang="en-US" sz="2800" dirty="0">
                <a:latin typeface="Times New Roman" pitchFamily="18" charset="0"/>
                <a:cs typeface="Times New Roman" pitchFamily="18" charset="0"/>
              </a:rPr>
              <a:t> u </a:t>
            </a:r>
            <a:r>
              <a:rPr lang="en-US" sz="2800" dirty="0" err="1">
                <a:latin typeface="Times New Roman" pitchFamily="18" charset="0"/>
                <a:cs typeface="Times New Roman" pitchFamily="18" charset="0"/>
              </a:rPr>
              <a:t>određenim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okolnostima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prouzokuju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infekcije</a:t>
            </a:r>
            <a:r>
              <a:rPr lang="en-GB" sz="2800" dirty="0">
                <a:latin typeface="Times New Roman" pitchFamily="18" charset="0"/>
                <a:cs typeface="Times New Roman" pitchFamily="18" charset="0"/>
              </a:rPr>
              <a:t> </a:t>
            </a:r>
            <a:r>
              <a:rPr lang="en-GB" sz="2800" dirty="0" err="1" smtClean="0">
                <a:latin typeface="Times New Roman" pitchFamily="18" charset="0"/>
                <a:cs typeface="Times New Roman" pitchFamily="18" charset="0"/>
              </a:rPr>
              <a:t>rodovi</a:t>
            </a:r>
            <a:r>
              <a:rPr lang="en-GB" sz="2800" dirty="0" smtClean="0">
                <a:latin typeface="Times New Roman" pitchFamily="18" charset="0"/>
                <a:cs typeface="Times New Roman" pitchFamily="18" charset="0"/>
              </a:rPr>
              <a:t>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Proteus</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Enterobacter</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Citrobacter </a:t>
            </a:r>
            <a:r>
              <a:rPr lang="sr-Latn-RS" sz="2800" b="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 </a:t>
            </a:r>
            <a:r>
              <a:rPr lang="sr-Latn-RS" sz="28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Serratia </a:t>
            </a:r>
            <a:endParaRPr lang="sr-Latn-RS" sz="2800" b="1" i="1" dirty="0" smtClean="0">
              <a:solidFill>
                <a:srgbClr val="FF3300"/>
              </a:solidFill>
              <a:effectLst>
                <a:outerShdw blurRad="38100" dist="38100" dir="2700000" algn="tl">
                  <a:srgbClr val="000000">
                    <a:alpha val="43137"/>
                  </a:srgbClr>
                </a:outerShdw>
              </a:effectLst>
              <a:latin typeface="Times New Roman" pitchFamily="18" charset="0"/>
            </a:endParaRPr>
          </a:p>
          <a:p>
            <a:pPr>
              <a:spcBef>
                <a:spcPct val="50000"/>
              </a:spcBef>
              <a:defRPr/>
            </a:pPr>
            <a:r>
              <a:rPr lang="sr-Latn-RS" sz="3200" dirty="0" smtClean="0">
                <a:latin typeface="Times New Roman" pitchFamily="18" charset="0"/>
              </a:rPr>
              <a:t>      </a:t>
            </a:r>
            <a:endParaRPr lang="en-US" sz="3200" dirty="0">
              <a:latin typeface="Times New Roman" pitchFamily="18" charset="0"/>
            </a:endParaRPr>
          </a:p>
        </p:txBody>
      </p:sp>
      <p:pic>
        <p:nvPicPr>
          <p:cNvPr id="254978" name="Picture 2" descr="https://encrypted-tbn2.gstatic.com/images?q=tbn:ANd9GcTwLnk_9g2N-N27gy0D_lQe8BlrR9spyAXfYnTOXGvg9LRiAvHUhw"/>
          <p:cNvPicPr>
            <a:picLocks noChangeAspect="1" noChangeArrowheads="1"/>
          </p:cNvPicPr>
          <p:nvPr/>
        </p:nvPicPr>
        <p:blipFill>
          <a:blip r:embed="rId3" cstate="print"/>
          <a:srcRect/>
          <a:stretch>
            <a:fillRect/>
          </a:stretch>
        </p:blipFill>
        <p:spPr bwMode="auto">
          <a:xfrm>
            <a:off x="5334000" y="2438400"/>
            <a:ext cx="2675590" cy="2209800"/>
          </a:xfrm>
          <a:prstGeom prst="rect">
            <a:avLst/>
          </a:prstGeom>
          <a:noFill/>
        </p:spPr>
      </p:pic>
    </p:spTree>
    <p:extLst>
      <p:ext uri="{BB962C8B-B14F-4D97-AF65-F5344CB8AC3E}">
        <p14:creationId xmlns:p14="http://schemas.microsoft.com/office/powerpoint/2010/main" val="1261042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4294967295"/>
          </p:nvPr>
        </p:nvSpPr>
        <p:spPr>
          <a:xfrm>
            <a:off x="0" y="381000"/>
            <a:ext cx="8686800" cy="3352800"/>
          </a:xfrm>
        </p:spPr>
        <p:txBody>
          <a:bodyPr/>
          <a:lstStyle/>
          <a:p>
            <a:pPr marL="411163" eaLnBrk="1" hangingPunct="1">
              <a:buFont typeface="Wingdings" pitchFamily="2" charset="2"/>
              <a:buChar char=""/>
            </a:pPr>
            <a:r>
              <a:rPr lang="sl-SI" sz="2800" b="1" dirty="0" smtClean="0">
                <a:solidFill>
                  <a:srgbClr val="002060"/>
                </a:solidFill>
                <a:latin typeface="Times New Roman" pitchFamily="18" charset="0"/>
              </a:rPr>
              <a:t>Površinu epitela crevnih resica kolonizuju saprofitski mikroorganizmi</a:t>
            </a:r>
            <a:r>
              <a:rPr lang="sl-SI" sz="2800" dirty="0" smtClean="0">
                <a:latin typeface="Times New Roman" pitchFamily="18" charset="0"/>
              </a:rPr>
              <a:t>, i kao normalna flora u digestivnom traktu sprečavaju invaziju patogenim mikroorganizmima – </a:t>
            </a:r>
            <a:r>
              <a:rPr lang="sl-SI" sz="2800" b="1" dirty="0" smtClean="0">
                <a:solidFill>
                  <a:srgbClr val="002060"/>
                </a:solidFill>
                <a:latin typeface="Times New Roman" pitchFamily="18" charset="0"/>
              </a:rPr>
              <a:t>Efekat barijere</a:t>
            </a:r>
          </a:p>
          <a:p>
            <a:pPr marL="411163" eaLnBrk="1" hangingPunct="1">
              <a:buFont typeface="Wingdings" pitchFamily="2" charset="2"/>
              <a:buChar char=""/>
            </a:pPr>
            <a:r>
              <a:rPr lang="sl-SI" sz="2800" b="1" dirty="0" smtClean="0">
                <a:solidFill>
                  <a:srgbClr val="FF3300"/>
                </a:solidFill>
                <a:latin typeface="Times New Roman" pitchFamily="18" charset="0"/>
              </a:rPr>
              <a:t>Digestivni trakt novorođenih životinja je bez prisustva mikroorganizama, a za potpuno formiranje mikroflore neophodno je i više nedelja</a:t>
            </a:r>
            <a:endParaRPr lang="en-US" sz="2800" b="1" dirty="0" smtClean="0">
              <a:solidFill>
                <a:srgbClr val="FF3300"/>
              </a:solidFill>
              <a:latin typeface="Times New Roman" pitchFamily="18" charset="0"/>
            </a:endParaRPr>
          </a:p>
        </p:txBody>
      </p:sp>
      <p:sp>
        <p:nvSpPr>
          <p:cNvPr id="81922" name="Rectangle 2"/>
          <p:cNvSpPr>
            <a:spLocks noGrp="1" noChangeArrowheads="1"/>
          </p:cNvSpPr>
          <p:nvPr>
            <p:ph type="title" idx="4294967295"/>
          </p:nvPr>
        </p:nvSpPr>
        <p:spPr>
          <a:xfrm>
            <a:off x="1219200" y="1066800"/>
            <a:ext cx="7924800" cy="685800"/>
          </a:xfrm>
        </p:spPr>
        <p:txBody>
          <a:bodyPr>
            <a:normAutofit fontScale="90000"/>
          </a:bodyPr>
          <a:lstStyle/>
          <a:p>
            <a:pPr eaLnBrk="1" fontAlgn="auto" hangingPunct="1">
              <a:spcAft>
                <a:spcPts val="0"/>
              </a:spcAft>
              <a:defRPr/>
            </a:pPr>
            <a:r>
              <a:rPr lang="en-US" sz="2900" b="1">
                <a:solidFill>
                  <a:srgbClr val="FF3300"/>
                </a:solidFill>
                <a:latin typeface="Times New Roman" pitchFamily="18" charset="0"/>
              </a:rPr>
              <a:t/>
            </a:r>
            <a:br>
              <a:rPr lang="en-US" sz="2900" b="1">
                <a:solidFill>
                  <a:srgbClr val="FF3300"/>
                </a:solidFill>
                <a:latin typeface="Times New Roman" pitchFamily="18" charset="0"/>
              </a:rPr>
            </a:br>
            <a:endParaRPr lang="en-US" b="1">
              <a:latin typeface="Times New Roman" pitchFamily="18" charset="0"/>
            </a:endParaRPr>
          </a:p>
        </p:txBody>
      </p:sp>
      <p:pic>
        <p:nvPicPr>
          <p:cNvPr id="44036" name="Picture 4" descr="bactsem"/>
          <p:cNvPicPr>
            <a:picLocks noChangeAspect="1" noChangeArrowheads="1"/>
          </p:cNvPicPr>
          <p:nvPr/>
        </p:nvPicPr>
        <p:blipFill>
          <a:blip r:embed="rId3" cstate="print"/>
          <a:srcRect/>
          <a:stretch>
            <a:fillRect/>
          </a:stretch>
        </p:blipFill>
        <p:spPr bwMode="auto">
          <a:xfrm>
            <a:off x="1447800" y="3962400"/>
            <a:ext cx="2362200" cy="1887537"/>
          </a:xfrm>
          <a:prstGeom prst="rect">
            <a:avLst/>
          </a:prstGeom>
          <a:noFill/>
          <a:ln w="9525">
            <a:noFill/>
            <a:miter lim="800000"/>
            <a:headEnd/>
            <a:tailEnd/>
          </a:ln>
        </p:spPr>
      </p:pic>
      <p:pic>
        <p:nvPicPr>
          <p:cNvPr id="44037" name="Picture 5" descr="cholera"/>
          <p:cNvPicPr>
            <a:picLocks noChangeAspect="1" noChangeArrowheads="1"/>
          </p:cNvPicPr>
          <p:nvPr/>
        </p:nvPicPr>
        <p:blipFill>
          <a:blip r:embed="rId4" cstate="print"/>
          <a:srcRect/>
          <a:stretch>
            <a:fillRect/>
          </a:stretch>
        </p:blipFill>
        <p:spPr bwMode="auto">
          <a:xfrm>
            <a:off x="4724400" y="3948112"/>
            <a:ext cx="3352800" cy="1901825"/>
          </a:xfrm>
          <a:prstGeom prst="rect">
            <a:avLst/>
          </a:prstGeom>
          <a:noFill/>
          <a:ln w="9525">
            <a:noFill/>
            <a:miter lim="800000"/>
            <a:headEnd/>
            <a:tailEnd/>
          </a:ln>
        </p:spPr>
      </p:pic>
    </p:spTree>
    <p:extLst>
      <p:ext uri="{BB962C8B-B14F-4D97-AF65-F5344CB8AC3E}">
        <p14:creationId xmlns:p14="http://schemas.microsoft.com/office/powerpoint/2010/main" val="4232402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4294967295"/>
          </p:nvPr>
        </p:nvSpPr>
        <p:spPr>
          <a:xfrm>
            <a:off x="304800" y="457200"/>
            <a:ext cx="8458200" cy="3429000"/>
          </a:xfrm>
        </p:spPr>
        <p:txBody>
          <a:bodyPr/>
          <a:lstStyle/>
          <a:p>
            <a:pPr eaLnBrk="1" hangingPunct="1"/>
            <a:r>
              <a:rPr lang="sl-SI" sz="2800" dirty="0" smtClean="0">
                <a:latin typeface="Times New Roman" pitchFamily="18" charset="0"/>
              </a:rPr>
              <a:t>Zbog odsustva saprofitske mikroflore ostaju slobodni receptori na površini epitelnih </a:t>
            </a:r>
            <a:r>
              <a:rPr lang="hr-HR" sz="2800" dirty="0" smtClean="0">
                <a:latin typeface="Times New Roman" pitchFamily="18" charset="0"/>
              </a:rPr>
              <a:t>ćelija</a:t>
            </a:r>
            <a:r>
              <a:rPr lang="sl-SI" sz="2800" dirty="0" smtClean="0">
                <a:latin typeface="Times New Roman" pitchFamily="18" charset="0"/>
              </a:rPr>
              <a:t>, a time je olakšana kolonizacija patogenim mikroorganizmima</a:t>
            </a:r>
          </a:p>
        </p:txBody>
      </p:sp>
      <p:sp>
        <p:nvSpPr>
          <p:cNvPr id="82946" name="Rectangle 2"/>
          <p:cNvSpPr>
            <a:spLocks noGrp="1" noChangeArrowheads="1"/>
          </p:cNvSpPr>
          <p:nvPr>
            <p:ph type="title" idx="4294967295"/>
          </p:nvPr>
        </p:nvSpPr>
        <p:spPr>
          <a:xfrm>
            <a:off x="1219200" y="1066800"/>
            <a:ext cx="7924800" cy="685800"/>
          </a:xfrm>
        </p:spPr>
        <p:txBody>
          <a:bodyPr>
            <a:normAutofit fontScale="90000"/>
          </a:bodyPr>
          <a:lstStyle/>
          <a:p>
            <a:pPr eaLnBrk="1" fontAlgn="auto" hangingPunct="1">
              <a:spcAft>
                <a:spcPts val="0"/>
              </a:spcAft>
              <a:defRPr/>
            </a:pPr>
            <a:r>
              <a:rPr lang="en-US" sz="2900" b="1">
                <a:solidFill>
                  <a:srgbClr val="FF3300"/>
                </a:solidFill>
                <a:latin typeface="Times New Roman" pitchFamily="18" charset="0"/>
              </a:rPr>
              <a:t/>
            </a:r>
            <a:br>
              <a:rPr lang="en-US" sz="2900" b="1">
                <a:solidFill>
                  <a:srgbClr val="FF3300"/>
                </a:solidFill>
                <a:latin typeface="Times New Roman" pitchFamily="18" charset="0"/>
              </a:rPr>
            </a:br>
            <a:endParaRPr lang="en-US" b="1">
              <a:latin typeface="Times New Roman" pitchFamily="18" charset="0"/>
            </a:endParaRPr>
          </a:p>
        </p:txBody>
      </p:sp>
      <p:pic>
        <p:nvPicPr>
          <p:cNvPr id="45060" name="Picture 4" descr="brush_border"/>
          <p:cNvPicPr>
            <a:picLocks noChangeAspect="1" noChangeArrowheads="1"/>
          </p:cNvPicPr>
          <p:nvPr/>
        </p:nvPicPr>
        <p:blipFill>
          <a:blip r:embed="rId3" cstate="print">
            <a:lum bright="-8000" contrast="16000"/>
          </a:blip>
          <a:srcRect/>
          <a:stretch>
            <a:fillRect/>
          </a:stretch>
        </p:blipFill>
        <p:spPr bwMode="auto">
          <a:xfrm>
            <a:off x="533400" y="2128837"/>
            <a:ext cx="3419475" cy="2676525"/>
          </a:xfrm>
          <a:prstGeom prst="rect">
            <a:avLst/>
          </a:prstGeom>
          <a:noFill/>
          <a:ln w="9525">
            <a:noFill/>
            <a:miter lim="800000"/>
            <a:headEnd/>
            <a:tailEnd/>
          </a:ln>
        </p:spPr>
      </p:pic>
      <p:pic>
        <p:nvPicPr>
          <p:cNvPr id="45061" name="Picture 5" descr="glycocalyx"/>
          <p:cNvPicPr>
            <a:picLocks noChangeAspect="1" noChangeArrowheads="1"/>
          </p:cNvPicPr>
          <p:nvPr/>
        </p:nvPicPr>
        <p:blipFill>
          <a:blip r:embed="rId4" cstate="print">
            <a:lum bright="-24000" contrast="18000"/>
          </a:blip>
          <a:srcRect/>
          <a:stretch>
            <a:fillRect/>
          </a:stretch>
        </p:blipFill>
        <p:spPr bwMode="auto">
          <a:xfrm>
            <a:off x="4694628" y="2149475"/>
            <a:ext cx="3429000" cy="2655887"/>
          </a:xfrm>
          <a:prstGeom prst="rect">
            <a:avLst/>
          </a:prstGeom>
          <a:noFill/>
          <a:ln w="9525">
            <a:noFill/>
            <a:miter lim="800000"/>
            <a:headEnd/>
            <a:tailEnd/>
          </a:ln>
        </p:spPr>
      </p:pic>
    </p:spTree>
    <p:extLst>
      <p:ext uri="{BB962C8B-B14F-4D97-AF65-F5344CB8AC3E}">
        <p14:creationId xmlns:p14="http://schemas.microsoft.com/office/powerpoint/2010/main" val="3985680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Proliv TGE"/>
          <p:cNvPicPr>
            <a:picLocks noGrp="1" noChangeAspect="1" noChangeArrowheads="1"/>
          </p:cNvPicPr>
          <p:nvPr>
            <p:ph idx="4294967295"/>
          </p:nvPr>
        </p:nvPicPr>
        <p:blipFill>
          <a:blip r:embed="rId3" cstate="print">
            <a:lum bright="-14000" contrast="10000"/>
          </a:blip>
          <a:stretch>
            <a:fillRect/>
          </a:stretch>
        </p:blipFill>
        <p:spPr>
          <a:xfrm>
            <a:off x="228600" y="3733800"/>
            <a:ext cx="3438525" cy="2260600"/>
          </a:xfrm>
          <a:noFill/>
        </p:spPr>
      </p:pic>
      <p:sp>
        <p:nvSpPr>
          <p:cNvPr id="46082" name="Rectangle 2"/>
          <p:cNvSpPr>
            <a:spLocks noGrp="1" noChangeArrowheads="1"/>
          </p:cNvSpPr>
          <p:nvPr>
            <p:ph type="title" idx="4294967295"/>
          </p:nvPr>
        </p:nvSpPr>
        <p:spPr>
          <a:xfrm>
            <a:off x="533400" y="2286000"/>
            <a:ext cx="8229600" cy="1295400"/>
          </a:xfrm>
        </p:spPr>
        <p:txBody>
          <a:bodyPr>
            <a:noAutofit/>
          </a:bodyPr>
          <a:lstStyle/>
          <a:p>
            <a:r>
              <a:rPr lang="en-US" sz="2800" spc="0" dirty="0" err="1" smtClean="0">
                <a:solidFill>
                  <a:schemeClr val="tx1"/>
                </a:solidFill>
                <a:effectLst/>
                <a:latin typeface="Times New Roman" pitchFamily="18" charset="0"/>
              </a:rPr>
              <a:t>Obijanje</a:t>
            </a:r>
            <a:r>
              <a:rPr lang="en-US" sz="2800" spc="0" dirty="0" smtClean="0">
                <a:solidFill>
                  <a:schemeClr val="tx1"/>
                </a:solidFill>
                <a:effectLst/>
                <a:latin typeface="Times New Roman" pitchFamily="18" charset="0"/>
              </a:rPr>
              <a:t> od </a:t>
            </a:r>
            <a:r>
              <a:rPr lang="en-US" sz="2800" spc="0" dirty="0" err="1" smtClean="0">
                <a:solidFill>
                  <a:schemeClr val="tx1"/>
                </a:solidFill>
                <a:effectLst/>
                <a:latin typeface="Times New Roman" pitchFamily="18" charset="0"/>
              </a:rPr>
              <a:t>sise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promena</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držanja</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ishrane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kao</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stresni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faktori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naročito</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kod</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svinja</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olakšavaju</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pojavu</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bolesti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prouzrokovane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ovom</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bakterijom</a:t>
            </a:r>
            <a:r>
              <a:rPr lang="en-US" sz="2800" spc="0" dirty="0" smtClean="0">
                <a:solidFill>
                  <a:schemeClr val="tx1"/>
                </a:solidFill>
                <a:effectLst/>
                <a:latin typeface="Times New Roman" pitchFamily="18" charset="0"/>
              </a:rPr>
              <a:t>. </a:t>
            </a:r>
            <a:r>
              <a:rPr lang="en-GB" sz="2800" spc="0" dirty="0">
                <a:solidFill>
                  <a:schemeClr val="tx1"/>
                </a:solidFill>
                <a:latin typeface="Times New Roman" pitchFamily="18" charset="0"/>
              </a:rPr>
              <a:t/>
            </a:r>
            <a:br>
              <a:rPr lang="en-GB" sz="2800" spc="0" dirty="0">
                <a:solidFill>
                  <a:schemeClr val="tx1"/>
                </a:solidFill>
                <a:latin typeface="Times New Roman" pitchFamily="18" charset="0"/>
              </a:rPr>
            </a:br>
            <a:r>
              <a:rPr lang="en-GB" sz="2800" spc="0" dirty="0" smtClean="0">
                <a:solidFill>
                  <a:schemeClr val="tx1"/>
                </a:solidFill>
                <a:latin typeface="Times New Roman" pitchFamily="18" charset="0"/>
              </a:rPr>
              <a:t/>
            </a:r>
            <a:br>
              <a:rPr lang="en-GB" sz="2800" spc="0" dirty="0" smtClean="0">
                <a:solidFill>
                  <a:schemeClr val="tx1"/>
                </a:solidFill>
                <a:latin typeface="Times New Roman" pitchFamily="18" charset="0"/>
              </a:rPr>
            </a:br>
            <a:r>
              <a:rPr lang="sr-Latn-RS" sz="2800" spc="0" dirty="0" smtClean="0">
                <a:solidFill>
                  <a:schemeClr val="tx1"/>
                </a:solidFill>
                <a:effectLst/>
                <a:latin typeface="Times New Roman" pitchFamily="18" charset="0"/>
              </a:rPr>
              <a:t>Prisutni receptori na površini enterocita kod starije prasadi za fimbrije </a:t>
            </a:r>
            <a:r>
              <a:rPr lang="sr-Latn-RS" sz="2800" i="1" spc="0" dirty="0" smtClean="0">
                <a:solidFill>
                  <a:schemeClr val="tx1"/>
                </a:solidFill>
                <a:effectLst/>
                <a:latin typeface="Times New Roman" pitchFamily="18" charset="0"/>
              </a:rPr>
              <a:t>E. coli </a:t>
            </a:r>
            <a:r>
              <a:rPr lang="sr-Latn-RS" sz="2800" spc="0" dirty="0" smtClean="0">
                <a:solidFill>
                  <a:schemeClr val="tx1"/>
                </a:solidFill>
                <a:effectLst/>
                <a:latin typeface="Times New Roman" pitchFamily="18" charset="0"/>
              </a:rPr>
              <a:t>F18 </a:t>
            </a:r>
            <a:r>
              <a:rPr lang="sr-Latn-CS" sz="2800" spc="0" dirty="0" smtClean="0">
                <a:solidFill>
                  <a:schemeClr val="tx1"/>
                </a:solidFill>
                <a:effectLst/>
                <a:latin typeface="Times New Roman" pitchFamily="18" charset="0"/>
              </a:rPr>
              <a:t/>
            </a:r>
            <a:br>
              <a:rPr lang="sr-Latn-CS" sz="2800" spc="0" dirty="0" smtClean="0">
                <a:solidFill>
                  <a:schemeClr val="tx1"/>
                </a:solidFill>
                <a:effectLst/>
                <a:latin typeface="Times New Roman" pitchFamily="18" charset="0"/>
              </a:rPr>
            </a:br>
            <a:r>
              <a:rPr lang="en-GB" sz="2800" spc="0" dirty="0" smtClean="0">
                <a:solidFill>
                  <a:schemeClr val="tx1"/>
                </a:solidFill>
                <a:effectLst/>
                <a:latin typeface="Times New Roman" pitchFamily="18" charset="0"/>
              </a:rPr>
              <a:t/>
            </a:r>
            <a:br>
              <a:rPr lang="en-GB" sz="2800" spc="0" dirty="0" smtClean="0">
                <a:solidFill>
                  <a:schemeClr val="tx1"/>
                </a:solidFill>
                <a:effectLst/>
                <a:latin typeface="Times New Roman" pitchFamily="18" charset="0"/>
              </a:rPr>
            </a:br>
            <a:r>
              <a:rPr lang="en-US" sz="2800" spc="0" dirty="0" err="1" smtClean="0">
                <a:solidFill>
                  <a:schemeClr val="tx1"/>
                </a:solidFill>
                <a:effectLst/>
                <a:latin typeface="Times New Roman" pitchFamily="18" charset="0"/>
              </a:rPr>
              <a:t>Edemska</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bolest</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svinja</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javlja</a:t>
            </a:r>
            <a:r>
              <a:rPr lang="en-US" sz="2800" spc="0" dirty="0" smtClean="0">
                <a:solidFill>
                  <a:schemeClr val="tx1"/>
                </a:solidFill>
                <a:effectLst/>
                <a:latin typeface="Times New Roman" pitchFamily="18" charset="0"/>
              </a:rPr>
              <a:t> se </a:t>
            </a:r>
            <a:r>
              <a:rPr lang="en-US" sz="2800" spc="0" dirty="0" err="1" smtClean="0">
                <a:solidFill>
                  <a:schemeClr val="tx1"/>
                </a:solidFill>
                <a:effectLst/>
                <a:latin typeface="Times New Roman" pitchFamily="18" charset="0"/>
              </a:rPr>
              <a:t>kod</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odlučene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prasadi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usled</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promene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ishrane</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i</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naglog</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prirasta</a:t>
            </a:r>
            <a:r>
              <a:rPr lang="en-US" sz="2800" spc="0" dirty="0" smtClean="0">
                <a:solidFill>
                  <a:schemeClr val="tx1"/>
                </a:solidFill>
                <a:effectLst/>
                <a:latin typeface="Times New Roman" pitchFamily="18" charset="0"/>
              </a:rPr>
              <a:t> u </a:t>
            </a:r>
            <a:r>
              <a:rPr lang="en-US" sz="2800" spc="0" dirty="0" err="1" smtClean="0">
                <a:solidFill>
                  <a:schemeClr val="tx1"/>
                </a:solidFill>
                <a:effectLst/>
                <a:latin typeface="Times New Roman" pitchFamily="18" charset="0"/>
              </a:rPr>
              <a:t>telesnoj</a:t>
            </a:r>
            <a:r>
              <a:rPr lang="en-US" sz="2800" spc="0" dirty="0" smtClean="0">
                <a:solidFill>
                  <a:schemeClr val="tx1"/>
                </a:solidFill>
                <a:effectLst/>
                <a:latin typeface="Times New Roman" pitchFamily="18" charset="0"/>
              </a:rPr>
              <a:t> </a:t>
            </a:r>
            <a:r>
              <a:rPr lang="en-US" sz="2800" spc="0" dirty="0" err="1" smtClean="0">
                <a:solidFill>
                  <a:schemeClr val="tx1"/>
                </a:solidFill>
                <a:effectLst/>
                <a:latin typeface="Times New Roman" pitchFamily="18" charset="0"/>
              </a:rPr>
              <a:t>težini</a:t>
            </a:r>
            <a:r>
              <a:rPr lang="en-US" sz="2800" spc="0" dirty="0" smtClean="0">
                <a:solidFill>
                  <a:schemeClr val="tx1"/>
                </a:solidFill>
                <a:effectLst/>
                <a:latin typeface="Times New Roman" pitchFamily="18" charset="0"/>
              </a:rPr>
              <a:t>.</a:t>
            </a:r>
          </a:p>
        </p:txBody>
      </p:sp>
      <p:pic>
        <p:nvPicPr>
          <p:cNvPr id="180226" name="Picture 2" descr="http://www.fmv.utl.pt/atlas/digest/imagens/fig_014.jpg"/>
          <p:cNvPicPr>
            <a:picLocks noChangeAspect="1" noChangeArrowheads="1"/>
          </p:cNvPicPr>
          <p:nvPr/>
        </p:nvPicPr>
        <p:blipFill>
          <a:blip r:embed="rId4" cstate="print"/>
          <a:srcRect/>
          <a:stretch>
            <a:fillRect/>
          </a:stretch>
        </p:blipFill>
        <p:spPr bwMode="auto">
          <a:xfrm>
            <a:off x="4648200" y="3733800"/>
            <a:ext cx="3615012" cy="2318945"/>
          </a:xfrm>
          <a:prstGeom prst="rect">
            <a:avLst/>
          </a:prstGeom>
          <a:noFill/>
        </p:spPr>
      </p:pic>
    </p:spTree>
    <p:extLst>
      <p:ext uri="{BB962C8B-B14F-4D97-AF65-F5344CB8AC3E}">
        <p14:creationId xmlns:p14="http://schemas.microsoft.com/office/powerpoint/2010/main" val="2442313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sz="half" idx="4294967295"/>
          </p:nvPr>
        </p:nvSpPr>
        <p:spPr>
          <a:xfrm>
            <a:off x="304800" y="325437"/>
            <a:ext cx="8680450" cy="4530725"/>
          </a:xfrm>
        </p:spPr>
        <p:txBody>
          <a:bodyPr/>
          <a:lstStyle/>
          <a:p>
            <a:pPr algn="just" eaLnBrk="1" hangingPunct="1">
              <a:buFont typeface="Wingdings" pitchFamily="2" charset="2"/>
              <a:buNone/>
            </a:pPr>
            <a:r>
              <a:rPr lang="sl-SI" sz="2800" dirty="0" smtClean="0">
                <a:latin typeface="Times New Roman" pitchFamily="18" charset="0"/>
              </a:rPr>
              <a:t>	- za karakterizaciju izolovanih sojeva </a:t>
            </a:r>
            <a:r>
              <a:rPr lang="sl-SI" sz="2800" i="1" dirty="0" smtClean="0">
                <a:latin typeface="Times New Roman" pitchFamily="18" charset="0"/>
              </a:rPr>
              <a:t>E. coli </a:t>
            </a:r>
            <a:r>
              <a:rPr lang="sl-SI" sz="2800" dirty="0" smtClean="0">
                <a:latin typeface="Times New Roman" pitchFamily="18" charset="0"/>
              </a:rPr>
              <a:t>i utvrđivanje njihove patogenosti primenjuje se veći broj metoda </a:t>
            </a:r>
            <a:r>
              <a:rPr lang="hr-HR" sz="2800" dirty="0" smtClean="0">
                <a:latin typeface="Times New Roman" pitchFamily="18" charset="0"/>
              </a:rPr>
              <a:t>: </a:t>
            </a:r>
            <a:r>
              <a:rPr lang="sl-SI" sz="2800" b="1" dirty="0" smtClean="0">
                <a:solidFill>
                  <a:srgbClr val="FF3300"/>
                </a:solidFill>
                <a:latin typeface="Times New Roman" pitchFamily="18" charset="0"/>
              </a:rPr>
              <a:t>serotipizacija, biotipizacija, fagotipizacija i ispitivanje posedovanja faktora virulencije </a:t>
            </a:r>
            <a:endParaRPr lang="en-US" sz="2800" b="1" dirty="0" smtClean="0">
              <a:solidFill>
                <a:srgbClr val="FF3300"/>
              </a:solidFill>
              <a:latin typeface="Times New Roman" pitchFamily="18" charset="0"/>
            </a:endParaRPr>
          </a:p>
        </p:txBody>
      </p:sp>
      <p:pic>
        <p:nvPicPr>
          <p:cNvPr id="74755" name="Picture 3" descr="yersinia_bubo_pus_smear"/>
          <p:cNvPicPr>
            <a:picLocks noGrp="1" noChangeAspect="1" noChangeArrowheads="1"/>
          </p:cNvPicPr>
          <p:nvPr>
            <p:ph sz="half" idx="4294967295"/>
          </p:nvPr>
        </p:nvPicPr>
        <p:blipFill>
          <a:blip r:embed="rId3" cstate="print">
            <a:lum bright="-32000" contrast="12000"/>
          </a:blip>
          <a:srcRect/>
          <a:stretch>
            <a:fillRect/>
          </a:stretch>
        </p:blipFill>
        <p:spPr>
          <a:xfrm>
            <a:off x="1981200" y="2362200"/>
            <a:ext cx="4638675" cy="3108325"/>
          </a:xfrm>
          <a:noFill/>
        </p:spPr>
      </p:pic>
    </p:spTree>
    <p:extLst>
      <p:ext uri="{BB962C8B-B14F-4D97-AF65-F5344CB8AC3E}">
        <p14:creationId xmlns:p14="http://schemas.microsoft.com/office/powerpoint/2010/main" val="1260157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4294967295"/>
          </p:nvPr>
        </p:nvSpPr>
        <p:spPr>
          <a:xfrm>
            <a:off x="0" y="381000"/>
            <a:ext cx="9144000" cy="3810000"/>
          </a:xfrm>
        </p:spPr>
        <p:txBody>
          <a:bodyPr>
            <a:noAutofit/>
          </a:bodyPr>
          <a:lstStyle/>
          <a:p>
            <a:pPr eaLnBrk="1" hangingPunct="1">
              <a:lnSpc>
                <a:spcPct val="110000"/>
              </a:lnSpc>
              <a:buFont typeface="Wingdings" pitchFamily="2" charset="2"/>
              <a:buNone/>
            </a:pPr>
            <a:r>
              <a:rPr lang="sl-SI" sz="2400" dirty="0" smtClean="0">
                <a:latin typeface="Times New Roman" pitchFamily="18" charset="0"/>
              </a:rPr>
              <a:t>  </a:t>
            </a:r>
            <a:r>
              <a:rPr lang="sl-SI" sz="2800" b="1" dirty="0" smtClean="0">
                <a:solidFill>
                  <a:srgbClr val="002060"/>
                </a:solidFill>
                <a:latin typeface="Times New Roman" pitchFamily="18" charset="0"/>
              </a:rPr>
              <a:t>Sojevi </a:t>
            </a:r>
            <a:r>
              <a:rPr lang="sl-SI" sz="2800" b="1" i="1" dirty="0" smtClean="0">
                <a:solidFill>
                  <a:srgbClr val="002060"/>
                </a:solidFill>
                <a:latin typeface="Times New Roman" pitchFamily="18" charset="0"/>
              </a:rPr>
              <a:t>E. coli</a:t>
            </a:r>
            <a:r>
              <a:rPr lang="sl-SI" sz="2800" b="1" dirty="0" smtClean="0">
                <a:solidFill>
                  <a:srgbClr val="002060"/>
                </a:solidFill>
                <a:latin typeface="Times New Roman" pitchFamily="18" charset="0"/>
              </a:rPr>
              <a:t> u zavisnosti od faktora virulencije koje poseduju mogu dovoditi do pojave jednog ili više različitih sindroma bolesti</a:t>
            </a:r>
            <a:endParaRPr lang="en-US" sz="2800" b="1" dirty="0" smtClean="0">
              <a:solidFill>
                <a:srgbClr val="002060"/>
              </a:solidFill>
              <a:latin typeface="Times New Roman" pitchFamily="18" charset="0"/>
            </a:endParaRPr>
          </a:p>
          <a:p>
            <a:pPr lvl="2" algn="just">
              <a:lnSpc>
                <a:spcPct val="110000"/>
              </a:lnSpc>
              <a:buClr>
                <a:srgbClr val="002060"/>
              </a:buClr>
              <a:buFont typeface="Arial" panose="020B0604020202020204" pitchFamily="34" charset="0"/>
              <a:buChar char="•"/>
            </a:pPr>
            <a:r>
              <a:rPr lang="sl-SI" sz="2800" dirty="0" smtClean="0">
                <a:solidFill>
                  <a:srgbClr val="FF0000"/>
                </a:solidFill>
                <a:latin typeface="Times New Roman" pitchFamily="18" charset="0"/>
              </a:rPr>
              <a:t> </a:t>
            </a:r>
            <a:r>
              <a:rPr lang="sl-SI" sz="2800" b="1" dirty="0" smtClean="0">
                <a:solidFill>
                  <a:srgbClr val="FF3300"/>
                </a:solidFill>
                <a:latin typeface="Times New Roman" pitchFamily="18" charset="0"/>
              </a:rPr>
              <a:t>Intestinalna - enterična oboljenja</a:t>
            </a:r>
          </a:p>
          <a:p>
            <a:pPr lvl="3" algn="just">
              <a:lnSpc>
                <a:spcPct val="110000"/>
              </a:lnSpc>
              <a:buClr>
                <a:srgbClr val="002060"/>
              </a:buClr>
              <a:buFont typeface="Arial" panose="020B0604020202020204" pitchFamily="34" charset="0"/>
              <a:buChar char="•"/>
            </a:pPr>
            <a:r>
              <a:rPr lang="en-US" sz="2400" b="1" dirty="0" smtClean="0">
                <a:solidFill>
                  <a:srgbClr val="7030A0"/>
                </a:solidFill>
                <a:latin typeface="Times New Roman" pitchFamily="18" charset="0"/>
              </a:rPr>
              <a:t> </a:t>
            </a:r>
            <a:r>
              <a:rPr lang="sl-SI" sz="2800" b="1" dirty="0" smtClean="0">
                <a:solidFill>
                  <a:srgbClr val="7030A0"/>
                </a:solidFill>
                <a:latin typeface="Times New Roman" pitchFamily="18" charset="0"/>
              </a:rPr>
              <a:t>Kolibaciloza </a:t>
            </a:r>
            <a:r>
              <a:rPr lang="sl-SI" sz="2800" dirty="0" smtClean="0">
                <a:solidFill>
                  <a:srgbClr val="7030A0"/>
                </a:solidFill>
                <a:latin typeface="Times New Roman" pitchFamily="18" charset="0"/>
              </a:rPr>
              <a:t>–neonatalna dijareja telad, jagnjad, prasad</a:t>
            </a:r>
          </a:p>
          <a:p>
            <a:pPr lvl="3" algn="just">
              <a:lnSpc>
                <a:spcPct val="110000"/>
              </a:lnSpc>
              <a:buClr>
                <a:srgbClr val="002060"/>
              </a:buClr>
              <a:buFont typeface="Arial" panose="020B0604020202020204" pitchFamily="34" charset="0"/>
              <a:buChar char="•"/>
            </a:pPr>
            <a:r>
              <a:rPr lang="en-US" sz="2800" dirty="0" smtClean="0">
                <a:solidFill>
                  <a:srgbClr val="7030A0"/>
                </a:solidFill>
                <a:latin typeface="Times New Roman" pitchFamily="18" charset="0"/>
              </a:rPr>
              <a:t> </a:t>
            </a:r>
            <a:r>
              <a:rPr lang="sl-SI" sz="2800" dirty="0" smtClean="0">
                <a:solidFill>
                  <a:srgbClr val="7030A0"/>
                </a:solidFill>
                <a:latin typeface="Times New Roman" pitchFamily="18" charset="0"/>
              </a:rPr>
              <a:t>Dijareja posle odlučenja kod prasadi – </a:t>
            </a:r>
            <a:r>
              <a:rPr lang="sl-SI" sz="2800" b="1" dirty="0" smtClean="0">
                <a:solidFill>
                  <a:srgbClr val="7030A0"/>
                </a:solidFill>
                <a:latin typeface="Times New Roman" pitchFamily="18" charset="0"/>
              </a:rPr>
              <a:t>ETEC i EPEC </a:t>
            </a:r>
            <a:endParaRPr lang="en-US" sz="2800" b="1" dirty="0">
              <a:solidFill>
                <a:srgbClr val="7030A0"/>
              </a:solidFill>
              <a:latin typeface="Times New Roman" pitchFamily="18" charset="0"/>
            </a:endParaRPr>
          </a:p>
          <a:p>
            <a:pPr lvl="3" algn="just">
              <a:lnSpc>
                <a:spcPct val="110000"/>
              </a:lnSpc>
              <a:buClr>
                <a:srgbClr val="002060"/>
              </a:buClr>
              <a:buFont typeface="Arial" panose="020B0604020202020204" pitchFamily="34" charset="0"/>
              <a:buChar char="•"/>
            </a:pPr>
            <a:r>
              <a:rPr lang="sl-SI" sz="2800" b="1" dirty="0" smtClean="0">
                <a:solidFill>
                  <a:srgbClr val="7030A0"/>
                </a:solidFill>
                <a:latin typeface="Times New Roman" pitchFamily="18" charset="0"/>
              </a:rPr>
              <a:t>Edemska bolest svinja </a:t>
            </a:r>
            <a:r>
              <a:rPr lang="sl-SI" sz="2800" dirty="0" smtClean="0">
                <a:solidFill>
                  <a:srgbClr val="7030A0"/>
                </a:solidFill>
                <a:latin typeface="Times New Roman" pitchFamily="18" charset="0"/>
              </a:rPr>
              <a:t>– 1- 2 nedelje posle odlučenja</a:t>
            </a:r>
          </a:p>
          <a:p>
            <a:pPr lvl="3" algn="just">
              <a:lnSpc>
                <a:spcPct val="110000"/>
              </a:lnSpc>
              <a:buClr>
                <a:srgbClr val="002060"/>
              </a:buClr>
              <a:buFont typeface="Arial" panose="020B0604020202020204" pitchFamily="34" charset="0"/>
              <a:buChar char="•"/>
            </a:pPr>
            <a:r>
              <a:rPr lang="sl-SI" sz="2800" b="1" dirty="0" smtClean="0">
                <a:solidFill>
                  <a:srgbClr val="FF3300"/>
                </a:solidFill>
                <a:latin typeface="Times New Roman" pitchFamily="18" charset="0"/>
              </a:rPr>
              <a:t>Ekstraintestinalna - neenterična oboljenja</a:t>
            </a:r>
          </a:p>
          <a:p>
            <a:pPr lvl="3" algn="just">
              <a:lnSpc>
                <a:spcPct val="110000"/>
              </a:lnSpc>
              <a:buClr>
                <a:srgbClr val="002060"/>
              </a:buClr>
              <a:buFont typeface="Arial" panose="020B0604020202020204" pitchFamily="34" charset="0"/>
              <a:buChar char="•"/>
            </a:pPr>
            <a:r>
              <a:rPr lang="sl-SI" sz="2800" dirty="0" smtClean="0">
                <a:solidFill>
                  <a:srgbClr val="FF7C80"/>
                </a:solidFill>
                <a:latin typeface="Times New Roman" pitchFamily="18" charset="0"/>
              </a:rPr>
              <a:t>  </a:t>
            </a:r>
            <a:r>
              <a:rPr lang="sl-SI" sz="2800" b="1" dirty="0" smtClean="0">
                <a:solidFill>
                  <a:srgbClr val="7030A0"/>
                </a:solidFill>
                <a:latin typeface="Times New Roman" pitchFamily="18" charset="0"/>
              </a:rPr>
              <a:t>Koliseptikemija</a:t>
            </a:r>
            <a:r>
              <a:rPr lang="sl-SI" sz="2800" dirty="0" smtClean="0">
                <a:solidFill>
                  <a:srgbClr val="7030A0"/>
                </a:solidFill>
                <a:latin typeface="Times New Roman" pitchFamily="18" charset="0"/>
              </a:rPr>
              <a:t> – telad, jagnjad, živina</a:t>
            </a:r>
          </a:p>
          <a:p>
            <a:pPr lvl="3" algn="just">
              <a:lnSpc>
                <a:spcPct val="110000"/>
              </a:lnSpc>
              <a:buClr>
                <a:srgbClr val="002060"/>
              </a:buClr>
              <a:buFont typeface="Arial" panose="020B0604020202020204" pitchFamily="34" charset="0"/>
              <a:buChar char="•"/>
            </a:pPr>
            <a:r>
              <a:rPr lang="sl-SI" sz="2800" dirty="0" smtClean="0">
                <a:solidFill>
                  <a:srgbClr val="7030A0"/>
                </a:solidFill>
                <a:latin typeface="Times New Roman" pitchFamily="18" charset="0"/>
              </a:rPr>
              <a:t>  Urinarne infekcije, mastitis, p</a:t>
            </a:r>
            <a:r>
              <a:rPr lang="en-GB" sz="2800" dirty="0" err="1">
                <a:solidFill>
                  <a:srgbClr val="7030A0"/>
                </a:solidFill>
                <a:latin typeface="Times New Roman" pitchFamily="18" charset="0"/>
              </a:rPr>
              <a:t>i</a:t>
            </a:r>
            <a:r>
              <a:rPr lang="sl-SI" sz="2800" dirty="0" smtClean="0">
                <a:solidFill>
                  <a:srgbClr val="7030A0"/>
                </a:solidFill>
                <a:latin typeface="Times New Roman" pitchFamily="18" charset="0"/>
              </a:rPr>
              <a:t>ometra, metritis, om</a:t>
            </a:r>
            <a:r>
              <a:rPr lang="en-GB" sz="2800" dirty="0" smtClean="0">
                <a:solidFill>
                  <a:srgbClr val="7030A0"/>
                </a:solidFill>
                <a:latin typeface="Times New Roman" pitchFamily="18" charset="0"/>
              </a:rPr>
              <a:t>f</a:t>
            </a:r>
            <a:r>
              <a:rPr lang="sl-SI" sz="2800" dirty="0" smtClean="0">
                <a:solidFill>
                  <a:srgbClr val="7030A0"/>
                </a:solidFill>
                <a:latin typeface="Times New Roman" pitchFamily="18" charset="0"/>
              </a:rPr>
              <a:t>alitis</a:t>
            </a:r>
          </a:p>
        </p:txBody>
      </p:sp>
    </p:spTree>
    <p:extLst>
      <p:ext uri="{BB962C8B-B14F-4D97-AF65-F5344CB8AC3E}">
        <p14:creationId xmlns:p14="http://schemas.microsoft.com/office/powerpoint/2010/main" val="2798749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2869165948"/>
              </p:ext>
            </p:extLst>
          </p:nvPr>
        </p:nvGraphicFramePr>
        <p:xfrm>
          <a:off x="228600" y="152400"/>
          <a:ext cx="8839200" cy="6076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4550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7812996"/>
              </p:ext>
            </p:extLst>
          </p:nvPr>
        </p:nvGraphicFramePr>
        <p:xfrm>
          <a:off x="381000" y="304800"/>
          <a:ext cx="8458200" cy="5338689"/>
        </p:xfrm>
        <a:graphic>
          <a:graphicData uri="http://schemas.openxmlformats.org/drawingml/2006/table">
            <a:tbl>
              <a:tblPr firstRow="1" bandRow="1">
                <a:tableStyleId>{5C22544A-7EE6-4342-B048-85BDC9FD1C3A}</a:tableStyleId>
              </a:tblPr>
              <a:tblGrid>
                <a:gridCol w="2036234"/>
                <a:gridCol w="6421966"/>
              </a:tblGrid>
              <a:tr h="94956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2800" b="1" dirty="0" smtClean="0">
                          <a:solidFill>
                            <a:srgbClr val="FF3300"/>
                          </a:solidFill>
                          <a:effectLst/>
                        </a:rPr>
                        <a:t>Ekstraintestinalna oboljenja prouzrokovana sojevima         </a:t>
                      </a:r>
                    </a:p>
                    <a:p>
                      <a:pPr marL="0" marR="0" indent="0" algn="ctr" defTabSz="914400" rtl="0" eaLnBrk="1" fontAlgn="auto" latinLnBrk="0" hangingPunct="1">
                        <a:lnSpc>
                          <a:spcPct val="100000"/>
                        </a:lnSpc>
                        <a:spcBef>
                          <a:spcPts val="0"/>
                        </a:spcBef>
                        <a:spcAft>
                          <a:spcPts val="0"/>
                        </a:spcAft>
                        <a:buClrTx/>
                        <a:buSzTx/>
                        <a:buFontTx/>
                        <a:buNone/>
                        <a:tabLst/>
                        <a:defRPr/>
                      </a:pPr>
                      <a:r>
                        <a:rPr lang="sr-Latn-CS" sz="2800" b="1" dirty="0" smtClean="0">
                          <a:solidFill>
                            <a:srgbClr val="FF3300"/>
                          </a:solidFill>
                          <a:effectLst/>
                        </a:rPr>
                        <a:t>E. coli kod životinja</a:t>
                      </a:r>
                      <a:endParaRPr lang="en-US" sz="2800" b="1" dirty="0" smtClean="0">
                        <a:solidFill>
                          <a:srgbClr val="FF3300"/>
                        </a:solidFill>
                        <a:effectLst/>
                        <a:latin typeface="Times New Roman" pitchFamily="18" charset="0"/>
                        <a:cs typeface="Times New Roman" pitchFamily="18" charset="0"/>
                      </a:endParaRPr>
                    </a:p>
                  </a:txBody>
                  <a:tcPr marL="82973" marR="82973"/>
                </a:tc>
                <a:tc hMerge="1">
                  <a:txBody>
                    <a:bodyPr/>
                    <a:lstStyle/>
                    <a:p>
                      <a:endParaRPr lang="en-US" sz="2000" b="1" dirty="0">
                        <a:solidFill>
                          <a:schemeClr val="tx1"/>
                        </a:solidFill>
                        <a:effectLst/>
                        <a:latin typeface="Times New Roman" pitchFamily="18" charset="0"/>
                        <a:cs typeface="Times New Roman" pitchFamily="18" charset="0"/>
                      </a:endParaRPr>
                    </a:p>
                  </a:txBody>
                  <a:tcPr marL="82973" marR="82973"/>
                </a:tc>
              </a:tr>
              <a:tr h="949569">
                <a:tc>
                  <a:txBody>
                    <a:bodyPr/>
                    <a:lstStyle/>
                    <a:p>
                      <a:r>
                        <a:rPr lang="en-US" sz="2400" b="1" dirty="0">
                          <a:solidFill>
                            <a:srgbClr val="002060"/>
                          </a:solidFill>
                          <a:effectLst/>
                        </a:rPr>
                        <a:t>APEC</a:t>
                      </a:r>
                      <a:endParaRPr lang="en-US" sz="2400" b="1" i="0" dirty="0">
                        <a:solidFill>
                          <a:srgbClr val="002060"/>
                        </a:solidFill>
                        <a:effectLst/>
                        <a:latin typeface="Times New Roman" pitchFamily="18" charset="0"/>
                        <a:cs typeface="Times New Roman" pitchFamily="18" charset="0"/>
                      </a:endParaRPr>
                    </a:p>
                  </a:txBody>
                  <a:tcPr marL="0" marR="0" marT="0" marB="0"/>
                </a:tc>
                <a:tc>
                  <a:txBody>
                    <a:bodyPr/>
                    <a:lstStyle/>
                    <a:p>
                      <a:r>
                        <a:rPr lang="sr-Latn-RS" sz="2400" b="1" dirty="0" smtClean="0">
                          <a:solidFill>
                            <a:srgbClr val="002060"/>
                          </a:solidFill>
                          <a:effectLst/>
                        </a:rPr>
                        <a:t>Sojevi</a:t>
                      </a:r>
                      <a:r>
                        <a:rPr lang="sr-Latn-RS" sz="2400" b="1" baseline="0" dirty="0" smtClean="0">
                          <a:solidFill>
                            <a:srgbClr val="002060"/>
                          </a:solidFill>
                          <a:effectLst/>
                        </a:rPr>
                        <a:t> E. coli </a:t>
                      </a:r>
                      <a:r>
                        <a:rPr lang="sr-Latn-CS" sz="2400" b="1" dirty="0" smtClean="0">
                          <a:solidFill>
                            <a:srgbClr val="002060"/>
                          </a:solidFill>
                          <a:effectLst/>
                        </a:rPr>
                        <a:t>patogeni za ptice</a:t>
                      </a:r>
                      <a:r>
                        <a:rPr lang="sr-Latn-CS" sz="2400" b="1" baseline="0" dirty="0" smtClean="0">
                          <a:solidFill>
                            <a:srgbClr val="002060"/>
                          </a:solidFill>
                          <a:effectLst/>
                        </a:rPr>
                        <a:t> - </a:t>
                      </a:r>
                      <a:r>
                        <a:rPr lang="sr-Latn-RS" sz="2400" b="1" dirty="0" smtClean="0">
                          <a:solidFill>
                            <a:srgbClr val="002060"/>
                          </a:solidFill>
                          <a:effectLst/>
                        </a:rPr>
                        <a:t>pile, polarna fimbrija, endotoksin, hemaglutinin,</a:t>
                      </a:r>
                      <a:r>
                        <a:rPr lang="sr-Latn-RS" sz="2400" b="1" baseline="0" dirty="0" smtClean="0">
                          <a:solidFill>
                            <a:srgbClr val="002060"/>
                          </a:solidFill>
                          <a:effectLst/>
                        </a:rPr>
                        <a:t> generalizovana bolest, često sekundarna bolest </a:t>
                      </a:r>
                      <a:endParaRPr lang="en-US" sz="2400" b="1" i="0" dirty="0">
                        <a:solidFill>
                          <a:srgbClr val="002060"/>
                        </a:solidFill>
                        <a:effectLst/>
                        <a:latin typeface="Times New Roman" pitchFamily="18" charset="0"/>
                        <a:cs typeface="Times New Roman" pitchFamily="18" charset="0"/>
                      </a:endParaRPr>
                    </a:p>
                  </a:txBody>
                  <a:tcPr marL="0" marR="0" marT="0" marB="0"/>
                </a:tc>
              </a:tr>
              <a:tr h="949569">
                <a:tc>
                  <a:txBody>
                    <a:bodyPr/>
                    <a:lstStyle/>
                    <a:p>
                      <a:r>
                        <a:rPr lang="sr-Latn-RS" sz="2400" b="1" dirty="0" smtClean="0">
                          <a:solidFill>
                            <a:srgbClr val="002060"/>
                          </a:solidFill>
                          <a:effectLst/>
                        </a:rPr>
                        <a:t>SEPEC</a:t>
                      </a:r>
                      <a:endParaRPr lang="en-US" sz="2400" b="1" i="0" dirty="0">
                        <a:solidFill>
                          <a:srgbClr val="002060"/>
                        </a:solidFill>
                        <a:effectLst/>
                        <a:latin typeface="Times New Roman" pitchFamily="18" charset="0"/>
                        <a:cs typeface="Times New Roman" pitchFamily="18" charset="0"/>
                      </a:endParaRPr>
                    </a:p>
                  </a:txBody>
                  <a:tcPr marL="0" marR="0" marT="0" marB="0"/>
                </a:tc>
                <a:tc>
                  <a:txBody>
                    <a:bodyPr/>
                    <a:lstStyle/>
                    <a:p>
                      <a:r>
                        <a:rPr lang="sr-Latn-RS" sz="2400" b="1" dirty="0" smtClean="0">
                          <a:solidFill>
                            <a:srgbClr val="002060"/>
                          </a:solidFill>
                          <a:effectLst/>
                        </a:rPr>
                        <a:t>Septikemični</a:t>
                      </a:r>
                      <a:r>
                        <a:rPr lang="sr-Latn-RS" sz="2400" b="1" baseline="0" dirty="0" smtClean="0">
                          <a:solidFill>
                            <a:srgbClr val="002060"/>
                          </a:solidFill>
                          <a:effectLst/>
                        </a:rPr>
                        <a:t> s</a:t>
                      </a:r>
                      <a:r>
                        <a:rPr lang="sr-Latn-RS" sz="2400" b="1" dirty="0" smtClean="0">
                          <a:solidFill>
                            <a:srgbClr val="002060"/>
                          </a:solidFill>
                          <a:effectLst/>
                        </a:rPr>
                        <a:t>ojevi</a:t>
                      </a:r>
                      <a:r>
                        <a:rPr lang="sr-Latn-RS" sz="2400" b="1" baseline="0" dirty="0" smtClean="0">
                          <a:solidFill>
                            <a:srgbClr val="002060"/>
                          </a:solidFill>
                          <a:effectLst/>
                        </a:rPr>
                        <a:t> </a:t>
                      </a:r>
                      <a:r>
                        <a:rPr lang="en-US" sz="2400" b="1" dirty="0" smtClean="0">
                          <a:solidFill>
                            <a:srgbClr val="002060"/>
                          </a:solidFill>
                          <a:effectLst/>
                        </a:rPr>
                        <a:t>E</a:t>
                      </a:r>
                      <a:r>
                        <a:rPr lang="sr-Latn-RS" sz="2400" b="1" dirty="0" smtClean="0">
                          <a:solidFill>
                            <a:srgbClr val="002060"/>
                          </a:solidFill>
                          <a:effectLst/>
                        </a:rPr>
                        <a:t>. </a:t>
                      </a:r>
                      <a:r>
                        <a:rPr lang="en-US" sz="2400" b="1" dirty="0" smtClean="0">
                          <a:solidFill>
                            <a:srgbClr val="002060"/>
                          </a:solidFill>
                          <a:effectLst/>
                        </a:rPr>
                        <a:t>coli</a:t>
                      </a:r>
                      <a:r>
                        <a:rPr lang="sr-Latn-RS" sz="2400" b="1" dirty="0" smtClean="0">
                          <a:solidFill>
                            <a:srgbClr val="002060"/>
                          </a:solidFill>
                          <a:effectLst/>
                        </a:rPr>
                        <a:t> – fimbrije, receptor CS31a kod teladi, endotoksin, CNF, CDT, septikemija, pneumonija </a:t>
                      </a:r>
                      <a:endParaRPr lang="sr-Latn-RS" sz="2400" b="1" i="0" dirty="0" smtClean="0">
                        <a:solidFill>
                          <a:srgbClr val="002060"/>
                        </a:solidFill>
                        <a:effectLst/>
                        <a:latin typeface="Times New Roman" pitchFamily="18" charset="0"/>
                        <a:cs typeface="Times New Roman" pitchFamily="18" charset="0"/>
                      </a:endParaRPr>
                    </a:p>
                  </a:txBody>
                  <a:tcPr marL="0" marR="0" marT="0" marB="0"/>
                </a:tc>
              </a:tr>
              <a:tr h="633046">
                <a:tc>
                  <a:txBody>
                    <a:bodyPr/>
                    <a:lstStyle/>
                    <a:p>
                      <a:r>
                        <a:rPr lang="en-US" sz="2400" b="1" dirty="0">
                          <a:solidFill>
                            <a:srgbClr val="002060"/>
                          </a:solidFill>
                          <a:effectLst/>
                        </a:rPr>
                        <a:t>UPEC</a:t>
                      </a:r>
                      <a:endParaRPr lang="en-US" sz="2400" b="1" i="0" dirty="0">
                        <a:solidFill>
                          <a:srgbClr val="002060"/>
                        </a:solidFill>
                        <a:effectLst/>
                        <a:latin typeface="Times New Roman" pitchFamily="18" charset="0"/>
                        <a:cs typeface="Times New Roman" pitchFamily="18" charset="0"/>
                      </a:endParaRPr>
                    </a:p>
                  </a:txBody>
                  <a:tcPr marL="0" marR="0" marT="0" marB="0"/>
                </a:tc>
                <a:tc>
                  <a:txBody>
                    <a:bodyPr/>
                    <a:lstStyle/>
                    <a:p>
                      <a:r>
                        <a:rPr lang="en-US" sz="2400" b="1" dirty="0" err="1" smtClean="0">
                          <a:solidFill>
                            <a:srgbClr val="002060"/>
                          </a:solidFill>
                          <a:effectLst/>
                        </a:rPr>
                        <a:t>Uropatogeni</a:t>
                      </a:r>
                      <a:r>
                        <a:rPr lang="sr-Latn-CS" sz="2400" b="1" baseline="0" dirty="0" smtClean="0">
                          <a:solidFill>
                            <a:srgbClr val="002060"/>
                          </a:solidFill>
                          <a:effectLst/>
                        </a:rPr>
                        <a:t> sojevi E. coli – tip1, S i P fimbrije, a hemolizin i CNF1, urinarne infekcije i piometra psi</a:t>
                      </a:r>
                      <a:endParaRPr lang="en-US" sz="2400" b="1" i="0" dirty="0">
                        <a:solidFill>
                          <a:srgbClr val="002060"/>
                        </a:solidFill>
                        <a:effectLst/>
                        <a:latin typeface="Times New Roman" pitchFamily="18" charset="0"/>
                        <a:cs typeface="Times New Roman" pitchFamily="18" charset="0"/>
                      </a:endParaRPr>
                    </a:p>
                  </a:txBody>
                  <a:tcPr marL="0" marR="0" marT="0" marB="0"/>
                </a:tc>
              </a:tr>
              <a:tr h="633046">
                <a:tc>
                  <a:txBody>
                    <a:bodyPr/>
                    <a:lstStyle/>
                    <a:p>
                      <a:endParaRPr lang="en-US" sz="2400" b="1" i="0" dirty="0">
                        <a:solidFill>
                          <a:srgbClr val="002060"/>
                        </a:solidFill>
                        <a:effectLst/>
                        <a:latin typeface="Times New Roman" pitchFamily="18" charset="0"/>
                        <a:cs typeface="Times New Roman" pitchFamily="18" charset="0"/>
                      </a:endParaRPr>
                    </a:p>
                  </a:txBody>
                  <a:tcPr marL="0" marR="0" marT="0" marB="0"/>
                </a:tc>
                <a:tc>
                  <a:txBody>
                    <a:bodyPr/>
                    <a:lstStyle/>
                    <a:p>
                      <a:r>
                        <a:rPr lang="sr-Latn-RS" sz="2400" b="1" dirty="0" smtClean="0">
                          <a:solidFill>
                            <a:srgbClr val="002060"/>
                          </a:solidFill>
                          <a:effectLst/>
                        </a:rPr>
                        <a:t>Sojevi E. coli lokalne infekcije – oportunističke</a:t>
                      </a:r>
                      <a:r>
                        <a:rPr lang="sr-Latn-RS" sz="2400" b="1" baseline="0" dirty="0" smtClean="0">
                          <a:solidFill>
                            <a:srgbClr val="002060"/>
                          </a:solidFill>
                          <a:effectLst/>
                        </a:rPr>
                        <a:t> infekcije</a:t>
                      </a:r>
                    </a:p>
                    <a:p>
                      <a:r>
                        <a:rPr lang="en-US" sz="2400" b="1" baseline="0" dirty="0" smtClean="0">
                          <a:solidFill>
                            <a:srgbClr val="002060"/>
                          </a:solidFill>
                          <a:effectLst/>
                        </a:rPr>
                        <a:t>M</a:t>
                      </a:r>
                      <a:r>
                        <a:rPr lang="sr-Latn-RS" sz="2400" b="1" baseline="0" dirty="0" smtClean="0">
                          <a:solidFill>
                            <a:srgbClr val="002060"/>
                          </a:solidFill>
                          <a:effectLst/>
                        </a:rPr>
                        <a:t>astitit, omfalitis, lokalne infekcije</a:t>
                      </a:r>
                      <a:endParaRPr lang="sr-Latn-RS" sz="2400" b="1" i="0" dirty="0" smtClean="0">
                        <a:solidFill>
                          <a:srgbClr val="002060"/>
                        </a:solidFill>
                        <a:effectLst/>
                        <a:latin typeface="Times New Roman" pitchFamily="18" charset="0"/>
                        <a:cs typeface="Times New Roman" pitchFamily="18" charset="0"/>
                      </a:endParaRPr>
                    </a:p>
                  </a:txBody>
                  <a:tcPr marL="0" marR="0" marT="0" marB="0"/>
                </a:tc>
              </a:tr>
            </a:tbl>
          </a:graphicData>
        </a:graphic>
      </p:graphicFrame>
    </p:spTree>
    <p:extLst>
      <p:ext uri="{BB962C8B-B14F-4D97-AF65-F5344CB8AC3E}">
        <p14:creationId xmlns:p14="http://schemas.microsoft.com/office/powerpoint/2010/main" val="748117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4294967295"/>
          </p:nvPr>
        </p:nvSpPr>
        <p:spPr>
          <a:xfrm>
            <a:off x="439711" y="228600"/>
            <a:ext cx="8496300" cy="4530725"/>
          </a:xfrm>
        </p:spPr>
        <p:txBody>
          <a:bodyPr/>
          <a:lstStyle/>
          <a:p>
            <a:pPr algn="just" eaLnBrk="1" hangingPunct="1">
              <a:lnSpc>
                <a:spcPct val="90000"/>
              </a:lnSpc>
            </a:pPr>
            <a:r>
              <a:rPr lang="sl-SI" sz="2800" dirty="0" smtClean="0">
                <a:latin typeface="Times New Roman" pitchFamily="18" charset="0"/>
              </a:rPr>
              <a:t>U cilju determinacije patogenosti izolovanih sojeva      </a:t>
            </a:r>
            <a:r>
              <a:rPr lang="sl-SI" sz="2800" i="1" dirty="0" smtClean="0">
                <a:latin typeface="Times New Roman" pitchFamily="18" charset="0"/>
              </a:rPr>
              <a:t>E.coli</a:t>
            </a:r>
            <a:r>
              <a:rPr lang="sl-SI" sz="2800" dirty="0" smtClean="0">
                <a:latin typeface="Times New Roman" pitchFamily="18" charset="0"/>
              </a:rPr>
              <a:t> primenjuju se brojni testovi za utvr</a:t>
            </a:r>
            <a:r>
              <a:rPr lang="hr-HR" sz="2800" dirty="0" smtClean="0">
                <a:latin typeface="Times New Roman" pitchFamily="18" charset="0"/>
              </a:rPr>
              <a:t>đ</a:t>
            </a:r>
            <a:r>
              <a:rPr lang="sl-SI" sz="2800" dirty="0" smtClean="0">
                <a:latin typeface="Times New Roman" pitchFamily="18" charset="0"/>
              </a:rPr>
              <a:t>ivanje sposobnosti kako kolonizacije creva tako i stvaranja određenih toksičnih produkata.</a:t>
            </a:r>
          </a:p>
          <a:p>
            <a:pPr algn="just" eaLnBrk="1" hangingPunct="1">
              <a:lnSpc>
                <a:spcPct val="90000"/>
              </a:lnSpc>
            </a:pPr>
            <a:r>
              <a:rPr lang="sl-SI" sz="2800" b="1" dirty="0" smtClean="0">
                <a:solidFill>
                  <a:srgbClr val="FF5050"/>
                </a:solidFill>
                <a:latin typeface="Times New Roman" pitchFamily="18" charset="0"/>
              </a:rPr>
              <a:t>Adhezivne pile ili fimbrije </a:t>
            </a:r>
            <a:r>
              <a:rPr lang="sl-SI" sz="2800" dirty="0" smtClean="0">
                <a:latin typeface="Times New Roman" pitchFamily="18" charset="0"/>
              </a:rPr>
              <a:t>predstavljaju važne faktore kolonizacije jer omogućuju vezivanje bakterija za glikokaliks na površini epitelnih ćelija jejunuma i ileuma. Najvažnije adhezivne fimbrije kod sojeva </a:t>
            </a:r>
            <a:r>
              <a:rPr lang="sl-SI" sz="2800" i="1" dirty="0" smtClean="0">
                <a:latin typeface="Times New Roman" pitchFamily="18" charset="0"/>
              </a:rPr>
              <a:t>E. coli </a:t>
            </a:r>
            <a:r>
              <a:rPr lang="sl-SI" sz="2800" dirty="0" smtClean="0">
                <a:latin typeface="Times New Roman" pitchFamily="18" charset="0"/>
              </a:rPr>
              <a:t>su – K88 (F4), K99 (F5), 987P(6), F18 i F41.</a:t>
            </a:r>
            <a:endParaRPr lang="en-US" sz="2800" dirty="0" smtClean="0">
              <a:latin typeface="Times New Roman" pitchFamily="18" charset="0"/>
            </a:endParaRPr>
          </a:p>
        </p:txBody>
      </p:sp>
      <p:pic>
        <p:nvPicPr>
          <p:cNvPr id="50179" name="Picture 7" descr="sem_salmonella"/>
          <p:cNvPicPr>
            <a:picLocks noGrp="1" noChangeAspect="1" noChangeArrowheads="1"/>
          </p:cNvPicPr>
          <p:nvPr>
            <p:ph sz="quarter" idx="4294967295"/>
          </p:nvPr>
        </p:nvPicPr>
        <p:blipFill>
          <a:blip r:embed="rId3" cstate="print">
            <a:lum bright="-10000"/>
          </a:blip>
          <a:srcRect/>
          <a:stretch>
            <a:fillRect/>
          </a:stretch>
        </p:blipFill>
        <p:spPr>
          <a:xfrm>
            <a:off x="457200" y="4076700"/>
            <a:ext cx="3381375" cy="2189163"/>
          </a:xfrm>
          <a:noFill/>
        </p:spPr>
      </p:pic>
      <p:pic>
        <p:nvPicPr>
          <p:cNvPr id="5" name="Picture 8" descr="YU mala adherencija"/>
          <p:cNvPicPr>
            <a:picLocks noGrp="1" noChangeAspect="1" noChangeArrowheads="1"/>
          </p:cNvPicPr>
          <p:nvPr>
            <p:ph sz="quarter" idx="4294967295"/>
          </p:nvPr>
        </p:nvPicPr>
        <p:blipFill>
          <a:blip r:embed="rId4" cstate="print"/>
          <a:srcRect/>
          <a:stretch>
            <a:fillRect/>
          </a:stretch>
        </p:blipFill>
        <p:spPr>
          <a:xfrm>
            <a:off x="5334000" y="4114800"/>
            <a:ext cx="2916237" cy="2151063"/>
          </a:xfrm>
          <a:noFill/>
        </p:spPr>
      </p:pic>
    </p:spTree>
    <p:extLst>
      <p:ext uri="{BB962C8B-B14F-4D97-AF65-F5344CB8AC3E}">
        <p14:creationId xmlns:p14="http://schemas.microsoft.com/office/powerpoint/2010/main" val="3829740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idx="4294967295"/>
          </p:nvPr>
        </p:nvSpPr>
        <p:spPr>
          <a:xfrm>
            <a:off x="464695" y="1295400"/>
            <a:ext cx="8229600" cy="4572000"/>
          </a:xfrm>
        </p:spPr>
        <p:txBody>
          <a:bodyPr/>
          <a:lstStyle/>
          <a:p>
            <a:pPr algn="just" eaLnBrk="1" hangingPunct="1"/>
            <a:r>
              <a:rPr lang="sl-SI" sz="2800" b="1" dirty="0" smtClean="0">
                <a:solidFill>
                  <a:srgbClr val="FF5050"/>
                </a:solidFill>
                <a:latin typeface="Times New Roman" pitchFamily="18" charset="0"/>
              </a:rPr>
              <a:t>Enterotoksični sojevi </a:t>
            </a:r>
            <a:r>
              <a:rPr lang="sl-SI" sz="2800" b="1" i="1" dirty="0" smtClean="0">
                <a:solidFill>
                  <a:srgbClr val="FF5050"/>
                </a:solidFill>
                <a:latin typeface="Times New Roman" pitchFamily="18" charset="0"/>
              </a:rPr>
              <a:t>E. coli </a:t>
            </a:r>
            <a:r>
              <a:rPr lang="sl-SI" sz="2800" b="1" dirty="0" smtClean="0">
                <a:solidFill>
                  <a:srgbClr val="FF5050"/>
                </a:solidFill>
                <a:latin typeface="Times New Roman" pitchFamily="18" charset="0"/>
              </a:rPr>
              <a:t>stvaraju termolabilni (LT) i termostabilni (ST) enterotoksin</a:t>
            </a:r>
            <a:r>
              <a:rPr lang="sl-SI" sz="2800" dirty="0" smtClean="0">
                <a:latin typeface="Times New Roman" pitchFamily="18" charset="0"/>
              </a:rPr>
              <a:t>, a ova njihova sposobnost često je udružena sa prisustvom </a:t>
            </a:r>
            <a:r>
              <a:rPr lang="sl-SI" sz="2800" b="1" dirty="0" smtClean="0">
                <a:solidFill>
                  <a:srgbClr val="002060"/>
                </a:solidFill>
                <a:latin typeface="Times New Roman" pitchFamily="18" charset="0"/>
              </a:rPr>
              <a:t>K88, K99 ili nekih drugih antigena kolonizacije.</a:t>
            </a:r>
          </a:p>
          <a:p>
            <a:pPr algn="just" eaLnBrk="1" hangingPunct="1"/>
            <a:r>
              <a:rPr lang="sl-SI" sz="2800" b="1" dirty="0" smtClean="0">
                <a:solidFill>
                  <a:srgbClr val="FF3300"/>
                </a:solidFill>
                <a:latin typeface="Times New Roman" pitchFamily="18" charset="0"/>
              </a:rPr>
              <a:t>Termolabilni enterotoksin </a:t>
            </a:r>
            <a:r>
              <a:rPr lang="sl-SI" sz="2800" dirty="0" smtClean="0">
                <a:latin typeface="Times New Roman" pitchFamily="18" charset="0"/>
              </a:rPr>
              <a:t>je antigenski srodan toksinu </a:t>
            </a:r>
            <a:r>
              <a:rPr lang="sl-SI" sz="2800" b="1" i="1" dirty="0" smtClean="0">
                <a:solidFill>
                  <a:srgbClr val="FF5050"/>
                </a:solidFill>
                <a:latin typeface="Times New Roman" pitchFamily="18" charset="0"/>
              </a:rPr>
              <a:t>Vibrio cholerae </a:t>
            </a:r>
            <a:r>
              <a:rPr lang="sl-SI" sz="2800" dirty="0" smtClean="0">
                <a:latin typeface="Times New Roman" pitchFamily="18" charset="0"/>
              </a:rPr>
              <a:t>i delovanjem na </a:t>
            </a:r>
            <a:r>
              <a:rPr lang="sl-SI" sz="2800" b="1" dirty="0" smtClean="0">
                <a:solidFill>
                  <a:srgbClr val="002060"/>
                </a:solidFill>
                <a:latin typeface="Times New Roman" pitchFamily="18" charset="0"/>
              </a:rPr>
              <a:t>sistem adenil ciklaze </a:t>
            </a:r>
            <a:r>
              <a:rPr lang="sl-SI" sz="2800" dirty="0" smtClean="0">
                <a:latin typeface="Times New Roman" pitchFamily="18" charset="0"/>
              </a:rPr>
              <a:t>dovodi do dijareje, a posledično i do hipovolemije, metaboličke acidoze i hiperkalemije</a:t>
            </a:r>
          </a:p>
          <a:p>
            <a:pPr algn="just" eaLnBrk="1" hangingPunct="1"/>
            <a:r>
              <a:rPr lang="sl-SI" sz="2800" b="1" dirty="0" smtClean="0">
                <a:solidFill>
                  <a:srgbClr val="002060"/>
                </a:solidFill>
                <a:latin typeface="Times New Roman" pitchFamily="18" charset="0"/>
              </a:rPr>
              <a:t>Neonatalne dijareja teladi, jagnjadi, prasadi, štenci, proliv posle odlučenja prasadi  </a:t>
            </a:r>
          </a:p>
        </p:txBody>
      </p:sp>
      <p:sp>
        <p:nvSpPr>
          <p:cNvPr id="3" name="Title 2"/>
          <p:cNvSpPr>
            <a:spLocks noGrp="1"/>
          </p:cNvSpPr>
          <p:nvPr>
            <p:ph type="title" idx="4294967295"/>
          </p:nvPr>
        </p:nvSpPr>
        <p:spPr>
          <a:xfrm>
            <a:off x="0" y="381000"/>
            <a:ext cx="8686800" cy="1066800"/>
          </a:xfrm>
        </p:spPr>
        <p:txBody>
          <a:bodyPr>
            <a:normAutofit/>
          </a:bodyPr>
          <a:lstStyle/>
          <a:p>
            <a:pPr lvl="0">
              <a:defRPr/>
            </a:pPr>
            <a:r>
              <a:rPr lang="sr-Latn-CS" sz="3200" b="1" dirty="0" smtClean="0">
                <a:solidFill>
                  <a:srgbClr val="FF9999"/>
                </a:solidFill>
                <a:effectLst/>
                <a:latin typeface="Times New Roman" pitchFamily="18" charset="0"/>
                <a:cs typeface="Times New Roman" pitchFamily="18" charset="0"/>
              </a:rPr>
              <a:t>              </a:t>
            </a:r>
            <a:r>
              <a:rPr lang="sr-Latn-CS" sz="3200" b="1" dirty="0" smtClean="0">
                <a:solidFill>
                  <a:srgbClr val="FF5050"/>
                </a:solidFill>
                <a:effectLst/>
                <a:latin typeface="Times New Roman" pitchFamily="18" charset="0"/>
                <a:cs typeface="Times New Roman" pitchFamily="18" charset="0"/>
              </a:rPr>
              <a:t>Enterotoksični patotip </a:t>
            </a:r>
            <a:r>
              <a:rPr lang="sr-Latn-CS" sz="3200" b="1" i="1" dirty="0" smtClean="0">
                <a:solidFill>
                  <a:srgbClr val="FF5050"/>
                </a:solidFill>
                <a:effectLst/>
                <a:latin typeface="Times New Roman" pitchFamily="18" charset="0"/>
                <a:cs typeface="Times New Roman" pitchFamily="18" charset="0"/>
              </a:rPr>
              <a:t>E. coli - </a:t>
            </a:r>
            <a:r>
              <a:rPr lang="sr-Latn-CS" sz="3200" b="1" dirty="0" smtClean="0">
                <a:solidFill>
                  <a:srgbClr val="FF5050"/>
                </a:solidFill>
                <a:effectLst/>
                <a:latin typeface="Times New Roman" pitchFamily="18" charset="0"/>
                <a:cs typeface="Times New Roman" pitchFamily="18" charset="0"/>
              </a:rPr>
              <a:t>ETEC</a:t>
            </a:r>
            <a:br>
              <a:rPr lang="sr-Latn-CS" sz="3200" b="1" dirty="0" smtClean="0">
                <a:solidFill>
                  <a:srgbClr val="FF5050"/>
                </a:solidFill>
                <a:effectLst/>
                <a:latin typeface="Times New Roman" pitchFamily="18" charset="0"/>
                <a:cs typeface="Times New Roman" pitchFamily="18" charset="0"/>
              </a:rPr>
            </a:br>
            <a:endParaRPr lang="en-US" sz="3200" b="1" dirty="0">
              <a:solidFill>
                <a:srgbClr val="FF505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870413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ecl-lab.ca/en/ecoli/img/img_1.gif"/>
          <p:cNvPicPr>
            <a:picLocks noChangeAspect="1" noChangeArrowheads="1"/>
          </p:cNvPicPr>
          <p:nvPr/>
        </p:nvPicPr>
        <p:blipFill>
          <a:blip r:embed="rId3" cstate="print"/>
          <a:srcRect/>
          <a:stretch>
            <a:fillRect/>
          </a:stretch>
        </p:blipFill>
        <p:spPr bwMode="auto">
          <a:xfrm>
            <a:off x="609600" y="457200"/>
            <a:ext cx="7686832" cy="5343525"/>
          </a:xfrm>
          <a:prstGeom prst="rect">
            <a:avLst/>
          </a:prstGeom>
          <a:noFill/>
          <a:ln w="9525">
            <a:noFill/>
            <a:miter lim="800000"/>
            <a:headEnd/>
            <a:tailEnd/>
          </a:ln>
        </p:spPr>
      </p:pic>
    </p:spTree>
    <p:extLst>
      <p:ext uri="{BB962C8B-B14F-4D97-AF65-F5344CB8AC3E}">
        <p14:creationId xmlns:p14="http://schemas.microsoft.com/office/powerpoint/2010/main" val="693658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8600" y="381000"/>
            <a:ext cx="8610600" cy="4678204"/>
          </a:xfrm>
          <a:prstGeom prst="rect">
            <a:avLst/>
          </a:prstGeom>
          <a:noFill/>
          <a:ln w="9525">
            <a:noFill/>
            <a:miter lim="800000"/>
            <a:headEnd/>
            <a:tailEnd/>
          </a:ln>
        </p:spPr>
        <p:txBody>
          <a:bodyPr>
            <a:spAutoFit/>
          </a:bodyPr>
          <a:lstStyle/>
          <a:p>
            <a:pPr algn="just">
              <a:spcBef>
                <a:spcPct val="50000"/>
              </a:spcBef>
            </a:pPr>
            <a:r>
              <a:rPr lang="sl-SI" sz="3200" b="1" dirty="0">
                <a:solidFill>
                  <a:srgbClr val="FF3300"/>
                </a:solidFill>
                <a:latin typeface="Times New Roman" pitchFamily="18" charset="0"/>
              </a:rPr>
              <a:t>	</a:t>
            </a:r>
            <a:r>
              <a:rPr lang="en-US" sz="3200" b="1" dirty="0">
                <a:solidFill>
                  <a:srgbClr val="FF3300"/>
                </a:solidFill>
                <a:latin typeface="Times New Roman" pitchFamily="18" charset="0"/>
              </a:rPr>
              <a:t>I</a:t>
            </a:r>
            <a:r>
              <a:rPr lang="sl-SI" sz="3200" b="1" dirty="0">
                <a:solidFill>
                  <a:srgbClr val="FF3300"/>
                </a:solidFill>
                <a:latin typeface="Times New Roman" pitchFamily="18" charset="0"/>
              </a:rPr>
              <a:t>zolacija i identifikacija</a:t>
            </a:r>
            <a:endParaRPr lang="en-US" sz="3200" b="1" dirty="0">
              <a:solidFill>
                <a:srgbClr val="FF3300"/>
              </a:solidFill>
              <a:latin typeface="Times New Roman" pitchFamily="18" charset="0"/>
            </a:endParaRPr>
          </a:p>
          <a:p>
            <a:pPr algn="just">
              <a:spcBef>
                <a:spcPct val="50000"/>
              </a:spcBef>
              <a:buFontTx/>
              <a:buChar char="-"/>
            </a:pPr>
            <a:r>
              <a:rPr lang="en-US" sz="2800" dirty="0">
                <a:latin typeface="Times New Roman" pitchFamily="18" charset="0"/>
              </a:rPr>
              <a:t> </a:t>
            </a:r>
            <a:r>
              <a:rPr lang="sl-SI" sz="2800" b="1" dirty="0">
                <a:solidFill>
                  <a:srgbClr val="002060"/>
                </a:solidFill>
                <a:latin typeface="Times New Roman" pitchFamily="18" charset="0"/>
              </a:rPr>
              <a:t>V</a:t>
            </a:r>
            <a:r>
              <a:rPr lang="en-US" sz="2800" b="1" dirty="0" err="1">
                <a:solidFill>
                  <a:srgbClr val="002060"/>
                </a:solidFill>
                <a:latin typeface="Times New Roman" pitchFamily="18" charset="0"/>
                <a:cs typeface="Times New Roman" pitchFamily="18" charset="0"/>
              </a:rPr>
              <a:t>eći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broj</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selektivnih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diferencijalnih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hranljivih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podloga</a:t>
            </a:r>
            <a:endParaRPr lang="en-US" sz="2800" b="1" dirty="0">
              <a:solidFill>
                <a:srgbClr val="002060"/>
              </a:solidFill>
              <a:latin typeface="Times New Roman" pitchFamily="18" charset="0"/>
              <a:cs typeface="Times New Roman" pitchFamily="18" charset="0"/>
            </a:endParaRPr>
          </a:p>
          <a:p>
            <a:pPr algn="just">
              <a:spcBef>
                <a:spcPct val="50000"/>
              </a:spcBef>
              <a:buFontTx/>
              <a:buChar char="-"/>
            </a:pPr>
            <a:r>
              <a:rPr lang="en-US" sz="2800" dirty="0">
                <a:latin typeface="Times New Roman" pitchFamily="18" charset="0"/>
                <a:cs typeface="Times New Roman" pitchFamily="18" charset="0"/>
              </a:rPr>
              <a:t> </a:t>
            </a:r>
            <a:r>
              <a:rPr lang="sl-SI" sz="2800" dirty="0">
                <a:latin typeface="Times New Roman" pitchFamily="18" charset="0"/>
              </a:rPr>
              <a:t>P</a:t>
            </a:r>
            <a:r>
              <a:rPr lang="en-US" sz="2800" dirty="0" err="1">
                <a:latin typeface="Times New Roman" pitchFamily="18" charset="0"/>
                <a:cs typeface="Times New Roman" pitchFamily="18" charset="0"/>
              </a:rPr>
              <a:t>odloge</a:t>
            </a:r>
            <a:r>
              <a:rPr lang="en-US" sz="2800" dirty="0">
                <a:latin typeface="Times New Roman" pitchFamily="18" charset="0"/>
                <a:cs typeface="Times New Roman" pitchFamily="18" charset="0"/>
              </a:rPr>
              <a:t> u </a:t>
            </a:r>
            <a:r>
              <a:rPr lang="en-US" sz="2800" dirty="0" err="1">
                <a:latin typeface="Times New Roman" pitchFamily="18" charset="0"/>
                <a:cs typeface="Times New Roman" pitchFamily="18" charset="0"/>
              </a:rPr>
              <a:t>sebi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sadrže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inhibitorne</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a:t>
            </a:r>
            <a:r>
              <a:rPr lang="sr-Latn-RS" sz="2800" dirty="0" smtClean="0">
                <a:latin typeface="Times New Roman" pitchFamily="18" charset="0"/>
                <a:cs typeface="Times New Roman" pitchFamily="18" charset="0"/>
              </a:rPr>
              <a:t>p</a:t>
            </a:r>
            <a:r>
              <a:rPr lang="en-US" sz="2800" dirty="0" smtClean="0">
                <a:latin typeface="Times New Roman" pitchFamily="18" charset="0"/>
                <a:cs typeface="Times New Roman" pitchFamily="18" charset="0"/>
              </a:rPr>
              <a:t>stance </a:t>
            </a:r>
            <a:r>
              <a:rPr lang="en-US" sz="2800" dirty="0" err="1">
                <a:latin typeface="Times New Roman" pitchFamily="18" charset="0"/>
                <a:cs typeface="Times New Roman" pitchFamily="18" charset="0"/>
              </a:rPr>
              <a:t>poput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žučnih</a:t>
            </a:r>
            <a:r>
              <a:rPr lang="en-US" sz="2800" dirty="0">
                <a:latin typeface="Times New Roman" pitchFamily="18" charset="0"/>
                <a:cs typeface="Times New Roman" pitchFamily="18" charset="0"/>
              </a:rPr>
              <a:t> soli </a:t>
            </a:r>
            <a:r>
              <a:rPr lang="en-US" sz="2800" dirty="0" err="1">
                <a:latin typeface="Times New Roman" pitchFamily="18" charset="0"/>
                <a:cs typeface="Times New Roman" pitchFamily="18" charset="0"/>
              </a:rPr>
              <a:t>ili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brilijant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zelene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dovode</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sprečavanja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rasta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Gram</a:t>
            </a:r>
            <a:r>
              <a:rPr lang="sr-Latn-R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pozitivnih</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bakterija</a:t>
            </a:r>
            <a:r>
              <a:rPr lang="en-US" sz="2800" dirty="0">
                <a:latin typeface="Times New Roman" pitchFamily="18" charset="0"/>
                <a:cs typeface="Times New Roman" pitchFamily="18" charset="0"/>
              </a:rPr>
              <a:t> </a:t>
            </a:r>
          </a:p>
          <a:p>
            <a:pPr algn="just">
              <a:spcBef>
                <a:spcPct val="50000"/>
              </a:spcBef>
              <a:buFontTx/>
              <a:buChar char="-"/>
            </a:pPr>
            <a:r>
              <a:rPr lang="en-US" sz="2800" dirty="0">
                <a:latin typeface="Times New Roman" pitchFamily="18" charset="0"/>
                <a:cs typeface="Times New Roman" pitchFamily="18" charset="0"/>
              </a:rPr>
              <a:t> </a:t>
            </a:r>
            <a:r>
              <a:rPr lang="sl-SI" sz="2800" dirty="0">
                <a:latin typeface="Times New Roman" pitchFamily="18" charset="0"/>
              </a:rPr>
              <a:t>M</a:t>
            </a:r>
            <a:r>
              <a:rPr lang="en-US" sz="2800" dirty="0" err="1">
                <a:latin typeface="Times New Roman" pitchFamily="18" charset="0"/>
                <a:cs typeface="Times New Roman" pitchFamily="18" charset="0"/>
              </a:rPr>
              <a:t>ogu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sadržati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a:t>
            </a:r>
            <a:r>
              <a:rPr lang="sr-Latn-RS" sz="2800" dirty="0" smtClean="0">
                <a:latin typeface="Times New Roman" pitchFamily="18" charset="0"/>
                <a:cs typeface="Times New Roman" pitchFamily="18" charset="0"/>
              </a:rPr>
              <a:t>p</a:t>
            </a:r>
            <a:r>
              <a:rPr lang="en-US" sz="2800" dirty="0" err="1" smtClean="0">
                <a:latin typeface="Times New Roman" pitchFamily="18" charset="0"/>
                <a:cs typeface="Times New Roman" pitchFamily="18" charset="0"/>
              </a:rPr>
              <a:t>strate</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koje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određeni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rodovi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vrste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bakterija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razlažu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indikatore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koji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obezbeđuju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promenu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kolonija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preliminarnu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identifikaciju</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5909561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descr="Enterotoksicne Ecoli yu"/>
          <p:cNvPicPr>
            <a:picLocks noChangeAspect="1" noChangeArrowheads="1"/>
          </p:cNvPicPr>
          <p:nvPr/>
        </p:nvPicPr>
        <p:blipFill>
          <a:blip r:embed="rId3" cstate="print"/>
          <a:srcRect/>
          <a:stretch>
            <a:fillRect/>
          </a:stretch>
        </p:blipFill>
        <p:spPr bwMode="auto">
          <a:xfrm>
            <a:off x="2150620" y="228600"/>
            <a:ext cx="3945380" cy="2758965"/>
          </a:xfrm>
          <a:prstGeom prst="rect">
            <a:avLst/>
          </a:prstGeom>
          <a:noFill/>
          <a:ln w="9525">
            <a:noFill/>
            <a:miter lim="800000"/>
            <a:headEnd/>
            <a:tailEnd/>
          </a:ln>
        </p:spPr>
      </p:pic>
      <p:pic>
        <p:nvPicPr>
          <p:cNvPr id="150530" name="Picture 2" descr="&amp;Rcy;&amp;iecy;&amp;zcy;&amp;ucy;&amp;lcy;&amp;tcy;&amp;acy;&amp;tcy; &amp;scy;&amp;lcy;&amp;icy;&amp;kcy;&amp;acy; &amp;zcy;&amp;acy; piglet e. coli enterotoxin"/>
          <p:cNvPicPr>
            <a:picLocks noChangeAspect="1" noChangeArrowheads="1"/>
          </p:cNvPicPr>
          <p:nvPr/>
        </p:nvPicPr>
        <p:blipFill>
          <a:blip r:embed="rId4" cstate="print"/>
          <a:srcRect/>
          <a:stretch>
            <a:fillRect/>
          </a:stretch>
        </p:blipFill>
        <p:spPr bwMode="auto">
          <a:xfrm>
            <a:off x="1828800" y="2968826"/>
            <a:ext cx="5560768" cy="3127173"/>
          </a:xfrm>
          <a:prstGeom prst="rect">
            <a:avLst/>
          </a:prstGeom>
          <a:noFill/>
        </p:spPr>
      </p:pic>
    </p:spTree>
    <p:extLst>
      <p:ext uri="{BB962C8B-B14F-4D97-AF65-F5344CB8AC3E}">
        <p14:creationId xmlns:p14="http://schemas.microsoft.com/office/powerpoint/2010/main" val="3001747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sz="half" idx="4294967295"/>
          </p:nvPr>
        </p:nvSpPr>
        <p:spPr>
          <a:xfrm>
            <a:off x="228600" y="554037"/>
            <a:ext cx="8351837" cy="4530725"/>
          </a:xfrm>
        </p:spPr>
        <p:txBody>
          <a:bodyPr/>
          <a:lstStyle/>
          <a:p>
            <a:pPr algn="just" eaLnBrk="1" hangingPunct="1"/>
            <a:r>
              <a:rPr lang="sl-SI" sz="2800" dirty="0" smtClean="0">
                <a:solidFill>
                  <a:srgbClr val="FF3300"/>
                </a:solidFill>
                <a:latin typeface="Times New Roman" pitchFamily="18" charset="0"/>
              </a:rPr>
              <a:t>Dva tipa </a:t>
            </a:r>
            <a:r>
              <a:rPr lang="sl-SI" sz="2800" b="1" dirty="0" smtClean="0">
                <a:solidFill>
                  <a:srgbClr val="FF3300"/>
                </a:solidFill>
                <a:latin typeface="Times New Roman" pitchFamily="18" charset="0"/>
              </a:rPr>
              <a:t>termostabilnog enterotoksina </a:t>
            </a:r>
            <a:r>
              <a:rPr lang="sl-SI" sz="2800" dirty="0" smtClean="0">
                <a:latin typeface="Times New Roman" pitchFamily="18" charset="0"/>
              </a:rPr>
              <a:t>od kojih je STa kodiran plazmidom deluje na </a:t>
            </a:r>
            <a:r>
              <a:rPr lang="sl-SI" sz="2800" b="1" dirty="0" smtClean="0">
                <a:solidFill>
                  <a:srgbClr val="002060"/>
                </a:solidFill>
                <a:latin typeface="Times New Roman" pitchFamily="18" charset="0"/>
              </a:rPr>
              <a:t>sistem guanilat ciklaze</a:t>
            </a:r>
            <a:r>
              <a:rPr lang="sl-SI" sz="2800" dirty="0" smtClean="0">
                <a:solidFill>
                  <a:srgbClr val="002060"/>
                </a:solidFill>
                <a:latin typeface="Times New Roman" pitchFamily="18" charset="0"/>
              </a:rPr>
              <a:t> </a:t>
            </a:r>
            <a:r>
              <a:rPr lang="sl-SI" sz="2800" dirty="0" smtClean="0">
                <a:latin typeface="Times New Roman" pitchFamily="18" charset="0"/>
              </a:rPr>
              <a:t>dovodeći do akumulacije sadržaja i tečnosti u lumenu creva prasadi i bebi miševa.</a:t>
            </a:r>
            <a:endParaRPr lang="en-US" sz="2800" dirty="0" smtClean="0">
              <a:latin typeface="Times New Roman" pitchFamily="18" charset="0"/>
            </a:endParaRPr>
          </a:p>
        </p:txBody>
      </p:sp>
      <p:pic>
        <p:nvPicPr>
          <p:cNvPr id="54276" name="Picture 10" descr="Enteritis creva"/>
          <p:cNvPicPr>
            <a:picLocks noGrp="1" noChangeAspect="1" noChangeArrowheads="1"/>
          </p:cNvPicPr>
          <p:nvPr>
            <p:ph sz="quarter" idx="4294967295"/>
          </p:nvPr>
        </p:nvPicPr>
        <p:blipFill>
          <a:blip r:embed="rId3" cstate="print"/>
          <a:stretch>
            <a:fillRect/>
          </a:stretch>
        </p:blipFill>
        <p:spPr>
          <a:xfrm>
            <a:off x="4724400" y="3124719"/>
            <a:ext cx="3743325" cy="1928813"/>
          </a:xfrm>
          <a:noFill/>
        </p:spPr>
      </p:pic>
      <p:pic>
        <p:nvPicPr>
          <p:cNvPr id="54277" name="Picture 6" descr="Ecoli adherencija"/>
          <p:cNvPicPr>
            <a:picLocks noChangeAspect="1" noChangeArrowheads="1"/>
          </p:cNvPicPr>
          <p:nvPr/>
        </p:nvPicPr>
        <p:blipFill>
          <a:blip r:embed="rId4" cstate="print"/>
          <a:srcRect/>
          <a:stretch>
            <a:fillRect/>
          </a:stretch>
        </p:blipFill>
        <p:spPr bwMode="auto">
          <a:xfrm>
            <a:off x="609600" y="2589661"/>
            <a:ext cx="3300413" cy="2514600"/>
          </a:xfrm>
          <a:prstGeom prst="rect">
            <a:avLst/>
          </a:prstGeom>
          <a:noFill/>
          <a:ln w="9525">
            <a:noFill/>
            <a:miter lim="800000"/>
            <a:headEnd/>
            <a:tailEnd/>
          </a:ln>
        </p:spPr>
      </p:pic>
    </p:spTree>
    <p:extLst>
      <p:ext uri="{BB962C8B-B14F-4D97-AF65-F5344CB8AC3E}">
        <p14:creationId xmlns:p14="http://schemas.microsoft.com/office/powerpoint/2010/main" val="1401139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sz="half" idx="4294967295"/>
          </p:nvPr>
        </p:nvSpPr>
        <p:spPr>
          <a:xfrm>
            <a:off x="0" y="333375"/>
            <a:ext cx="8353425" cy="4530725"/>
          </a:xfrm>
        </p:spPr>
        <p:txBody>
          <a:bodyPr/>
          <a:lstStyle/>
          <a:p>
            <a:pPr algn="just" eaLnBrk="1" hangingPunct="1">
              <a:lnSpc>
                <a:spcPct val="90000"/>
              </a:lnSpc>
            </a:pPr>
            <a:r>
              <a:rPr lang="sl-SI" sz="2800" b="1" dirty="0" smtClean="0">
                <a:solidFill>
                  <a:srgbClr val="FF5050"/>
                </a:solidFill>
                <a:latin typeface="Times New Roman" pitchFamily="18" charset="0"/>
              </a:rPr>
              <a:t>Faktori adherencije patogenih sojeva </a:t>
            </a:r>
            <a:r>
              <a:rPr lang="sl-SI" sz="2800" b="1" i="1" dirty="0" smtClean="0">
                <a:solidFill>
                  <a:srgbClr val="FF5050"/>
                </a:solidFill>
                <a:latin typeface="Times New Roman" pitchFamily="18" charset="0"/>
              </a:rPr>
              <a:t>E. coli </a:t>
            </a:r>
            <a:r>
              <a:rPr lang="sl-SI" sz="2800" b="1" dirty="0" smtClean="0">
                <a:solidFill>
                  <a:srgbClr val="FF5050"/>
                </a:solidFill>
                <a:latin typeface="Times New Roman" pitchFamily="18" charset="0"/>
              </a:rPr>
              <a:t>kod svinja su K88 (F4), K99 (F5), 987P (F6) i F41, a kod teladi K99 (F5) i F41.</a:t>
            </a:r>
          </a:p>
          <a:p>
            <a:pPr algn="just" eaLnBrk="1" hangingPunct="1">
              <a:lnSpc>
                <a:spcPct val="90000"/>
              </a:lnSpc>
            </a:pPr>
            <a:r>
              <a:rPr lang="sl-SI" sz="2800" dirty="0" smtClean="0">
                <a:latin typeface="Times New Roman" pitchFamily="18" charset="0"/>
              </a:rPr>
              <a:t>Prisustvo receptora na epitelnim ćelijama tankih creva za adhezivne faktore zavisi od uzrasta životinja- </a:t>
            </a:r>
            <a:r>
              <a:rPr lang="sl-SI" sz="2800" b="1" dirty="0" smtClean="0">
                <a:solidFill>
                  <a:srgbClr val="002060"/>
                </a:solidFill>
                <a:latin typeface="Times New Roman" pitchFamily="18" charset="0"/>
              </a:rPr>
              <a:t>kod teladi tokom prve nedelje života, a kod prasadi najmanje mesec i po dana starosti</a:t>
            </a:r>
          </a:p>
        </p:txBody>
      </p:sp>
      <p:pic>
        <p:nvPicPr>
          <p:cNvPr id="55299" name="Picture 3" descr="Tip I fimbrije Ecoli"/>
          <p:cNvPicPr>
            <a:picLocks noGrp="1" noChangeAspect="1" noChangeArrowheads="1"/>
          </p:cNvPicPr>
          <p:nvPr>
            <p:ph sz="quarter" idx="4294967295"/>
          </p:nvPr>
        </p:nvPicPr>
        <p:blipFill>
          <a:blip r:embed="rId3" cstate="print"/>
          <a:srcRect/>
          <a:stretch>
            <a:fillRect/>
          </a:stretch>
        </p:blipFill>
        <p:spPr>
          <a:xfrm>
            <a:off x="1066800" y="3686968"/>
            <a:ext cx="1681163" cy="2189163"/>
          </a:xfrm>
          <a:noFill/>
        </p:spPr>
      </p:pic>
      <p:pic>
        <p:nvPicPr>
          <p:cNvPr id="159746" name="Picture 2" descr="http://images.sciencedaily.com/2004/03/040308073940.jpg"/>
          <p:cNvPicPr>
            <a:picLocks noChangeAspect="1" noChangeArrowheads="1"/>
          </p:cNvPicPr>
          <p:nvPr/>
        </p:nvPicPr>
        <p:blipFill>
          <a:blip r:embed="rId4" cstate="print"/>
          <a:srcRect/>
          <a:stretch>
            <a:fillRect/>
          </a:stretch>
        </p:blipFill>
        <p:spPr bwMode="auto">
          <a:xfrm>
            <a:off x="3574256" y="3200400"/>
            <a:ext cx="3952875" cy="2857500"/>
          </a:xfrm>
          <a:prstGeom prst="rect">
            <a:avLst/>
          </a:prstGeom>
          <a:noFill/>
        </p:spPr>
      </p:pic>
    </p:spTree>
    <p:extLst>
      <p:ext uri="{BB962C8B-B14F-4D97-AF65-F5344CB8AC3E}">
        <p14:creationId xmlns:p14="http://schemas.microsoft.com/office/powerpoint/2010/main" val="12215298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sz="half" idx="4294967295"/>
          </p:nvPr>
        </p:nvSpPr>
        <p:spPr>
          <a:xfrm>
            <a:off x="381000" y="401637"/>
            <a:ext cx="8280400" cy="4530725"/>
          </a:xfrm>
        </p:spPr>
        <p:txBody>
          <a:bodyPr/>
          <a:lstStyle/>
          <a:p>
            <a:pPr algn="just" eaLnBrk="1" hangingPunct="1">
              <a:lnSpc>
                <a:spcPct val="90000"/>
              </a:lnSpc>
              <a:buFont typeface="Wingdings" pitchFamily="2" charset="2"/>
              <a:buNone/>
            </a:pPr>
            <a:r>
              <a:rPr lang="sl-SI" sz="2800" dirty="0" smtClean="0">
                <a:latin typeface="Times New Roman" pitchFamily="18" charset="0"/>
              </a:rPr>
              <a:t> -Rec</a:t>
            </a:r>
            <a:r>
              <a:rPr lang="sr-Latn-RS" sz="2800" dirty="0" smtClean="0">
                <a:latin typeface="Times New Roman" pitchFamily="18" charset="0"/>
              </a:rPr>
              <a:t>eptori se kod svinja za K88 nasleđuju kao dominantna osobina</a:t>
            </a:r>
          </a:p>
          <a:p>
            <a:pPr algn="just" eaLnBrk="1" hangingPunct="1">
              <a:lnSpc>
                <a:spcPct val="90000"/>
              </a:lnSpc>
              <a:buFont typeface="Wingdings" pitchFamily="2" charset="2"/>
              <a:buNone/>
            </a:pPr>
            <a:r>
              <a:rPr lang="sl-SI" sz="2800" dirty="0" smtClean="0">
                <a:solidFill>
                  <a:srgbClr val="FFFFCC"/>
                </a:solidFill>
                <a:latin typeface="Times New Roman" pitchFamily="18" charset="0"/>
              </a:rPr>
              <a:t>- </a:t>
            </a:r>
            <a:r>
              <a:rPr lang="sl-SI" sz="2800" b="1" dirty="0" smtClean="0">
                <a:solidFill>
                  <a:srgbClr val="002060"/>
                </a:solidFill>
                <a:latin typeface="Times New Roman" pitchFamily="18" charset="0"/>
              </a:rPr>
              <a:t>Poseban faktor adherencije - "curli" </a:t>
            </a:r>
            <a:r>
              <a:rPr lang="sl-SI" sz="2800" dirty="0" smtClean="0">
                <a:latin typeface="Times New Roman" pitchFamily="18" charset="0"/>
              </a:rPr>
              <a:t>koji ima afinitet za ekstracelularne proteine u epitelu creva</a:t>
            </a:r>
            <a:endParaRPr lang="en-US" sz="2800" dirty="0" smtClean="0">
              <a:latin typeface="Times New Roman" pitchFamily="18" charset="0"/>
            </a:endParaRPr>
          </a:p>
        </p:txBody>
      </p:sp>
      <p:pic>
        <p:nvPicPr>
          <p:cNvPr id="56323" name="Picture 3" descr="rebb"/>
          <p:cNvPicPr>
            <a:picLocks noGrp="1" noChangeAspect="1" noChangeArrowheads="1"/>
          </p:cNvPicPr>
          <p:nvPr>
            <p:ph sz="half" idx="4294967295"/>
          </p:nvPr>
        </p:nvPicPr>
        <p:blipFill>
          <a:blip r:embed="rId3" cstate="print"/>
          <a:srcRect/>
          <a:stretch>
            <a:fillRect/>
          </a:stretch>
        </p:blipFill>
        <p:spPr>
          <a:xfrm>
            <a:off x="2930525" y="2514600"/>
            <a:ext cx="3181350" cy="3548063"/>
          </a:xfrm>
          <a:noFill/>
        </p:spPr>
      </p:pic>
    </p:spTree>
    <p:extLst>
      <p:ext uri="{BB962C8B-B14F-4D97-AF65-F5344CB8AC3E}">
        <p14:creationId xmlns:p14="http://schemas.microsoft.com/office/powerpoint/2010/main" val="11224026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686050" y="-14991"/>
            <a:ext cx="5029200" cy="1066800"/>
          </a:xfrm>
        </p:spPr>
        <p:txBody>
          <a:bodyPr/>
          <a:lstStyle/>
          <a:p>
            <a:pPr>
              <a:defRPr/>
            </a:pPr>
            <a:r>
              <a:rPr lang="en-US" sz="3200" b="1" dirty="0" smtClean="0">
                <a:solidFill>
                  <a:srgbClr val="FF9999"/>
                </a:solidFill>
                <a:effectLst/>
                <a:latin typeface="Times New Roman" pitchFamily="18" charset="0"/>
              </a:rPr>
              <a:t>           </a:t>
            </a:r>
            <a:r>
              <a:rPr lang="en-US" sz="3200" b="1" dirty="0" err="1" smtClean="0">
                <a:solidFill>
                  <a:srgbClr val="FF3300"/>
                </a:solidFill>
                <a:effectLst/>
                <a:latin typeface="Times New Roman" pitchFamily="18" charset="0"/>
              </a:rPr>
              <a:t>Vakcine</a:t>
            </a:r>
            <a:endParaRPr lang="en-US" sz="3200" b="1" dirty="0">
              <a:solidFill>
                <a:srgbClr val="FF3300"/>
              </a:solidFill>
              <a:effectLst/>
            </a:endParaRPr>
          </a:p>
        </p:txBody>
      </p:sp>
      <p:pic>
        <p:nvPicPr>
          <p:cNvPr id="136194" name="Picture 2" descr="&amp;Scy;&amp;rcy;&amp;ocy;&amp;dcy;&amp;ncy;&amp;acy; &amp;scy;&amp;lcy;&amp;icy;&amp;kcy;&amp;acy;"/>
          <p:cNvPicPr>
            <a:picLocks noChangeAspect="1" noChangeArrowheads="1"/>
          </p:cNvPicPr>
          <p:nvPr/>
        </p:nvPicPr>
        <p:blipFill>
          <a:blip r:embed="rId3" cstate="print"/>
          <a:srcRect/>
          <a:stretch>
            <a:fillRect/>
          </a:stretch>
        </p:blipFill>
        <p:spPr bwMode="auto">
          <a:xfrm>
            <a:off x="6934200" y="1347735"/>
            <a:ext cx="1723094" cy="3744859"/>
          </a:xfrm>
          <a:prstGeom prst="rect">
            <a:avLst/>
          </a:prstGeom>
          <a:noFill/>
        </p:spPr>
      </p:pic>
      <p:pic>
        <p:nvPicPr>
          <p:cNvPr id="136198" name="Picture 6" descr="&amp;Rcy;&amp;iecy;&amp;zcy;&amp;ucy;&amp;lcy;&amp;tcy;&amp;acy;&amp;tcy; &amp;scy;&amp;lcy;&amp;icy;&amp;kcy;&amp;acy; &amp;zcy;&amp;acy; coliporc"/>
          <p:cNvPicPr>
            <a:picLocks noChangeAspect="1" noChangeArrowheads="1"/>
          </p:cNvPicPr>
          <p:nvPr/>
        </p:nvPicPr>
        <p:blipFill>
          <a:blip r:embed="rId4" cstate="print"/>
          <a:srcRect/>
          <a:stretch>
            <a:fillRect/>
          </a:stretch>
        </p:blipFill>
        <p:spPr bwMode="auto">
          <a:xfrm>
            <a:off x="228600" y="1247853"/>
            <a:ext cx="3031738" cy="2486025"/>
          </a:xfrm>
          <a:prstGeom prst="rect">
            <a:avLst/>
          </a:prstGeom>
          <a:noFill/>
        </p:spPr>
      </p:pic>
      <p:pic>
        <p:nvPicPr>
          <p:cNvPr id="136200" name="Picture 8" descr="&amp;Rcy;&amp;iecy;&amp;zcy;&amp;ucy;&amp;lcy;&amp;tcy;&amp;acy;&amp;tcy; &amp;scy;&amp;lcy;&amp;icy;&amp;kcy;&amp;acy; &amp;zcy;&amp;acy; colisuin"/>
          <p:cNvPicPr>
            <a:picLocks noChangeAspect="1" noChangeArrowheads="1"/>
          </p:cNvPicPr>
          <p:nvPr/>
        </p:nvPicPr>
        <p:blipFill>
          <a:blip r:embed="rId5" cstate="print"/>
          <a:srcRect/>
          <a:stretch>
            <a:fillRect/>
          </a:stretch>
        </p:blipFill>
        <p:spPr bwMode="auto">
          <a:xfrm>
            <a:off x="874337" y="3962400"/>
            <a:ext cx="2066925" cy="2066925"/>
          </a:xfrm>
          <a:prstGeom prst="rect">
            <a:avLst/>
          </a:prstGeom>
          <a:noFill/>
        </p:spPr>
      </p:pic>
      <p:pic>
        <p:nvPicPr>
          <p:cNvPr id="136202" name="Picture 10" descr="&amp;Rcy;&amp;iecy;&amp;zcy;&amp;ucy;&amp;lcy;&amp;tcy;&amp;acy;&amp;tcy; &amp;scy;&amp;lcy;&amp;icy;&amp;kcy;&amp;acy; &amp;zcy;&amp;acy; gletvax"/>
          <p:cNvPicPr>
            <a:picLocks noChangeAspect="1" noChangeArrowheads="1"/>
          </p:cNvPicPr>
          <p:nvPr/>
        </p:nvPicPr>
        <p:blipFill>
          <a:blip r:embed="rId6" cstate="print"/>
          <a:srcRect/>
          <a:stretch>
            <a:fillRect/>
          </a:stretch>
        </p:blipFill>
        <p:spPr bwMode="auto">
          <a:xfrm>
            <a:off x="3843565" y="1844856"/>
            <a:ext cx="2781300" cy="2914650"/>
          </a:xfrm>
          <a:prstGeom prst="rect">
            <a:avLst/>
          </a:prstGeom>
          <a:noFill/>
        </p:spPr>
      </p:pic>
    </p:spTree>
    <p:extLst>
      <p:ext uri="{BB962C8B-B14F-4D97-AF65-F5344CB8AC3E}">
        <p14:creationId xmlns:p14="http://schemas.microsoft.com/office/powerpoint/2010/main" val="2823343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6"/>
          <p:cNvSpPr>
            <a:spLocks noGrp="1"/>
          </p:cNvSpPr>
          <p:nvPr>
            <p:ph idx="4294967295"/>
          </p:nvPr>
        </p:nvSpPr>
        <p:spPr>
          <a:xfrm>
            <a:off x="222354" y="1002550"/>
            <a:ext cx="8921646" cy="4525963"/>
          </a:xfrm>
        </p:spPr>
        <p:txBody>
          <a:bodyPr/>
          <a:lstStyle/>
          <a:p>
            <a:pPr>
              <a:buClr>
                <a:srgbClr val="002060"/>
              </a:buClr>
              <a:buFont typeface="Arial" panose="020B0604020202020204" pitchFamily="34" charset="0"/>
              <a:buChar char="•"/>
            </a:pPr>
            <a:r>
              <a:rPr lang="sr-Latn-CS" sz="2800" b="1" dirty="0" smtClean="0">
                <a:solidFill>
                  <a:srgbClr val="002060"/>
                </a:solidFill>
                <a:latin typeface="Times New Roman" pitchFamily="18" charset="0"/>
                <a:cs typeface="Times New Roman" pitchFamily="18" charset="0"/>
              </a:rPr>
              <a:t>Spadaju enteropatogeni EPEC i Shiga like toksin produkujući  sojevi STEC</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Kolonizacija tankih i debelih creva</a:t>
            </a:r>
          </a:p>
          <a:p>
            <a:pPr>
              <a:buClr>
                <a:srgbClr val="002060"/>
              </a:buClr>
              <a:buFont typeface="Arial" panose="020B0604020202020204" pitchFamily="34" charset="0"/>
              <a:buChar char="•"/>
            </a:pPr>
            <a:r>
              <a:rPr lang="sr-Latn-CS" sz="2800" b="1" dirty="0" smtClean="0">
                <a:solidFill>
                  <a:srgbClr val="002060"/>
                </a:solidFill>
                <a:latin typeface="Times New Roman" pitchFamily="18" charset="0"/>
                <a:cs typeface="Times New Roman" pitchFamily="18" charset="0"/>
              </a:rPr>
              <a:t>Priljubljivanje za površinu enterocita i prouzrokovanje skraćivanje mikrovila </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Degeneracija epitelnih ćelija i infiltracija neutrofilnih granulocita u lamina propria</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Pojava dijareje </a:t>
            </a:r>
          </a:p>
          <a:p>
            <a:endParaRPr lang="en-US" sz="2800" dirty="0" smtClean="0">
              <a:latin typeface="Times New Roman" pitchFamily="18" charset="0"/>
              <a:cs typeface="Times New Roman" pitchFamily="18" charset="0"/>
            </a:endParaRPr>
          </a:p>
        </p:txBody>
      </p:sp>
      <p:sp>
        <p:nvSpPr>
          <p:cNvPr id="6" name="Title 5"/>
          <p:cNvSpPr>
            <a:spLocks noGrp="1"/>
          </p:cNvSpPr>
          <p:nvPr>
            <p:ph type="title" idx="4294967295"/>
          </p:nvPr>
        </p:nvSpPr>
        <p:spPr>
          <a:xfrm>
            <a:off x="609600" y="18738"/>
            <a:ext cx="8229600" cy="1143000"/>
          </a:xfrm>
        </p:spPr>
        <p:txBody>
          <a:bodyPr/>
          <a:lstStyle/>
          <a:p>
            <a:pPr>
              <a:defRPr/>
            </a:pPr>
            <a:r>
              <a:rPr lang="sl-SI" sz="3200" b="1" dirty="0" smtClean="0">
                <a:solidFill>
                  <a:srgbClr val="FF3300"/>
                </a:solidFill>
                <a:effectLst/>
                <a:latin typeface="Times New Roman" pitchFamily="18" charset="0"/>
              </a:rPr>
              <a:t>Attaching</a:t>
            </a:r>
            <a:r>
              <a:rPr lang="en-US" sz="3200" b="1" dirty="0" smtClean="0">
                <a:solidFill>
                  <a:srgbClr val="FF3300"/>
                </a:solidFill>
                <a:effectLst/>
                <a:latin typeface="Times New Roman" pitchFamily="18" charset="0"/>
              </a:rPr>
              <a:t>/</a:t>
            </a:r>
            <a:r>
              <a:rPr lang="sr-Latn-CS" sz="3200" b="1" dirty="0" smtClean="0">
                <a:solidFill>
                  <a:srgbClr val="FF3300"/>
                </a:solidFill>
                <a:effectLst/>
                <a:latin typeface="Times New Roman" pitchFamily="18" charset="0"/>
              </a:rPr>
              <a:t>effacing patotip </a:t>
            </a:r>
            <a:r>
              <a:rPr lang="sr-Latn-CS" sz="3200" b="1" i="1" dirty="0" smtClean="0">
                <a:solidFill>
                  <a:srgbClr val="FF3300"/>
                </a:solidFill>
                <a:effectLst/>
                <a:latin typeface="Times New Roman" pitchFamily="18" charset="0"/>
              </a:rPr>
              <a:t>E. coli </a:t>
            </a:r>
            <a:r>
              <a:rPr lang="sr-Latn-CS" sz="3200" b="1" dirty="0" smtClean="0">
                <a:solidFill>
                  <a:srgbClr val="FF3300"/>
                </a:solidFill>
                <a:effectLst/>
                <a:latin typeface="Times New Roman" pitchFamily="18" charset="0"/>
              </a:rPr>
              <a:t>– AEEC</a:t>
            </a:r>
            <a:br>
              <a:rPr lang="sr-Latn-CS" sz="3200" b="1" dirty="0" smtClean="0">
                <a:solidFill>
                  <a:srgbClr val="FF3300"/>
                </a:solidFill>
                <a:effectLst/>
                <a:latin typeface="Times New Roman" pitchFamily="18" charset="0"/>
              </a:rPr>
            </a:br>
            <a:endParaRPr lang="en-US" sz="3200" b="1" dirty="0">
              <a:solidFill>
                <a:srgbClr val="FF3300"/>
              </a:solidFill>
              <a:effectLst/>
            </a:endParaRPr>
          </a:p>
        </p:txBody>
      </p:sp>
      <p:pic>
        <p:nvPicPr>
          <p:cNvPr id="61444" name="Picture 4" descr="http://www.ecl-lab.ca/img/ecoli/4-3_PEc_patho_imageAEEC1.gif"/>
          <p:cNvPicPr>
            <a:picLocks noChangeAspect="1" noChangeArrowheads="1"/>
          </p:cNvPicPr>
          <p:nvPr/>
        </p:nvPicPr>
        <p:blipFill>
          <a:blip r:embed="rId3" cstate="print"/>
          <a:srcRect/>
          <a:stretch>
            <a:fillRect/>
          </a:stretch>
        </p:blipFill>
        <p:spPr bwMode="auto">
          <a:xfrm>
            <a:off x="5943600" y="3886200"/>
            <a:ext cx="2495550" cy="2052935"/>
          </a:xfrm>
          <a:prstGeom prst="rect">
            <a:avLst/>
          </a:prstGeom>
          <a:noFill/>
          <a:ln w="9525">
            <a:noFill/>
            <a:miter lim="800000"/>
            <a:headEnd/>
            <a:tailEnd/>
          </a:ln>
        </p:spPr>
      </p:pic>
    </p:spTree>
    <p:extLst>
      <p:ext uri="{BB962C8B-B14F-4D97-AF65-F5344CB8AC3E}">
        <p14:creationId xmlns:p14="http://schemas.microsoft.com/office/powerpoint/2010/main" val="28108022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28600" y="609600"/>
            <a:ext cx="8229600" cy="4724400"/>
          </a:xfrm>
        </p:spPr>
        <p:txBody>
          <a:bodyPr/>
          <a:lstStyle/>
          <a:p>
            <a:r>
              <a:rPr lang="sr-Latn-RS" sz="2400" b="1" dirty="0" smtClean="0">
                <a:solidFill>
                  <a:srgbClr val="FF5050"/>
                </a:solidFill>
                <a:latin typeface="Times New Roman" pitchFamily="18" charset="0"/>
                <a:cs typeface="Times New Roman" pitchFamily="18" charset="0"/>
              </a:rPr>
              <a:t>Enteropatogeni sojevi </a:t>
            </a:r>
            <a:r>
              <a:rPr lang="sr-Latn-RS" sz="2400" b="1" i="1" dirty="0" smtClean="0">
                <a:solidFill>
                  <a:srgbClr val="FF5050"/>
                </a:solidFill>
                <a:latin typeface="Times New Roman" pitchFamily="18" charset="0"/>
                <a:cs typeface="Times New Roman" pitchFamily="18" charset="0"/>
              </a:rPr>
              <a:t>E. coli </a:t>
            </a:r>
            <a:r>
              <a:rPr lang="sr-Latn-RS" sz="2400" b="1" dirty="0" smtClean="0">
                <a:solidFill>
                  <a:srgbClr val="FF5050"/>
                </a:solidFill>
                <a:latin typeface="Times New Roman" pitchFamily="18" charset="0"/>
                <a:cs typeface="Times New Roman" pitchFamily="18" charset="0"/>
              </a:rPr>
              <a:t>EPEC</a:t>
            </a:r>
          </a:p>
          <a:p>
            <a:pPr lvl="1"/>
            <a:r>
              <a:rPr lang="en-US" sz="2400" b="1" dirty="0" smtClean="0">
                <a:solidFill>
                  <a:srgbClr val="002060"/>
                </a:solidFill>
                <a:latin typeface="Times New Roman" pitchFamily="18" charset="0"/>
                <a:cs typeface="Times New Roman" pitchFamily="18" charset="0"/>
              </a:rPr>
              <a:t>I</a:t>
            </a:r>
            <a:r>
              <a:rPr lang="sr-Latn-RS" sz="2400" b="1" dirty="0" smtClean="0">
                <a:solidFill>
                  <a:srgbClr val="002060"/>
                </a:solidFill>
                <a:latin typeface="Times New Roman" pitchFamily="18" charset="0"/>
                <a:cs typeface="Times New Roman" pitchFamily="18" charset="0"/>
              </a:rPr>
              <a:t>ntimin </a:t>
            </a:r>
            <a:r>
              <a:rPr lang="sr-Latn-RS" sz="2400" dirty="0" smtClean="0">
                <a:latin typeface="Times New Roman" pitchFamily="18" charset="0"/>
                <a:cs typeface="Times New Roman" pitchFamily="18" charset="0"/>
              </a:rPr>
              <a:t>vezuje se za tir receptore, uništavanje – brisanje mikroresica odnosno formiranje pijedestala – ravne površine </a:t>
            </a:r>
          </a:p>
          <a:p>
            <a:pPr lvl="1"/>
            <a:r>
              <a:rPr lang="sr-Latn-RS" sz="2400" dirty="0" smtClean="0">
                <a:latin typeface="Times New Roman" pitchFamily="18" charset="0"/>
                <a:cs typeface="Times New Roman" pitchFamily="18" charset="0"/>
              </a:rPr>
              <a:t>Kunići, telad, svinje, psi</a:t>
            </a:r>
          </a:p>
          <a:p>
            <a:endParaRPr lang="sr-Latn-RS" dirty="0" smtClean="0"/>
          </a:p>
          <a:p>
            <a:endParaRPr lang="en-US" dirty="0"/>
          </a:p>
        </p:txBody>
      </p:sp>
      <p:sp>
        <p:nvSpPr>
          <p:cNvPr id="3" name="Title 2"/>
          <p:cNvSpPr>
            <a:spLocks noGrp="1"/>
          </p:cNvSpPr>
          <p:nvPr>
            <p:ph type="title" idx="4294967295"/>
          </p:nvPr>
        </p:nvSpPr>
        <p:spPr>
          <a:xfrm>
            <a:off x="685800" y="152400"/>
            <a:ext cx="8229600" cy="838200"/>
          </a:xfrm>
        </p:spPr>
        <p:txBody>
          <a:bodyPr>
            <a:normAutofit fontScale="90000"/>
          </a:bodyPr>
          <a:lstStyle/>
          <a:p>
            <a:r>
              <a:rPr lang="sl-SI" sz="3600" b="1" dirty="0" smtClean="0">
                <a:solidFill>
                  <a:srgbClr val="FF5050"/>
                </a:solidFill>
                <a:effectLst/>
                <a:latin typeface="Times New Roman" pitchFamily="18" charset="0"/>
              </a:rPr>
              <a:t>Attaching</a:t>
            </a:r>
            <a:r>
              <a:rPr lang="en-US" sz="3600" b="1" dirty="0" smtClean="0">
                <a:solidFill>
                  <a:srgbClr val="FF5050"/>
                </a:solidFill>
                <a:effectLst/>
                <a:latin typeface="Times New Roman" pitchFamily="18" charset="0"/>
              </a:rPr>
              <a:t>/</a:t>
            </a:r>
            <a:r>
              <a:rPr lang="sr-Latn-CS" sz="3600" b="1" dirty="0" smtClean="0">
                <a:solidFill>
                  <a:srgbClr val="FF5050"/>
                </a:solidFill>
                <a:effectLst/>
                <a:latin typeface="Times New Roman" pitchFamily="18" charset="0"/>
              </a:rPr>
              <a:t>effacing patotip </a:t>
            </a:r>
            <a:r>
              <a:rPr lang="sr-Latn-CS" sz="3600" b="1" i="1" dirty="0" smtClean="0">
                <a:solidFill>
                  <a:srgbClr val="FF5050"/>
                </a:solidFill>
                <a:effectLst/>
                <a:latin typeface="Times New Roman" pitchFamily="18" charset="0"/>
              </a:rPr>
              <a:t>E.coli</a:t>
            </a:r>
            <a:r>
              <a:rPr lang="sr-Latn-CS" sz="3600" b="1" dirty="0" smtClean="0">
                <a:solidFill>
                  <a:srgbClr val="FF5050"/>
                </a:solidFill>
                <a:effectLst/>
                <a:latin typeface="Times New Roman" pitchFamily="18" charset="0"/>
              </a:rPr>
              <a:t>  - AEEC</a:t>
            </a:r>
            <a:r>
              <a:rPr lang="sr-Latn-CS" sz="4400" b="1" dirty="0" smtClean="0">
                <a:solidFill>
                  <a:srgbClr val="FF5050"/>
                </a:solidFill>
                <a:effectLst/>
                <a:latin typeface="Times New Roman" pitchFamily="18" charset="0"/>
              </a:rPr>
              <a:t/>
            </a:r>
            <a:br>
              <a:rPr lang="sr-Latn-CS" sz="4400" b="1" dirty="0" smtClean="0">
                <a:solidFill>
                  <a:srgbClr val="FF5050"/>
                </a:solidFill>
                <a:effectLst/>
                <a:latin typeface="Times New Roman" pitchFamily="18" charset="0"/>
              </a:rPr>
            </a:br>
            <a:r>
              <a:rPr lang="sr-Latn-CS" sz="4400" b="1" dirty="0" smtClean="0">
                <a:solidFill>
                  <a:srgbClr val="FF5050"/>
                </a:solidFill>
                <a:effectLst/>
                <a:latin typeface="Times New Roman" pitchFamily="18" charset="0"/>
              </a:rPr>
              <a:t>  </a:t>
            </a:r>
            <a:endParaRPr lang="en-US" dirty="0"/>
          </a:p>
        </p:txBody>
      </p:sp>
      <p:pic>
        <p:nvPicPr>
          <p:cNvPr id="5" name="Picture 2" descr="&amp;Rcy;&amp;iecy;&amp;zcy;&amp;ucy;&amp;lcy;&amp;tcy;&amp;acy;&amp;tcy; &amp;scy;&amp;lcy;&amp;icy;&amp;kcy;&amp;acy; &amp;zcy;&amp;acy; EPEC e. coli"/>
          <p:cNvPicPr>
            <a:picLocks noChangeAspect="1" noChangeArrowheads="1"/>
          </p:cNvPicPr>
          <p:nvPr/>
        </p:nvPicPr>
        <p:blipFill>
          <a:blip r:embed="rId2" cstate="print"/>
          <a:srcRect/>
          <a:stretch>
            <a:fillRect/>
          </a:stretch>
        </p:blipFill>
        <p:spPr bwMode="auto">
          <a:xfrm>
            <a:off x="1371600" y="2133600"/>
            <a:ext cx="5715000" cy="3976739"/>
          </a:xfrm>
          <a:prstGeom prst="rect">
            <a:avLst/>
          </a:prstGeom>
          <a:noFill/>
        </p:spPr>
      </p:pic>
    </p:spTree>
    <p:extLst>
      <p:ext uri="{BB962C8B-B14F-4D97-AF65-F5344CB8AC3E}">
        <p14:creationId xmlns:p14="http://schemas.microsoft.com/office/powerpoint/2010/main" val="6851207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ecl-lab.ca/en/ecoli/img/img_3.gif"/>
          <p:cNvPicPr>
            <a:picLocks noChangeAspect="1" noChangeArrowheads="1"/>
          </p:cNvPicPr>
          <p:nvPr/>
        </p:nvPicPr>
        <p:blipFill>
          <a:blip r:embed="rId3" cstate="print"/>
          <a:srcRect/>
          <a:stretch>
            <a:fillRect/>
          </a:stretch>
        </p:blipFill>
        <p:spPr bwMode="auto">
          <a:xfrm>
            <a:off x="381000" y="533400"/>
            <a:ext cx="7762875" cy="5257800"/>
          </a:xfrm>
          <a:prstGeom prst="rect">
            <a:avLst/>
          </a:prstGeom>
          <a:noFill/>
          <a:ln w="9525">
            <a:noFill/>
            <a:miter lim="800000"/>
            <a:headEnd/>
            <a:tailEnd/>
          </a:ln>
        </p:spPr>
      </p:pic>
    </p:spTree>
    <p:extLst>
      <p:ext uri="{BB962C8B-B14F-4D97-AF65-F5344CB8AC3E}">
        <p14:creationId xmlns:p14="http://schemas.microsoft.com/office/powerpoint/2010/main" val="2288563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1143000"/>
            <a:ext cx="8382000" cy="4724400"/>
          </a:xfrm>
        </p:spPr>
        <p:txBody>
          <a:bodyPr/>
          <a:lstStyle/>
          <a:p>
            <a:r>
              <a:rPr lang="sr-Latn-RS" sz="2800" b="1" dirty="0" smtClean="0">
                <a:solidFill>
                  <a:srgbClr val="FF3300"/>
                </a:solidFill>
                <a:latin typeface="Times New Roman" pitchFamily="18" charset="0"/>
                <a:cs typeface="Times New Roman" pitchFamily="18" charset="0"/>
              </a:rPr>
              <a:t>Sojevi </a:t>
            </a:r>
            <a:r>
              <a:rPr lang="sr-Latn-RS" sz="2800" b="1" i="1" dirty="0" smtClean="0">
                <a:solidFill>
                  <a:srgbClr val="FF3300"/>
                </a:solidFill>
                <a:latin typeface="Times New Roman" pitchFamily="18" charset="0"/>
                <a:cs typeface="Times New Roman" pitchFamily="18" charset="0"/>
              </a:rPr>
              <a:t>E. coli </a:t>
            </a:r>
            <a:r>
              <a:rPr lang="sr-Latn-RS" sz="2800" b="1" dirty="0" smtClean="0">
                <a:solidFill>
                  <a:srgbClr val="FF3300"/>
                </a:solidFill>
                <a:latin typeface="Times New Roman" pitchFamily="18" charset="0"/>
                <a:cs typeface="Times New Roman" pitchFamily="18" charset="0"/>
              </a:rPr>
              <a:t>koji stvaraju Shiga toksin STEC</a:t>
            </a:r>
          </a:p>
          <a:p>
            <a:pPr lvl="1">
              <a:buClr>
                <a:srgbClr val="002060"/>
              </a:buClr>
              <a:buFont typeface="Arial" panose="020B0604020202020204" pitchFamily="34" charset="0"/>
              <a:buChar char="•"/>
            </a:pPr>
            <a:r>
              <a:rPr lang="sr-Latn-RS" sz="2800" b="1" dirty="0" smtClean="0">
                <a:solidFill>
                  <a:srgbClr val="002060"/>
                </a:solidFill>
                <a:latin typeface="Times New Roman" pitchFamily="18" charset="0"/>
                <a:cs typeface="Times New Roman" pitchFamily="18" charset="0"/>
              </a:rPr>
              <a:t>Enterohemoragični sojevi </a:t>
            </a:r>
            <a:r>
              <a:rPr lang="sr-Latn-RS" sz="2800" b="1" i="1" dirty="0" smtClean="0">
                <a:solidFill>
                  <a:srgbClr val="002060"/>
                </a:solidFill>
                <a:latin typeface="Times New Roman" pitchFamily="18" charset="0"/>
                <a:cs typeface="Times New Roman" pitchFamily="18" charset="0"/>
              </a:rPr>
              <a:t>E.coli</a:t>
            </a:r>
            <a:r>
              <a:rPr lang="sr-Latn-RS" sz="2800" b="1" dirty="0" smtClean="0">
                <a:solidFill>
                  <a:srgbClr val="002060"/>
                </a:solidFill>
                <a:latin typeface="Times New Roman" pitchFamily="18" charset="0"/>
                <a:cs typeface="Times New Roman" pitchFamily="18" charset="0"/>
              </a:rPr>
              <a:t> EHEC</a:t>
            </a:r>
          </a:p>
          <a:p>
            <a:pPr lvl="2">
              <a:buClr>
                <a:srgbClr val="002060"/>
              </a:buClr>
              <a:buFont typeface="Arial" panose="020B0604020202020204" pitchFamily="34" charset="0"/>
              <a:buChar char="•"/>
            </a:pPr>
            <a:r>
              <a:rPr lang="en-US" sz="2800" dirty="0"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ntimin, STx toksin, uništavanje mikroresica, retko se javlja kod teladi</a:t>
            </a:r>
          </a:p>
          <a:p>
            <a:pPr lvl="1">
              <a:buClr>
                <a:srgbClr val="002060"/>
              </a:buClr>
              <a:buFont typeface="Arial" panose="020B0604020202020204" pitchFamily="34" charset="0"/>
              <a:buChar char="•"/>
            </a:pPr>
            <a:r>
              <a:rPr lang="sr-Latn-RS" sz="2800" b="1" dirty="0" smtClean="0">
                <a:solidFill>
                  <a:srgbClr val="002060"/>
                </a:solidFill>
                <a:latin typeface="Times New Roman" pitchFamily="18" charset="0"/>
                <a:cs typeface="Times New Roman" pitchFamily="18" charset="0"/>
              </a:rPr>
              <a:t>Sojevi </a:t>
            </a:r>
            <a:r>
              <a:rPr lang="sr-Latn-RS" sz="2800" b="1" i="1" dirty="0" smtClean="0">
                <a:solidFill>
                  <a:srgbClr val="002060"/>
                </a:solidFill>
                <a:latin typeface="Times New Roman" pitchFamily="18" charset="0"/>
                <a:cs typeface="Times New Roman" pitchFamily="18" charset="0"/>
              </a:rPr>
              <a:t>E. coli</a:t>
            </a:r>
            <a:r>
              <a:rPr lang="sr-Latn-RS" sz="2800" b="1" dirty="0" smtClean="0">
                <a:solidFill>
                  <a:srgbClr val="002060"/>
                </a:solidFill>
                <a:latin typeface="Times New Roman" pitchFamily="18" charset="0"/>
                <a:cs typeface="Times New Roman" pitchFamily="18" charset="0"/>
              </a:rPr>
              <a:t> edemske bolesti</a:t>
            </a:r>
          </a:p>
          <a:p>
            <a:pPr lvl="2">
              <a:buClr>
                <a:srgbClr val="002060"/>
              </a:buClr>
              <a:buFont typeface="Arial" panose="020B0604020202020204" pitchFamily="34" charset="0"/>
              <a:buChar char="•"/>
            </a:pPr>
            <a:r>
              <a:rPr lang="sr-Latn-RS" sz="2800" dirty="0" smtClean="0">
                <a:latin typeface="Times New Roman" pitchFamily="18" charset="0"/>
                <a:cs typeface="Times New Roman" pitchFamily="18" charset="0"/>
              </a:rPr>
              <a:t> </a:t>
            </a:r>
            <a:r>
              <a:rPr lang="sr-Latn-RS" sz="2800" b="1" dirty="0" smtClean="0">
                <a:solidFill>
                  <a:srgbClr val="7030A0"/>
                </a:solidFill>
                <a:latin typeface="Times New Roman" pitchFamily="18" charset="0"/>
                <a:cs typeface="Times New Roman" pitchFamily="18" charset="0"/>
              </a:rPr>
              <a:t>F 18 fimbrije, STX2e toksin</a:t>
            </a:r>
            <a:r>
              <a:rPr lang="sr-Latn-RS" sz="2800" dirty="0" smtClean="0">
                <a:latin typeface="Times New Roman" pitchFamily="18" charset="0"/>
                <a:cs typeface="Times New Roman" pitchFamily="18" charset="0"/>
              </a:rPr>
              <a:t>, </a:t>
            </a:r>
            <a:r>
              <a:rPr lang="sr-Latn-RS" sz="2800" dirty="0" smtClean="0">
                <a:latin typeface="Symbol" pitchFamily="18" charset="2"/>
                <a:cs typeface="Times New Roman" pitchFamily="18" charset="0"/>
              </a:rPr>
              <a:t>a </a:t>
            </a:r>
            <a:r>
              <a:rPr lang="sr-Latn-RS" sz="2800" dirty="0" smtClean="0">
                <a:latin typeface="Times New Roman" pitchFamily="18" charset="0"/>
                <a:cs typeface="Times New Roman" pitchFamily="18" charset="0"/>
              </a:rPr>
              <a:t>hemolizin, oštećenje endotela krvnih sudova, edemska bolest svinja nakon odlučenja </a:t>
            </a:r>
          </a:p>
          <a:p>
            <a:pPr>
              <a:buClr>
                <a:srgbClr val="002060"/>
              </a:buClr>
              <a:buFont typeface="Arial" panose="020B0604020202020204" pitchFamily="34" charset="0"/>
              <a:buChar char="•"/>
            </a:pPr>
            <a:endParaRPr lang="sr-Latn-RS" sz="2400" dirty="0" smtClean="0"/>
          </a:p>
          <a:p>
            <a:endParaRPr lang="en-US" dirty="0"/>
          </a:p>
        </p:txBody>
      </p:sp>
      <p:sp>
        <p:nvSpPr>
          <p:cNvPr id="3" name="Title 2"/>
          <p:cNvSpPr>
            <a:spLocks noGrp="1"/>
          </p:cNvSpPr>
          <p:nvPr>
            <p:ph type="title" idx="4294967295"/>
          </p:nvPr>
        </p:nvSpPr>
        <p:spPr>
          <a:xfrm>
            <a:off x="900659" y="228600"/>
            <a:ext cx="8229600" cy="1143000"/>
          </a:xfrm>
        </p:spPr>
        <p:txBody>
          <a:bodyPr>
            <a:normAutofit fontScale="90000"/>
          </a:bodyPr>
          <a:lstStyle/>
          <a:p>
            <a:r>
              <a:rPr lang="sl-SI" sz="3600" b="1" dirty="0" smtClean="0">
                <a:solidFill>
                  <a:srgbClr val="FF3300"/>
                </a:solidFill>
                <a:effectLst/>
                <a:latin typeface="Times New Roman" pitchFamily="18" charset="0"/>
              </a:rPr>
              <a:t>Attaching</a:t>
            </a:r>
            <a:r>
              <a:rPr lang="en-US" sz="3600" b="1" dirty="0" smtClean="0">
                <a:solidFill>
                  <a:srgbClr val="FF3300"/>
                </a:solidFill>
                <a:effectLst/>
                <a:latin typeface="Times New Roman" pitchFamily="18" charset="0"/>
              </a:rPr>
              <a:t>/</a:t>
            </a:r>
            <a:r>
              <a:rPr lang="sr-Latn-CS" sz="3600" b="1" dirty="0" smtClean="0">
                <a:solidFill>
                  <a:srgbClr val="FF3300"/>
                </a:solidFill>
                <a:effectLst/>
                <a:latin typeface="Times New Roman" pitchFamily="18" charset="0"/>
              </a:rPr>
              <a:t>effacing patotip </a:t>
            </a:r>
            <a:r>
              <a:rPr lang="sr-Latn-CS" sz="3600" b="1" i="1" dirty="0" smtClean="0">
                <a:solidFill>
                  <a:srgbClr val="FF3300"/>
                </a:solidFill>
                <a:effectLst/>
                <a:latin typeface="Times New Roman" pitchFamily="18" charset="0"/>
              </a:rPr>
              <a:t>E.coli</a:t>
            </a:r>
            <a:r>
              <a:rPr lang="sr-Latn-CS" sz="3600" b="1" dirty="0" smtClean="0">
                <a:solidFill>
                  <a:srgbClr val="FF3300"/>
                </a:solidFill>
                <a:effectLst/>
                <a:latin typeface="Times New Roman" pitchFamily="18" charset="0"/>
              </a:rPr>
              <a:t> – AEEC</a:t>
            </a:r>
            <a:r>
              <a:rPr lang="sr-Latn-CS" sz="4400" b="1" dirty="0" smtClean="0">
                <a:solidFill>
                  <a:srgbClr val="FF3300"/>
                </a:solidFill>
                <a:effectLst/>
                <a:latin typeface="Times New Roman" pitchFamily="18" charset="0"/>
              </a:rPr>
              <a:t/>
            </a:r>
            <a:br>
              <a:rPr lang="sr-Latn-CS" sz="4400" b="1" dirty="0" smtClean="0">
                <a:solidFill>
                  <a:srgbClr val="FF3300"/>
                </a:solidFill>
                <a:effectLst/>
                <a:latin typeface="Times New Roman" pitchFamily="18" charset="0"/>
              </a:rPr>
            </a:br>
            <a:endParaRPr lang="en-US" dirty="0">
              <a:solidFill>
                <a:srgbClr val="FF3300"/>
              </a:solidFill>
            </a:endParaRPr>
          </a:p>
        </p:txBody>
      </p:sp>
    </p:spTree>
    <p:extLst>
      <p:ext uri="{BB962C8B-B14F-4D97-AF65-F5344CB8AC3E}">
        <p14:creationId xmlns:p14="http://schemas.microsoft.com/office/powerpoint/2010/main" val="780715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sz="half" idx="4294967295"/>
          </p:nvPr>
        </p:nvSpPr>
        <p:spPr>
          <a:xfrm>
            <a:off x="0" y="1295400"/>
            <a:ext cx="5410200" cy="4691063"/>
          </a:xfrm>
        </p:spPr>
        <p:txBody>
          <a:bodyPr>
            <a:normAutofit/>
          </a:bodyPr>
          <a:lstStyle/>
          <a:p>
            <a:pPr marL="411163" algn="just" eaLnBrk="1" hangingPunct="1">
              <a:buFont typeface="Wingdings" pitchFamily="2" charset="2"/>
              <a:buChar char=""/>
            </a:pPr>
            <a:r>
              <a:rPr lang="sl-SI" sz="2800" b="1" dirty="0" smtClean="0">
                <a:solidFill>
                  <a:srgbClr val="002060"/>
                </a:solidFill>
                <a:latin typeface="Times New Roman" pitchFamily="18" charset="0"/>
              </a:rPr>
              <a:t>Određeni sojevi </a:t>
            </a:r>
            <a:r>
              <a:rPr lang="sl-SI" sz="2800" b="1" i="1" dirty="0" smtClean="0">
                <a:solidFill>
                  <a:srgbClr val="002060"/>
                </a:solidFill>
                <a:latin typeface="Times New Roman" pitchFamily="18" charset="0"/>
              </a:rPr>
              <a:t>E. coli </a:t>
            </a:r>
            <a:r>
              <a:rPr lang="sl-SI" sz="2800" b="1" dirty="0" smtClean="0">
                <a:solidFill>
                  <a:srgbClr val="002060"/>
                </a:solidFill>
                <a:latin typeface="Times New Roman" pitchFamily="18" charset="0"/>
              </a:rPr>
              <a:t>deluju citotoksično na Vero ćelije sa dva toksina sličnih toksinu Shigella (Shiga like toxin-SLT).</a:t>
            </a:r>
          </a:p>
          <a:p>
            <a:pPr marL="411163" algn="just" eaLnBrk="1" hangingPunct="1">
              <a:buFont typeface="Wingdings" pitchFamily="2" charset="2"/>
              <a:buChar char=""/>
            </a:pPr>
            <a:r>
              <a:rPr lang="sl-SI" sz="2800" dirty="0" smtClean="0">
                <a:latin typeface="Times New Roman" pitchFamily="18" charset="0"/>
              </a:rPr>
              <a:t>Oba toksina dovode do inhibicije sinteze proteina u ćelijama domaćina vezivanjem za 60S ribozomsku subjedinicu.</a:t>
            </a:r>
          </a:p>
        </p:txBody>
      </p:sp>
      <p:pic>
        <p:nvPicPr>
          <p:cNvPr id="58371" name="Picture 6" descr="Shiga 1 Yu"/>
          <p:cNvPicPr>
            <a:picLocks noGrp="1" noChangeAspect="1" noChangeArrowheads="1"/>
          </p:cNvPicPr>
          <p:nvPr>
            <p:ph sz="half" idx="4294967295"/>
          </p:nvPr>
        </p:nvPicPr>
        <p:blipFill>
          <a:blip r:embed="rId3" cstate="print"/>
          <a:stretch>
            <a:fillRect/>
          </a:stretch>
        </p:blipFill>
        <p:spPr>
          <a:xfrm>
            <a:off x="5638800" y="1219200"/>
            <a:ext cx="3375025" cy="4525963"/>
          </a:xfrm>
          <a:noFill/>
        </p:spPr>
      </p:pic>
      <p:sp>
        <p:nvSpPr>
          <p:cNvPr id="7" name="TextBox 6"/>
          <p:cNvSpPr txBox="1"/>
          <p:nvPr/>
        </p:nvSpPr>
        <p:spPr>
          <a:xfrm>
            <a:off x="1066800" y="457200"/>
            <a:ext cx="6629400" cy="584200"/>
          </a:xfrm>
          <a:prstGeom prst="rect">
            <a:avLst/>
          </a:prstGeom>
          <a:noFill/>
        </p:spPr>
        <p:txBody>
          <a:bodyPr>
            <a:spAutoFit/>
          </a:bodyPr>
          <a:lstStyle/>
          <a:p>
            <a:pPr>
              <a:defRPr/>
            </a:pPr>
            <a:r>
              <a:rPr lang="sr-Latn-CS" sz="3200" b="1" dirty="0">
                <a:solidFill>
                  <a:srgbClr val="FF5050"/>
                </a:solidFill>
                <a:latin typeface="Times New Roman" pitchFamily="18" charset="0"/>
                <a:cs typeface="Times New Roman" pitchFamily="18" charset="0"/>
              </a:rPr>
              <a:t>Shiga toksični patotip </a:t>
            </a:r>
            <a:r>
              <a:rPr lang="sr-Latn-CS" sz="3200" b="1" i="1" dirty="0">
                <a:solidFill>
                  <a:srgbClr val="FF5050"/>
                </a:solidFill>
                <a:latin typeface="Times New Roman" pitchFamily="18" charset="0"/>
                <a:cs typeface="Times New Roman" pitchFamily="18" charset="0"/>
              </a:rPr>
              <a:t>E</a:t>
            </a:r>
            <a:r>
              <a:rPr lang="sr-Latn-CS" sz="3200" b="1" i="1" dirty="0" smtClean="0">
                <a:solidFill>
                  <a:srgbClr val="FF5050"/>
                </a:solidFill>
                <a:latin typeface="Times New Roman" pitchFamily="18" charset="0"/>
                <a:cs typeface="Times New Roman" pitchFamily="18" charset="0"/>
              </a:rPr>
              <a:t>. coli</a:t>
            </a:r>
            <a:endParaRPr lang="en-US" sz="3200" b="1" i="1" dirty="0">
              <a:solidFill>
                <a:srgbClr val="FF5050"/>
              </a:solidFill>
              <a:latin typeface="Times New Roman" pitchFamily="18" charset="0"/>
              <a:cs typeface="Times New Roman" pitchFamily="18" charset="0"/>
            </a:endParaRPr>
          </a:p>
        </p:txBody>
      </p:sp>
    </p:spTree>
    <p:extLst>
      <p:ext uri="{BB962C8B-B14F-4D97-AF65-F5344CB8AC3E}">
        <p14:creationId xmlns:p14="http://schemas.microsoft.com/office/powerpoint/2010/main" val="286092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07974" y="166584"/>
            <a:ext cx="8531225" cy="3970318"/>
          </a:xfrm>
          <a:prstGeom prst="rect">
            <a:avLst/>
          </a:prstGeom>
          <a:noFill/>
          <a:ln w="9525">
            <a:noFill/>
            <a:miter lim="800000"/>
            <a:headEnd/>
            <a:tailEnd/>
          </a:ln>
        </p:spPr>
        <p:txBody>
          <a:bodyPr wrap="square">
            <a:spAutoFit/>
          </a:bodyPr>
          <a:lstStyle/>
          <a:p>
            <a:pPr algn="just">
              <a:spcBef>
                <a:spcPct val="50000"/>
              </a:spcBef>
              <a:buFontTx/>
              <a:buChar char="-"/>
            </a:pPr>
            <a:r>
              <a:rPr lang="sl-SI" sz="2800" dirty="0">
                <a:latin typeface="Times New Roman" pitchFamily="18" charset="0"/>
              </a:rPr>
              <a:t> U </a:t>
            </a:r>
            <a:r>
              <a:rPr lang="en-US" sz="2800" dirty="0" err="1">
                <a:latin typeface="Times New Roman" pitchFamily="18" charset="0"/>
                <a:cs typeface="Times New Roman" pitchFamily="18" charset="0"/>
              </a:rPr>
              <a:t>ispitivanom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materijalu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broj</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Salmonella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Shigella</a:t>
            </a:r>
            <a:r>
              <a:rPr lang="en-US" sz="2800" i="1" dirty="0">
                <a:latin typeface="Times New Roman" pitchFamily="18" charset="0"/>
                <a:cs typeface="Times New Roman" pitchFamily="18" charset="0"/>
              </a:rPr>
              <a:t> </a:t>
            </a:r>
            <a:r>
              <a:rPr lang="en-US" sz="2800" dirty="0" err="1">
                <a:latin typeface="Times New Roman" pitchFamily="18" charset="0"/>
                <a:cs typeface="Times New Roman" pitchFamily="18" charset="0"/>
              </a:rPr>
              <a:t>može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ispod</a:t>
            </a:r>
            <a:r>
              <a:rPr lang="en-US" sz="2800" dirty="0">
                <a:latin typeface="Times New Roman" pitchFamily="18" charset="0"/>
                <a:cs typeface="Times New Roman" pitchFamily="18" charset="0"/>
              </a:rPr>
              <a:t> 1000 u </a:t>
            </a:r>
            <a:r>
              <a:rPr lang="en-US" sz="2800" dirty="0" err="1">
                <a:latin typeface="Times New Roman" pitchFamily="18" charset="0"/>
                <a:cs typeface="Times New Roman" pitchFamily="18" charset="0"/>
              </a:rPr>
              <a:t>gramu</a:t>
            </a:r>
            <a:r>
              <a:rPr lang="sl-SI" sz="2800" dirty="0">
                <a:latin typeface="Times New Roman" pitchFamily="18" charset="0"/>
              </a:rPr>
              <a:t> zbog čega se </a:t>
            </a:r>
            <a:r>
              <a:rPr lang="en-US" sz="2800" dirty="0" err="1">
                <a:latin typeface="Times New Roman" pitchFamily="18" charset="0"/>
                <a:cs typeface="Times New Roman" pitchFamily="18" charset="0"/>
              </a:rPr>
              <a:t>koriste</a:t>
            </a:r>
            <a:r>
              <a:rPr lang="sl-SI" sz="2800" dirty="0">
                <a:latin typeface="Times New Roman" pitchFamily="18" charset="0"/>
              </a:rPr>
              <a:t> p</a:t>
            </a:r>
            <a:r>
              <a:rPr lang="en-US" sz="2800" dirty="0" err="1">
                <a:latin typeface="Times New Roman" pitchFamily="18" charset="0"/>
                <a:cs typeface="Times New Roman" pitchFamily="18" charset="0"/>
              </a:rPr>
              <a:t>odloge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za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obogaćivanje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koje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favorizuju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određenih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vrsta</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inhibišu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rast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drugih</a:t>
            </a:r>
            <a:endParaRPr lang="sl-SI" sz="2800" dirty="0">
              <a:latin typeface="Times New Roman" pitchFamily="18" charset="0"/>
            </a:endParaRPr>
          </a:p>
          <a:p>
            <a:pPr algn="just">
              <a:spcBef>
                <a:spcPct val="50000"/>
              </a:spcBef>
              <a:buFontTx/>
              <a:buChar char="-"/>
            </a:pPr>
            <a:r>
              <a:rPr lang="sl-SI" sz="2800" dirty="0">
                <a:latin typeface="Times New Roman" pitchFamily="18" charset="0"/>
              </a:rPr>
              <a:t> </a:t>
            </a:r>
            <a:r>
              <a:rPr lang="sl-SI" sz="2800" b="1" dirty="0">
                <a:solidFill>
                  <a:srgbClr val="FF3300"/>
                </a:solidFill>
                <a:latin typeface="Times New Roman" pitchFamily="18" charset="0"/>
              </a:rPr>
              <a:t>Podloge za obogaćivanje- </a:t>
            </a:r>
            <a:r>
              <a:rPr lang="en-US" sz="2800" dirty="0" err="1" smtClean="0">
                <a:latin typeface="Times New Roman" pitchFamily="18" charset="0"/>
                <a:cs typeface="Times New Roman" pitchFamily="18" charset="0"/>
              </a:rPr>
              <a:t>Rappaport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Vassiliadis</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bujon</a:t>
            </a:r>
            <a:r>
              <a:rPr lang="sr-Latn-R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brilijant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zeleni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žučni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bujon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laktozni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bujon</a:t>
            </a:r>
            <a:r>
              <a:rPr lang="en-US" sz="2800" dirty="0">
                <a:latin typeface="Times New Roman" pitchFamily="18" charset="0"/>
                <a:cs typeface="Times New Roman" pitchFamily="18" charset="0"/>
              </a:rPr>
              <a:t>, MacConkey </a:t>
            </a:r>
            <a:r>
              <a:rPr lang="en-US" sz="2800" dirty="0" err="1" smtClean="0">
                <a:latin typeface="Times New Roman" pitchFamily="18" charset="0"/>
                <a:cs typeface="Times New Roman" pitchFamily="18" charset="0"/>
              </a:rPr>
              <a:t>bujon</a:t>
            </a:r>
            <a:r>
              <a:rPr lang="en-US" sz="2800" dirty="0" smtClean="0">
                <a:latin typeface="Times New Roman" pitchFamily="18" charset="0"/>
                <a:cs typeface="Times New Roman" pitchFamily="18" charset="0"/>
              </a:rPr>
              <a:t> </a:t>
            </a:r>
            <a:r>
              <a:rPr lang="sr-Latn-RS" sz="2800" dirty="0" smtClean="0">
                <a:latin typeface="Times New Roman" pitchFamily="18" charset="0"/>
                <a:cs typeface="Times New Roman" pitchFamily="18" charset="0"/>
              </a:rPr>
              <a:t>i </a:t>
            </a:r>
            <a:r>
              <a:rPr lang="en-US" sz="2800" dirty="0" err="1" smtClean="0">
                <a:latin typeface="Times New Roman" pitchFamily="18" charset="0"/>
                <a:cs typeface="Times New Roman" pitchFamily="18" charset="0"/>
              </a:rPr>
              <a:t>Selenit</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F </a:t>
            </a:r>
            <a:r>
              <a:rPr lang="en-US" sz="2800" dirty="0" err="1">
                <a:latin typeface="Times New Roman" pitchFamily="18" charset="0"/>
                <a:cs typeface="Times New Roman" pitchFamily="18" charset="0"/>
              </a:rPr>
              <a:t>bujon</a:t>
            </a:r>
            <a:r>
              <a:rPr lang="en-US" sz="2800" dirty="0">
                <a:latin typeface="Times New Roman" pitchFamily="18" charset="0"/>
              </a:rPr>
              <a:t>  </a:t>
            </a:r>
            <a:endParaRPr lang="sr-Latn-RS" sz="2800" dirty="0" smtClean="0">
              <a:latin typeface="Times New Roman" pitchFamily="18" charset="0"/>
            </a:endParaRPr>
          </a:p>
          <a:p>
            <a:pPr algn="just">
              <a:spcBef>
                <a:spcPct val="50000"/>
              </a:spcBef>
              <a:buFontTx/>
              <a:buChar char="-"/>
            </a:pPr>
            <a:endParaRPr lang="en-US" sz="2800" dirty="0">
              <a:latin typeface="Times New Roman" pitchFamily="18" charset="0"/>
            </a:endParaRPr>
          </a:p>
        </p:txBody>
      </p:sp>
      <p:pic>
        <p:nvPicPr>
          <p:cNvPr id="250882" name="Picture 2" descr="https://encrypted-tbn1.gstatic.com/images?q=tbn:ANd9GcSzrtKbw6WChRsfQswUsYopaPqWihpcbBhQeaFlHkt67y_eqAf0"/>
          <p:cNvPicPr>
            <a:picLocks noChangeAspect="1" noChangeArrowheads="1"/>
          </p:cNvPicPr>
          <p:nvPr/>
        </p:nvPicPr>
        <p:blipFill>
          <a:blip r:embed="rId3" cstate="print"/>
          <a:srcRect/>
          <a:stretch>
            <a:fillRect/>
          </a:stretch>
        </p:blipFill>
        <p:spPr bwMode="auto">
          <a:xfrm>
            <a:off x="1676400" y="3717350"/>
            <a:ext cx="2476500" cy="2413002"/>
          </a:xfrm>
          <a:prstGeom prst="rect">
            <a:avLst/>
          </a:prstGeom>
          <a:noFill/>
        </p:spPr>
      </p:pic>
      <p:sp>
        <p:nvSpPr>
          <p:cNvPr id="250884" name="AutoShape 4" descr="data:image/jpeg;base64,/9j/4AAQSkZJRgABAQAAAQABAAD/2wCEAAkGBxQTEhQUEhQWFBUVFRcVFBQUFBQUFBQUFBYXFxQUFBQYHCggGBolHBQUITEhJSkrLi4uFx8zODMsNygtLisBCgoKDg0OGhAQGiwkHBwsLCwsLCwsLCwsLCwsLCwsLCwsLCwsLCwsLCwsLCwsLCwsLCwsLCwsNCwsLCwsLCwsLP/AABEIAMIBAwMBIgACEQEDEQH/xAAcAAABBQEBAQAAAAAAAAAAAAAEAAECAwUGBwj/xABAEAACAQIDBAYGCAQGAwAAAAAAAQIDEQQFIRIiMXEGQVFhgbEjMnKRocEHE0Jic7LR8CQzUoIUFaLC4fEWQ7P/xAAaAQADAQEBAQAAAAAAAAAAAAAAAQIDBAUG/8QAKBEBAQACAgIBAwMFAQAAAAAAAAECEQMxEiEiBDJBBWFxEyNRgcEU/9oADAMBAAIRAxEAPwC5IlcZCORJOQ1xSIbQETkQlIhVkRlIQ0sU+IXlDlNqEdb/AD6zPoq7ZjYLOauGrRlq4p2fY49jJrn58/Gand6em08JGFvrHe3V1PvJzziEXpY4up0kdRuW0nf4J8EBVcc3rfrs/wB+8yuWT5vmn1OeW7XeSz/vLFn9nxPO1mHeSr5ukleQpc0Tg+o/Fr1XCdIY9b4B+KzKEqMXHXbt7nNRv72eI1+kbktmmm72vJ8DtujGMbpyUndr6p6/iROnDLLXt7H0d5ccNcl9vUoIkiv61JagtXM4LrR0+Uj0suXDCfKtATMl51DtCVmULJ3WqFOTG/ksfquLLrIaRsQpV0+DJ3L3ttMpZuFEcUWOBzohCEgMw0uA7IyegVNNh1uosIUuCJhOjnRhh2MMiZFokMxVNQsOIRJPG5DSYuogmcrVJspm7E9orqgSqTIRfwJDWHol+GjvGDjI70l3vzOlw8NUzAzOFqk195mXJ08v9S+yX92NXwkeXLQpoxlB6SbXHZlqnxWvvDqi0BpEzKuDj5c5O1Fak5y2nJrgrR0XCxZDCxsr669eo8WXRRXlV5cuf+R3+CcYwb4VItrkpOPyCsJnToVKq6nGmuSVSF2W43Ex0pxe1GjFwjL+r0kpX/1Ga6O1Ko310vKpD9RTLVZ8fJ4Z/t/16R/5oq8ZNXi1LZ2f1+ACs1cm7u3BX5yS8rnnuGrSot/ai/ejpMNOlPDzqfXQjKLXom1ttXS0V7/afuFZcr2efDebO5S7g+pmju7PS+nIJoZzLt4HKyxK7UWxrpda4EeNR/5K7nLOkbTWp2GUZ5CtByT4PZ5u3V7meI/5nGOl7vsWpr5FmkqezJ6KO3JQ71Slq+16m/Hbj26vpblw/de+o9nwGITpQk+uKfvQ8sfFdZ57lnSj6zDRa02dmHhscfF39xdhK9Srdp2iuMnwRplz2eo15v1DLDP+nhjuu6/zKPaXU8TF9Z5tUzjVqL0XxCsLnFuvwJn1FZY/quW/lHoW2KTOVwWe9rOgw2JU1oa48syehwfV4c3XY2LH2isRtt17TuK5C4rh5FtK4mRFcNjZxEbji2TxhMjMSY7OVqrmVpk5EdkchVBRL6VK4RgcvnUkowi5N9n70O9yDolGFpVrSl1R+yufaXjjaisjoz0alUtKacYfGXLu7zkvpCwyp42pGKsrQaS74L9D26KtwPHvpcpWxcZf1Uo/BtBzYSYuL9Q498P+3H4eCd0+wArQs2uwPwb1B8wjafNI5Z08fEHFF8Cm5dT4PmCshEOAZh4XjVfZSf8A9KYFTehq4FXhW/Bl8JwM/wAsJ90ZE2DYinFvgW1mU4uDVn2l8bfjl/Cl0l2teJdGmu1vQG2giMrmje5Z67F5fh7ytFa689NTUwst9LshU9/1cgHKcQ6blP7sorulJOwTl/rf2z/JIi3pyZW+UofB5nKgnTetOTT74tXt5s6nLs+UKE4pbTnrF39V8G2cXiymM5RV4u2l+73DnydHHfLVvfToli2FUsW1Y5anmjXrRvyCIZuv6ZD8D/oR10sW1Zp/E6DJs5nCpS22lSkryb6rddzzWtm7+zDxbDMLjp1ZUYSfqaO3BuU78OuysOYyXa+Dix48/J9AYettRUlwauuT4FlwfAr0cPZXkXnXK9khxhDBCEOBmEOIA8VTJWCqeAlOahBXcuB0WD6F1G/SSUV3asxmNqvKOVpUHJ2Sbb4Jas6jJ+h05tSq7kez7T/Q63LMmpUFuR165PV+80bmmOEibdhsBgKdGOzTil5vmwu5BjNl7G09o8y+mGjrRn3OPzPSdo4P6VobVCL7NTPl94sPqZ5cdjymFW1n3olmsuD8AGtU3fEvzOfo4vvXkc0jyceMJOepfTqaMzpVQqjLR8g8VZYehdKenibmUu8av4M/9r+RzdOenib+Sy9fvo1Py3+RllPbmzx1Yyqq18S3GK9Lk/mV13qTjvUp91/O4+NfF7ZDZfh3qBVJBFGW94eZrp03H0Ko1DWy2d5f2VPySOfhPU2Mklvv8Of5WZZT25uTDXtRi1qSw8E0/ZZHGPUnhNZNfdQcY4eoyZE6S1RCrx8S2lxXI1dAitHRGt0ahepHmZeJekeTNfojrXgv3xAYzecfQWHa2I6fZXkTZCHBciR1S+ns7SGFcQzKwiSEPQ0iOOIegw+j+SxoxUnrNxV2+q/FI2RCJSQhrkWwB2yDkM2RGRTnZHH/AEhU74Vvtv7rHVVndqP7sYPTqF8M13/IjPpGfuPA68uC7WEZi/Qx8ALFaSS72XYyfoIGMjk8ADeiDKLs2u7zQJR1079F3hM7qdrWeisFicsVtKRv5HLWX4dRf6Gc9h8DN67VtTZyunaaUZbS2Km13ejl8zDLTi5fHepQuKnqW5a7xkn1t+QHjHqX5S9Jc35IfFGnBh6Y2KdnbsbRbRlve4qxbW3Nv+p2RPDzW1wNtOrxMp6s2uj0t+X4cvIwKsbSuuDubHRuW/P8OXyM856Yc+PwtXYziSy970vAhi+JPL46vwI43PxdQBmELTfv95GHHwLs2j6T3FUOJq6BOK4R5HQ9Bqd8RH+34s5zGcI+J1n0dQvXi/vRXuCRfFj849yQ41hzoeodDjIdFxRxCEMyEIQErbIuRFyIykSk7kR2iDkRuNO0nIjKdiMppAGIr7TUV1+RNpC6U+Mn18ORi9Kp7VCQbXxHUjIzmrelNdxNpV4PjX6aXc35ksTL0EefzJZpHZq1e+WnjqRqr0EefzZEZyAcLLfi+xr4GhiX6W/3b/CxlUXvLmamK9ZPtUUO9Jzx9IRq7r1618zZyCvv27Yz/JI5+fVy+bNPIL/XU+9VL+FOX6mOeLl5OOVHFS18QrLJetz+QHi+IXla3J8/kLj6Lg1pi4jWT9pv4lsnaS5IHxD107/Nh2PoqMoW64Reru7vibOroJipby8fM1OjT9JP8N+cTMx0fSNdiNHo368/w3+aJGf2ufmn9q/wNraysF4BrXwAW95cwnLn6xjhHFhjv0FzWzm+5AytdEsZU35eJD7MXfjfTkzWOrGLsbwidt9GEb1Ye15WOJxfCPI9B+i+lapDxfxKjbi+968OiFx0bSvRTsPYZMkmaRUKwrDjjPSNhEhANM5zISmUOqQdZEMFzmVVMQC1sQjPxGJ7xbAvE4wBhirJyfXouRnYivd2KK+J6iNgdVxgFjMTeEuQK6pViZ7kvZfkTRY8zz9elb7Qdy9Cu52+LLc4d5J8wOnP0L7p+aHIiQHH1lzNXGfY/fWZcI3a5mni36vPz1H+BlPYSr1936mp0cn/ABFNfdmvfCZmYjjPut5hfRqf8TT5v8kkZ5T0yzxW4p6heWPdnz+Rm4ipqF5ZU3an76mRhPTn4sfTOlG8vH5hmNV3Tf3UvcBVHv8Aig3Ef+v3fE0nTez0Gxi9JLmw7o+96r+E/wA8ADHPVv7z8gvIH/N/D/3wIznxY80/t3+BUnvLmFYD7XMDm9QnB8JczPFyYdgK2sn4jz9WC5+ZFveZKpwiaRuvxf2eR6Z9GdLfj7J5ni+K7oo9X+jeG9/aOdtuD7noSZNFZYjd6CSJIgiaLiocdDCKUkIYQzcJVzEGlmD7TKlVYto57WGh08e2CTxrbI20ZRKFhbPS5YjjcpnK5C2nMZgEkx5K8XyZXclGQqHmWZx9btT8zOpvcmu+LNjPIWnJdq8mYtFX2l2peaKiIehLeS7w3E8FzXkZ+H9Zd36mhiVurw+DGMvdUYhfzf7fi0W9Gn/E0va+TIYnhU5QF0df8RR9tEXpnelWIqahmWz3avsmVUlq+fzDcFLSp7HzHJoYY6iqb3vFB1X7HP8AQz4+suYfVfqcx/hVgbHvelzC8if8z2F+eIJmPrP98QjJZevyX5kZ8n2sOefCjarCMLLdmCVWXUJblTwMcXDhA0eJOf2SunxRbJawNZ01gjErft22XxPXfo6jx9n5nkdRXqxXej2D6O1uzfcgx7dH08+TtEWIrRYjd3JImiA6ZUOJiI3HuVtRxDXEM3lEKZfGiWU6YVSpnOxDwwxRXom7ChoUSwl9QDF+pIToG08GyuphhBgypkLGnWw4HUpgHn/SenafPaXmc5hfXR2PTCj195xdB7yKiZDpWf77TQry3L9j+YJFdveXVXekyhTYn1ZP7kPNkOj7/iaP4kfMnW/lN/dginIX/E0fxI+Yk69BqnrPm/MKwr9ZdsWvigWqt+XtPzCcue/4COK6XrLmH4h+r4AVNb3ivMMxX2f31lHVGZevLuSLMpl63gRzDjN+z8yOWyspeHzM8p8WPPN4UbVnqXUZXjNeyASqXYXhpbsuS8mZTHTlmGjYZ6+IR1w8AfC8UEJ70S1SCl/Pj7z2L6PF6Ob9leZ49h9a/JHs30fR9BJ9svJf8hj234J7dUiaZWh7mzrWXHuV3FcYWJj3K7iuBrLiK9oQw4enRC6NHUsp0jUyzCp3b4RV/EzkT2DqQ0sSjSCbbUm+rqLPqgAOVEpnhzTVMjOkImHXwxk4qhY6itRMrHUdBB530qo3izzeGkuTPWekGH2k11nl2YYVwqPR8R4hOCv72TqPckuRGlKz8Rqk77SXXwsaCRZxoS5L4A2QK+Iopf1p+7V+Ro4Gg1S3tFZ35B3RHK7SdVrtUE+/i/cTRZ6c7Vj6SS++1/qJ4Nb/ALzdzDJpRxO2leMm5cn/ANmNUoShU1Wl2IpDfv4hWLW4nzBI/v3F2KqXp/3F6PR8wjpJ90P9wJSk1CTXbH5/oadeg5Um/Zfgv+y6OUNYOUmt6Uoyt2QjdLzbIrPKMTD1Lu3c/gmHUKm6+SKMsoevJ9ll48SNN7r5pD0d440MPLeXMvUt6PIAoT3lzCZTs48vmTYxvHqtXAv0suSPb+gFJf4VNuzcn5I8Py315Pkvh/ye79DobOEp6cbv4ix+5pwzVbqpd47ovqKpSHVVo19On0jJDXJTqX6isVSlcW0QFcNhZtCKriDY2yKaD1O1PZXWymjTLdnXuXn1iJOlTsi1RK0TTAJqInAZMe4GpqUjNxmH0Nkor0roWiec51RtM5bM8JF9R6J0gytyV0cViMK07Mk5NuXqZdC5bhsBBdi8DaeEDcBkUqj4WQeQ8JGRSw0XpGN+f6HQ4HJpRg5SVtNEdjknRuEErrU08bgU42Qe015bj5aWXEwK1NSdprTtO0zjKXCTfUzEq5ePZ+LClkUHwl7i7D9HIdfb1mpHK++xq5Z0elUerdg2NViwymMmoreS6urx7Q3GYXZTUutWsehZV0WhBXuk+9mB0syhxkmmpX/p1BGnnksDCF0usyMblrT3ebOsr4FspeXSHKrVjj40mmrp8R3SlKUbJ6Ha0ctj9qPuNvIujtKpNXVl1thci/LC6KZDUr1Iwina95S6kuts90w1BQhGEeEUkuSBMqwNKjDZp2S7o2vzDvrI9oSflUmjjMaVRd7I/XLvKNKw1hQmm7cBVHZ9ogVhit1CDmBL7iBttiAllNKMW3x6v1KqS0IVql9CymwNMkiNySAJIdERwNK4zYh7AFNSmnxM3FZFTnxRr7IrCsDBpdGqSfA08PgYx4IMSJJBolaRGcbl9htkegycZlimjDr9FnfRnZbItkWg5LCdGknvam9hsCo9Qfsj7IeIDzp6GLmmB2k9DotkjKkmPQ08xxeFcXqgax6XiMqhPigRdGad9ELVPTicJgpTfDQ63Kct2UtDYw+TRjwQVHD24B40aoaMLE9kIjh7l0cOipiJhaBhF8AiOGfWESklwIV9eD8B+MivGQHUQyYWsMnq2CVrX04CsTZozRFoRFyEkhEGxAA64hFMQgNYiSEIAkOhCAK6nEvEIU7M4whDBx0IQwcYcQAhIQhg4hCGZ2IQhBJF9MQh49qx7SICEUqpocQhqD9ZGp6zEIi9Mr0hfRgohCqaiQmMIlKpiEI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0886" name="AutoShape 6" descr="data:image/jpeg;base64,/9j/4AAQSkZJRgABAQAAAQABAAD/2wCEAAkGBxQTEhQUEhQWFBUVFRcVFBQUFBQUFBQUFBYXFxQUFBQYHCggGBolHBQUITEhJSkrLi4uFx8zODMsNygtLisBCgoKDg0OGhAQGiwkHBwsLCwsLCwsLCwsLCwsLCwsLCwsLCwsLCwsLCwsLCwsLCwsLCwsLCwsNCwsLCwsLCwsLP/AABEIAMIBAwMBIgACEQEDEQH/xAAcAAABBQEBAQAAAAAAAAAAAAAEAAECAwUGBwj/xABAEAACAQIDBAYGCAQGAwAAAAAAAQIDEQQFIRIiMXEGQVFhgbEjMnKRocEHE0Jic7LR8CQzUoIUFaLC4fEWQ7P/xAAaAQADAQEBAQAAAAAAAAAAAAAAAQIDBAUG/8QAKBEBAQACAgIBAwMFAQAAAAAAAAECEQMxEiEiBDJBBWFxEyNRgcEU/9oADAMBAAIRAxEAPwC5IlcZCORJOQ1xSIbQETkQlIhVkRlIQ0sU+IXlDlNqEdb/AD6zPoq7ZjYLOauGrRlq4p2fY49jJrn58/Gand6em08JGFvrHe3V1PvJzziEXpY4up0kdRuW0nf4J8EBVcc3rfrs/wB+8yuWT5vmn1OeW7XeSz/vLFn9nxPO1mHeSr5ukleQpc0Tg+o/Fr1XCdIY9b4B+KzKEqMXHXbt7nNRv72eI1+kbktmmm72vJ8DtujGMbpyUndr6p6/iROnDLLXt7H0d5ccNcl9vUoIkiv61JagtXM4LrR0+Uj0suXDCfKtATMl51DtCVmULJ3WqFOTG/ksfquLLrIaRsQpV0+DJ3L3ttMpZuFEcUWOBzohCEgMw0uA7IyegVNNh1uosIUuCJhOjnRhh2MMiZFokMxVNQsOIRJPG5DSYuogmcrVJspm7E9orqgSqTIRfwJDWHol+GjvGDjI70l3vzOlw8NUzAzOFqk195mXJ08v9S+yX92NXwkeXLQpoxlB6SbXHZlqnxWvvDqi0BpEzKuDj5c5O1Fak5y2nJrgrR0XCxZDCxsr669eo8WXRRXlV5cuf+R3+CcYwb4VItrkpOPyCsJnToVKq6nGmuSVSF2W43Ex0pxe1GjFwjL+r0kpX/1Ga6O1Ko310vKpD9RTLVZ8fJ4Z/t/16R/5oq8ZNXi1LZ2f1+ACs1cm7u3BX5yS8rnnuGrSot/ai/ejpMNOlPDzqfXQjKLXom1ttXS0V7/afuFZcr2efDebO5S7g+pmju7PS+nIJoZzLt4HKyxK7UWxrpda4EeNR/5K7nLOkbTWp2GUZ5CtByT4PZ5u3V7meI/5nGOl7vsWpr5FmkqezJ6KO3JQ71Slq+16m/Hbj26vpblw/de+o9nwGITpQk+uKfvQ8sfFdZ57lnSj6zDRa02dmHhscfF39xdhK9Srdp2iuMnwRplz2eo15v1DLDP+nhjuu6/zKPaXU8TF9Z5tUzjVqL0XxCsLnFuvwJn1FZY/quW/lHoW2KTOVwWe9rOgw2JU1oa48syehwfV4c3XY2LH2isRtt17TuK5C4rh5FtK4mRFcNjZxEbji2TxhMjMSY7OVqrmVpk5EdkchVBRL6VK4RgcvnUkowi5N9n70O9yDolGFpVrSl1R+yufaXjjaisjoz0alUtKacYfGXLu7zkvpCwyp42pGKsrQaS74L9D26KtwPHvpcpWxcZf1Uo/BtBzYSYuL9Q498P+3H4eCd0+wArQs2uwPwb1B8wjafNI5Z08fEHFF8Cm5dT4PmCshEOAZh4XjVfZSf8A9KYFTehq4FXhW/Bl8JwM/wAsJ90ZE2DYinFvgW1mU4uDVn2l8bfjl/Cl0l2teJdGmu1vQG2giMrmje5Z67F5fh7ytFa689NTUwst9LshU9/1cgHKcQ6blP7sorulJOwTl/rf2z/JIi3pyZW+UofB5nKgnTetOTT74tXt5s6nLs+UKE4pbTnrF39V8G2cXiymM5RV4u2l+73DnydHHfLVvfToli2FUsW1Y5anmjXrRvyCIZuv6ZD8D/oR10sW1Zp/E6DJs5nCpS22lSkryb6rddzzWtm7+zDxbDMLjp1ZUYSfqaO3BuU78OuysOYyXa+Dix48/J9AYettRUlwauuT4FlwfAr0cPZXkXnXK9khxhDBCEOBmEOIA8VTJWCqeAlOahBXcuB0WD6F1G/SSUV3asxmNqvKOVpUHJ2Sbb4Jas6jJ+h05tSq7kez7T/Q63LMmpUFuR165PV+80bmmOEibdhsBgKdGOzTil5vmwu5BjNl7G09o8y+mGjrRn3OPzPSdo4P6VobVCL7NTPl94sPqZ5cdjymFW1n3olmsuD8AGtU3fEvzOfo4vvXkc0jyceMJOepfTqaMzpVQqjLR8g8VZYehdKenibmUu8av4M/9r+RzdOenib+Sy9fvo1Py3+RllPbmzx1Yyqq18S3GK9Lk/mV13qTjvUp91/O4+NfF7ZDZfh3qBVJBFGW94eZrp03H0Ko1DWy2d5f2VPySOfhPU2Mklvv8Of5WZZT25uTDXtRi1qSw8E0/ZZHGPUnhNZNfdQcY4eoyZE6S1RCrx8S2lxXI1dAitHRGt0ahepHmZeJekeTNfojrXgv3xAYzecfQWHa2I6fZXkTZCHBciR1S+ns7SGFcQzKwiSEPQ0iOOIegw+j+SxoxUnrNxV2+q/FI2RCJSQhrkWwB2yDkM2RGRTnZHH/AEhU74Vvtv7rHVVndqP7sYPTqF8M13/IjPpGfuPA68uC7WEZi/Qx8ALFaSS72XYyfoIGMjk8ADeiDKLs2u7zQJR1079F3hM7qdrWeisFicsVtKRv5HLWX4dRf6Gc9h8DN67VtTZyunaaUZbS2Km13ejl8zDLTi5fHepQuKnqW5a7xkn1t+QHjHqX5S9Jc35IfFGnBh6Y2KdnbsbRbRlve4qxbW3Nv+p2RPDzW1wNtOrxMp6s2uj0t+X4cvIwKsbSuuDubHRuW/P8OXyM856Yc+PwtXYziSy970vAhi+JPL46vwI43PxdQBmELTfv95GHHwLs2j6T3FUOJq6BOK4R5HQ9Bqd8RH+34s5zGcI+J1n0dQvXi/vRXuCRfFj849yQ41hzoeodDjIdFxRxCEMyEIQErbIuRFyIykSk7kR2iDkRuNO0nIjKdiMppAGIr7TUV1+RNpC6U+Mn18ORi9Kp7VCQbXxHUjIzmrelNdxNpV4PjX6aXc35ksTL0EefzJZpHZq1e+WnjqRqr0EefzZEZyAcLLfi+xr4GhiX6W/3b/CxlUXvLmamK9ZPtUUO9Jzx9IRq7r1618zZyCvv27Yz/JI5+fVy+bNPIL/XU+9VL+FOX6mOeLl5OOVHFS18QrLJetz+QHi+IXla3J8/kLj6Lg1pi4jWT9pv4lsnaS5IHxD107/Nh2PoqMoW64Reru7vibOroJipby8fM1OjT9JP8N+cTMx0fSNdiNHo368/w3+aJGf2ufmn9q/wNraysF4BrXwAW95cwnLn6xjhHFhjv0FzWzm+5AytdEsZU35eJD7MXfjfTkzWOrGLsbwidt9GEb1Ye15WOJxfCPI9B+i+lapDxfxKjbi+968OiFx0bSvRTsPYZMkmaRUKwrDjjPSNhEhANM5zISmUOqQdZEMFzmVVMQC1sQjPxGJ7xbAvE4wBhirJyfXouRnYivd2KK+J6iNgdVxgFjMTeEuQK6pViZ7kvZfkTRY8zz9elb7Qdy9Cu52+LLc4d5J8wOnP0L7p+aHIiQHH1lzNXGfY/fWZcI3a5mni36vPz1H+BlPYSr1936mp0cn/ABFNfdmvfCZmYjjPut5hfRqf8TT5v8kkZ5T0yzxW4p6heWPdnz+Rm4ipqF5ZU3an76mRhPTn4sfTOlG8vH5hmNV3Tf3UvcBVHv8Aig3Ef+v3fE0nTez0Gxi9JLmw7o+96r+E/wA8ADHPVv7z8gvIH/N/D/3wIznxY80/t3+BUnvLmFYD7XMDm9QnB8JczPFyYdgK2sn4jz9WC5+ZFveZKpwiaRuvxf2eR6Z9GdLfj7J5ni+K7oo9X+jeG9/aOdtuD7noSZNFZYjd6CSJIgiaLiocdDCKUkIYQzcJVzEGlmD7TKlVYto57WGh08e2CTxrbI20ZRKFhbPS5YjjcpnK5C2nMZgEkx5K8XyZXclGQqHmWZx9btT8zOpvcmu+LNjPIWnJdq8mYtFX2l2peaKiIehLeS7w3E8FzXkZ+H9Zd36mhiVurw+DGMvdUYhfzf7fi0W9Gn/E0va+TIYnhU5QF0df8RR9tEXpnelWIqahmWz3avsmVUlq+fzDcFLSp7HzHJoYY6iqb3vFB1X7HP8AQz4+suYfVfqcx/hVgbHvelzC8if8z2F+eIJmPrP98QjJZevyX5kZ8n2sOefCjarCMLLdmCVWXUJblTwMcXDhA0eJOf2SunxRbJawNZ01gjErft22XxPXfo6jx9n5nkdRXqxXej2D6O1uzfcgx7dH08+TtEWIrRYjd3JImiA6ZUOJiI3HuVtRxDXEM3lEKZfGiWU6YVSpnOxDwwxRXom7ChoUSwl9QDF+pIToG08GyuphhBgypkLGnWw4HUpgHn/SenafPaXmc5hfXR2PTCj195xdB7yKiZDpWf77TQry3L9j+YJFdveXVXekyhTYn1ZP7kPNkOj7/iaP4kfMnW/lN/dginIX/E0fxI+Yk69BqnrPm/MKwr9ZdsWvigWqt+XtPzCcue/4COK6XrLmH4h+r4AVNb3ivMMxX2f31lHVGZevLuSLMpl63gRzDjN+z8yOWyspeHzM8p8WPPN4UbVnqXUZXjNeyASqXYXhpbsuS8mZTHTlmGjYZ6+IR1w8AfC8UEJ70S1SCl/Pj7z2L6PF6Ob9leZ49h9a/JHs30fR9BJ9svJf8hj234J7dUiaZWh7mzrWXHuV3FcYWJj3K7iuBrLiK9oQw4enRC6NHUsp0jUyzCp3b4RV/EzkT2DqQ0sSjSCbbUm+rqLPqgAOVEpnhzTVMjOkImHXwxk4qhY6itRMrHUdBB530qo3izzeGkuTPWekGH2k11nl2YYVwqPR8R4hOCv72TqPckuRGlKz8Rqk77SXXwsaCRZxoS5L4A2QK+Iopf1p+7V+Ro4Gg1S3tFZ35B3RHK7SdVrtUE+/i/cTRZ6c7Vj6SS++1/qJ4Nb/ALzdzDJpRxO2leMm5cn/ANmNUoShU1Wl2IpDfv4hWLW4nzBI/v3F2KqXp/3F6PR8wjpJ90P9wJSk1CTXbH5/oadeg5Um/Zfgv+y6OUNYOUmt6Uoyt2QjdLzbIrPKMTD1Lu3c/gmHUKm6+SKMsoevJ9ll48SNN7r5pD0d440MPLeXMvUt6PIAoT3lzCZTs48vmTYxvHqtXAv0suSPb+gFJf4VNuzcn5I8Py315Pkvh/ye79DobOEp6cbv4ix+5pwzVbqpd47ovqKpSHVVo19On0jJDXJTqX6isVSlcW0QFcNhZtCKriDY2yKaD1O1PZXWymjTLdnXuXn1iJOlTsi1RK0TTAJqInAZMe4GpqUjNxmH0Nkor0roWiec51RtM5bM8JF9R6J0gytyV0cViMK07Mk5NuXqZdC5bhsBBdi8DaeEDcBkUqj4WQeQ8JGRSw0XpGN+f6HQ4HJpRg5SVtNEdjknRuEErrU08bgU42Qe015bj5aWXEwK1NSdprTtO0zjKXCTfUzEq5ePZ+LClkUHwl7i7D9HIdfb1mpHK++xq5Z0elUerdg2NViwymMmoreS6urx7Q3GYXZTUutWsehZV0WhBXuk+9mB0syhxkmmpX/p1BGnnksDCF0usyMblrT3ebOsr4FspeXSHKrVjj40mmrp8R3SlKUbJ6Ha0ctj9qPuNvIujtKpNXVl1thci/LC6KZDUr1Iwina95S6kuts90w1BQhGEeEUkuSBMqwNKjDZp2S7o2vzDvrI9oSflUmjjMaVRd7I/XLvKNKw1hQmm7cBVHZ9ogVhit1CDmBL7iBttiAllNKMW3x6v1KqS0IVql9CymwNMkiNySAJIdERwNK4zYh7AFNSmnxM3FZFTnxRr7IrCsDBpdGqSfA08PgYx4IMSJJBolaRGcbl9htkegycZlimjDr9FnfRnZbItkWg5LCdGknvam9hsCo9Qfsj7IeIDzp6GLmmB2k9DotkjKkmPQ08xxeFcXqgax6XiMqhPigRdGad9ELVPTicJgpTfDQ63Kct2UtDYw+TRjwQVHD24B40aoaMLE9kIjh7l0cOipiJhaBhF8AiOGfWESklwIV9eD8B+MivGQHUQyYWsMnq2CVrX04CsTZozRFoRFyEkhEGxAA64hFMQgNYiSEIAkOhCAK6nEvEIU7M4whDBx0IQwcYcQAhIQhg4hCGZ2IQhBJF9MQh49qx7SICEUqpocQhqD9ZGp6zEIi9Mr0hfRgohCqaiQmMIlKpiEI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0888" name="AutoShape 8" descr="data:image/jpeg;base64,/9j/4AAQSkZJRgABAQAAAQABAAD/2wCEAAkGBhISEBUUEhQVFRQUFhUUFhUVFRUVFBQUFxQVFRQUFRQXHSYeFxkjGRQUHy8gIycpLCwsFR4xNTAqNSYrLCkBCQoKDgwOGg8PFykcHBwpKSkpKSkpKSkpKSkpKSkpKSkpKSkpNSkpLCkpKSkpKSkpKTApKSksKSksLCwpKSksLP/AABEIAPAAnwMBIgACEQEDEQH/xAAbAAABBQEBAAAAAAAAAAAAAAAFAgMEBgcBAP/EAEwQAAEDAQMGCAkJBQcFAAAAAAEAAgMRBCExBQYSQVFxEyJhgZGhscEHFDJCUnKC0fAVIyQlYnOSssIzNGOi4UNEU3SDo9I1k7O00//EABoBAAMBAQEBAAAAAAAAAAAAAAABAgMFBAb/xAAkEQEBAAIBBAMAAwEBAAAAAAAAAQIREgMEITEyM0EiUWFxE//aAAwDAQACEQMRAD8APW23yhjg+KN0bhQua5z2U2FzcN1yAvng1WaHolPej2XM7rIxjm2dum948pkbY2Dlc8irqbKe9VCTOOTHRJ5A5o7ltjPHmPJlb+UdktsjhUhtSbgAcL9t+xdjFqPkxOPLolPZFzgEzXPMWiYwK0IJfUE40FKaGsnmRaLOqzkXu0TskYe0AhZ3G7XM9QKFntp/sncwTtmZKL3FrLxdIC3HlIp1o5Z84bNrlaDyBwHYpDM4IZCImkuLvs8Wmu84qONVzC7RE8EHQjcNEUdoB4O3RcDQpoNkPksiB+6AI5aprOPODg5H2eJoZwTyC6oGlxfRAux5UJbnS+O86Lx6Okb/AFgRgvRjPDDK3Z+eR7tIChIuNG3V134Y1UN2S7Q7zW87gEfs1vjngEzgIAHFhAOkDQgaVwF19Kar8apbXWfXPH0HvWFl/ptMv9AI8jWj7H4m+9GILCGtBMgqLy10TrqXnjNJHOpzPFR/eIhy6JHYpUeTo9F0rZWyCMaei3SAcRg011HDDWp1T5bMMbJojR4JwN4PBtcCK3cbWuStlDSTwYAvJ4NrQBvQaXOeR5qGtY3U1mAG6icizjdSkjA5pxbWmGB8kr0cfDDld+0eYyyGjG6fK1lW4bcF2z5BtpvDWDe5oRw5bbGG8VwDxpDR0TQbCLtikw5xQgecfZWWq2mQS3Nq20qQwjkc2vapjbPwQFZONdVr4i0tvvqRpA77kXs+cLHcUaQJ2tA66pzKJbGC+gcaEX4YtbjStL8FOqraTZXBtA5t20dyZyhbbGw/OV0sdEaRdfroEJZlYkjjdvuXH2phJJBaTiQAdLpoQruJY5UHs2YlLuNzPb3tKr+dOa3i0oFfKFdVeelyqMXhUtOsOP8Ary+9em8IMkjtIxNJw4znPPS69XKnhVyzdsx0Jmi/SaSfZilKYhszXOaCaVLQd1RVRs2cvPlgtDyxo0DGKNNK6TJqg8zShkucrySA1gpdhVPabhWjwZqADigPrr0iVO+SI7PPDTynVqAa3UvN+Cy6HPGdlwdQclR2FWHM/OGa0W6IOoakjafJcfKKmnxo5nbY4mymTSOnK4uLeKaCl2qo1XFV4RRnEnoQ3PPPCSPKFpYGR0ZK5oJFTQAa6KtzZ8z7I/wj3KplqC9O27afDEPFKC9tXGvKXsFKcyI2PNpskbXAB1RXdyGiqGR8uyPyTwzg2vDSMuuF2gcOdCDnpaIvJfQY0FQOqiW9p4VqduzTiihMjjo6N5vPReo+SJqxSBvoCuq6uKy52fNqluc+o5akdau+Z2U3yCUOpURE4UrdyJX0dx1USKZjgKudhsoiWSckRSmgea6gSBVZbHnxaAB5BuHmDZuTsefVo2M/CAr5D/yrXjk5r5GxnzWUbfjQkY8yMxZsRBlX0HPRZzlnLkrILLJg6SFryRvNUNtWd0r210zTViR1qLNnI0AGNstGEkA6sFOy5MBFV1dHRJ24ysHaFn+b+WnvfebiWjpVxzztDosnueDeGtpW+7hox+pKiTzp3I9jE9eDJuNLyBq6SjsWadfKNN1Vj1mzykjvBAO0CnYm7X4R7UTdM8bnOHelvbXHDTN42qVGmGhOtKbRdM0pqWK1ga3w/wDhtSEjapuar/otqH2oj/t2kd6gNTjP9rz3Xq2+DF31lB6zvyFUw1Vw8F5+soPWP5HJiq74QpPrS2ffv7lWHOR/wgv+tbZ9+/uVcqpW0jN2X6heNlrd1xs9yq1tN6O5uSfU8w2Wlp6Yz/xQG1tv51UZz3SbNRaP4PZqvlH8B3cs4spoRvV/8HTvpDuWKQfygovosmWA3DcOxOxlR2lO6Vylq0XOhw8Vyf8A5Vv53BVSSUgKzZzy/RbAAT+6t/O+oIVUc41+ORUzxH8lWrRkYSCKljhq85aNn/LXJDjtjjPTaI/csmilo4X4EXdFVpmej/qKpuPARf8AsRqb6Gv5MdntXKoLrQa4pqSVNFyGp0FKqmwV6qAtea8lLLa98HWZR3qJ7k7m076La/8AQ/O9Ri5OI/S60CsWY9q4O2xP9EuP+273qsPfq+MEaze/eI+Uu/IU6mg2fUlcp2w/x5O2iBhFs8f+o2v7+X8yEqWkXbNp/wBVWj/MRdcc3uQieQV/qiWbj/qy0f5mDritHuQmXEpxnPdOxEK6eD+WlppXFkgI9kqgMJBrvVwzEk+ks3O/KU6Mmfgrzn3JJdjvSHOUtF/zhk0rNYqarO0c/CSKvg377t6MZWkrZbJyQAcwe+iBSEfHb8bFTPH0lHVfsWhZ22j6gaNsDOq0s9yzVs2FFec6ZfqNn3dOi0NU5CsmJSSV5JJSanQ5KqmgUsFMLFkGWlntI28D+c+9MCS9IyPJ83MNoZ1PBTUj6XoiTsj0byNNozMNNRP8pVb4Sp+ORGcnSfOM5x/K5MrAnOObTtlod6U0h6XFQGhSMqGtol9d3ammBJSz5AlpYJ2/xoD/ACWgd6Gym9eyXaCI5GanFppu0x+pJkcmnRDHfHOrLmhadGdrtgP5SqvFiUZyNJoyDcfyuRSqrON53lJK67E7ykkpLXO3kGzWa/8Ashdj579deVA5H/HIp77TpRRj0W6PWT3oTLJcqTEuAbdatOcdr+qAy+4N65nH9KrVkfxajkrhv2XYIpnDMDYLsCG3bpX+8qci/VHXCvLhKTQsFKqkVXaoAxkWJzmyUBOGG8HuSZmkVqKHl3VXMiuo19Ps9qXaJLjfXpTSjRn46EYsR+cZv7igzByfFyKwu47d+pAoVbTWV52ud2pKVKavcdpK4UGmZOFztq7NhzrmTjc7elS4c6ZGYjRE8nmrxTl6wUJaURsslHBBUBfid57UkpcvlO3ntSCkpYMnztDSDeDdfto28IdanAXUTljeQ00xr3BNW919R8VNSmUiZZbSfR2bABciWWXjxA3X3c3zhOHOhdhfVhFTSoJHfvUrK1prZHVx0h+aoRS/VXXCurhULdqu1SarqANZtyxBzxMJywgGsDWucDpDEOupjz0VjdYsjEX2y0gnUbOyo5DQqjRa08MqzNuEjwNmkUeUZS/i5+JZFb/fbR/2WpE0uS2kGJ9tmOxscTabyaqoHLU9P2r+lNOtT3kabnOv84k9qW6Uxy/Uyamm7RDgKmmnTSpq0qXVSXFLfiU05WsfzWssT2v4VspFR+ycwEXaw5jqqwHJGTqCpto5CYP/AJoPmXhJvb2FHbQy9Dl9burh1LijDI+TBgbZ0wnqEYRDIFlsLZXcIzi0GgZ9JxrU3N4MANOF7gRhchzo0iRgpQ8qWyncWqTlSnDy6Pk8JJTVdpupdquoopKVN5TvWPakFDqwUshGhyk9ybtIq0nmVxyHNO2GMsewDRFzoYXatrmEnpU35XtABB4E1/gxV5uIjby3ucJdKPYJg0G/G6m8YpzKBHi7vWHarh8s2rU6IboIT2sQfO62zvs5EkmkKtu4OJuvaxoKNqx6+OV1FJXF1cKT0uJSSlIBUZSClMSUBxLZq3pNF0IAlIb03RKOK6QqJY8zXftN7ewqwTlVzM03yez3qxTpVwO8+6ozim5DcnnQmmBTD8OlTCw9qDaPLd6zu1NlOWjy3ese0poqn0EaRkE/R4/VHYn5go2Qf3eP1R2KTKFnXzfU+zL/AKZcg2dZ+YO9qLvQbOr9gd7UR6u2+cU5cXivKnbeSkldCAVHiiubsVmLybS6gFNEEOIJNbzo30FMNdUOgaTpEDAV6wO9eszKk7j3p1OU3Nb0vTs4LEG6AoWcgaAeTQv7VVMvNs+m11mJ0CL7nCj8SAHXgUIQpP8A9luf+n+iWmPT6M6d3LUpq88rrhQ03dgTbyrbrDmYeNJ7P6laNJoNXCoGxVbMvypPZ/UrLLr5u1KuD3n3U5482t7LtgJr0qHay2vFrQit9K9S85Jmw5kkYTVZ9avLd6zu0polO2z9o/1ndpTJKb6GNIzfc0QR6btFtBU0JphsVgtNlZQkO7O4qq2IfQ2eq1WZ54hU6/XA6uM3b/tBrQ0VuwQTOv8AdzvajU2rcEEzq/dzvapjXtvnFNK4uleVO2tbvB/ONXWEk5izbOsLd5bG3Yoz7ANinkjbGLFm26HT0x5TKC+uDmobY8mlrpK7DTod/RarnXYwAz2u1ipckI0ju93vSuTz59XWVileIOvUiCyHRc0jlR2OAfHMn5rEKhw5a9BT5LvV/D78z3POmBc6hx+yF4Ziu2da0rIthrZ4jTzG9iIjJ4T5NOTMcnZvmzE18/lr5NfepcuJ5u1WPOyz6Ji9v9CrzxeebtTcTu/tqI4Lk/d3JxwXJm4bh2JowqE/wePkcXgCjzpY7b0seC2Q6h+JbLkawt4CIn0G9iKMsrQs+dd6XwxKLJ5YwRHzCGm+64gYovI2jDVcykz6TMPtv7UGOT2DAHdU0HMq24fUynKy/wBvTatw7EzJko2n5oX1BP4aFP2jHmCNZkxaVtaD/hydgUte3v8AKK/H4OTW9o6VMb4Om62jpWsfJ4TMuT0cq7Mvkt6ac0or4qEoQBDNRM8oyGs9rtYqDGavI5CtP8IMY4OOn2/0LMLP+1O53Yprx9X3kjGKim2ePSbzpUjAU9Y4qdI7kpfLK9TcarkKzDxWH7tvUpb401kk0s8Q2MHen3laPfL4VLPRn7L2/wBCqjxeebtVvz0HFj3u/QqjIOMfjWqjj939qOVyQcYc3cu0XpfKHspsun7ark61UhjGxjexS/GSh1gHzTPVHYFKAU6dyXwz7Kg+ky+s49aGyYIplX95k9Z3ahcmCTh9X51GtGPMj+Yn74Dsjf3IDaceZWDMVtbUPu39yUent/lGjtnC5JMEyI0mRienWxvk+61JHjJSPku0HCnSFHttiniALyKE0FCCehORPkHzzfpRs9r9KzdjaS/i/KVe85XksaSbhpdJHXgqRPY5WyDSpQ31Gwi5Rl7eHq2c75R9NTbE/wCOhBnTOpqxRHJEpL2g669yR5dPxtsWShWCP1QpOgh1mhkZZ4naQ0XNFLxXAk3dK8LU70itNPXPARns3ix+3+hVCQcZWrOlxc1hJrTS69H3KryDjdCpyO7+xGokz+UNzexOUSbQOMNzewIrHp+2qZMjrDGfsN7FLESFWJ3zTKE00W4HkUuDjOA0iK6yUndnpQ8pj6VL6zu1C3i5Fsox0tMgrXjOv23oU9S4nV+dRLSL/jYrJmAPpY+7f3Ku2gXo/mY36R7Du0JR6O3+UaQU1IolngDnULiBtqiceQInYyV9oK3Xx9hfyq7afxnuUS1WkvN9+8knpKM5WnYYyBHR1RxjQEDkpjzoETyJxFCc5CODFaDHYKmmrlVJttvfpUNaC68bNpWmMh0yBpFo16JpUHEH41KPas07OXaTHy0qHaLpHEC8bH9tedZ5Ty82fS5Xl7ZTLA41o1x4xwBOtEMmRFsjA4EVri0it19LldX5psre4EbC57RTVg7FFYM2rJcA6TG/RJL9GtSGk00a/FUaExzvizR+zGsTBsaBzJwMTlqe0OIa3RAoAK1uoMTtTXD8i1jcKzghq1oHLhfragM2T3VwOrUVbns06ai01F9249Cl2rJMRDTU6tYuvNeMO8KbdV4+t296mW4zs2Q7OpN2iynSFx83VuV4fkRmqpv1upd0JUWb8deNyYE16bkbY4drlKl2JnzTPVGrkClMYuF1LqYXL3DpulPClZSgPjD957ULks561f5MlQvfpuBqbzeaEkUqNiRacgWU+RpjkJr2hRXgz7XLK7lZ1NZjXA6tSsGZsRE5NPMcOxFjm40+cANvGJ7kSydkuOGpaS5xFNI3cwA5k4rpdDLG7qUMV18h1dlV0nlC85xFCMdupW9+Ps7PZGnad7ie9QXQt9EdLvepk89WkC6utQfFT6XUpgpbY2jzR0u968bMw+aN4LvemzZnekuxxOBxrzopG/FY6/1RWGwxgAgX7z3KE1msqWy1gDBSZM0LA7yGk8ul70jQi/w2/wA//JNyNLjXSN6T4ufSKtJ5rIxWjGivrd7k3M1tMKbqhNcC/b1/0ToYSL6daVEJaR8EIlxWgcVuGsVUdtnGu9Lks2l5zhqupgphlm0NOLGfh/qucK30GfgCZ+TvtO6kk2A+kr3C8pNQT5I5gAo1uAFKXJyCAtONU4+zB+NepRVSI0B4wro4jUiXDCnks/C33KP4i0bUk2UcqcCRwg9Fn4G+5MyyDU1nM1vuTboaKO8kFUePtIdCkOYBioEuVHKLJbq7UTEvIuHt2hLBG0IGbYlR2onAFHEvI5wYXuCCgQWggXlKOVmjlS0eqmmMLyGS5VJwuTDraTrVcU+RgPbtCdbRV/xxKbb9iOI8rI1oXUMs9uIHGKRLloalPFQsCkmZushA35TcdaR44q4luj/DN2p5hadarnyhRPw5QJwS4nNjZouFQWWy69LFrS0eqkuoo8r2puSeqYvJxT0cl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0890" name="AutoShape 10" descr="data:image/jpeg;base64,/9j/4AAQSkZJRgABAQAAAQABAAD/2wCEAAkGBhISEBUUEhQVFRQUFhUUFhUVFRUVFBQUFxQVFRQUFRQXHSYeFxkjGRQUHy8gIycpLCwsFR4xNTAqNSYrLCkBCQoKDgwOGg8PFykcHBwpKSkpKSkpKSkpKSkpKSkpKSkpKSkpNSkpLCkpKSkpKSkpKTApKSksKSksLCwpKSksLP/AABEIAPAAnwMBIgACEQEDEQH/xAAbAAABBQEBAAAAAAAAAAAAAAAFAgMEBgcBAP/EAEwQAAEDAQMGCAkJBQcFAAAAAAEAAgMRBCExBQYSQVFxEyJhgZGhscEHFDJCUnKC0fAVIyQlYnOSssIzNGOi4UNEU3SDo9I1k7O00//EABoBAAMBAQEBAAAAAAAAAAAAAAABAgMFBAb/xAAkEQEBAAIBBAMAAwEBAAAAAAAAAQIREgMEITEyM0EiUWFxE//aAAwDAQACEQMRAD8APW23yhjg+KN0bhQua5z2U2FzcN1yAvng1WaHolPej2XM7rIxjm2dum948pkbY2Dlc8irqbKe9VCTOOTHRJ5A5o7ltjPHmPJlb+UdktsjhUhtSbgAcL9t+xdjFqPkxOPLolPZFzgEzXPMWiYwK0IJfUE40FKaGsnmRaLOqzkXu0TskYe0AhZ3G7XM9QKFntp/sncwTtmZKL3FrLxdIC3HlIp1o5Z84bNrlaDyBwHYpDM4IZCImkuLvs8Wmu84qONVzC7RE8EHQjcNEUdoB4O3RcDQpoNkPksiB+6AI5aprOPODg5H2eJoZwTyC6oGlxfRAux5UJbnS+O86Lx6Okb/AFgRgvRjPDDK3Z+eR7tIChIuNG3V134Y1UN2S7Q7zW87gEfs1vjngEzgIAHFhAOkDQgaVwF19Kar8apbXWfXPH0HvWFl/ptMv9AI8jWj7H4m+9GILCGtBMgqLy10TrqXnjNJHOpzPFR/eIhy6JHYpUeTo9F0rZWyCMaei3SAcRg011HDDWp1T5bMMbJojR4JwN4PBtcCK3cbWuStlDSTwYAvJ4NrQBvQaXOeR5qGtY3U1mAG6icizjdSkjA5pxbWmGB8kr0cfDDld+0eYyyGjG6fK1lW4bcF2z5BtpvDWDe5oRw5bbGG8VwDxpDR0TQbCLtikw5xQgecfZWWq2mQS3Nq20qQwjkc2vapjbPwQFZONdVr4i0tvvqRpA77kXs+cLHcUaQJ2tA66pzKJbGC+gcaEX4YtbjStL8FOqraTZXBtA5t20dyZyhbbGw/OV0sdEaRdfroEJZlYkjjdvuXH2phJJBaTiQAdLpoQruJY5UHs2YlLuNzPb3tKr+dOa3i0oFfKFdVeelyqMXhUtOsOP8Ary+9em8IMkjtIxNJw4znPPS69XKnhVyzdsx0Jmi/SaSfZilKYhszXOaCaVLQd1RVRs2cvPlgtDyxo0DGKNNK6TJqg8zShkucrySA1gpdhVPabhWjwZqADigPrr0iVO+SI7PPDTynVqAa3UvN+Cy6HPGdlwdQclR2FWHM/OGa0W6IOoakjafJcfKKmnxo5nbY4mymTSOnK4uLeKaCl2qo1XFV4RRnEnoQ3PPPCSPKFpYGR0ZK5oJFTQAa6KtzZ8z7I/wj3KplqC9O27afDEPFKC9tXGvKXsFKcyI2PNpskbXAB1RXdyGiqGR8uyPyTwzg2vDSMuuF2gcOdCDnpaIvJfQY0FQOqiW9p4VqduzTiihMjjo6N5vPReo+SJqxSBvoCuq6uKy52fNqluc+o5akdau+Z2U3yCUOpURE4UrdyJX0dx1USKZjgKudhsoiWSckRSmgea6gSBVZbHnxaAB5BuHmDZuTsefVo2M/CAr5D/yrXjk5r5GxnzWUbfjQkY8yMxZsRBlX0HPRZzlnLkrILLJg6SFryRvNUNtWd0r210zTViR1qLNnI0AGNstGEkA6sFOy5MBFV1dHRJ24ysHaFn+b+WnvfebiWjpVxzztDosnueDeGtpW+7hox+pKiTzp3I9jE9eDJuNLyBq6SjsWadfKNN1Vj1mzykjvBAO0CnYm7X4R7UTdM8bnOHelvbXHDTN42qVGmGhOtKbRdM0pqWK1ga3w/wDhtSEjapuar/otqH2oj/t2kd6gNTjP9rz3Xq2+DF31lB6zvyFUw1Vw8F5+soPWP5HJiq74QpPrS2ffv7lWHOR/wgv+tbZ9+/uVcqpW0jN2X6heNlrd1xs9yq1tN6O5uSfU8w2Wlp6Yz/xQG1tv51UZz3SbNRaP4PZqvlH8B3cs4spoRvV/8HTvpDuWKQfygovosmWA3DcOxOxlR2lO6Vylq0XOhw8Vyf8A5Vv53BVSSUgKzZzy/RbAAT+6t/O+oIVUc41+ORUzxH8lWrRkYSCKljhq85aNn/LXJDjtjjPTaI/csmilo4X4EXdFVpmej/qKpuPARf8AsRqb6Gv5MdntXKoLrQa4pqSVNFyGp0FKqmwV6qAtea8lLLa98HWZR3qJ7k7m076La/8AQ/O9Ri5OI/S60CsWY9q4O2xP9EuP+273qsPfq+MEaze/eI+Uu/IU6mg2fUlcp2w/x5O2iBhFs8f+o2v7+X8yEqWkXbNp/wBVWj/MRdcc3uQieQV/qiWbj/qy0f5mDritHuQmXEpxnPdOxEK6eD+WlppXFkgI9kqgMJBrvVwzEk+ks3O/KU6Mmfgrzn3JJdjvSHOUtF/zhk0rNYqarO0c/CSKvg377t6MZWkrZbJyQAcwe+iBSEfHb8bFTPH0lHVfsWhZ22j6gaNsDOq0s9yzVs2FFec6ZfqNn3dOi0NU5CsmJSSV5JJSanQ5KqmgUsFMLFkGWlntI28D+c+9MCS9IyPJ83MNoZ1PBTUj6XoiTsj0byNNozMNNRP8pVb4Sp+ORGcnSfOM5x/K5MrAnOObTtlod6U0h6XFQGhSMqGtol9d3ammBJSz5AlpYJ2/xoD/ACWgd6Gym9eyXaCI5GanFppu0x+pJkcmnRDHfHOrLmhadGdrtgP5SqvFiUZyNJoyDcfyuRSqrON53lJK67E7ykkpLXO3kGzWa/8Ashdj579deVA5H/HIp77TpRRj0W6PWT3oTLJcqTEuAbdatOcdr+qAy+4N65nH9KrVkfxajkrhv2XYIpnDMDYLsCG3bpX+8qci/VHXCvLhKTQsFKqkVXaoAxkWJzmyUBOGG8HuSZmkVqKHl3VXMiuo19Ps9qXaJLjfXpTSjRn46EYsR+cZv7igzByfFyKwu47d+pAoVbTWV52ud2pKVKavcdpK4UGmZOFztq7NhzrmTjc7elS4c6ZGYjRE8nmrxTl6wUJaURsslHBBUBfid57UkpcvlO3ntSCkpYMnztDSDeDdfto28IdanAXUTljeQ00xr3BNW919R8VNSmUiZZbSfR2bABciWWXjxA3X3c3zhOHOhdhfVhFTSoJHfvUrK1prZHVx0h+aoRS/VXXCurhULdqu1SarqANZtyxBzxMJywgGsDWucDpDEOupjz0VjdYsjEX2y0gnUbOyo5DQqjRa08MqzNuEjwNmkUeUZS/i5+JZFb/fbR/2WpE0uS2kGJ9tmOxscTabyaqoHLU9P2r+lNOtT3kabnOv84k9qW6Uxy/Uyamm7RDgKmmnTSpq0qXVSXFLfiU05WsfzWssT2v4VspFR+ycwEXaw5jqqwHJGTqCpto5CYP/AJoPmXhJvb2FHbQy9Dl9burh1LijDI+TBgbZ0wnqEYRDIFlsLZXcIzi0GgZ9JxrU3N4MANOF7gRhchzo0iRgpQ8qWyncWqTlSnDy6Pk8JJTVdpupdquoopKVN5TvWPakFDqwUshGhyk9ybtIq0nmVxyHNO2GMsewDRFzoYXatrmEnpU35XtABB4E1/gxV5uIjby3ucJdKPYJg0G/G6m8YpzKBHi7vWHarh8s2rU6IboIT2sQfO62zvs5EkmkKtu4OJuvaxoKNqx6+OV1FJXF1cKT0uJSSlIBUZSClMSUBxLZq3pNF0IAlIb03RKOK6QqJY8zXftN7ewqwTlVzM03yez3qxTpVwO8+6ozim5DcnnQmmBTD8OlTCw9qDaPLd6zu1NlOWjy3ese0poqn0EaRkE/R4/VHYn5go2Qf3eP1R2KTKFnXzfU+zL/AKZcg2dZ+YO9qLvQbOr9gd7UR6u2+cU5cXivKnbeSkldCAVHiiubsVmLybS6gFNEEOIJNbzo30FMNdUOgaTpEDAV6wO9eszKk7j3p1OU3Nb0vTs4LEG6AoWcgaAeTQv7VVMvNs+m11mJ0CL7nCj8SAHXgUIQpP8A9luf+n+iWmPT6M6d3LUpq88rrhQ03dgTbyrbrDmYeNJ7P6laNJoNXCoGxVbMvypPZ/UrLLr5u1KuD3n3U5482t7LtgJr0qHay2vFrQit9K9S85Jmw5kkYTVZ9avLd6zu0polO2z9o/1ndpTJKb6GNIzfc0QR6btFtBU0JphsVgtNlZQkO7O4qq2IfQ2eq1WZ54hU6/XA6uM3b/tBrQ0VuwQTOv8AdzvajU2rcEEzq/dzvapjXtvnFNK4uleVO2tbvB/ONXWEk5izbOsLd5bG3Yoz7ANinkjbGLFm26HT0x5TKC+uDmobY8mlrpK7DTod/RarnXYwAz2u1ipckI0ju93vSuTz59XWVileIOvUiCyHRc0jlR2OAfHMn5rEKhw5a9BT5LvV/D78z3POmBc6hx+yF4Ziu2da0rIthrZ4jTzG9iIjJ4T5NOTMcnZvmzE18/lr5NfepcuJ5u1WPOyz6Ji9v9CrzxeebtTcTu/tqI4Lk/d3JxwXJm4bh2JowqE/wePkcXgCjzpY7b0seC2Q6h+JbLkawt4CIn0G9iKMsrQs+dd6XwxKLJ5YwRHzCGm+64gYovI2jDVcykz6TMPtv7UGOT2DAHdU0HMq24fUynKy/wBvTatw7EzJko2n5oX1BP4aFP2jHmCNZkxaVtaD/hydgUte3v8AKK/H4OTW9o6VMb4Om62jpWsfJ4TMuT0cq7Mvkt6ac0or4qEoQBDNRM8oyGs9rtYqDGavI5CtP8IMY4OOn2/0LMLP+1O53Yprx9X3kjGKim2ePSbzpUjAU9Y4qdI7kpfLK9TcarkKzDxWH7tvUpb401kk0s8Q2MHen3laPfL4VLPRn7L2/wBCqjxeebtVvz0HFj3u/QqjIOMfjWqjj939qOVyQcYc3cu0XpfKHspsun7ark61UhjGxjexS/GSh1gHzTPVHYFKAU6dyXwz7Kg+ky+s49aGyYIplX95k9Z3ahcmCTh9X51GtGPMj+Yn74Dsjf3IDaceZWDMVtbUPu39yUent/lGjtnC5JMEyI0mRienWxvk+61JHjJSPku0HCnSFHttiniALyKE0FCCehORPkHzzfpRs9r9KzdjaS/i/KVe85XksaSbhpdJHXgqRPY5WyDSpQ31Gwi5Rl7eHq2c75R9NTbE/wCOhBnTOpqxRHJEpL2g669yR5dPxtsWShWCP1QpOgh1mhkZZ4naQ0XNFLxXAk3dK8LU70itNPXPARns3ix+3+hVCQcZWrOlxc1hJrTS69H3KryDjdCpyO7+xGokz+UNzexOUSbQOMNzewIrHp+2qZMjrDGfsN7FLESFWJ3zTKE00W4HkUuDjOA0iK6yUndnpQ8pj6VL6zu1C3i5Fsox0tMgrXjOv23oU9S4nV+dRLSL/jYrJmAPpY+7f3Ku2gXo/mY36R7Du0JR6O3+UaQU1IolngDnULiBtqiceQInYyV9oK3Xx9hfyq7afxnuUS1WkvN9+8knpKM5WnYYyBHR1RxjQEDkpjzoETyJxFCc5CODFaDHYKmmrlVJttvfpUNaC68bNpWmMh0yBpFo16JpUHEH41KPas07OXaTHy0qHaLpHEC8bH9tedZ5Ty82fS5Xl7ZTLA41o1x4xwBOtEMmRFsjA4EVri0it19LldX5psre4EbC57RTVg7FFYM2rJcA6TG/RJL9GtSGk00a/FUaExzvizR+zGsTBsaBzJwMTlqe0OIa3RAoAK1uoMTtTXD8i1jcKzghq1oHLhfragM2T3VwOrUVbns06ai01F9249Cl2rJMRDTU6tYuvNeMO8KbdV4+t296mW4zs2Q7OpN2iynSFx83VuV4fkRmqpv1upd0JUWb8deNyYE16bkbY4drlKl2JnzTPVGrkClMYuF1LqYXL3DpulPClZSgPjD957ULks561f5MlQvfpuBqbzeaEkUqNiRacgWU+RpjkJr2hRXgz7XLK7lZ1NZjXA6tSsGZsRE5NPMcOxFjm40+cANvGJ7kSydkuOGpaS5xFNI3cwA5k4rpdDLG7qUMV18h1dlV0nlC85xFCMdupW9+Ps7PZGnad7ie9QXQt9EdLvepk89WkC6utQfFT6XUpgpbY2jzR0u968bMw+aN4LvemzZnekuxxOBxrzopG/FY6/1RWGwxgAgX7z3KE1msqWy1gDBSZM0LA7yGk8ul70jQi/w2/wA//JNyNLjXSN6T4ufSKtJ5rIxWjGivrd7k3M1tMKbqhNcC/b1/0ToYSL6daVEJaR8EIlxWgcVuGsVUdtnGu9Lks2l5zhqupgphlm0NOLGfh/qucK30GfgCZ+TvtO6kk2A+kr3C8pNQT5I5gAo1uAFKXJyCAtONU4+zB+NepRVSI0B4wro4jUiXDCnks/C33KP4i0bUk2UcqcCRwg9Fn4G+5MyyDU1nM1vuTboaKO8kFUePtIdCkOYBioEuVHKLJbq7UTEvIuHt2hLBG0IGbYlR2onAFHEvI5wYXuCCgQWggXlKOVmjlS0eqmmMLyGS5VJwuTDraTrVcU+RgPbtCdbRV/xxKbb9iOI8rI1oXUMs9uIHGKRLloalPFQsCkmZushA35TcdaR44q4luj/DN2p5hadarnyhRPw5QJwS4nNjZouFQWWy69LFrS0eqkuoo8r2puSeqYvJxT0cl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0892" name="AutoShape 12" descr="data:image/jpeg;base64,/9j/4AAQSkZJRgABAQAAAQABAAD/2wCEAAkGBhISEBUUEhQVFRQUFhUUFhUVFRUVFBQUFxQVFRQUFRQXHSYeFxkjGRQUHy8gIycpLCwsFR4xNTAqNSYrLCkBCQoKDgwOGg8PFykcHBwpKSkpKSkpKSkpKSkpKSkpKSkpKSkpNSkpLCkpKSkpKSkpKTApKSksKSksLCwpKSksLP/AABEIAPAAnwMBIgACEQEDEQH/xAAbAAABBQEBAAAAAAAAAAAAAAAFAgMEBgcBAP/EAEwQAAEDAQMGCAkJBQcFAAAAAAEAAgMRBCExBQYSQVFxEyJhgZGhscEHFDJCUnKC0fAVIyQlYnOSssIzNGOi4UNEU3SDo9I1k7O00//EABoBAAMBAQEBAAAAAAAAAAAAAAABAgMFBAb/xAAkEQEBAAIBBAMAAwEBAAAAAAAAAQIREgMEITEyM0EiUWFxE//aAAwDAQACEQMRAD8APW23yhjg+KN0bhQua5z2U2FzcN1yAvng1WaHolPej2XM7rIxjm2dum948pkbY2Dlc8irqbKe9VCTOOTHRJ5A5o7ltjPHmPJlb+UdktsjhUhtSbgAcL9t+xdjFqPkxOPLolPZFzgEzXPMWiYwK0IJfUE40FKaGsnmRaLOqzkXu0TskYe0AhZ3G7XM9QKFntp/sncwTtmZKL3FrLxdIC3HlIp1o5Z84bNrlaDyBwHYpDM4IZCImkuLvs8Wmu84qONVzC7RE8EHQjcNEUdoB4O3RcDQpoNkPksiB+6AI5aprOPODg5H2eJoZwTyC6oGlxfRAux5UJbnS+O86Lx6Okb/AFgRgvRjPDDK3Z+eR7tIChIuNG3V134Y1UN2S7Q7zW87gEfs1vjngEzgIAHFhAOkDQgaVwF19Kar8apbXWfXPH0HvWFl/ptMv9AI8jWj7H4m+9GILCGtBMgqLy10TrqXnjNJHOpzPFR/eIhy6JHYpUeTo9F0rZWyCMaei3SAcRg011HDDWp1T5bMMbJojR4JwN4PBtcCK3cbWuStlDSTwYAvJ4NrQBvQaXOeR5qGtY3U1mAG6icizjdSkjA5pxbWmGB8kr0cfDDld+0eYyyGjG6fK1lW4bcF2z5BtpvDWDe5oRw5bbGG8VwDxpDR0TQbCLtikw5xQgecfZWWq2mQS3Nq20qQwjkc2vapjbPwQFZONdVr4i0tvvqRpA77kXs+cLHcUaQJ2tA66pzKJbGC+gcaEX4YtbjStL8FOqraTZXBtA5t20dyZyhbbGw/OV0sdEaRdfroEJZlYkjjdvuXH2phJJBaTiQAdLpoQruJY5UHs2YlLuNzPb3tKr+dOa3i0oFfKFdVeelyqMXhUtOsOP8Ary+9em8IMkjtIxNJw4znPPS69XKnhVyzdsx0Jmi/SaSfZilKYhszXOaCaVLQd1RVRs2cvPlgtDyxo0DGKNNK6TJqg8zShkucrySA1gpdhVPabhWjwZqADigPrr0iVO+SI7PPDTynVqAa3UvN+Cy6HPGdlwdQclR2FWHM/OGa0W6IOoakjafJcfKKmnxo5nbY4mymTSOnK4uLeKaCl2qo1XFV4RRnEnoQ3PPPCSPKFpYGR0ZK5oJFTQAa6KtzZ8z7I/wj3KplqC9O27afDEPFKC9tXGvKXsFKcyI2PNpskbXAB1RXdyGiqGR8uyPyTwzg2vDSMuuF2gcOdCDnpaIvJfQY0FQOqiW9p4VqduzTiihMjjo6N5vPReo+SJqxSBvoCuq6uKy52fNqluc+o5akdau+Z2U3yCUOpURE4UrdyJX0dx1USKZjgKudhsoiWSckRSmgea6gSBVZbHnxaAB5BuHmDZuTsefVo2M/CAr5D/yrXjk5r5GxnzWUbfjQkY8yMxZsRBlX0HPRZzlnLkrILLJg6SFryRvNUNtWd0r210zTViR1qLNnI0AGNstGEkA6sFOy5MBFV1dHRJ24ysHaFn+b+WnvfebiWjpVxzztDosnueDeGtpW+7hox+pKiTzp3I9jE9eDJuNLyBq6SjsWadfKNN1Vj1mzykjvBAO0CnYm7X4R7UTdM8bnOHelvbXHDTN42qVGmGhOtKbRdM0pqWK1ga3w/wDhtSEjapuar/otqH2oj/t2kd6gNTjP9rz3Xq2+DF31lB6zvyFUw1Vw8F5+soPWP5HJiq74QpPrS2ffv7lWHOR/wgv+tbZ9+/uVcqpW0jN2X6heNlrd1xs9yq1tN6O5uSfU8w2Wlp6Yz/xQG1tv51UZz3SbNRaP4PZqvlH8B3cs4spoRvV/8HTvpDuWKQfygovosmWA3DcOxOxlR2lO6Vylq0XOhw8Vyf8A5Vv53BVSSUgKzZzy/RbAAT+6t/O+oIVUc41+ORUzxH8lWrRkYSCKljhq85aNn/LXJDjtjjPTaI/csmilo4X4EXdFVpmej/qKpuPARf8AsRqb6Gv5MdntXKoLrQa4pqSVNFyGp0FKqmwV6qAtea8lLLa98HWZR3qJ7k7m076La/8AQ/O9Ri5OI/S60CsWY9q4O2xP9EuP+273qsPfq+MEaze/eI+Uu/IU6mg2fUlcp2w/x5O2iBhFs8f+o2v7+X8yEqWkXbNp/wBVWj/MRdcc3uQieQV/qiWbj/qy0f5mDritHuQmXEpxnPdOxEK6eD+WlppXFkgI9kqgMJBrvVwzEk+ks3O/KU6Mmfgrzn3JJdjvSHOUtF/zhk0rNYqarO0c/CSKvg377t6MZWkrZbJyQAcwe+iBSEfHb8bFTPH0lHVfsWhZ22j6gaNsDOq0s9yzVs2FFec6ZfqNn3dOi0NU5CsmJSSV5JJSanQ5KqmgUsFMLFkGWlntI28D+c+9MCS9IyPJ83MNoZ1PBTUj6XoiTsj0byNNozMNNRP8pVb4Sp+ORGcnSfOM5x/K5MrAnOObTtlod6U0h6XFQGhSMqGtol9d3ammBJSz5AlpYJ2/xoD/ACWgd6Gym9eyXaCI5GanFppu0x+pJkcmnRDHfHOrLmhadGdrtgP5SqvFiUZyNJoyDcfyuRSqrON53lJK67E7ykkpLXO3kGzWa/8Ashdj579deVA5H/HIp77TpRRj0W6PWT3oTLJcqTEuAbdatOcdr+qAy+4N65nH9KrVkfxajkrhv2XYIpnDMDYLsCG3bpX+8qci/VHXCvLhKTQsFKqkVXaoAxkWJzmyUBOGG8HuSZmkVqKHl3VXMiuo19Ps9qXaJLjfXpTSjRn46EYsR+cZv7igzByfFyKwu47d+pAoVbTWV52ud2pKVKavcdpK4UGmZOFztq7NhzrmTjc7elS4c6ZGYjRE8nmrxTl6wUJaURsslHBBUBfid57UkpcvlO3ntSCkpYMnztDSDeDdfto28IdanAXUTljeQ00xr3BNW919R8VNSmUiZZbSfR2bABciWWXjxA3X3c3zhOHOhdhfVhFTSoJHfvUrK1prZHVx0h+aoRS/VXXCurhULdqu1SarqANZtyxBzxMJywgGsDWucDpDEOupjz0VjdYsjEX2y0gnUbOyo5DQqjRa08MqzNuEjwNmkUeUZS/i5+JZFb/fbR/2WpE0uS2kGJ9tmOxscTabyaqoHLU9P2r+lNOtT3kabnOv84k9qW6Uxy/Uyamm7RDgKmmnTSpq0qXVSXFLfiU05WsfzWssT2v4VspFR+ycwEXaw5jqqwHJGTqCpto5CYP/AJoPmXhJvb2FHbQy9Dl9burh1LijDI+TBgbZ0wnqEYRDIFlsLZXcIzi0GgZ9JxrU3N4MANOF7gRhchzo0iRgpQ8qWyncWqTlSnDy6Pk8JJTVdpupdquoopKVN5TvWPakFDqwUshGhyk9ybtIq0nmVxyHNO2GMsewDRFzoYXatrmEnpU35XtABB4E1/gxV5uIjby3ucJdKPYJg0G/G6m8YpzKBHi7vWHarh8s2rU6IboIT2sQfO62zvs5EkmkKtu4OJuvaxoKNqx6+OV1FJXF1cKT0uJSSlIBUZSClMSUBxLZq3pNF0IAlIb03RKOK6QqJY8zXftN7ewqwTlVzM03yez3qxTpVwO8+6ozim5DcnnQmmBTD8OlTCw9qDaPLd6zu1NlOWjy3ese0poqn0EaRkE/R4/VHYn5go2Qf3eP1R2KTKFnXzfU+zL/AKZcg2dZ+YO9qLvQbOr9gd7UR6u2+cU5cXivKnbeSkldCAVHiiubsVmLybS6gFNEEOIJNbzo30FMNdUOgaTpEDAV6wO9eszKk7j3p1OU3Nb0vTs4LEG6AoWcgaAeTQv7VVMvNs+m11mJ0CL7nCj8SAHXgUIQpP8A9luf+n+iWmPT6M6d3LUpq88rrhQ03dgTbyrbrDmYeNJ7P6laNJoNXCoGxVbMvypPZ/UrLLr5u1KuD3n3U5482t7LtgJr0qHay2vFrQit9K9S85Jmw5kkYTVZ9avLd6zu0polO2z9o/1ndpTJKb6GNIzfc0QR6btFtBU0JphsVgtNlZQkO7O4qq2IfQ2eq1WZ54hU6/XA6uM3b/tBrQ0VuwQTOv8AdzvajU2rcEEzq/dzvapjXtvnFNK4uleVO2tbvB/ONXWEk5izbOsLd5bG3Yoz7ANinkjbGLFm26HT0x5TKC+uDmobY8mlrpK7DTod/RarnXYwAz2u1ipckI0ju93vSuTz59XWVileIOvUiCyHRc0jlR2OAfHMn5rEKhw5a9BT5LvV/D78z3POmBc6hx+yF4Ziu2da0rIthrZ4jTzG9iIjJ4T5NOTMcnZvmzE18/lr5NfepcuJ5u1WPOyz6Ji9v9CrzxeebtTcTu/tqI4Lk/d3JxwXJm4bh2JowqE/wePkcXgCjzpY7b0seC2Q6h+JbLkawt4CIn0G9iKMsrQs+dd6XwxKLJ5YwRHzCGm+64gYovI2jDVcykz6TMPtv7UGOT2DAHdU0HMq24fUynKy/wBvTatw7EzJko2n5oX1BP4aFP2jHmCNZkxaVtaD/hydgUte3v8AKK/H4OTW9o6VMb4Om62jpWsfJ4TMuT0cq7Mvkt6ac0or4qEoQBDNRM8oyGs9rtYqDGavI5CtP8IMY4OOn2/0LMLP+1O53Yprx9X3kjGKim2ePSbzpUjAU9Y4qdI7kpfLK9TcarkKzDxWH7tvUpb401kk0s8Q2MHen3laPfL4VLPRn7L2/wBCqjxeebtVvz0HFj3u/QqjIOMfjWqjj939qOVyQcYc3cu0XpfKHspsun7ark61UhjGxjexS/GSh1gHzTPVHYFKAU6dyXwz7Kg+ky+s49aGyYIplX95k9Z3ahcmCTh9X51GtGPMj+Yn74Dsjf3IDaceZWDMVtbUPu39yUent/lGjtnC5JMEyI0mRienWxvk+61JHjJSPku0HCnSFHttiniALyKE0FCCehORPkHzzfpRs9r9KzdjaS/i/KVe85XksaSbhpdJHXgqRPY5WyDSpQ31Gwi5Rl7eHq2c75R9NTbE/wCOhBnTOpqxRHJEpL2g669yR5dPxtsWShWCP1QpOgh1mhkZZ4naQ0XNFLxXAk3dK8LU70itNPXPARns3ix+3+hVCQcZWrOlxc1hJrTS69H3KryDjdCpyO7+xGokz+UNzexOUSbQOMNzewIrHp+2qZMjrDGfsN7FLESFWJ3zTKE00W4HkUuDjOA0iK6yUndnpQ8pj6VL6zu1C3i5Fsox0tMgrXjOv23oU9S4nV+dRLSL/jYrJmAPpY+7f3Ku2gXo/mY36R7Du0JR6O3+UaQU1IolngDnULiBtqiceQInYyV9oK3Xx9hfyq7afxnuUS1WkvN9+8knpKM5WnYYyBHR1RxjQEDkpjzoETyJxFCc5CODFaDHYKmmrlVJttvfpUNaC68bNpWmMh0yBpFo16JpUHEH41KPas07OXaTHy0qHaLpHEC8bH9tedZ5Ty82fS5Xl7ZTLA41o1x4xwBOtEMmRFsjA4EVri0it19LldX5psre4EbC57RTVg7FFYM2rJcA6TG/RJL9GtSGk00a/FUaExzvizR+zGsTBsaBzJwMTlqe0OIa3RAoAK1uoMTtTXD8i1jcKzghq1oHLhfragM2T3VwOrUVbns06ai01F9249Cl2rJMRDTU6tYuvNeMO8KbdV4+t296mW4zs2Q7OpN2iynSFx83VuV4fkRmqpv1upd0JUWb8deNyYE16bkbY4drlKl2JnzTPVGrkClMYuF1LqYXL3DpulPClZSgPjD957ULks561f5MlQvfpuBqbzeaEkUqNiRacgWU+RpjkJr2hRXgz7XLK7lZ1NZjXA6tSsGZsRE5NPMcOxFjm40+cANvGJ7kSydkuOGpaS5xFNI3cwA5k4rpdDLG7qUMV18h1dlV0nlC85xFCMdupW9+Ps7PZGnad7ie9QXQt9EdLvepk89WkC6utQfFT6XUpgpbY2jzR0u968bMw+aN4LvemzZnekuxxOBxrzopG/FY6/1RWGwxgAgX7z3KE1msqWy1gDBSZM0LA7yGk8ul70jQi/w2/wA//JNyNLjXSN6T4ufSKtJ5rIxWjGivrd7k3M1tMKbqhNcC/b1/0ToYSL6daVEJaR8EIlxWgcVuGsVUdtnGu9Lks2l5zhqupgphlm0NOLGfh/qucK30GfgCZ+TvtO6kk2A+kr3C8pNQT5I5gAo1uAFKXJyCAtONU4+zB+NepRVSI0B4wro4jUiXDCnks/C33KP4i0bUk2UcqcCRwg9Fn4G+5MyyDU1nM1vuTboaKO8kFUePtIdCkOYBioEuVHKLJbq7UTEvIuHt2hLBG0IGbYlR2onAFHEvI5wYXuCCgQWggXlKOVmjlS0eqmmMLyGS5VJwuTDraTrVcU+RgPbtCdbRV/xxKbb9iOI8rI1oXUMs9uIHGKRLloalPFQsCkmZushA35TcdaR44q4luj/DN2p5hadarnyhRPw5QJwS4nNjZouFQWWy69LFrS0eqkuoo8r2puSeqYvJxT0cl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0894" name="AutoShape 14" descr="data:image/jpeg;base64,/9j/4AAQSkZJRgABAQAAAQABAAD/2wCEAAkGBhISEBUUEhQVFRQUFhUUFhUVFRUVFBQUFxQVFRQUFRQXHSYeFxkjGRQUHy8gIycpLCwsFR4xNTAqNSYrLCkBCQoKDgwOGg8PFykcHBwpKSkpKSkpKSkpKSkpKSkpKSkpKSkpNSkpLCkpKSkpKSkpKTApKSksKSksLCwpKSksLP/AABEIAPAAnwMBIgACEQEDEQH/xAAbAAABBQEBAAAAAAAAAAAAAAAFAgMEBgcBAP/EAEwQAAEDAQMGCAkJBQcFAAAAAAEAAgMRBCExBQYSQVFxEyJhgZGhscEHFDJCUnKC0fAVIyQlYnOSssIzNGOi4UNEU3SDo9I1k7O00//EABoBAAMBAQEBAAAAAAAAAAAAAAABAgMFBAb/xAAkEQEBAAIBBAMAAwEBAAAAAAAAAQIREgMEITEyM0EiUWFxE//aAAwDAQACEQMRAD8APW23yhjg+KN0bhQua5z2U2FzcN1yAvng1WaHolPej2XM7rIxjm2dum948pkbY2Dlc8irqbKe9VCTOOTHRJ5A5o7ltjPHmPJlb+UdktsjhUhtSbgAcL9t+xdjFqPkxOPLolPZFzgEzXPMWiYwK0IJfUE40FKaGsnmRaLOqzkXu0TskYe0AhZ3G7XM9QKFntp/sncwTtmZKL3FrLxdIC3HlIp1o5Z84bNrlaDyBwHYpDM4IZCImkuLvs8Wmu84qONVzC7RE8EHQjcNEUdoB4O3RcDQpoNkPksiB+6AI5aprOPODg5H2eJoZwTyC6oGlxfRAux5UJbnS+O86Lx6Okb/AFgRgvRjPDDK3Z+eR7tIChIuNG3V134Y1UN2S7Q7zW87gEfs1vjngEzgIAHFhAOkDQgaVwF19Kar8apbXWfXPH0HvWFl/ptMv9AI8jWj7H4m+9GILCGtBMgqLy10TrqXnjNJHOpzPFR/eIhy6JHYpUeTo9F0rZWyCMaei3SAcRg011HDDWp1T5bMMbJojR4JwN4PBtcCK3cbWuStlDSTwYAvJ4NrQBvQaXOeR5qGtY3U1mAG6icizjdSkjA5pxbWmGB8kr0cfDDld+0eYyyGjG6fK1lW4bcF2z5BtpvDWDe5oRw5bbGG8VwDxpDR0TQbCLtikw5xQgecfZWWq2mQS3Nq20qQwjkc2vapjbPwQFZONdVr4i0tvvqRpA77kXs+cLHcUaQJ2tA66pzKJbGC+gcaEX4YtbjStL8FOqraTZXBtA5t20dyZyhbbGw/OV0sdEaRdfroEJZlYkjjdvuXH2phJJBaTiQAdLpoQruJY5UHs2YlLuNzPb3tKr+dOa3i0oFfKFdVeelyqMXhUtOsOP8Ary+9em8IMkjtIxNJw4znPPS69XKnhVyzdsx0Jmi/SaSfZilKYhszXOaCaVLQd1RVRs2cvPlgtDyxo0DGKNNK6TJqg8zShkucrySA1gpdhVPabhWjwZqADigPrr0iVO+SI7PPDTynVqAa3UvN+Cy6HPGdlwdQclR2FWHM/OGa0W6IOoakjafJcfKKmnxo5nbY4mymTSOnK4uLeKaCl2qo1XFV4RRnEnoQ3PPPCSPKFpYGR0ZK5oJFTQAa6KtzZ8z7I/wj3KplqC9O27afDEPFKC9tXGvKXsFKcyI2PNpskbXAB1RXdyGiqGR8uyPyTwzg2vDSMuuF2gcOdCDnpaIvJfQY0FQOqiW9p4VqduzTiihMjjo6N5vPReo+SJqxSBvoCuq6uKy52fNqluc+o5akdau+Z2U3yCUOpURE4UrdyJX0dx1USKZjgKudhsoiWSckRSmgea6gSBVZbHnxaAB5BuHmDZuTsefVo2M/CAr5D/yrXjk5r5GxnzWUbfjQkY8yMxZsRBlX0HPRZzlnLkrILLJg6SFryRvNUNtWd0r210zTViR1qLNnI0AGNstGEkA6sFOy5MBFV1dHRJ24ysHaFn+b+WnvfebiWjpVxzztDosnueDeGtpW+7hox+pKiTzp3I9jE9eDJuNLyBq6SjsWadfKNN1Vj1mzykjvBAO0CnYm7X4R7UTdM8bnOHelvbXHDTN42qVGmGhOtKbRdM0pqWK1ga3w/wDhtSEjapuar/otqH2oj/t2kd6gNTjP9rz3Xq2+DF31lB6zvyFUw1Vw8F5+soPWP5HJiq74QpPrS2ffv7lWHOR/wgv+tbZ9+/uVcqpW0jN2X6heNlrd1xs9yq1tN6O5uSfU8w2Wlp6Yz/xQG1tv51UZz3SbNRaP4PZqvlH8B3cs4spoRvV/8HTvpDuWKQfygovosmWA3DcOxOxlR2lO6Vylq0XOhw8Vyf8A5Vv53BVSSUgKzZzy/RbAAT+6t/O+oIVUc41+ORUzxH8lWrRkYSCKljhq85aNn/LXJDjtjjPTaI/csmilo4X4EXdFVpmej/qKpuPARf8AsRqb6Gv5MdntXKoLrQa4pqSVNFyGp0FKqmwV6qAtea8lLLa98HWZR3qJ7k7m076La/8AQ/O9Ri5OI/S60CsWY9q4O2xP9EuP+273qsPfq+MEaze/eI+Uu/IU6mg2fUlcp2w/x5O2iBhFs8f+o2v7+X8yEqWkXbNp/wBVWj/MRdcc3uQieQV/qiWbj/qy0f5mDritHuQmXEpxnPdOxEK6eD+WlppXFkgI9kqgMJBrvVwzEk+ks3O/KU6Mmfgrzn3JJdjvSHOUtF/zhk0rNYqarO0c/CSKvg377t6MZWkrZbJyQAcwe+iBSEfHb8bFTPH0lHVfsWhZ22j6gaNsDOq0s9yzVs2FFec6ZfqNn3dOi0NU5CsmJSSV5JJSanQ5KqmgUsFMLFkGWlntI28D+c+9MCS9IyPJ83MNoZ1PBTUj6XoiTsj0byNNozMNNRP8pVb4Sp+ORGcnSfOM5x/K5MrAnOObTtlod6U0h6XFQGhSMqGtol9d3ammBJSz5AlpYJ2/xoD/ACWgd6Gym9eyXaCI5GanFppu0x+pJkcmnRDHfHOrLmhadGdrtgP5SqvFiUZyNJoyDcfyuRSqrON53lJK67E7ykkpLXO3kGzWa/8Ashdj579deVA5H/HIp77TpRRj0W6PWT3oTLJcqTEuAbdatOcdr+qAy+4N65nH9KrVkfxajkrhv2XYIpnDMDYLsCG3bpX+8qci/VHXCvLhKTQsFKqkVXaoAxkWJzmyUBOGG8HuSZmkVqKHl3VXMiuo19Ps9qXaJLjfXpTSjRn46EYsR+cZv7igzByfFyKwu47d+pAoVbTWV52ud2pKVKavcdpK4UGmZOFztq7NhzrmTjc7elS4c6ZGYjRE8nmrxTl6wUJaURsslHBBUBfid57UkpcvlO3ntSCkpYMnztDSDeDdfto28IdanAXUTljeQ00xr3BNW919R8VNSmUiZZbSfR2bABciWWXjxA3X3c3zhOHOhdhfVhFTSoJHfvUrK1prZHVx0h+aoRS/VXXCurhULdqu1SarqANZtyxBzxMJywgGsDWucDpDEOupjz0VjdYsjEX2y0gnUbOyo5DQqjRa08MqzNuEjwNmkUeUZS/i5+JZFb/fbR/2WpE0uS2kGJ9tmOxscTabyaqoHLU9P2r+lNOtT3kabnOv84k9qW6Uxy/Uyamm7RDgKmmnTSpq0qXVSXFLfiU05WsfzWssT2v4VspFR+ycwEXaw5jqqwHJGTqCpto5CYP/AJoPmXhJvb2FHbQy9Dl9burh1LijDI+TBgbZ0wnqEYRDIFlsLZXcIzi0GgZ9JxrU3N4MANOF7gRhchzo0iRgpQ8qWyncWqTlSnDy6Pk8JJTVdpupdquoopKVN5TvWPakFDqwUshGhyk9ybtIq0nmVxyHNO2GMsewDRFzoYXatrmEnpU35XtABB4E1/gxV5uIjby3ucJdKPYJg0G/G6m8YpzKBHi7vWHarh8s2rU6IboIT2sQfO62zvs5EkmkKtu4OJuvaxoKNqx6+OV1FJXF1cKT0uJSSlIBUZSClMSUBxLZq3pNF0IAlIb03RKOK6QqJY8zXftN7ewqwTlVzM03yez3qxTpVwO8+6ozim5DcnnQmmBTD8OlTCw9qDaPLd6zu1NlOWjy3ese0poqn0EaRkE/R4/VHYn5go2Qf3eP1R2KTKFnXzfU+zL/AKZcg2dZ+YO9qLvQbOr9gd7UR6u2+cU5cXivKnbeSkldCAVHiiubsVmLybS6gFNEEOIJNbzo30FMNdUOgaTpEDAV6wO9eszKk7j3p1OU3Nb0vTs4LEG6AoWcgaAeTQv7VVMvNs+m11mJ0CL7nCj8SAHXgUIQpP8A9luf+n+iWmPT6M6d3LUpq88rrhQ03dgTbyrbrDmYeNJ7P6laNJoNXCoGxVbMvypPZ/UrLLr5u1KuD3n3U5482t7LtgJr0qHay2vFrQit9K9S85Jmw5kkYTVZ9avLd6zu0polO2z9o/1ndpTJKb6GNIzfc0QR6btFtBU0JphsVgtNlZQkO7O4qq2IfQ2eq1WZ54hU6/XA6uM3b/tBrQ0VuwQTOv8AdzvajU2rcEEzq/dzvapjXtvnFNK4uleVO2tbvB/ONXWEk5izbOsLd5bG3Yoz7ANinkjbGLFm26HT0x5TKC+uDmobY8mlrpK7DTod/RarnXYwAz2u1ipckI0ju93vSuTz59XWVileIOvUiCyHRc0jlR2OAfHMn5rEKhw5a9BT5LvV/D78z3POmBc6hx+yF4Ziu2da0rIthrZ4jTzG9iIjJ4T5NOTMcnZvmzE18/lr5NfepcuJ5u1WPOyz6Ji9v9CrzxeebtTcTu/tqI4Lk/d3JxwXJm4bh2JowqE/wePkcXgCjzpY7b0seC2Q6h+JbLkawt4CIn0G9iKMsrQs+dd6XwxKLJ5YwRHzCGm+64gYovI2jDVcykz6TMPtv7UGOT2DAHdU0HMq24fUynKy/wBvTatw7EzJko2n5oX1BP4aFP2jHmCNZkxaVtaD/hydgUte3v8AKK/H4OTW9o6VMb4Om62jpWsfJ4TMuT0cq7Mvkt6ac0or4qEoQBDNRM8oyGs9rtYqDGavI5CtP8IMY4OOn2/0LMLP+1O53Yprx9X3kjGKim2ePSbzpUjAU9Y4qdI7kpfLK9TcarkKzDxWH7tvUpb401kk0s8Q2MHen3laPfL4VLPRn7L2/wBCqjxeebtVvz0HFj3u/QqjIOMfjWqjj939qOVyQcYc3cu0XpfKHspsun7ark61UhjGxjexS/GSh1gHzTPVHYFKAU6dyXwz7Kg+ky+s49aGyYIplX95k9Z3ahcmCTh9X51GtGPMj+Yn74Dsjf3IDaceZWDMVtbUPu39yUent/lGjtnC5JMEyI0mRienWxvk+61JHjJSPku0HCnSFHttiniALyKE0FCCehORPkHzzfpRs9r9KzdjaS/i/KVe85XksaSbhpdJHXgqRPY5WyDSpQ31Gwi5Rl7eHq2c75R9NTbE/wCOhBnTOpqxRHJEpL2g669yR5dPxtsWShWCP1QpOgh1mhkZZ4naQ0XNFLxXAk3dK8LU70itNPXPARns3ix+3+hVCQcZWrOlxc1hJrTS69H3KryDjdCpyO7+xGokz+UNzexOUSbQOMNzewIrHp+2qZMjrDGfsN7FLESFWJ3zTKE00W4HkUuDjOA0iK6yUndnpQ8pj6VL6zu1C3i5Fsox0tMgrXjOv23oU9S4nV+dRLSL/jYrJmAPpY+7f3Ku2gXo/mY36R7Du0JR6O3+UaQU1IolngDnULiBtqiceQInYyV9oK3Xx9hfyq7afxnuUS1WkvN9+8knpKM5WnYYyBHR1RxjQEDkpjzoETyJxFCc5CODFaDHYKmmrlVJttvfpUNaC68bNpWmMh0yBpFo16JpUHEH41KPas07OXaTHy0qHaLpHEC8bH9tedZ5Ty82fS5Xl7ZTLA41o1x4xwBOtEMmRFsjA4EVri0it19LldX5psre4EbC57RTVg7FFYM2rJcA6TG/RJL9GtSGk00a/FUaExzvizR+zGsTBsaBzJwMTlqe0OIa3RAoAK1uoMTtTXD8i1jcKzghq1oHLhfragM2T3VwOrUVbns06ai01F9249Cl2rJMRDTU6tYuvNeMO8KbdV4+t296mW4zs2Q7OpN2iynSFx83VuV4fkRmqpv1upd0JUWb8deNyYE16bkbY4drlKl2JnzTPVGrkClMYuF1LqYXL3DpulPClZSgPjD957ULks561f5MlQvfpuBqbzeaEkUqNiRacgWU+RpjkJr2hRXgz7XLK7lZ1NZjXA6tSsGZsRE5NPMcOxFjm40+cANvGJ7kSydkuOGpaS5xFNI3cwA5k4rpdDLG7qUMV18h1dlV0nlC85xFCMdupW9+Ps7PZGnad7ie9QXQt9EdLvepk89WkC6utQfFT6XUpgpbY2jzR0u968bMw+aN4LvemzZnekuxxOBxrzopG/FY6/1RWGwxgAgX7z3KE1msqWy1gDBSZM0LA7yGk8ul70jQi/w2/wA//JNyNLjXSN6T4ufSKtJ5rIxWjGivrd7k3M1tMKbqhNcC/b1/0ToYSL6daVEJaR8EIlxWgcVuGsVUdtnGu9Lks2l5zhqupgphlm0NOLGfh/qucK30GfgCZ+TvtO6kk2A+kr3C8pNQT5I5gAo1uAFKXJyCAtONU4+zB+NepRVSI0B4wro4jUiXDCnks/C33KP4i0bUk2UcqcCRwg9Fn4G+5MyyDU1nM1vuTboaKO8kFUePtIdCkOYBioEuVHKLJbq7UTEvIuHt2hLBG0IGbYlR2onAFHEvI5wYXuCCgQWggXlKOVmjlS0eqmmMLyGS5VJwuTDraTrVcU+RgPbtCdbRV/xxKbb9iOI8rI1oXUMs9uIHGKRLloalPFQsCkmZushA35TcdaR44q4luj/DN2p5hadarnyhRPw5QJwS4nNjZouFQWWy69LFrS0eqkuoo8r2puSeqYvJxT0cl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0896" name="Picture 16" descr="http://85.238.144.18/analytics/Micro_Manual/TEDISdata/prods/4957-1_05454_0500_5000-1.jpg"/>
          <p:cNvPicPr>
            <a:picLocks noChangeAspect="1" noChangeArrowheads="1"/>
          </p:cNvPicPr>
          <p:nvPr/>
        </p:nvPicPr>
        <p:blipFill>
          <a:blip r:embed="rId4" cstate="print"/>
          <a:srcRect/>
          <a:stretch>
            <a:fillRect/>
          </a:stretch>
        </p:blipFill>
        <p:spPr bwMode="auto">
          <a:xfrm>
            <a:off x="6248400" y="3276600"/>
            <a:ext cx="1895475" cy="2857500"/>
          </a:xfrm>
          <a:prstGeom prst="rect">
            <a:avLst/>
          </a:prstGeom>
          <a:noFill/>
          <a:ln w="25400">
            <a:solidFill>
              <a:schemeClr val="tx1"/>
            </a:solidFill>
          </a:ln>
        </p:spPr>
      </p:pic>
    </p:spTree>
    <p:extLst>
      <p:ext uri="{BB962C8B-B14F-4D97-AF65-F5344CB8AC3E}">
        <p14:creationId xmlns:p14="http://schemas.microsoft.com/office/powerpoint/2010/main" val="2588896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sz="half" idx="4294967295"/>
          </p:nvPr>
        </p:nvSpPr>
        <p:spPr>
          <a:xfrm>
            <a:off x="381000" y="304800"/>
            <a:ext cx="8135937" cy="4530725"/>
          </a:xfrm>
        </p:spPr>
        <p:txBody>
          <a:bodyPr/>
          <a:lstStyle/>
          <a:p>
            <a:pPr algn="just" eaLnBrk="1" hangingPunct="1"/>
            <a:r>
              <a:rPr lang="sl-SI" sz="2800" b="1" dirty="0" smtClean="0">
                <a:solidFill>
                  <a:srgbClr val="002060"/>
                </a:solidFill>
                <a:latin typeface="Times New Roman" pitchFamily="18" charset="0"/>
              </a:rPr>
              <a:t>Hemoragični colitis </a:t>
            </a:r>
            <a:r>
              <a:rPr lang="sl-SI" sz="2800" dirty="0" smtClean="0">
                <a:latin typeface="Times New Roman" pitchFamily="18" charset="0"/>
              </a:rPr>
              <a:t>kod ljudi izaziva SLT-2, a prema novijim radovima prisutan je i kod </a:t>
            </a:r>
            <a:r>
              <a:rPr lang="sl-SI" sz="2800" b="1" dirty="0" smtClean="0">
                <a:solidFill>
                  <a:srgbClr val="002060"/>
                </a:solidFill>
                <a:latin typeface="Times New Roman" pitchFamily="18" charset="0"/>
              </a:rPr>
              <a:t>edemske bolesti svinja</a:t>
            </a:r>
            <a:r>
              <a:rPr lang="sl-SI" sz="2800" dirty="0" smtClean="0">
                <a:latin typeface="Times New Roman" pitchFamily="18" charset="0"/>
              </a:rPr>
              <a:t>, kao i kod sojeva O26 i O 111 kod novorođene teladi i prasadi.</a:t>
            </a:r>
            <a:endParaRPr lang="en-US" sz="2800" dirty="0" smtClean="0">
              <a:latin typeface="Times New Roman" pitchFamily="18" charset="0"/>
            </a:endParaRPr>
          </a:p>
        </p:txBody>
      </p:sp>
      <p:pic>
        <p:nvPicPr>
          <p:cNvPr id="59395" name="Picture 6" descr="Shiga 3 Yu"/>
          <p:cNvPicPr>
            <a:picLocks noGrp="1" noChangeAspect="1" noChangeArrowheads="1"/>
          </p:cNvPicPr>
          <p:nvPr>
            <p:ph sz="half" idx="4294967295"/>
          </p:nvPr>
        </p:nvPicPr>
        <p:blipFill>
          <a:blip r:embed="rId3" cstate="print">
            <a:lum bright="-4000" contrast="8000"/>
          </a:blip>
          <a:srcRect/>
          <a:stretch>
            <a:fillRect/>
          </a:stretch>
        </p:blipFill>
        <p:spPr>
          <a:xfrm>
            <a:off x="2819400" y="1905000"/>
            <a:ext cx="4146550" cy="4110038"/>
          </a:xfrm>
          <a:noFill/>
        </p:spPr>
      </p:pic>
    </p:spTree>
    <p:extLst>
      <p:ext uri="{BB962C8B-B14F-4D97-AF65-F5344CB8AC3E}">
        <p14:creationId xmlns:p14="http://schemas.microsoft.com/office/powerpoint/2010/main" val="36297199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ecl-lab.ca/en/ecoli/img/img_2.gif"/>
          <p:cNvPicPr>
            <a:picLocks noChangeAspect="1" noChangeArrowheads="1"/>
          </p:cNvPicPr>
          <p:nvPr/>
        </p:nvPicPr>
        <p:blipFill>
          <a:blip r:embed="rId3" cstate="print"/>
          <a:srcRect/>
          <a:stretch>
            <a:fillRect/>
          </a:stretch>
        </p:blipFill>
        <p:spPr bwMode="auto">
          <a:xfrm>
            <a:off x="533400" y="533400"/>
            <a:ext cx="8066088" cy="5029200"/>
          </a:xfrm>
          <a:prstGeom prst="rect">
            <a:avLst/>
          </a:prstGeom>
          <a:noFill/>
          <a:ln w="9525">
            <a:noFill/>
            <a:miter lim="800000"/>
            <a:headEnd/>
            <a:tailEnd/>
          </a:ln>
        </p:spPr>
      </p:pic>
    </p:spTree>
    <p:extLst>
      <p:ext uri="{BB962C8B-B14F-4D97-AF65-F5344CB8AC3E}">
        <p14:creationId xmlns:p14="http://schemas.microsoft.com/office/powerpoint/2010/main" val="1629335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amp;Scy;&amp;rcy;&amp;ocy;&amp;dcy;&amp;ncy;&amp;acy; &amp;scy;&amp;lcy;&amp;icy;&amp;kcy;&amp;acy;"/>
          <p:cNvPicPr>
            <a:picLocks noChangeAspect="1" noChangeArrowheads="1"/>
          </p:cNvPicPr>
          <p:nvPr/>
        </p:nvPicPr>
        <p:blipFill>
          <a:blip r:embed="rId2" cstate="print"/>
          <a:srcRect/>
          <a:stretch>
            <a:fillRect/>
          </a:stretch>
        </p:blipFill>
        <p:spPr bwMode="auto">
          <a:xfrm>
            <a:off x="533400" y="381000"/>
            <a:ext cx="7860692" cy="5105400"/>
          </a:xfrm>
          <a:prstGeom prst="rect">
            <a:avLst/>
          </a:prstGeom>
          <a:noFill/>
        </p:spPr>
      </p:pic>
    </p:spTree>
    <p:extLst>
      <p:ext uri="{BB962C8B-B14F-4D97-AF65-F5344CB8AC3E}">
        <p14:creationId xmlns:p14="http://schemas.microsoft.com/office/powerpoint/2010/main" val="1137112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amp;Scy;&amp;rcy;&amp;ocy;&amp;dcy;&amp;ncy;&amp;acy; &amp;scy;&amp;lcy;&amp;icy;&amp;kcy;&amp;acy;"/>
          <p:cNvPicPr>
            <a:picLocks noChangeAspect="1" noChangeArrowheads="1"/>
          </p:cNvPicPr>
          <p:nvPr/>
        </p:nvPicPr>
        <p:blipFill>
          <a:blip r:embed="rId2" cstate="print"/>
          <a:srcRect/>
          <a:stretch>
            <a:fillRect/>
          </a:stretch>
        </p:blipFill>
        <p:spPr bwMode="auto">
          <a:xfrm>
            <a:off x="457200" y="533400"/>
            <a:ext cx="8007351" cy="4953000"/>
          </a:xfrm>
          <a:prstGeom prst="rect">
            <a:avLst/>
          </a:prstGeom>
          <a:noFill/>
        </p:spPr>
      </p:pic>
    </p:spTree>
    <p:extLst>
      <p:ext uri="{BB962C8B-B14F-4D97-AF65-F5344CB8AC3E}">
        <p14:creationId xmlns:p14="http://schemas.microsoft.com/office/powerpoint/2010/main" val="2282515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idx="4294967295"/>
          </p:nvPr>
        </p:nvSpPr>
        <p:spPr>
          <a:xfrm>
            <a:off x="24984" y="1219200"/>
            <a:ext cx="8839200" cy="4525963"/>
          </a:xfrm>
        </p:spPr>
        <p:txBody>
          <a:bodyPr>
            <a:noAutofit/>
          </a:bodyPr>
          <a:lstStyle/>
          <a:p>
            <a:pPr marL="411480" algn="just" eaLnBrk="1" fontAlgn="auto" hangingPunct="1">
              <a:lnSpc>
                <a:spcPct val="90000"/>
              </a:lnSpc>
              <a:spcAft>
                <a:spcPts val="0"/>
              </a:spcAft>
              <a:buFont typeface="Wingdings"/>
              <a:buChar char=""/>
              <a:defRPr/>
            </a:pPr>
            <a:r>
              <a:rPr lang="sl-SI" sz="2800" b="1" dirty="0" smtClean="0">
                <a:solidFill>
                  <a:srgbClr val="FF5050"/>
                </a:solidFill>
                <a:latin typeface="Times New Roman" pitchFamily="18" charset="0"/>
              </a:rPr>
              <a:t>Infekcije enteroinvazivnim sojevima </a:t>
            </a:r>
            <a:r>
              <a:rPr lang="sl-SI" sz="2800" b="1" i="1" dirty="0" smtClean="0">
                <a:solidFill>
                  <a:srgbClr val="FF5050"/>
                </a:solidFill>
                <a:latin typeface="Times New Roman" pitchFamily="18" charset="0"/>
              </a:rPr>
              <a:t>E.coli </a:t>
            </a:r>
            <a:r>
              <a:rPr lang="sl-SI" sz="2800" dirty="0" smtClean="0">
                <a:latin typeface="Times New Roman" pitchFamily="18" charset="0"/>
              </a:rPr>
              <a:t>vezivanje za</a:t>
            </a:r>
            <a:r>
              <a:rPr lang="sr-Latn-RS" sz="2800" dirty="0">
                <a:latin typeface="Times New Roman" pitchFamily="18" charset="0"/>
              </a:rPr>
              <a:t> </a:t>
            </a:r>
            <a:r>
              <a:rPr lang="sl-SI" sz="2800" dirty="0" smtClean="0">
                <a:latin typeface="Times New Roman" pitchFamily="18" charset="0"/>
              </a:rPr>
              <a:t>target ćelije u distalnom delu tankih creva pomoću </a:t>
            </a:r>
            <a:r>
              <a:rPr lang="sl-SI" sz="2800" dirty="0" smtClean="0">
                <a:solidFill>
                  <a:srgbClr val="002060"/>
                </a:solidFill>
                <a:latin typeface="Times New Roman" pitchFamily="18" charset="0"/>
              </a:rPr>
              <a:t>adhezina</a:t>
            </a:r>
            <a:r>
              <a:rPr lang="sr-Latn-RS" sz="2800" dirty="0" smtClean="0">
                <a:solidFill>
                  <a:srgbClr val="002060"/>
                </a:solidFill>
                <a:latin typeface="Times New Roman" pitchFamily="18" charset="0"/>
              </a:rPr>
              <a:t> </a:t>
            </a:r>
            <a:r>
              <a:rPr lang="sl-SI" sz="2800" dirty="0" smtClean="0">
                <a:solidFill>
                  <a:srgbClr val="002060"/>
                </a:solidFill>
                <a:latin typeface="Times New Roman" pitchFamily="18" charset="0"/>
              </a:rPr>
              <a:t>CS31A i F17</a:t>
            </a:r>
          </a:p>
          <a:p>
            <a:pPr marL="411480" algn="just" eaLnBrk="1" fontAlgn="auto" hangingPunct="1">
              <a:lnSpc>
                <a:spcPct val="110000"/>
              </a:lnSpc>
              <a:spcAft>
                <a:spcPts val="0"/>
              </a:spcAft>
              <a:buFont typeface="Wingdings"/>
              <a:buChar char=""/>
              <a:defRPr/>
            </a:pPr>
            <a:r>
              <a:rPr lang="sl-SI" sz="2800" dirty="0" smtClean="0">
                <a:latin typeface="Times New Roman" pitchFamily="18" charset="0"/>
              </a:rPr>
              <a:t>Pomoću citotoksičnih nekrotičnih faktora</a:t>
            </a:r>
            <a:r>
              <a:rPr lang="sl-SI" sz="2800" b="1" dirty="0" smtClean="0">
                <a:solidFill>
                  <a:srgbClr val="002060"/>
                </a:solidFill>
                <a:latin typeface="Times New Roman" pitchFamily="18" charset="0"/>
              </a:rPr>
              <a:t> CNF1 i CNF2 </a:t>
            </a:r>
            <a:r>
              <a:rPr lang="sl-SI" sz="2800" dirty="0" smtClean="0">
                <a:latin typeface="Times New Roman" pitchFamily="18" charset="0"/>
              </a:rPr>
              <a:t>bakterije preko enterocita prodiru do limfotoka a zatim se krvotokom šire po organizmu</a:t>
            </a:r>
          </a:p>
          <a:p>
            <a:pPr marL="411480" algn="just" eaLnBrk="1" fontAlgn="auto" hangingPunct="1">
              <a:lnSpc>
                <a:spcPct val="120000"/>
              </a:lnSpc>
              <a:spcAft>
                <a:spcPts val="0"/>
              </a:spcAft>
              <a:buFont typeface="Wingdings"/>
              <a:buChar char=""/>
              <a:defRPr/>
            </a:pPr>
            <a:r>
              <a:rPr lang="sl-SI" sz="2800" dirty="0" smtClean="0">
                <a:solidFill>
                  <a:srgbClr val="002060"/>
                </a:solidFill>
                <a:latin typeface="Times New Roman" pitchFamily="18" charset="0"/>
              </a:rPr>
              <a:t>Prisustvo kapsule, RTX hemolizina i rezistencije prema sistemu komplementa omogućava preživljavanje enteroinvazivnih </a:t>
            </a:r>
            <a:r>
              <a:rPr lang="sl-SI" sz="2800" i="1" dirty="0" smtClean="0">
                <a:solidFill>
                  <a:srgbClr val="002060"/>
                </a:solidFill>
                <a:latin typeface="Times New Roman" pitchFamily="18" charset="0"/>
              </a:rPr>
              <a:t>E. coli</a:t>
            </a:r>
            <a:endParaRPr lang="en-US" sz="2800" i="1" dirty="0" smtClean="0">
              <a:solidFill>
                <a:srgbClr val="002060"/>
              </a:solidFill>
              <a:latin typeface="Times New Roman" pitchFamily="18" charset="0"/>
            </a:endParaRPr>
          </a:p>
        </p:txBody>
      </p:sp>
      <p:sp>
        <p:nvSpPr>
          <p:cNvPr id="3" name="Title 2"/>
          <p:cNvSpPr>
            <a:spLocks noGrp="1"/>
          </p:cNvSpPr>
          <p:nvPr>
            <p:ph type="title" idx="4294967295"/>
          </p:nvPr>
        </p:nvSpPr>
        <p:spPr>
          <a:xfrm>
            <a:off x="304800" y="152400"/>
            <a:ext cx="8229600" cy="914400"/>
          </a:xfrm>
        </p:spPr>
        <p:txBody>
          <a:bodyPr/>
          <a:lstStyle/>
          <a:p>
            <a:pPr>
              <a:defRPr/>
            </a:pPr>
            <a:r>
              <a:rPr lang="sr-Latn-CS" sz="3200" b="1" dirty="0" smtClean="0">
                <a:solidFill>
                  <a:srgbClr val="FF9999"/>
                </a:solidFill>
                <a:effectLst/>
                <a:latin typeface="Times New Roman" pitchFamily="18" charset="0"/>
                <a:cs typeface="Times New Roman" pitchFamily="18" charset="0"/>
              </a:rPr>
              <a:t>            </a:t>
            </a:r>
            <a:r>
              <a:rPr lang="sr-Latn-RS" sz="3200" b="1" dirty="0" smtClean="0">
                <a:solidFill>
                  <a:srgbClr val="FF3300"/>
                </a:solidFill>
                <a:effectLst/>
                <a:latin typeface="Times New Roman" pitchFamily="18" charset="0"/>
                <a:cs typeface="Times New Roman" pitchFamily="18" charset="0"/>
              </a:rPr>
              <a:t>Ekstraintestinalni patotip </a:t>
            </a:r>
            <a:r>
              <a:rPr lang="sr-Latn-RS" sz="3200" b="1" i="1" dirty="0" smtClean="0">
                <a:solidFill>
                  <a:srgbClr val="FF3300"/>
                </a:solidFill>
                <a:effectLst/>
                <a:latin typeface="Times New Roman" pitchFamily="18" charset="0"/>
                <a:cs typeface="Times New Roman" pitchFamily="18" charset="0"/>
              </a:rPr>
              <a:t>E. coli</a:t>
            </a:r>
            <a:endParaRPr lang="sr-Latn-RS" b="1" i="1" dirty="0">
              <a:solidFill>
                <a:srgbClr val="FF3300"/>
              </a:solidFill>
              <a:effectLst/>
            </a:endParaRPr>
          </a:p>
        </p:txBody>
      </p:sp>
    </p:spTree>
    <p:extLst>
      <p:ext uri="{BB962C8B-B14F-4D97-AF65-F5344CB8AC3E}">
        <p14:creationId xmlns:p14="http://schemas.microsoft.com/office/powerpoint/2010/main" val="17746585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ecl-lab.ca/en/ecoli/img/img_4.gif"/>
          <p:cNvPicPr>
            <a:picLocks noChangeAspect="1" noChangeArrowheads="1"/>
          </p:cNvPicPr>
          <p:nvPr/>
        </p:nvPicPr>
        <p:blipFill>
          <a:blip r:embed="rId3" cstate="print"/>
          <a:srcRect/>
          <a:stretch>
            <a:fillRect/>
          </a:stretch>
        </p:blipFill>
        <p:spPr bwMode="auto">
          <a:xfrm>
            <a:off x="381000" y="381000"/>
            <a:ext cx="7954963" cy="5562600"/>
          </a:xfrm>
          <a:prstGeom prst="rect">
            <a:avLst/>
          </a:prstGeom>
          <a:noFill/>
          <a:ln w="9525">
            <a:noFill/>
            <a:miter lim="800000"/>
            <a:headEnd/>
            <a:tailEnd/>
          </a:ln>
        </p:spPr>
      </p:pic>
    </p:spTree>
    <p:extLst>
      <p:ext uri="{BB962C8B-B14F-4D97-AF65-F5344CB8AC3E}">
        <p14:creationId xmlns:p14="http://schemas.microsoft.com/office/powerpoint/2010/main" val="689963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Dizenterija"/>
          <p:cNvPicPr>
            <a:picLocks noGrp="1" noChangeAspect="1" noChangeArrowheads="1"/>
          </p:cNvPicPr>
          <p:nvPr>
            <p:ph/>
          </p:nvPr>
        </p:nvPicPr>
        <p:blipFill>
          <a:blip r:embed="rId3" cstate="print"/>
          <a:srcRect/>
          <a:stretch>
            <a:fillRect/>
          </a:stretch>
        </p:blipFill>
        <p:spPr>
          <a:xfrm>
            <a:off x="539750" y="836613"/>
            <a:ext cx="8183563" cy="4549775"/>
          </a:xfrm>
          <a:noFill/>
        </p:spPr>
      </p:pic>
    </p:spTree>
    <p:extLst>
      <p:ext uri="{BB962C8B-B14F-4D97-AF65-F5344CB8AC3E}">
        <p14:creationId xmlns:p14="http://schemas.microsoft.com/office/powerpoint/2010/main" val="27374483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8"/>
          <p:cNvSpPr>
            <a:spLocks noGrp="1" noChangeArrowheads="1"/>
          </p:cNvSpPr>
          <p:nvPr>
            <p:ph type="title" sz="quarter" idx="4294967295"/>
          </p:nvPr>
        </p:nvSpPr>
        <p:spPr>
          <a:xfrm>
            <a:off x="0" y="277813"/>
            <a:ext cx="8229600" cy="788987"/>
          </a:xfrm>
        </p:spPr>
        <p:txBody>
          <a:bodyPr/>
          <a:lstStyle/>
          <a:p>
            <a:pPr eaLnBrk="1" hangingPunct="1"/>
            <a:r>
              <a:rPr lang="sl-SI" sz="3200" dirty="0" smtClean="0">
                <a:solidFill>
                  <a:srgbClr val="FF5050"/>
                </a:solidFill>
                <a:latin typeface="Times New Roman" pitchFamily="18" charset="0"/>
              </a:rPr>
              <a:t>      </a:t>
            </a:r>
            <a:r>
              <a:rPr lang="sl-SI" sz="3200" b="1" dirty="0" smtClean="0">
                <a:solidFill>
                  <a:srgbClr val="FF5050"/>
                </a:solidFill>
                <a:latin typeface="Times New Roman" pitchFamily="18" charset="0"/>
              </a:rPr>
              <a:t>Sistemske (enteroinvazivne) septikemije</a:t>
            </a:r>
            <a:endParaRPr lang="en-US" sz="3200" b="1" dirty="0" smtClean="0">
              <a:solidFill>
                <a:srgbClr val="FF5050"/>
              </a:solidFill>
              <a:latin typeface="Times New Roman" pitchFamily="18" charset="0"/>
            </a:endParaRPr>
          </a:p>
        </p:txBody>
      </p:sp>
      <p:pic>
        <p:nvPicPr>
          <p:cNvPr id="66563" name="Picture 11" descr="Colisepticemia pile"/>
          <p:cNvPicPr>
            <a:picLocks noGrp="1" noChangeAspect="1" noChangeArrowheads="1"/>
          </p:cNvPicPr>
          <p:nvPr>
            <p:ph sz="quarter" idx="4294967295"/>
          </p:nvPr>
        </p:nvPicPr>
        <p:blipFill>
          <a:blip r:embed="rId3" cstate="print">
            <a:lum bright="10000" contrast="16000"/>
          </a:blip>
          <a:srcRect/>
          <a:stretch>
            <a:fillRect/>
          </a:stretch>
        </p:blipFill>
        <p:spPr>
          <a:xfrm>
            <a:off x="874712" y="1098030"/>
            <a:ext cx="3240088" cy="2506662"/>
          </a:xfrm>
          <a:noFill/>
        </p:spPr>
      </p:pic>
      <p:pic>
        <p:nvPicPr>
          <p:cNvPr id="66564" name="Picture 12" descr="Colisepticemia 2"/>
          <p:cNvPicPr>
            <a:picLocks noGrp="1" noChangeAspect="1" noChangeArrowheads="1"/>
          </p:cNvPicPr>
          <p:nvPr>
            <p:ph sz="quarter" idx="4294967295"/>
          </p:nvPr>
        </p:nvPicPr>
        <p:blipFill>
          <a:blip r:embed="rId4" cstate="print">
            <a:lum bright="6000" contrast="26000"/>
          </a:blip>
          <a:srcRect/>
          <a:stretch>
            <a:fillRect/>
          </a:stretch>
        </p:blipFill>
        <p:spPr>
          <a:xfrm>
            <a:off x="4419600" y="1066800"/>
            <a:ext cx="3240087" cy="2511425"/>
          </a:xfrm>
          <a:noFill/>
        </p:spPr>
      </p:pic>
      <p:pic>
        <p:nvPicPr>
          <p:cNvPr id="66565" name="Picture 13" descr="Colisepticemia 3"/>
          <p:cNvPicPr>
            <a:picLocks noGrp="1" noChangeAspect="1" noChangeArrowheads="1"/>
          </p:cNvPicPr>
          <p:nvPr>
            <p:ph sz="quarter" idx="4294967295"/>
          </p:nvPr>
        </p:nvPicPr>
        <p:blipFill>
          <a:blip r:embed="rId5" cstate="print">
            <a:lum bright="-8000" contrast="14000"/>
          </a:blip>
          <a:srcRect/>
          <a:stretch>
            <a:fillRect/>
          </a:stretch>
        </p:blipFill>
        <p:spPr>
          <a:xfrm>
            <a:off x="838993" y="3779838"/>
            <a:ext cx="3311525" cy="2422525"/>
          </a:xfrm>
          <a:noFill/>
        </p:spPr>
      </p:pic>
      <p:pic>
        <p:nvPicPr>
          <p:cNvPr id="66566" name="Picture 15" descr="Colisepticemia 5"/>
          <p:cNvPicPr>
            <a:picLocks noGrp="1" noChangeAspect="1" noChangeArrowheads="1"/>
          </p:cNvPicPr>
          <p:nvPr>
            <p:ph sz="quarter" idx="4294967295"/>
          </p:nvPr>
        </p:nvPicPr>
        <p:blipFill>
          <a:blip r:embed="rId6" cstate="print">
            <a:lum bright="-16000" contrast="6000"/>
          </a:blip>
          <a:srcRect/>
          <a:stretch>
            <a:fillRect/>
          </a:stretch>
        </p:blipFill>
        <p:spPr>
          <a:xfrm>
            <a:off x="4419599" y="3771901"/>
            <a:ext cx="3240087" cy="2430462"/>
          </a:xfrm>
          <a:noFill/>
        </p:spPr>
      </p:pic>
    </p:spTree>
    <p:extLst>
      <p:ext uri="{BB962C8B-B14F-4D97-AF65-F5344CB8AC3E}">
        <p14:creationId xmlns:p14="http://schemas.microsoft.com/office/powerpoint/2010/main" val="5203371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8"/>
          <p:cNvSpPr>
            <a:spLocks noGrp="1" noChangeArrowheads="1"/>
          </p:cNvSpPr>
          <p:nvPr>
            <p:ph type="title" sz="quarter" idx="4294967295"/>
          </p:nvPr>
        </p:nvSpPr>
        <p:spPr>
          <a:xfrm>
            <a:off x="385372" y="0"/>
            <a:ext cx="8229600" cy="788987"/>
          </a:xfrm>
        </p:spPr>
        <p:txBody>
          <a:bodyPr/>
          <a:lstStyle/>
          <a:p>
            <a:pPr eaLnBrk="1" hangingPunct="1"/>
            <a:r>
              <a:rPr lang="sl-SI" sz="3200" dirty="0" smtClean="0">
                <a:solidFill>
                  <a:srgbClr val="FF5050"/>
                </a:solidFill>
                <a:latin typeface="Times New Roman" pitchFamily="18" charset="0"/>
              </a:rPr>
              <a:t>      </a:t>
            </a:r>
            <a:r>
              <a:rPr lang="sl-SI" sz="3200" b="1" dirty="0" smtClean="0">
                <a:solidFill>
                  <a:srgbClr val="FF5050"/>
                </a:solidFill>
                <a:latin typeface="Times New Roman" pitchFamily="18" charset="0"/>
              </a:rPr>
              <a:t>Sistemske (enteroinvazivne) septikemije</a:t>
            </a:r>
            <a:endParaRPr lang="en-US" sz="3200" b="1" dirty="0" smtClean="0">
              <a:solidFill>
                <a:srgbClr val="FF5050"/>
              </a:solidFill>
              <a:latin typeface="Times New Roman" pitchFamily="18" charset="0"/>
            </a:endParaRPr>
          </a:p>
        </p:txBody>
      </p:sp>
      <p:pic>
        <p:nvPicPr>
          <p:cNvPr id="2" name="Picture 1"/>
          <p:cNvPicPr>
            <a:picLocks noChangeAspect="1"/>
          </p:cNvPicPr>
          <p:nvPr/>
        </p:nvPicPr>
        <p:blipFill>
          <a:blip r:embed="rId3"/>
          <a:stretch>
            <a:fillRect/>
          </a:stretch>
        </p:blipFill>
        <p:spPr>
          <a:xfrm>
            <a:off x="495300" y="1104900"/>
            <a:ext cx="8153400" cy="4648200"/>
          </a:xfrm>
          <a:prstGeom prst="rect">
            <a:avLst/>
          </a:prstGeom>
        </p:spPr>
      </p:pic>
    </p:spTree>
    <p:extLst>
      <p:ext uri="{BB962C8B-B14F-4D97-AF65-F5344CB8AC3E}">
        <p14:creationId xmlns:p14="http://schemas.microsoft.com/office/powerpoint/2010/main" val="27976359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100137"/>
            <a:ext cx="6096000" cy="4657725"/>
          </a:xfrm>
          <a:prstGeom prst="rect">
            <a:avLst/>
          </a:prstGeom>
        </p:spPr>
      </p:pic>
      <p:sp>
        <p:nvSpPr>
          <p:cNvPr id="9" name="Rectangle 8"/>
          <p:cNvSpPr txBox="1">
            <a:spLocks noChangeArrowheads="1"/>
          </p:cNvSpPr>
          <p:nvPr/>
        </p:nvSpPr>
        <p:spPr>
          <a:xfrm>
            <a:off x="385372" y="0"/>
            <a:ext cx="8229600" cy="7889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sl-SI" sz="3200" dirty="0" smtClean="0">
                <a:solidFill>
                  <a:srgbClr val="FF5050"/>
                </a:solidFill>
                <a:latin typeface="Times New Roman" pitchFamily="18" charset="0"/>
              </a:rPr>
              <a:t>      </a:t>
            </a:r>
            <a:r>
              <a:rPr lang="sl-SI" sz="3200" b="1" dirty="0" smtClean="0">
                <a:solidFill>
                  <a:srgbClr val="FF5050"/>
                </a:solidFill>
                <a:latin typeface="Times New Roman" pitchFamily="18" charset="0"/>
              </a:rPr>
              <a:t>APEC - Sojevi </a:t>
            </a:r>
            <a:r>
              <a:rPr lang="sl-SI" sz="3200" b="1" dirty="0">
                <a:solidFill>
                  <a:srgbClr val="FF5050"/>
                </a:solidFill>
                <a:latin typeface="Times New Roman" pitchFamily="18" charset="0"/>
              </a:rPr>
              <a:t>E. coli patogeni za ptice </a:t>
            </a:r>
            <a:endParaRPr lang="en-US" sz="3200" b="1" dirty="0" smtClean="0">
              <a:solidFill>
                <a:srgbClr val="FF5050"/>
              </a:solidFill>
              <a:latin typeface="Times New Roman" pitchFamily="18" charset="0"/>
            </a:endParaRPr>
          </a:p>
        </p:txBody>
      </p:sp>
    </p:spTree>
    <p:extLst>
      <p:ext uri="{BB962C8B-B14F-4D97-AF65-F5344CB8AC3E}">
        <p14:creationId xmlns:p14="http://schemas.microsoft.com/office/powerpoint/2010/main" val="3513886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66699" y="152400"/>
            <a:ext cx="8534400" cy="2462213"/>
          </a:xfrm>
          <a:prstGeom prst="rect">
            <a:avLst/>
          </a:prstGeom>
          <a:noFill/>
          <a:ln w="9525">
            <a:noFill/>
            <a:miter lim="800000"/>
            <a:headEnd/>
            <a:tailEnd/>
          </a:ln>
        </p:spPr>
        <p:txBody>
          <a:bodyPr>
            <a:spAutoFit/>
          </a:bodyPr>
          <a:lstStyle/>
          <a:p>
            <a:pPr algn="just">
              <a:spcBef>
                <a:spcPct val="50000"/>
              </a:spcBef>
              <a:buFontTx/>
              <a:buChar char="-"/>
            </a:pPr>
            <a:r>
              <a:rPr lang="sl-SI" sz="2800" dirty="0">
                <a:latin typeface="Times New Roman" pitchFamily="18" charset="0"/>
              </a:rPr>
              <a:t> </a:t>
            </a:r>
            <a:r>
              <a:rPr lang="en-US" sz="2800" dirty="0">
                <a:latin typeface="Times New Roman" pitchFamily="18" charset="0"/>
                <a:cs typeface="Times New Roman" pitchFamily="18" charset="0"/>
              </a:rPr>
              <a:t>U </a:t>
            </a:r>
            <a:r>
              <a:rPr lang="en-US" sz="2800" dirty="0" err="1">
                <a:latin typeface="Times New Roman" pitchFamily="18" charset="0"/>
                <a:cs typeface="Times New Roman" pitchFamily="18" charset="0"/>
              </a:rPr>
              <a:t>diferencijalne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podloge</a:t>
            </a:r>
            <a:r>
              <a:rPr lang="sr-Latn-C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inkorporisani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određeni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supstrati</a:t>
            </a:r>
            <a:r>
              <a:rPr lang="sl-SI" sz="2800" dirty="0">
                <a:latin typeface="Times New Roman" pitchFamily="18" charset="0"/>
              </a:rPr>
              <a:t>- najčešće laktoza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indikatori</a:t>
            </a:r>
            <a:endParaRPr lang="sl-SI" sz="2800" dirty="0">
              <a:latin typeface="Times New Roman" pitchFamily="18" charset="0"/>
            </a:endParaRPr>
          </a:p>
          <a:p>
            <a:pPr algn="just">
              <a:spcBef>
                <a:spcPct val="50000"/>
              </a:spcBef>
              <a:buFontTx/>
              <a:buChar char="-"/>
            </a:pPr>
            <a:r>
              <a:rPr lang="sl-SI" sz="2800" dirty="0">
                <a:solidFill>
                  <a:srgbClr val="FF7C80"/>
                </a:solidFill>
                <a:latin typeface="Times New Roman" pitchFamily="18" charset="0"/>
              </a:rPr>
              <a:t> </a:t>
            </a:r>
            <a:r>
              <a:rPr lang="en-US" sz="2800" b="1" dirty="0">
                <a:solidFill>
                  <a:srgbClr val="FF3300"/>
                </a:solidFill>
                <a:latin typeface="Times New Roman" pitchFamily="18" charset="0"/>
                <a:cs typeface="Times New Roman" pitchFamily="18" charset="0"/>
              </a:rPr>
              <a:t>MacConkey agar</a:t>
            </a:r>
            <a:r>
              <a:rPr lang="en-US" sz="2800" b="1" dirty="0">
                <a:solidFill>
                  <a:srgbClr val="FF3300"/>
                </a:solidFill>
                <a:latin typeface="Times New Roman" pitchFamily="18" charset="0"/>
              </a:rPr>
              <a:t> </a:t>
            </a:r>
            <a:r>
              <a:rPr lang="sl-SI" sz="2800" dirty="0" smtClean="0">
                <a:latin typeface="Times New Roman" pitchFamily="18" charset="0"/>
              </a:rPr>
              <a:t>-</a:t>
            </a:r>
            <a:r>
              <a:rPr lang="en-GB" sz="2800" dirty="0" smtClean="0">
                <a:latin typeface="Times New Roman" pitchFamily="18" charset="0"/>
              </a:rPr>
              <a:t> </a:t>
            </a:r>
            <a:r>
              <a:rPr lang="sl-SI" sz="2800" dirty="0" smtClean="0">
                <a:latin typeface="Times New Roman" pitchFamily="18" charset="0"/>
              </a:rPr>
              <a:t>ž</a:t>
            </a:r>
            <a:r>
              <a:rPr lang="en-US" sz="2800" dirty="0" err="1">
                <a:latin typeface="Times New Roman" pitchFamily="18" charset="0"/>
                <a:cs typeface="Times New Roman" pitchFamily="18" charset="0"/>
              </a:rPr>
              <a:t>učne</a:t>
            </a:r>
            <a:r>
              <a:rPr lang="en-US" sz="2800" dirty="0">
                <a:latin typeface="Times New Roman" pitchFamily="18" charset="0"/>
                <a:cs typeface="Times New Roman" pitchFamily="18" charset="0"/>
              </a:rPr>
              <a:t> soli</a:t>
            </a:r>
            <a:r>
              <a:rPr lang="sl-SI" sz="2800" dirty="0">
                <a:latin typeface="Times New Roman" pitchFamily="18" charset="0"/>
              </a:rPr>
              <a:t>, k</a:t>
            </a:r>
            <a:r>
              <a:rPr lang="en-US" sz="2800" dirty="0" err="1">
                <a:latin typeface="Times New Roman" pitchFamily="18" charset="0"/>
                <a:cs typeface="Times New Roman" pitchFamily="18" charset="0"/>
              </a:rPr>
              <a:t>ristal</a:t>
            </a:r>
            <a:r>
              <a:rPr lang="en-US" sz="2800" dirty="0">
                <a:latin typeface="Times New Roman" pitchFamily="18" charset="0"/>
                <a:cs typeface="Times New Roman" pitchFamily="18" charset="0"/>
              </a:rPr>
              <a:t> violet</a:t>
            </a:r>
            <a:r>
              <a:rPr lang="sl-SI" sz="2800" dirty="0">
                <a:latin typeface="Times New Roman" pitchFamily="18" charset="0"/>
              </a:rPr>
              <a:t>   </a:t>
            </a:r>
            <a:r>
              <a:rPr lang="sl-SI" sz="2800" dirty="0" smtClean="0">
                <a:latin typeface="Times New Roman" pitchFamily="18" charset="0"/>
              </a:rPr>
              <a:t>                   </a:t>
            </a:r>
            <a:r>
              <a:rPr lang="en-US" sz="2800" dirty="0" smtClean="0">
                <a:latin typeface="Times New Roman" pitchFamily="18" charset="0"/>
              </a:rPr>
              <a:t>- </a:t>
            </a:r>
            <a:r>
              <a:rPr lang="sl-SI" sz="2800" dirty="0" smtClean="0">
                <a:latin typeface="Times New Roman" pitchFamily="18" charset="0"/>
              </a:rPr>
              <a:t>l</a:t>
            </a:r>
            <a:r>
              <a:rPr lang="en-US" sz="2800" dirty="0" err="1">
                <a:latin typeface="Times New Roman" pitchFamily="18" charset="0"/>
                <a:cs typeface="Times New Roman" pitchFamily="18" charset="0"/>
              </a:rPr>
              <a:t>aktoza</a:t>
            </a:r>
            <a:r>
              <a:rPr lang="en-US" sz="2800" dirty="0">
                <a:latin typeface="Times New Roman" pitchFamily="18" charset="0"/>
                <a:cs typeface="Times New Roman" pitchFamily="18" charset="0"/>
              </a:rPr>
              <a:t> </a:t>
            </a:r>
            <a:r>
              <a:rPr lang="sl-SI" sz="2800" dirty="0">
                <a:latin typeface="Times New Roman" pitchFamily="18" charset="0"/>
              </a:rPr>
              <a:t>negativne </a:t>
            </a:r>
            <a:r>
              <a:rPr lang="en-US" sz="2800" dirty="0" smtClean="0">
                <a:latin typeface="Times New Roman" pitchFamily="18" charset="0"/>
              </a:rPr>
              <a:t>- </a:t>
            </a:r>
            <a:r>
              <a:rPr lang="en-US" sz="2800" b="1" dirty="0" err="1" smtClean="0">
                <a:solidFill>
                  <a:srgbClr val="FFC000"/>
                </a:solidFill>
                <a:latin typeface="Times New Roman" pitchFamily="18" charset="0"/>
                <a:cs typeface="Times New Roman" pitchFamily="18" charset="0"/>
              </a:rPr>
              <a:t>žute</a:t>
            </a:r>
            <a:r>
              <a:rPr lang="en-US" sz="2800" b="1" dirty="0" smtClean="0">
                <a:solidFill>
                  <a:srgbClr val="FFC000"/>
                </a:solidFill>
                <a:latin typeface="Times New Roman" pitchFamily="18" charset="0"/>
                <a:cs typeface="Times New Roman" pitchFamily="18" charset="0"/>
              </a:rPr>
              <a:t> </a:t>
            </a:r>
            <a:r>
              <a:rPr lang="en-US" sz="2800" b="1" dirty="0" err="1" smtClean="0">
                <a:solidFill>
                  <a:srgbClr val="FFC000"/>
                </a:solidFill>
                <a:latin typeface="Times New Roman" pitchFamily="18" charset="0"/>
                <a:cs typeface="Times New Roman" pitchFamily="18" charset="0"/>
              </a:rPr>
              <a:t>boje</a:t>
            </a:r>
            <a:r>
              <a:rPr lang="en-US" sz="2800" b="1" dirty="0" smtClean="0">
                <a:solidFill>
                  <a:srgbClr val="FFC000"/>
                </a:solidFill>
                <a:latin typeface="Times New Roman" pitchFamily="18" charset="0"/>
                <a:cs typeface="Times New Roman" pitchFamily="18" charset="0"/>
              </a:rPr>
              <a:t> </a:t>
            </a:r>
            <a:r>
              <a:rPr lang="en-US" sz="2800" i="1" dirty="0" smtClean="0">
                <a:latin typeface="Times New Roman" pitchFamily="18" charset="0"/>
                <a:cs typeface="Times New Roman" pitchFamily="18" charset="0"/>
              </a:rPr>
              <a:t>Salmonella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Shigella</a:t>
            </a:r>
            <a:r>
              <a:rPr lang="sl-SI" sz="2800" i="1" dirty="0">
                <a:latin typeface="Times New Roman" pitchFamily="18" charset="0"/>
              </a:rPr>
              <a:t>  </a:t>
            </a:r>
            <a:r>
              <a:rPr lang="en-US" sz="2800" i="1" dirty="0" smtClean="0">
                <a:latin typeface="Times New Roman" pitchFamily="18" charset="0"/>
              </a:rPr>
              <a:t>       </a:t>
            </a:r>
            <a:r>
              <a:rPr lang="sl-SI" sz="2800" i="1" dirty="0" smtClean="0">
                <a:latin typeface="Times New Roman" pitchFamily="18" charset="0"/>
              </a:rPr>
              <a:t>    </a:t>
            </a:r>
            <a:r>
              <a:rPr lang="en-US" sz="2800" i="1" dirty="0" smtClean="0">
                <a:latin typeface="Times New Roman" pitchFamily="18" charset="0"/>
              </a:rPr>
              <a:t> -   </a:t>
            </a:r>
            <a:r>
              <a:rPr lang="sl-SI" sz="2800" dirty="0" smtClean="0">
                <a:latin typeface="Times New Roman" pitchFamily="18" charset="0"/>
              </a:rPr>
              <a:t>l</a:t>
            </a:r>
            <a:r>
              <a:rPr lang="en-US" sz="2800" dirty="0" err="1">
                <a:latin typeface="Times New Roman" pitchFamily="18" charset="0"/>
                <a:cs typeface="Times New Roman" pitchFamily="18" charset="0"/>
              </a:rPr>
              <a:t>aktoza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poz</a:t>
            </a:r>
            <a:r>
              <a:rPr lang="sl-SI" sz="2800" dirty="0" smtClean="0">
                <a:latin typeface="Times New Roman" pitchFamily="18" charset="0"/>
              </a:rPr>
              <a:t>itivne    </a:t>
            </a:r>
            <a:r>
              <a:rPr lang="en-US" sz="2800" dirty="0" smtClean="0">
                <a:latin typeface="Times New Roman" pitchFamily="18" charset="0"/>
                <a:cs typeface="Times New Roman" pitchFamily="18" charset="0"/>
              </a:rPr>
              <a:t>- </a:t>
            </a:r>
            <a:r>
              <a:rPr lang="sr-Latn-RS" sz="2800" dirty="0" smtClean="0">
                <a:latin typeface="Times New Roman" pitchFamily="18" charset="0"/>
                <a:cs typeface="Times New Roman" pitchFamily="18" charset="0"/>
              </a:rPr>
              <a:t>   </a:t>
            </a:r>
            <a:r>
              <a:rPr lang="en-US" sz="2800" b="1" dirty="0" err="1" smtClean="0">
                <a:solidFill>
                  <a:srgbClr val="FF3300"/>
                </a:solidFill>
                <a:latin typeface="Times New Roman" pitchFamily="18" charset="0"/>
                <a:cs typeface="Times New Roman" pitchFamily="18" charset="0"/>
              </a:rPr>
              <a:t>crvene</a:t>
            </a:r>
            <a:r>
              <a:rPr lang="en-US" sz="2800" b="1" dirty="0" smtClean="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boje</a:t>
            </a:r>
            <a:r>
              <a:rPr lang="sl-SI" sz="2800" b="1" dirty="0">
                <a:solidFill>
                  <a:srgbClr val="FF3300"/>
                </a:solidFill>
                <a:latin typeface="Times New Roman" pitchFamily="18" charset="0"/>
              </a:rPr>
              <a:t> </a:t>
            </a:r>
            <a:r>
              <a:rPr lang="en-US" sz="2800" i="1" dirty="0">
                <a:latin typeface="Times New Roman" pitchFamily="18" charset="0"/>
                <a:cs typeface="Times New Roman" pitchFamily="18" charset="0"/>
              </a:rPr>
              <a:t>E</a:t>
            </a:r>
            <a:r>
              <a:rPr lang="en-US" sz="2800" i="1" dirty="0" smtClean="0">
                <a:latin typeface="Times New Roman" pitchFamily="18" charset="0"/>
                <a:cs typeface="Times New Roman" pitchFamily="18" charset="0"/>
              </a:rPr>
              <a:t>. coli</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Klebsiella</a:t>
            </a:r>
            <a:r>
              <a:rPr lang="en-US" sz="2800" i="1" dirty="0">
                <a:latin typeface="Times New Roman" pitchFamily="18" charset="0"/>
                <a:cs typeface="Times New Roman" pitchFamily="18" charset="0"/>
              </a:rPr>
              <a:t> </a:t>
            </a:r>
            <a:r>
              <a:rPr lang="en-US" sz="2800" i="1" dirty="0">
                <a:latin typeface="Times New Roman" pitchFamily="18" charset="0"/>
              </a:rPr>
              <a:t> </a:t>
            </a:r>
            <a:r>
              <a:rPr lang="en-US" sz="2800" dirty="0">
                <a:latin typeface="Times New Roman" pitchFamily="18" charset="0"/>
              </a:rPr>
              <a:t> </a:t>
            </a:r>
          </a:p>
        </p:txBody>
      </p:sp>
      <p:pic>
        <p:nvPicPr>
          <p:cNvPr id="248834" name="Picture 2" descr="http://classconnection.s3.amazonaws.com/923/flashcards/590923/jpg/macconkey_agar1311128291339.jpg"/>
          <p:cNvPicPr>
            <a:picLocks noChangeAspect="1" noChangeArrowheads="1"/>
          </p:cNvPicPr>
          <p:nvPr/>
        </p:nvPicPr>
        <p:blipFill>
          <a:blip r:embed="rId3" cstate="print"/>
          <a:srcRect/>
          <a:stretch>
            <a:fillRect/>
          </a:stretch>
        </p:blipFill>
        <p:spPr bwMode="auto">
          <a:xfrm rot="10800000">
            <a:off x="2362199" y="2743200"/>
            <a:ext cx="4343400" cy="3257550"/>
          </a:xfrm>
          <a:prstGeom prst="rect">
            <a:avLst/>
          </a:prstGeom>
          <a:noFill/>
        </p:spPr>
      </p:pic>
    </p:spTree>
    <p:extLst>
      <p:ext uri="{BB962C8B-B14F-4D97-AF65-F5344CB8AC3E}">
        <p14:creationId xmlns:p14="http://schemas.microsoft.com/office/powerpoint/2010/main" val="1293808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0" name="Rectangle 6"/>
          <p:cNvSpPr>
            <a:spLocks noGrp="1" noChangeArrowheads="1"/>
          </p:cNvSpPr>
          <p:nvPr>
            <p:ph type="title" idx="4294967295"/>
          </p:nvPr>
        </p:nvSpPr>
        <p:spPr>
          <a:xfrm>
            <a:off x="685800" y="533400"/>
            <a:ext cx="7772400" cy="914400"/>
          </a:xfrm>
        </p:spPr>
        <p:txBody>
          <a:bodyPr/>
          <a:lstStyle/>
          <a:p>
            <a:pPr eaLnBrk="1" fontAlgn="auto" hangingPunct="1">
              <a:spcAft>
                <a:spcPts val="0"/>
              </a:spcAft>
              <a:defRPr/>
            </a:pPr>
            <a:r>
              <a:rPr lang="sr-Latn-CS" sz="3200" dirty="0">
                <a:solidFill>
                  <a:schemeClr val="tx2">
                    <a:satMod val="200000"/>
                  </a:schemeClr>
                </a:solidFill>
                <a:latin typeface="Times New Roman" pitchFamily="18" charset="0"/>
              </a:rPr>
              <a:t>	</a:t>
            </a:r>
            <a:r>
              <a:rPr lang="sr-Latn-CS" sz="3200" b="1" dirty="0">
                <a:solidFill>
                  <a:srgbClr val="FF5050"/>
                </a:solidFill>
                <a:latin typeface="Times New Roman" pitchFamily="18" charset="0"/>
              </a:rPr>
              <a:t>Endotoksin</a:t>
            </a:r>
            <a:endParaRPr lang="en-US" sz="3200" b="1" dirty="0">
              <a:solidFill>
                <a:srgbClr val="FF5050"/>
              </a:solidFill>
              <a:latin typeface="Times New Roman" pitchFamily="18" charset="0"/>
            </a:endParaRPr>
          </a:p>
        </p:txBody>
      </p:sp>
      <p:pic>
        <p:nvPicPr>
          <p:cNvPr id="67587" name="Picture 5" descr="YU Endotoksin pirogen"/>
          <p:cNvPicPr>
            <a:picLocks noGrp="1" noChangeAspect="1" noChangeArrowheads="1"/>
          </p:cNvPicPr>
          <p:nvPr>
            <p:ph idx="4294967295"/>
          </p:nvPr>
        </p:nvPicPr>
        <p:blipFill>
          <a:blip r:embed="rId3" cstate="print"/>
          <a:srcRect/>
          <a:stretch>
            <a:fillRect/>
          </a:stretch>
        </p:blipFill>
        <p:spPr>
          <a:xfrm>
            <a:off x="680803" y="2057400"/>
            <a:ext cx="7702550" cy="2706688"/>
          </a:xfrm>
        </p:spPr>
      </p:pic>
    </p:spTree>
    <p:extLst>
      <p:ext uri="{BB962C8B-B14F-4D97-AF65-F5344CB8AC3E}">
        <p14:creationId xmlns:p14="http://schemas.microsoft.com/office/powerpoint/2010/main" val="16567252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1143000" y="2498"/>
            <a:ext cx="7239000" cy="1219200"/>
          </a:xfrm>
        </p:spPr>
        <p:txBody>
          <a:bodyPr/>
          <a:lstStyle/>
          <a:p>
            <a:r>
              <a:rPr lang="sr-Latn-CS" sz="3200" b="1" dirty="0" smtClean="0">
                <a:solidFill>
                  <a:srgbClr val="FF5050"/>
                </a:solidFill>
                <a:latin typeface="Times New Roman" pitchFamily="18" charset="0"/>
                <a:cs typeface="Times New Roman" pitchFamily="18" charset="0"/>
              </a:rPr>
              <a:t>LPS i oslobađanje citokina</a:t>
            </a:r>
            <a:endParaRPr lang="en-US" sz="3200" b="1" dirty="0" smtClean="0">
              <a:solidFill>
                <a:srgbClr val="FF5050"/>
              </a:solidFill>
              <a:latin typeface="Times New Roman" pitchFamily="18" charset="0"/>
              <a:cs typeface="Times New Roman" pitchFamily="18" charset="0"/>
            </a:endParaRPr>
          </a:p>
        </p:txBody>
      </p:sp>
      <p:pic>
        <p:nvPicPr>
          <p:cNvPr id="56323" name="Content Placeholder 4" descr="Cytokine cascade.jpg"/>
          <p:cNvPicPr>
            <a:picLocks noGrp="1" noChangeAspect="1"/>
          </p:cNvPicPr>
          <p:nvPr>
            <p:ph idx="4294967295"/>
          </p:nvPr>
        </p:nvPicPr>
        <p:blipFill>
          <a:blip r:embed="rId3" cstate="print"/>
          <a:srcRect/>
          <a:stretch>
            <a:fillRect/>
          </a:stretch>
        </p:blipFill>
        <p:spPr>
          <a:xfrm>
            <a:off x="838200" y="1524000"/>
            <a:ext cx="6248400" cy="4699000"/>
          </a:xfrm>
        </p:spPr>
      </p:pic>
    </p:spTree>
    <p:extLst>
      <p:ext uri="{BB962C8B-B14F-4D97-AF65-F5344CB8AC3E}">
        <p14:creationId xmlns:p14="http://schemas.microsoft.com/office/powerpoint/2010/main" val="34056170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3048000" y="-381000"/>
            <a:ext cx="6096000" cy="1143000"/>
          </a:xfrm>
        </p:spPr>
        <p:txBody>
          <a:bodyPr/>
          <a:lstStyle/>
          <a:p>
            <a:r>
              <a:rPr lang="en-US" sz="3200" b="1" dirty="0" smtClean="0">
                <a:solidFill>
                  <a:srgbClr val="FF5050"/>
                </a:solidFill>
                <a:latin typeface="Times New Roman" pitchFamily="18" charset="0"/>
                <a:cs typeface="Times New Roman" pitchFamily="18" charset="0"/>
              </a:rPr>
              <a:t>LPS </a:t>
            </a:r>
            <a:r>
              <a:rPr lang="sr-Latn-CS" sz="3200" b="1" dirty="0" smtClean="0">
                <a:solidFill>
                  <a:srgbClr val="FF5050"/>
                </a:solidFill>
                <a:latin typeface="Times New Roman" pitchFamily="18" charset="0"/>
                <a:cs typeface="Times New Roman" pitchFamily="18" charset="0"/>
              </a:rPr>
              <a:t>i septični šok</a:t>
            </a:r>
            <a:endParaRPr lang="en-US" sz="3200" b="1" dirty="0" smtClean="0">
              <a:solidFill>
                <a:srgbClr val="FF5050"/>
              </a:solidFill>
              <a:latin typeface="Times New Roman" pitchFamily="18" charset="0"/>
              <a:cs typeface="Times New Roman" pitchFamily="18" charset="0"/>
            </a:endParaRPr>
          </a:p>
        </p:txBody>
      </p:sp>
      <p:pic>
        <p:nvPicPr>
          <p:cNvPr id="57347" name="Content Placeholder 4" descr="Shocks.jpg"/>
          <p:cNvPicPr>
            <a:picLocks noGrp="1" noChangeAspect="1"/>
          </p:cNvPicPr>
          <p:nvPr>
            <p:ph idx="4294967295"/>
          </p:nvPr>
        </p:nvPicPr>
        <p:blipFill>
          <a:blip r:embed="rId3" cstate="print"/>
          <a:srcRect/>
          <a:stretch>
            <a:fillRect/>
          </a:stretch>
        </p:blipFill>
        <p:spPr>
          <a:xfrm>
            <a:off x="1066800" y="914400"/>
            <a:ext cx="6934200" cy="5209028"/>
          </a:xfrm>
        </p:spPr>
      </p:pic>
    </p:spTree>
    <p:extLst>
      <p:ext uri="{BB962C8B-B14F-4D97-AF65-F5344CB8AC3E}">
        <p14:creationId xmlns:p14="http://schemas.microsoft.com/office/powerpoint/2010/main" val="2531243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266700" y="1295400"/>
            <a:ext cx="8763000" cy="4525963"/>
          </a:xfrm>
        </p:spPr>
        <p:txBody>
          <a:bodyPr>
            <a:normAutofit fontScale="92500" lnSpcReduction="10000"/>
          </a:bodyPr>
          <a:lstStyle/>
          <a:p>
            <a:pPr>
              <a:buClr>
                <a:srgbClr val="002060"/>
              </a:buClr>
              <a:buFont typeface="Arial" panose="020B0604020202020204" pitchFamily="34" charset="0"/>
              <a:buChar char="•"/>
              <a:defRPr/>
            </a:pPr>
            <a:r>
              <a:rPr lang="sr-Latn-CS" sz="2800" b="1" dirty="0" smtClean="0">
                <a:latin typeface="Times New Roman" pitchFamily="18" charset="0"/>
                <a:cs typeface="Times New Roman" pitchFamily="18" charset="0"/>
              </a:rPr>
              <a:t>Potencijalno patogeni soj </a:t>
            </a:r>
            <a:r>
              <a:rPr lang="sr-Latn-CS" sz="2800" b="1" i="1" dirty="0" smtClean="0">
                <a:latin typeface="Times New Roman" pitchFamily="18" charset="0"/>
                <a:cs typeface="Times New Roman" pitchFamily="18" charset="0"/>
              </a:rPr>
              <a:t>E. coli </a:t>
            </a:r>
            <a:r>
              <a:rPr lang="sr-Latn-CS" sz="2800" b="1" dirty="0" smtClean="0">
                <a:latin typeface="Times New Roman" pitchFamily="18" charset="0"/>
                <a:cs typeface="Times New Roman" pitchFamily="18" charset="0"/>
              </a:rPr>
              <a:t>O157 H7 može biti prisutan u digestivnom traktu goveda bez kliničke manifestacije</a:t>
            </a:r>
            <a:r>
              <a:rPr lang="sr-Latn-CS" sz="2800" dirty="0" smtClean="0">
                <a:latin typeface="Times New Roman" pitchFamily="18" charset="0"/>
                <a:cs typeface="Times New Roman" pitchFamily="18" charset="0"/>
              </a:rPr>
              <a:t>.  </a:t>
            </a:r>
          </a:p>
          <a:p>
            <a:pPr>
              <a:buClr>
                <a:srgbClr val="002060"/>
              </a:buClr>
              <a:buFont typeface="Arial" panose="020B0604020202020204" pitchFamily="34" charset="0"/>
              <a:buChar char="•"/>
              <a:defRPr/>
            </a:pPr>
            <a:r>
              <a:rPr lang="sr-Latn-CS" sz="2800" dirty="0" smtClean="0">
                <a:latin typeface="Times New Roman" pitchFamily="18" charset="0"/>
                <a:cs typeface="Times New Roman" pitchFamily="18" charset="0"/>
              </a:rPr>
              <a:t>Putem fecesa može kontamirati okolnu sredinu – vodu, voće, povrće , a u klanici može doći do kontaminacije polutki – mesa, mlevenog mesa.</a:t>
            </a:r>
          </a:p>
          <a:p>
            <a:pPr>
              <a:buClr>
                <a:srgbClr val="002060"/>
              </a:buClr>
              <a:buFont typeface="Arial" panose="020B0604020202020204" pitchFamily="34" charset="0"/>
              <a:buChar char="•"/>
              <a:defRPr/>
            </a:pPr>
            <a:r>
              <a:rPr lang="sr-Latn-CS" sz="2800" dirty="0" smtClean="0">
                <a:latin typeface="Times New Roman" pitchFamily="18" charset="0"/>
                <a:cs typeface="Times New Roman" pitchFamily="18" charset="0"/>
              </a:rPr>
              <a:t>Oboljenje otkriveno 1982 godine. Kod ljudi kolonizacija debelih creva i dolazi do sličnih lezija kao kod </a:t>
            </a:r>
            <a:r>
              <a:rPr lang="sl-SI" sz="2800" b="1" dirty="0">
                <a:solidFill>
                  <a:srgbClr val="FF5050"/>
                </a:solidFill>
                <a:effectLst>
                  <a:outerShdw blurRad="38100" dist="38100" dir="2700000" algn="tl">
                    <a:srgbClr val="000000">
                      <a:alpha val="43137"/>
                    </a:srgbClr>
                  </a:outerShdw>
                </a:effectLst>
                <a:latin typeface="Times New Roman" pitchFamily="18" charset="0"/>
              </a:rPr>
              <a:t>a</a:t>
            </a:r>
            <a:r>
              <a:rPr lang="sl-SI" sz="2800" b="1" dirty="0" smtClean="0">
                <a:solidFill>
                  <a:srgbClr val="FF5050"/>
                </a:solidFill>
                <a:effectLst>
                  <a:outerShdw blurRad="38100" dist="38100" dir="2700000" algn="tl">
                    <a:srgbClr val="000000">
                      <a:alpha val="43137"/>
                    </a:srgbClr>
                  </a:outerShdw>
                </a:effectLst>
                <a:latin typeface="Times New Roman" pitchFamily="18" charset="0"/>
              </a:rPr>
              <a:t>ttaching</a:t>
            </a:r>
            <a:r>
              <a:rPr lang="en-US" sz="2800" b="1" dirty="0" smtClean="0">
                <a:solidFill>
                  <a:srgbClr val="FF5050"/>
                </a:solidFill>
                <a:effectLst>
                  <a:outerShdw blurRad="38100" dist="38100" dir="2700000" algn="tl">
                    <a:srgbClr val="000000">
                      <a:alpha val="43137"/>
                    </a:srgbClr>
                  </a:outerShdw>
                </a:effectLst>
                <a:latin typeface="Times New Roman" pitchFamily="18" charset="0"/>
              </a:rPr>
              <a:t>/</a:t>
            </a:r>
            <a:r>
              <a:rPr lang="sr-Latn-CS" sz="2800" b="1" dirty="0" smtClean="0">
                <a:solidFill>
                  <a:srgbClr val="FF5050"/>
                </a:solidFill>
                <a:effectLst>
                  <a:outerShdw blurRad="38100" dist="38100" dir="2700000" algn="tl">
                    <a:srgbClr val="000000">
                      <a:alpha val="43137"/>
                    </a:srgbClr>
                  </a:outerShdw>
                </a:effectLst>
                <a:latin typeface="Times New Roman" pitchFamily="18" charset="0"/>
              </a:rPr>
              <a:t>effacing patotipa </a:t>
            </a:r>
            <a:r>
              <a:rPr lang="sr-Latn-CS" sz="2800" b="1" i="1" dirty="0" smtClean="0">
                <a:solidFill>
                  <a:srgbClr val="FF5050"/>
                </a:solidFill>
                <a:effectLst>
                  <a:outerShdw blurRad="38100" dist="38100" dir="2700000" algn="tl">
                    <a:srgbClr val="000000">
                      <a:alpha val="43137"/>
                    </a:srgbClr>
                  </a:outerShdw>
                </a:effectLst>
                <a:latin typeface="Times New Roman" pitchFamily="18" charset="0"/>
              </a:rPr>
              <a:t>E. </a:t>
            </a:r>
            <a:r>
              <a:rPr lang="sr-Latn-CS" sz="2800" b="1" i="1" dirty="0">
                <a:solidFill>
                  <a:srgbClr val="FF5050"/>
                </a:solidFill>
                <a:effectLst>
                  <a:outerShdw blurRad="38100" dist="38100" dir="2700000" algn="tl">
                    <a:srgbClr val="000000">
                      <a:alpha val="43137"/>
                    </a:srgbClr>
                  </a:outerShdw>
                </a:effectLst>
                <a:latin typeface="Times New Roman" pitchFamily="18" charset="0"/>
              </a:rPr>
              <a:t>c</a:t>
            </a:r>
            <a:r>
              <a:rPr lang="sr-Latn-CS" sz="2800" b="1" i="1" dirty="0" smtClean="0">
                <a:solidFill>
                  <a:srgbClr val="FF5050"/>
                </a:solidFill>
                <a:effectLst>
                  <a:outerShdw blurRad="38100" dist="38100" dir="2700000" algn="tl">
                    <a:srgbClr val="000000">
                      <a:alpha val="43137"/>
                    </a:srgbClr>
                  </a:outerShdw>
                </a:effectLst>
                <a:latin typeface="Times New Roman" pitchFamily="18" charset="0"/>
              </a:rPr>
              <a:t>oli. </a:t>
            </a:r>
            <a:endParaRPr lang="sr-Latn-CS" sz="2800" b="1" i="1" dirty="0" smtClean="0">
              <a:solidFill>
                <a:srgbClr val="FF5050"/>
              </a:solidFill>
              <a:latin typeface="Times New Roman" pitchFamily="18" charset="0"/>
              <a:cs typeface="Times New Roman" pitchFamily="18" charset="0"/>
            </a:endParaRPr>
          </a:p>
          <a:p>
            <a:pPr>
              <a:buClr>
                <a:srgbClr val="002060"/>
              </a:buClr>
              <a:buFont typeface="Arial" panose="020B0604020202020204" pitchFamily="34" charset="0"/>
              <a:buChar char="•"/>
              <a:defRPr/>
            </a:pPr>
            <a:r>
              <a:rPr lang="sr-Latn-CS" sz="2800" dirty="0" smtClean="0">
                <a:latin typeface="Times New Roman" pitchFamily="18" charset="0"/>
                <a:cs typeface="Times New Roman" pitchFamily="18" charset="0"/>
              </a:rPr>
              <a:t>Stvara se i </a:t>
            </a:r>
            <a:r>
              <a:rPr lang="sr-Latn-CS" sz="2800" b="1" dirty="0" smtClean="0">
                <a:solidFill>
                  <a:srgbClr val="FF5050"/>
                </a:solidFill>
                <a:latin typeface="Times New Roman" pitchFamily="18" charset="0"/>
                <a:cs typeface="Times New Roman" pitchFamily="18" charset="0"/>
              </a:rPr>
              <a:t>Shiga toxin </a:t>
            </a:r>
            <a:r>
              <a:rPr lang="sr-Latn-CS" sz="2800" dirty="0" smtClean="0">
                <a:latin typeface="Times New Roman" pitchFamily="18" charset="0"/>
                <a:cs typeface="Times New Roman" pitchFamily="18" charset="0"/>
              </a:rPr>
              <a:t>koji ulazi u cirkulaciju, oštećuje krvne sudovi  - pojava krvave diareje a kod dece i hemolitičnog uremičnog sindroma i akutnog oštećenja bubrega. </a:t>
            </a:r>
          </a:p>
        </p:txBody>
      </p:sp>
      <p:sp>
        <p:nvSpPr>
          <p:cNvPr id="2" name="Title 1"/>
          <p:cNvSpPr>
            <a:spLocks noGrp="1"/>
          </p:cNvSpPr>
          <p:nvPr>
            <p:ph type="title" idx="4294967295"/>
          </p:nvPr>
        </p:nvSpPr>
        <p:spPr>
          <a:xfrm>
            <a:off x="2057400" y="-76200"/>
            <a:ext cx="5181600" cy="1143000"/>
          </a:xfrm>
        </p:spPr>
        <p:txBody>
          <a:bodyPr/>
          <a:lstStyle/>
          <a:p>
            <a:pPr>
              <a:defRPr/>
            </a:pPr>
            <a:r>
              <a:rPr lang="sr-Latn-CS" sz="3200" b="1" i="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E. coli </a:t>
            </a:r>
            <a:r>
              <a:rPr lang="sr-Latn-CS" sz="3200" b="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O157 H7 </a:t>
            </a:r>
            <a:endParaRPr lang="en-US" sz="3200" b="1" dirty="0">
              <a:solidFill>
                <a:srgbClr val="FF505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87908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400800" cy="914400"/>
          </a:xfrm>
        </p:spPr>
        <p:txBody>
          <a:bodyPr/>
          <a:lstStyle/>
          <a:p>
            <a:pPr>
              <a:defRPr/>
            </a:pPr>
            <a:r>
              <a:rPr lang="sr-Latn-CS" sz="3200" b="1" i="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E. coli </a:t>
            </a:r>
            <a:r>
              <a:rPr lang="sr-Latn-CS" sz="3200" b="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O157 H7 </a:t>
            </a:r>
            <a:endParaRPr lang="en-US" sz="3200" b="1" dirty="0">
              <a:solidFill>
                <a:srgbClr val="FF505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0659" name="Picture 2" descr=" "/>
          <p:cNvPicPr>
            <a:picLocks noChangeAspect="1" noChangeArrowheads="1"/>
          </p:cNvPicPr>
          <p:nvPr/>
        </p:nvPicPr>
        <p:blipFill>
          <a:blip r:embed="rId3" cstate="print"/>
          <a:srcRect/>
          <a:stretch>
            <a:fillRect/>
          </a:stretch>
        </p:blipFill>
        <p:spPr bwMode="auto">
          <a:xfrm>
            <a:off x="685800" y="990600"/>
            <a:ext cx="7929563" cy="5334000"/>
          </a:xfrm>
          <a:prstGeom prst="rect">
            <a:avLst/>
          </a:prstGeom>
          <a:noFill/>
          <a:ln w="9525">
            <a:noFill/>
            <a:miter lim="800000"/>
            <a:headEnd/>
            <a:tailEnd/>
          </a:ln>
        </p:spPr>
      </p:pic>
    </p:spTree>
    <p:extLst>
      <p:ext uri="{BB962C8B-B14F-4D97-AF65-F5344CB8AC3E}">
        <p14:creationId xmlns:p14="http://schemas.microsoft.com/office/powerpoint/2010/main" val="41845796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32479"/>
            <a:ext cx="6705600" cy="838200"/>
          </a:xfrm>
        </p:spPr>
        <p:txBody>
          <a:bodyPr/>
          <a:lstStyle/>
          <a:p>
            <a:pPr>
              <a:defRPr/>
            </a:pPr>
            <a:r>
              <a:rPr lang="sr-Latn-CS" sz="3200" b="1" i="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E. coli </a:t>
            </a:r>
            <a:r>
              <a:rPr lang="sr-Latn-CS" sz="3200" b="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O157 H7 </a:t>
            </a:r>
            <a:endParaRPr lang="en-US" sz="3200" b="1" dirty="0">
              <a:solidFill>
                <a:srgbClr val="FF505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683" name="Picture 2" descr=" "/>
          <p:cNvPicPr>
            <a:picLocks noChangeAspect="1" noChangeArrowheads="1"/>
          </p:cNvPicPr>
          <p:nvPr/>
        </p:nvPicPr>
        <p:blipFill>
          <a:blip r:embed="rId3" cstate="print"/>
          <a:srcRect/>
          <a:stretch>
            <a:fillRect/>
          </a:stretch>
        </p:blipFill>
        <p:spPr bwMode="auto">
          <a:xfrm>
            <a:off x="838200" y="1143000"/>
            <a:ext cx="7162800" cy="5229225"/>
          </a:xfrm>
          <a:prstGeom prst="rect">
            <a:avLst/>
          </a:prstGeom>
          <a:noFill/>
          <a:ln w="9525">
            <a:noFill/>
            <a:miter lim="800000"/>
            <a:headEnd/>
            <a:tailEnd/>
          </a:ln>
        </p:spPr>
      </p:pic>
    </p:spTree>
    <p:extLst>
      <p:ext uri="{BB962C8B-B14F-4D97-AF65-F5344CB8AC3E}">
        <p14:creationId xmlns:p14="http://schemas.microsoft.com/office/powerpoint/2010/main" val="1295789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909403" y="-80168"/>
            <a:ext cx="8229600" cy="1143000"/>
          </a:xfrm>
        </p:spPr>
        <p:txBody>
          <a:bodyPr/>
          <a:lstStyle/>
          <a:p>
            <a:pPr>
              <a:defRPr/>
            </a:pPr>
            <a:r>
              <a:rPr lang="sr-Latn-CS" sz="3200" b="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Jack in the Box epidemija 1993 godine</a:t>
            </a:r>
            <a:endParaRPr lang="en-US" sz="3200" b="1" dirty="0">
              <a:solidFill>
                <a:srgbClr val="FF505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2709" name="Content Placeholder 19"/>
          <p:cNvSpPr>
            <a:spLocks noGrp="1"/>
          </p:cNvSpPr>
          <p:nvPr>
            <p:ph sz="half" idx="4294967295"/>
          </p:nvPr>
        </p:nvSpPr>
        <p:spPr>
          <a:xfrm>
            <a:off x="304800" y="1295400"/>
            <a:ext cx="4419600" cy="4525963"/>
          </a:xfrm>
        </p:spPr>
        <p:txBody>
          <a:bodyPr>
            <a:noAutofit/>
          </a:bodyPr>
          <a:lstStyle/>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Fast food lanac restorana  - 2200 objekata u SAD</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600 obolelih</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4 dece umrlo</a:t>
            </a: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Washington state zakon unutrašnja temperatura mora biti najmanje </a:t>
            </a:r>
            <a:r>
              <a:rPr lang="en-US" sz="2800" dirty="0" smtClean="0">
                <a:latin typeface="Times New Roman" pitchFamily="18" charset="0"/>
                <a:cs typeface="Times New Roman" pitchFamily="18" charset="0"/>
              </a:rPr>
              <a:t>155 °F (68 °C)</a:t>
            </a:r>
            <a:endParaRPr lang="sr-Latn-CS" sz="2800" dirty="0" smtClean="0">
              <a:latin typeface="Times New Roman" pitchFamily="18" charset="0"/>
              <a:cs typeface="Times New Roman" pitchFamily="18" charset="0"/>
            </a:endParaRPr>
          </a:p>
          <a:p>
            <a:pPr>
              <a:buClr>
                <a:srgbClr val="002060"/>
              </a:buClr>
              <a:buFont typeface="Arial" panose="020B0604020202020204" pitchFamily="34" charset="0"/>
              <a:buChar char="•"/>
            </a:pPr>
            <a:r>
              <a:rPr lang="sr-Latn-CS" sz="2800" dirty="0" smtClean="0">
                <a:latin typeface="Times New Roman" pitchFamily="18" charset="0"/>
                <a:cs typeface="Times New Roman" pitchFamily="18" charset="0"/>
              </a:rPr>
              <a:t>FDA zahtev u to vreme </a:t>
            </a:r>
            <a:r>
              <a:rPr lang="en-US" sz="2800" dirty="0" smtClean="0">
                <a:latin typeface="Times New Roman" pitchFamily="18" charset="0"/>
                <a:cs typeface="Times New Roman" pitchFamily="18" charset="0"/>
              </a:rPr>
              <a:t>140 °F (60 °C) </a:t>
            </a:r>
          </a:p>
        </p:txBody>
      </p:sp>
      <p:pic>
        <p:nvPicPr>
          <p:cNvPr id="72707" name="Content Placeholder 16" descr="jack-in-the-box-is-backkkk.jpg"/>
          <p:cNvPicPr>
            <a:picLocks noGrp="1" noChangeAspect="1"/>
          </p:cNvPicPr>
          <p:nvPr>
            <p:ph sz="half" idx="4294967295"/>
          </p:nvPr>
        </p:nvPicPr>
        <p:blipFill>
          <a:blip r:embed="rId3" cstate="print"/>
          <a:srcRect/>
          <a:stretch>
            <a:fillRect/>
          </a:stretch>
        </p:blipFill>
        <p:spPr>
          <a:xfrm>
            <a:off x="5410200" y="1295400"/>
            <a:ext cx="3733800" cy="2659063"/>
          </a:xfrm>
        </p:spPr>
      </p:pic>
      <p:pic>
        <p:nvPicPr>
          <p:cNvPr id="72708" name="Picture 18" descr="041116_monsterTB_hmedium.jpg"/>
          <p:cNvPicPr>
            <a:picLocks noChangeAspect="1"/>
          </p:cNvPicPr>
          <p:nvPr/>
        </p:nvPicPr>
        <p:blipFill>
          <a:blip r:embed="rId4" cstate="print"/>
          <a:srcRect/>
          <a:stretch>
            <a:fillRect/>
          </a:stretch>
        </p:blipFill>
        <p:spPr bwMode="auto">
          <a:xfrm>
            <a:off x="5410200" y="3954463"/>
            <a:ext cx="3276600" cy="2236788"/>
          </a:xfrm>
          <a:prstGeom prst="rect">
            <a:avLst/>
          </a:prstGeom>
          <a:noFill/>
          <a:ln w="9525">
            <a:noFill/>
            <a:miter lim="800000"/>
            <a:headEnd/>
            <a:tailEnd/>
          </a:ln>
        </p:spPr>
      </p:pic>
    </p:spTree>
    <p:extLst>
      <p:ext uri="{BB962C8B-B14F-4D97-AF65-F5344CB8AC3E}">
        <p14:creationId xmlns:p14="http://schemas.microsoft.com/office/powerpoint/2010/main" val="24902904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514350" y="77449"/>
            <a:ext cx="8229600" cy="838200"/>
          </a:xfrm>
        </p:spPr>
        <p:txBody>
          <a:bodyPr>
            <a:normAutofit/>
          </a:bodyPr>
          <a:lstStyle/>
          <a:p>
            <a:pPr>
              <a:defRPr/>
            </a:pPr>
            <a:r>
              <a:rPr lang="sr-Latn-CS" sz="3200" b="1" dirty="0" smtClean="0">
                <a:solidFill>
                  <a:srgbClr val="FF5050"/>
                </a:solidFill>
                <a:effectLst>
                  <a:outerShdw blurRad="38100" dist="38100" dir="2700000" algn="tl">
                    <a:srgbClr val="000000">
                      <a:alpha val="43137"/>
                    </a:srgbClr>
                  </a:outerShdw>
                </a:effectLst>
                <a:latin typeface="Times New Roman" pitchFamily="18" charset="0"/>
                <a:cs typeface="Times New Roman" pitchFamily="18" charset="0"/>
              </a:rPr>
              <a:t>Posledice Jack in the Box epidemije 1993 godine</a:t>
            </a:r>
            <a:endParaRPr lang="en-US" sz="3200" b="1" dirty="0">
              <a:solidFill>
                <a:srgbClr val="FF505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3731" name="Picture 2" descr="E:\Fakultet Nauka\2010 2011 Predavanja\Predavanja 2010 2011\Materijal za predavanja\Enterobakterije\blogdq-729251.jpg"/>
          <p:cNvPicPr>
            <a:picLocks noChangeAspect="1" noChangeArrowheads="1"/>
          </p:cNvPicPr>
          <p:nvPr/>
        </p:nvPicPr>
        <p:blipFill>
          <a:blip r:embed="rId3" cstate="print"/>
          <a:srcRect/>
          <a:stretch>
            <a:fillRect/>
          </a:stretch>
        </p:blipFill>
        <p:spPr bwMode="auto">
          <a:xfrm>
            <a:off x="914400" y="3886200"/>
            <a:ext cx="3581400" cy="2690813"/>
          </a:xfrm>
          <a:prstGeom prst="rect">
            <a:avLst/>
          </a:prstGeom>
          <a:noFill/>
          <a:ln w="9525">
            <a:noFill/>
            <a:miter lim="800000"/>
            <a:headEnd/>
            <a:tailEnd/>
          </a:ln>
        </p:spPr>
      </p:pic>
      <p:pic>
        <p:nvPicPr>
          <p:cNvPr id="73732" name="Picture 3" descr="E:\Fakultet Nauka\2010 2011 Predavanja\Predavanja 2010 2011\Materijal za predavanja\Enterobakterije\Meat_Thermometer.jpg"/>
          <p:cNvPicPr>
            <a:picLocks noChangeAspect="1" noChangeArrowheads="1"/>
          </p:cNvPicPr>
          <p:nvPr/>
        </p:nvPicPr>
        <p:blipFill>
          <a:blip r:embed="rId4" cstate="print"/>
          <a:srcRect/>
          <a:stretch>
            <a:fillRect/>
          </a:stretch>
        </p:blipFill>
        <p:spPr bwMode="auto">
          <a:xfrm>
            <a:off x="5867400" y="3962400"/>
            <a:ext cx="2495550" cy="2647950"/>
          </a:xfrm>
          <a:prstGeom prst="rect">
            <a:avLst/>
          </a:prstGeom>
          <a:noFill/>
          <a:ln w="9525">
            <a:noFill/>
            <a:miter lim="800000"/>
            <a:headEnd/>
            <a:tailEnd/>
          </a:ln>
        </p:spPr>
      </p:pic>
      <p:pic>
        <p:nvPicPr>
          <p:cNvPr id="73733" name="Picture 4" descr="E:\Fakultet Nauka\2010 2011 Predavanja\Predavanja 2010 2011\Materijal za predavanja\Enterobakterije\3-plant-ground-beef.jpg"/>
          <p:cNvPicPr>
            <a:picLocks noChangeAspect="1" noChangeArrowheads="1"/>
          </p:cNvPicPr>
          <p:nvPr/>
        </p:nvPicPr>
        <p:blipFill>
          <a:blip r:embed="rId5" cstate="print"/>
          <a:srcRect/>
          <a:stretch>
            <a:fillRect/>
          </a:stretch>
        </p:blipFill>
        <p:spPr bwMode="auto">
          <a:xfrm>
            <a:off x="685800" y="1066800"/>
            <a:ext cx="3943350" cy="2576513"/>
          </a:xfrm>
          <a:prstGeom prst="rect">
            <a:avLst/>
          </a:prstGeom>
          <a:noFill/>
          <a:ln w="9525">
            <a:noFill/>
            <a:miter lim="800000"/>
            <a:headEnd/>
            <a:tailEnd/>
          </a:ln>
        </p:spPr>
      </p:pic>
      <p:pic>
        <p:nvPicPr>
          <p:cNvPr id="73734" name="Picture 5" descr="E:\Fakultet Nauka\2010 2011 Predavanja\Predavanja 2010 2011\Materijal za predavanja\Enterobakterije\Beef patty.jpg"/>
          <p:cNvPicPr>
            <a:picLocks noChangeAspect="1" noChangeArrowheads="1"/>
          </p:cNvPicPr>
          <p:nvPr/>
        </p:nvPicPr>
        <p:blipFill>
          <a:blip r:embed="rId6" cstate="print"/>
          <a:srcRect/>
          <a:stretch>
            <a:fillRect/>
          </a:stretch>
        </p:blipFill>
        <p:spPr bwMode="auto">
          <a:xfrm>
            <a:off x="5715000" y="1066800"/>
            <a:ext cx="2819400" cy="2819400"/>
          </a:xfrm>
          <a:prstGeom prst="rect">
            <a:avLst/>
          </a:prstGeom>
          <a:noFill/>
          <a:ln w="9525">
            <a:noFill/>
            <a:miter lim="800000"/>
            <a:headEnd/>
            <a:tailEnd/>
          </a:ln>
        </p:spPr>
      </p:pic>
    </p:spTree>
    <p:extLst>
      <p:ext uri="{BB962C8B-B14F-4D97-AF65-F5344CB8AC3E}">
        <p14:creationId xmlns:p14="http://schemas.microsoft.com/office/powerpoint/2010/main" val="856446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94807" y="-9993"/>
            <a:ext cx="8534400" cy="2831544"/>
          </a:xfrm>
          <a:prstGeom prst="rect">
            <a:avLst/>
          </a:prstGeom>
          <a:noFill/>
          <a:ln w="9525">
            <a:noFill/>
            <a:miter lim="800000"/>
            <a:headEnd/>
            <a:tailEnd/>
          </a:ln>
        </p:spPr>
        <p:txBody>
          <a:bodyPr>
            <a:spAutoFit/>
          </a:bodyPr>
          <a:lstStyle/>
          <a:p>
            <a:pPr>
              <a:spcBef>
                <a:spcPct val="50000"/>
              </a:spcBef>
              <a:defRPr/>
            </a:pPr>
            <a:r>
              <a:rPr lang="sl-SI" sz="3200" dirty="0">
                <a:solidFill>
                  <a:srgbClr val="FF9999"/>
                </a:solidFill>
                <a:effectLst>
                  <a:outerShdw blurRad="38100" dist="38100" dir="2700000" algn="tl">
                    <a:srgbClr val="000000">
                      <a:alpha val="43137"/>
                    </a:srgbClr>
                  </a:outerShdw>
                </a:effectLst>
                <a:latin typeface="Times New Roman" pitchFamily="18" charset="0"/>
              </a:rPr>
              <a:t>	</a:t>
            </a:r>
            <a:r>
              <a:rPr lang="en-US" sz="3200" b="1" i="1" dirty="0">
                <a:solidFill>
                  <a:srgbClr val="FF5050"/>
                </a:solidFill>
                <a:latin typeface="Times New Roman" pitchFamily="18" charset="0"/>
                <a:cs typeface="Times New Roman" pitchFamily="18" charset="0"/>
              </a:rPr>
              <a:t>Salmonella</a:t>
            </a:r>
            <a:r>
              <a:rPr lang="en-US" sz="3200" b="1" dirty="0">
                <a:solidFill>
                  <a:srgbClr val="FF5050"/>
                </a:solidFill>
                <a:latin typeface="Times New Roman" pitchFamily="18" charset="0"/>
                <a:cs typeface="Times New Roman" pitchFamily="18" charset="0"/>
              </a:rPr>
              <a:t> spp.</a:t>
            </a:r>
            <a:endParaRPr lang="sl-SI" sz="3200" b="1" dirty="0">
              <a:solidFill>
                <a:srgbClr val="FF5050"/>
              </a:solidFill>
              <a:latin typeface="Times New Roman" pitchFamily="18" charset="0"/>
            </a:endParaRPr>
          </a:p>
          <a:p>
            <a:pPr algn="just">
              <a:spcBef>
                <a:spcPct val="50000"/>
              </a:spcBef>
              <a:defRPr/>
            </a:pPr>
            <a:r>
              <a:rPr lang="sl-SI" sz="3200" dirty="0">
                <a:latin typeface="Times New Roman" pitchFamily="18" charset="0"/>
              </a:rPr>
              <a:t>- </a:t>
            </a:r>
            <a:r>
              <a:rPr lang="en-US" sz="2800" dirty="0">
                <a:latin typeface="Times New Roman" pitchFamily="18" charset="0"/>
                <a:cs typeface="Times New Roman" pitchFamily="18" charset="0"/>
              </a:rPr>
              <a:t>Salmonella spp. </a:t>
            </a:r>
            <a:r>
              <a:rPr lang="en-US" sz="2800" dirty="0" err="1">
                <a:latin typeface="Times New Roman" pitchFamily="18" charset="0"/>
                <a:cs typeface="Times New Roman" pitchFamily="18" charset="0"/>
              </a:rPr>
              <a:t>izazivaju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infektivn</a:t>
            </a:r>
            <a:r>
              <a:rPr lang="sr-Latn-CS" sz="2800" dirty="0">
                <a:latin typeface="Times New Roman" pitchFamily="18" charset="0"/>
                <a:cs typeface="Times New Roman" pitchFamily="18" charset="0"/>
              </a:rPr>
              <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oboljenj</a:t>
            </a:r>
            <a:r>
              <a:rPr lang="sr-Latn-CS" sz="2800" dirty="0">
                <a:latin typeface="Times New Roman" pitchFamily="18" charset="0"/>
                <a:cs typeface="Times New Roman" pitchFamily="18" charset="0"/>
              </a:rPr>
              <a: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ljudi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životinja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salmonelozu</a:t>
            </a:r>
            <a:endParaRPr lang="sl-SI" sz="2800" dirty="0">
              <a:latin typeface="Times New Roman" pitchFamily="18" charset="0"/>
            </a:endParaRPr>
          </a:p>
          <a:p>
            <a:pPr algn="just">
              <a:spcBef>
                <a:spcPct val="50000"/>
              </a:spcBef>
              <a:buFontTx/>
              <a:buChar char="-"/>
              <a:defRPr/>
            </a:pPr>
            <a:r>
              <a:rPr lang="sl-SI" sz="2800" dirty="0">
                <a:latin typeface="Times New Roman" pitchFamily="18" charset="0"/>
              </a:rPr>
              <a:t> M</a:t>
            </a:r>
            <a:r>
              <a:rPr lang="en-US" sz="2800" dirty="0" err="1">
                <a:latin typeface="Times New Roman" pitchFamily="18" charset="0"/>
                <a:cs typeface="Times New Roman" pitchFamily="18" charset="0"/>
              </a:rPr>
              <a:t>ogu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obole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sve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vrste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domaćih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životinja</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posebno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prijemčive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mlade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grav</a:t>
            </a:r>
            <a:r>
              <a:rPr lang="sl-SI" sz="2800" dirty="0">
                <a:latin typeface="Times New Roman" pitchFamily="18" charset="0"/>
              </a:rPr>
              <a:t>i</a:t>
            </a:r>
            <a:r>
              <a:rPr lang="en-US" sz="2800" dirty="0" err="1">
                <a:latin typeface="Times New Roman" pitchFamily="18" charset="0"/>
                <a:cs typeface="Times New Roman" pitchFamily="18" charset="0"/>
              </a:rPr>
              <a:t>dne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životinje</a:t>
            </a:r>
            <a:endParaRPr lang="en-US" sz="2800" dirty="0">
              <a:latin typeface="Times New Roman" pitchFamily="18" charset="0"/>
            </a:endParaRPr>
          </a:p>
        </p:txBody>
      </p:sp>
      <p:pic>
        <p:nvPicPr>
          <p:cNvPr id="26627" name="Picture 6" descr="rambach"/>
          <p:cNvPicPr>
            <a:picLocks noChangeAspect="1" noChangeArrowheads="1"/>
          </p:cNvPicPr>
          <p:nvPr/>
        </p:nvPicPr>
        <p:blipFill>
          <a:blip r:embed="rId3" cstate="print"/>
          <a:srcRect/>
          <a:stretch>
            <a:fillRect/>
          </a:stretch>
        </p:blipFill>
        <p:spPr bwMode="auto">
          <a:xfrm>
            <a:off x="4724400" y="3048000"/>
            <a:ext cx="3886200" cy="2562225"/>
          </a:xfrm>
          <a:prstGeom prst="rect">
            <a:avLst/>
          </a:prstGeom>
          <a:noFill/>
          <a:ln w="9525">
            <a:noFill/>
            <a:miter lim="800000"/>
            <a:headEnd/>
            <a:tailEnd/>
          </a:ln>
        </p:spPr>
      </p:pic>
      <p:sp>
        <p:nvSpPr>
          <p:cNvPr id="26628" name="Text Box 8"/>
          <p:cNvSpPr txBox="1">
            <a:spLocks noChangeArrowheads="1"/>
          </p:cNvSpPr>
          <p:nvPr/>
        </p:nvSpPr>
        <p:spPr bwMode="auto">
          <a:xfrm>
            <a:off x="307299" y="3048000"/>
            <a:ext cx="3962400" cy="2800767"/>
          </a:xfrm>
          <a:prstGeom prst="rect">
            <a:avLst/>
          </a:prstGeom>
          <a:noFill/>
          <a:ln w="9525">
            <a:noFill/>
            <a:miter lim="800000"/>
            <a:headEnd/>
            <a:tailEnd/>
          </a:ln>
        </p:spPr>
        <p:txBody>
          <a:bodyPr>
            <a:spAutoFit/>
          </a:bodyPr>
          <a:lstStyle/>
          <a:p>
            <a:pPr>
              <a:spcBef>
                <a:spcPct val="50000"/>
              </a:spcBef>
            </a:pPr>
            <a:r>
              <a:rPr lang="sl-SI" sz="2800" b="1" dirty="0">
                <a:solidFill>
                  <a:srgbClr val="002060"/>
                </a:solidFill>
                <a:latin typeface="Times New Roman" pitchFamily="18" charset="0"/>
              </a:rPr>
              <a:t>- </a:t>
            </a:r>
            <a:r>
              <a:rPr lang="sl-SI" sz="3200" b="1" dirty="0">
                <a:solidFill>
                  <a:srgbClr val="002060"/>
                </a:solidFill>
                <a:latin typeface="Times New Roman" pitchFamily="18" charset="0"/>
              </a:rPr>
              <a:t>T</a:t>
            </a:r>
            <a:r>
              <a:rPr lang="en-US" sz="3200" b="1" dirty="0" err="1">
                <a:solidFill>
                  <a:srgbClr val="002060"/>
                </a:solidFill>
                <a:latin typeface="Times New Roman" pitchFamily="18" charset="0"/>
                <a:cs typeface="Times New Roman" pitchFamily="18" charset="0"/>
              </a:rPr>
              <a:t>ri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glavne</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forme</a:t>
            </a:r>
            <a:r>
              <a:rPr lang="sl-SI" sz="3200" b="1" dirty="0">
                <a:solidFill>
                  <a:srgbClr val="002060"/>
                </a:solidFill>
                <a:latin typeface="Times New Roman" pitchFamily="18" charset="0"/>
              </a:rPr>
              <a:t> </a:t>
            </a:r>
            <a:r>
              <a:rPr lang="en-US" sz="3200" b="1" dirty="0">
                <a:solidFill>
                  <a:srgbClr val="002060"/>
                </a:solidFill>
                <a:latin typeface="Times New Roman" pitchFamily="18" charset="0"/>
                <a:cs typeface="Times New Roman" pitchFamily="18" charset="0"/>
              </a:rPr>
              <a:t> </a:t>
            </a:r>
            <a:r>
              <a:rPr lang="sl-SI" sz="3200" b="1" dirty="0">
                <a:solidFill>
                  <a:srgbClr val="002060"/>
                </a:solidFill>
                <a:latin typeface="Times New Roman" pitchFamily="18" charset="0"/>
              </a:rPr>
              <a:t>	</a:t>
            </a:r>
            <a:r>
              <a:rPr lang="en-US" sz="3200" b="1" dirty="0" smtClean="0">
                <a:solidFill>
                  <a:srgbClr val="002060"/>
                </a:solidFill>
                <a:latin typeface="Times New Roman" pitchFamily="18" charset="0"/>
                <a:cs typeface="Times New Roman" pitchFamily="18" charset="0"/>
              </a:rPr>
              <a:t>enteritis </a:t>
            </a:r>
            <a:r>
              <a:rPr lang="sl-SI" sz="3200" b="1" dirty="0">
                <a:solidFill>
                  <a:srgbClr val="002060"/>
                </a:solidFill>
                <a:latin typeface="Times New Roman" pitchFamily="18" charset="0"/>
              </a:rPr>
              <a:t>	</a:t>
            </a:r>
            <a:r>
              <a:rPr lang="en-US" sz="3200" b="1" dirty="0" err="1">
                <a:solidFill>
                  <a:srgbClr val="002060"/>
                </a:solidFill>
                <a:latin typeface="Times New Roman" pitchFamily="18" charset="0"/>
                <a:cs typeface="Times New Roman" pitchFamily="18" charset="0"/>
              </a:rPr>
              <a:t>septikemija</a:t>
            </a:r>
            <a:r>
              <a:rPr lang="en-US" sz="3200" b="1" dirty="0">
                <a:solidFill>
                  <a:srgbClr val="002060"/>
                </a:solidFill>
                <a:latin typeface="Times New Roman" pitchFamily="18" charset="0"/>
                <a:cs typeface="Times New Roman" pitchFamily="18" charset="0"/>
              </a:rPr>
              <a:t> </a:t>
            </a:r>
            <a:r>
              <a:rPr lang="sl-SI" sz="3200" b="1" dirty="0">
                <a:solidFill>
                  <a:srgbClr val="002060"/>
                </a:solidFill>
                <a:latin typeface="Times New Roman" pitchFamily="18" charset="0"/>
              </a:rPr>
              <a:t>	</a:t>
            </a:r>
            <a:r>
              <a:rPr lang="sl-SI" sz="3200" b="1" dirty="0" smtClean="0">
                <a:solidFill>
                  <a:srgbClr val="002060"/>
                </a:solidFill>
                <a:latin typeface="Times New Roman" pitchFamily="18" charset="0"/>
              </a:rPr>
              <a:t>         	</a:t>
            </a:r>
            <a:r>
              <a:rPr lang="en-US" sz="3200" b="1" dirty="0" err="1" smtClean="0">
                <a:solidFill>
                  <a:srgbClr val="002060"/>
                </a:solidFill>
                <a:latin typeface="Times New Roman" pitchFamily="18" charset="0"/>
                <a:cs typeface="Times New Roman" pitchFamily="18" charset="0"/>
              </a:rPr>
              <a:t>abortus</a:t>
            </a:r>
            <a:r>
              <a:rPr lang="en-US" sz="3200" b="1" dirty="0" smtClean="0">
                <a:solidFill>
                  <a:srgbClr val="002060"/>
                </a:solidFill>
                <a:latin typeface="Times New Roman" pitchFamily="18" charset="0"/>
                <a:cs typeface="Times New Roman" pitchFamily="18" charset="0"/>
              </a:rPr>
              <a:t> </a:t>
            </a:r>
            <a:endParaRPr lang="en-US" sz="3200" b="1" dirty="0">
              <a:solidFill>
                <a:srgbClr val="002060"/>
              </a:solidFill>
              <a:latin typeface="Times New Roman" pitchFamily="18" charset="0"/>
              <a:cs typeface="Times New Roman" pitchFamily="18" charset="0"/>
            </a:endParaRPr>
          </a:p>
          <a:p>
            <a:pPr>
              <a:spcBef>
                <a:spcPct val="50000"/>
              </a:spcBef>
            </a:pPr>
            <a:endParaRPr lang="en-US" sz="3200" dirty="0">
              <a:latin typeface="Times New Roman" pitchFamily="18" charset="0"/>
            </a:endParaRPr>
          </a:p>
        </p:txBody>
      </p:sp>
    </p:spTree>
    <p:extLst>
      <p:ext uri="{BB962C8B-B14F-4D97-AF65-F5344CB8AC3E}">
        <p14:creationId xmlns:p14="http://schemas.microsoft.com/office/powerpoint/2010/main" val="4100599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28600" y="381000"/>
            <a:ext cx="8534400" cy="6288088"/>
          </a:xfrm>
          <a:prstGeom prst="rect">
            <a:avLst/>
          </a:prstGeom>
          <a:noFill/>
          <a:ln w="9525">
            <a:noFill/>
            <a:miter lim="800000"/>
            <a:headEnd/>
            <a:tailEnd/>
          </a:ln>
        </p:spPr>
        <p:txBody>
          <a:bodyPr>
            <a:spAutoFit/>
          </a:bodyPr>
          <a:lstStyle/>
          <a:p>
            <a:pPr>
              <a:spcBef>
                <a:spcPct val="50000"/>
              </a:spcBef>
              <a:defRPr/>
            </a:pPr>
            <a:r>
              <a:rPr lang="sr-Latn-C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Trenutno</a:t>
            </a:r>
            <a:r>
              <a:rPr lang="en-US" sz="3200" dirty="0">
                <a:latin typeface="Times New Roman" pitchFamily="18" charset="0"/>
                <a:cs typeface="Times New Roman" pitchFamily="18" charset="0"/>
              </a:rPr>
              <a:t> rod salmonella </a:t>
            </a:r>
            <a:r>
              <a:rPr lang="en-US" sz="3200" dirty="0" err="1">
                <a:latin typeface="Times New Roman" pitchFamily="18" charset="0"/>
                <a:cs typeface="Times New Roman" pitchFamily="18" charset="0"/>
              </a:rPr>
              <a:t>sačinjavaju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dve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vrste</a:t>
            </a:r>
            <a:r>
              <a:rPr lang="en-US" sz="3200" dirty="0">
                <a:latin typeface="Times New Roman" pitchFamily="18" charset="0"/>
                <a:cs typeface="Times New Roman" pitchFamily="18" charset="0"/>
              </a:rPr>
              <a:t> </a:t>
            </a:r>
            <a:r>
              <a:rPr lang="sr-Latn-CS" sz="3200" dirty="0">
                <a:latin typeface="Times New Roman" pitchFamily="18" charset="0"/>
                <a:cs typeface="Times New Roman" pitchFamily="18" charset="0"/>
              </a:rPr>
              <a:t>	</a:t>
            </a:r>
            <a:r>
              <a:rPr lang="en-US" sz="3200" b="1" i="1" dirty="0">
                <a:solidFill>
                  <a:srgbClr val="FF3300"/>
                </a:solidFill>
                <a:latin typeface="Times New Roman" pitchFamily="18" charset="0"/>
                <a:cs typeface="Times New Roman" pitchFamily="18" charset="0"/>
              </a:rPr>
              <a:t>S</a:t>
            </a:r>
            <a:r>
              <a:rPr lang="en-US" sz="3200" b="1" i="1" dirty="0" smtClean="0">
                <a:solidFill>
                  <a:srgbClr val="FF3300"/>
                </a:solidFill>
                <a:latin typeface="Times New Roman" pitchFamily="18" charset="0"/>
                <a:cs typeface="Times New Roman" pitchFamily="18" charset="0"/>
              </a:rPr>
              <a:t>.</a:t>
            </a:r>
            <a:r>
              <a:rPr lang="sr-Latn-RS" sz="3200" b="1" i="1" dirty="0" smtClean="0">
                <a:solidFill>
                  <a:srgbClr val="FF3300"/>
                </a:solidFill>
                <a:latin typeface="Times New Roman" pitchFamily="18" charset="0"/>
                <a:cs typeface="Times New Roman" pitchFamily="18" charset="0"/>
              </a:rPr>
              <a:t> </a:t>
            </a:r>
            <a:r>
              <a:rPr lang="en-US" sz="3200" b="1" i="1" dirty="0" err="1" smtClean="0">
                <a:solidFill>
                  <a:srgbClr val="FF3300"/>
                </a:solidFill>
                <a:latin typeface="Times New Roman" pitchFamily="18" charset="0"/>
                <a:cs typeface="Times New Roman" pitchFamily="18" charset="0"/>
              </a:rPr>
              <a:t>enterica</a:t>
            </a:r>
            <a:r>
              <a:rPr lang="en-US" sz="3200" b="1" dirty="0" smtClean="0">
                <a:solidFill>
                  <a:srgbClr val="FF3300"/>
                </a:solidFill>
                <a:latin typeface="Times New Roman" pitchFamily="18" charset="0"/>
                <a:cs typeface="Times New Roman" pitchFamily="18" charset="0"/>
              </a:rPr>
              <a:t> </a:t>
            </a:r>
            <a:r>
              <a:rPr lang="en-US" sz="3200" b="1" dirty="0" err="1">
                <a:solidFill>
                  <a:srgbClr val="FF3300"/>
                </a:solidFill>
                <a:latin typeface="Times New Roman" pitchFamily="18" charset="0"/>
                <a:cs typeface="Times New Roman" pitchFamily="18" charset="0"/>
              </a:rPr>
              <a:t>i</a:t>
            </a:r>
            <a:r>
              <a:rPr lang="en-US" sz="3200" b="1" dirty="0">
                <a:solidFill>
                  <a:srgbClr val="FF3300"/>
                </a:solidFill>
                <a:latin typeface="Times New Roman" pitchFamily="18" charset="0"/>
                <a:cs typeface="Times New Roman" pitchFamily="18" charset="0"/>
              </a:rPr>
              <a:t> </a:t>
            </a:r>
            <a:r>
              <a:rPr lang="en-US" sz="3200" b="1" i="1" dirty="0">
                <a:solidFill>
                  <a:srgbClr val="FF3300"/>
                </a:solidFill>
                <a:latin typeface="Times New Roman" pitchFamily="18" charset="0"/>
                <a:cs typeface="Times New Roman" pitchFamily="18" charset="0"/>
              </a:rPr>
              <a:t>S</a:t>
            </a:r>
            <a:r>
              <a:rPr lang="en-US" sz="3200" b="1" i="1" dirty="0" smtClean="0">
                <a:solidFill>
                  <a:srgbClr val="FF3300"/>
                </a:solidFill>
                <a:latin typeface="Times New Roman" pitchFamily="18" charset="0"/>
                <a:cs typeface="Times New Roman" pitchFamily="18" charset="0"/>
              </a:rPr>
              <a:t>.</a:t>
            </a:r>
            <a:r>
              <a:rPr lang="sr-Latn-RS" sz="3200" b="1" i="1" dirty="0" smtClean="0">
                <a:solidFill>
                  <a:srgbClr val="FF3300"/>
                </a:solidFill>
                <a:latin typeface="Times New Roman" pitchFamily="18" charset="0"/>
                <a:cs typeface="Times New Roman" pitchFamily="18" charset="0"/>
              </a:rPr>
              <a:t> </a:t>
            </a:r>
            <a:r>
              <a:rPr lang="en-US" sz="3200" b="1" i="1" dirty="0" err="1" smtClean="0">
                <a:solidFill>
                  <a:srgbClr val="FF3300"/>
                </a:solidFill>
                <a:latin typeface="Times New Roman" pitchFamily="18" charset="0"/>
                <a:cs typeface="Times New Roman" pitchFamily="18" charset="0"/>
              </a:rPr>
              <a:t>bongori</a:t>
            </a:r>
            <a:r>
              <a:rPr lang="en-US" sz="3200" b="1" i="1" dirty="0">
                <a:solidFill>
                  <a:srgbClr val="FF3300"/>
                </a:solidFill>
                <a:latin typeface="Times New Roman" pitchFamily="18" charset="0"/>
                <a:cs typeface="Times New Roman" pitchFamily="18" charset="0"/>
              </a:rPr>
              <a:t>.     </a:t>
            </a:r>
          </a:p>
          <a:p>
            <a:pPr>
              <a:spcBef>
                <a:spcPct val="50000"/>
              </a:spcBef>
              <a:defRPr/>
            </a:pPr>
            <a:r>
              <a:rPr lang="en-US" sz="3200" dirty="0">
                <a:latin typeface="Times New Roman" pitchFamily="18" charset="0"/>
                <a:cs typeface="Times New Roman" pitchFamily="18" charset="0"/>
              </a:rPr>
              <a:t>	</a:t>
            </a:r>
            <a:r>
              <a:rPr lang="en-US" sz="2800" dirty="0" err="1">
                <a:latin typeface="Times New Roman" pitchFamily="18" charset="0"/>
                <a:cs typeface="Times New Roman" pitchFamily="18" charset="0"/>
              </a:rPr>
              <a:t>Vrsta</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S.enteric</a:t>
            </a:r>
            <a:r>
              <a:rPr lang="en-US" sz="2800" dirty="0" err="1">
                <a:latin typeface="Times New Roman" pitchFamily="18" charset="0"/>
                <a:cs typeface="Times New Roman" pitchFamily="18" charset="0"/>
              </a:rPr>
              <a:t>a</a:t>
            </a:r>
            <a:r>
              <a:rPr lang="en-US" sz="2800" dirty="0">
                <a:latin typeface="Times New Roman" pitchFamily="18" charset="0"/>
                <a:cs typeface="Times New Roman" pitchFamily="18" charset="0"/>
              </a:rPr>
              <a:t> je </a:t>
            </a:r>
            <a:r>
              <a:rPr lang="en-US" sz="2800" dirty="0" err="1">
                <a:latin typeface="Times New Roman" pitchFamily="18" charset="0"/>
                <a:cs typeface="Times New Roman" pitchFamily="18" charset="0"/>
              </a:rPr>
              <a:t>podeljena</a:t>
            </a:r>
            <a:r>
              <a:rPr lang="en-US" sz="2800" dirty="0">
                <a:latin typeface="Times New Roman" pitchFamily="18" charset="0"/>
                <a:cs typeface="Times New Roman" pitchFamily="18" charset="0"/>
              </a:rPr>
              <a:t> u 6 </a:t>
            </a:r>
            <a:r>
              <a:rPr lang="en-US" sz="2800" dirty="0" err="1">
                <a:latin typeface="Times New Roman" pitchFamily="18" charset="0"/>
                <a:cs typeface="Times New Roman" pitchFamily="18" charset="0"/>
              </a:rPr>
              <a:t>podvrsta</a:t>
            </a:r>
            <a:r>
              <a:rPr lang="en-US" sz="2800" dirty="0">
                <a:latin typeface="Times New Roman" pitchFamily="18" charset="0"/>
                <a:cs typeface="Times New Roman" pitchFamily="18" charset="0"/>
              </a:rPr>
              <a:t>:</a:t>
            </a:r>
          </a:p>
          <a:p>
            <a:pPr>
              <a:spcBef>
                <a:spcPct val="50000"/>
              </a:spcBef>
              <a:defRPr/>
            </a:pPr>
            <a:r>
              <a:rPr lang="en-US" sz="2800" b="1" dirty="0">
                <a:solidFill>
                  <a:srgbClr val="002060"/>
                </a:solidFill>
                <a:latin typeface="Times New Roman" pitchFamily="18" charset="0"/>
                <a:cs typeface="Times New Roman" pitchFamily="18" charset="0"/>
              </a:rPr>
              <a:t>Subspecies I = subspecies </a:t>
            </a:r>
            <a:r>
              <a:rPr lang="en-US" sz="2800" b="1" i="1" dirty="0" err="1">
                <a:solidFill>
                  <a:srgbClr val="002060"/>
                </a:solidFill>
                <a:latin typeface="Times New Roman" pitchFamily="18" charset="0"/>
                <a:cs typeface="Times New Roman" pitchFamily="18" charset="0"/>
              </a:rPr>
              <a:t>enterica</a:t>
            </a:r>
            <a:r>
              <a:rPr lang="en-US" sz="2800" b="1" dirty="0">
                <a:solidFill>
                  <a:srgbClr val="002060"/>
                </a:solidFill>
                <a:latin typeface="Times New Roman" pitchFamily="18" charset="0"/>
                <a:cs typeface="Times New Roman" pitchFamily="18" charset="0"/>
              </a:rPr>
              <a:t> </a:t>
            </a:r>
          </a:p>
          <a:p>
            <a:pPr>
              <a:spcBef>
                <a:spcPct val="50000"/>
              </a:spcBef>
              <a:defRPr/>
            </a:pPr>
            <a:r>
              <a:rPr lang="en-US" sz="2800" dirty="0">
                <a:solidFill>
                  <a:srgbClr val="002060"/>
                </a:solidFill>
                <a:latin typeface="Times New Roman" pitchFamily="18" charset="0"/>
                <a:cs typeface="Times New Roman" pitchFamily="18" charset="0"/>
              </a:rPr>
              <a:t>Subspecies II = subspecies </a:t>
            </a:r>
            <a:r>
              <a:rPr lang="en-US" sz="2800" i="1" dirty="0" err="1">
                <a:solidFill>
                  <a:srgbClr val="002060"/>
                </a:solidFill>
                <a:latin typeface="Times New Roman" pitchFamily="18" charset="0"/>
                <a:cs typeface="Times New Roman" pitchFamily="18" charset="0"/>
              </a:rPr>
              <a:t>salamae</a:t>
            </a:r>
            <a:endParaRPr lang="en-US" sz="2800" dirty="0">
              <a:solidFill>
                <a:srgbClr val="002060"/>
              </a:solidFill>
              <a:latin typeface="Times New Roman" pitchFamily="18" charset="0"/>
              <a:cs typeface="Times New Roman" pitchFamily="18" charset="0"/>
            </a:endParaRPr>
          </a:p>
          <a:p>
            <a:pPr>
              <a:spcBef>
                <a:spcPct val="50000"/>
              </a:spcBef>
              <a:defRPr/>
            </a:pPr>
            <a:r>
              <a:rPr lang="en-US" sz="2800" dirty="0">
                <a:solidFill>
                  <a:srgbClr val="002060"/>
                </a:solidFill>
                <a:latin typeface="Times New Roman" pitchFamily="18" charset="0"/>
                <a:cs typeface="Times New Roman" pitchFamily="18" charset="0"/>
              </a:rPr>
              <a:t>Subspecies </a:t>
            </a:r>
            <a:r>
              <a:rPr lang="en-US" sz="2800" dirty="0" err="1">
                <a:solidFill>
                  <a:srgbClr val="002060"/>
                </a:solidFill>
                <a:latin typeface="Times New Roman" pitchFamily="18" charset="0"/>
                <a:cs typeface="Times New Roman" pitchFamily="18" charset="0"/>
              </a:rPr>
              <a:t>IIIa</a:t>
            </a:r>
            <a:r>
              <a:rPr lang="en-US" sz="2800" dirty="0">
                <a:solidFill>
                  <a:srgbClr val="002060"/>
                </a:solidFill>
                <a:latin typeface="Times New Roman" pitchFamily="18" charset="0"/>
                <a:cs typeface="Times New Roman" pitchFamily="18" charset="0"/>
              </a:rPr>
              <a:t> = subspecies </a:t>
            </a:r>
            <a:r>
              <a:rPr lang="en-US" sz="2800" i="1" dirty="0" err="1">
                <a:solidFill>
                  <a:srgbClr val="002060"/>
                </a:solidFill>
                <a:latin typeface="Times New Roman" pitchFamily="18" charset="0"/>
                <a:cs typeface="Times New Roman" pitchFamily="18" charset="0"/>
              </a:rPr>
              <a:t>arizonae</a:t>
            </a:r>
            <a:endParaRPr lang="en-US" sz="2800" dirty="0">
              <a:solidFill>
                <a:srgbClr val="002060"/>
              </a:solidFill>
              <a:latin typeface="Times New Roman" pitchFamily="18" charset="0"/>
              <a:cs typeface="Times New Roman" pitchFamily="18" charset="0"/>
            </a:endParaRPr>
          </a:p>
          <a:p>
            <a:pPr>
              <a:spcBef>
                <a:spcPct val="50000"/>
              </a:spcBef>
              <a:defRPr/>
            </a:pPr>
            <a:r>
              <a:rPr lang="en-US" sz="2800" dirty="0">
                <a:solidFill>
                  <a:srgbClr val="002060"/>
                </a:solidFill>
                <a:latin typeface="Times New Roman" pitchFamily="18" charset="0"/>
                <a:cs typeface="Times New Roman" pitchFamily="18" charset="0"/>
              </a:rPr>
              <a:t>Subspecies </a:t>
            </a:r>
            <a:r>
              <a:rPr lang="en-US" sz="2800" dirty="0" err="1">
                <a:solidFill>
                  <a:srgbClr val="002060"/>
                </a:solidFill>
                <a:latin typeface="Times New Roman" pitchFamily="18" charset="0"/>
                <a:cs typeface="Times New Roman" pitchFamily="18" charset="0"/>
              </a:rPr>
              <a:t>IIIb</a:t>
            </a:r>
            <a:r>
              <a:rPr lang="en-US" sz="2800" dirty="0">
                <a:solidFill>
                  <a:srgbClr val="002060"/>
                </a:solidFill>
                <a:latin typeface="Times New Roman" pitchFamily="18" charset="0"/>
                <a:cs typeface="Times New Roman" pitchFamily="18" charset="0"/>
              </a:rPr>
              <a:t> = subspecies </a:t>
            </a:r>
            <a:r>
              <a:rPr lang="en-US" sz="2800" i="1" dirty="0" err="1">
                <a:solidFill>
                  <a:srgbClr val="002060"/>
                </a:solidFill>
                <a:latin typeface="Times New Roman" pitchFamily="18" charset="0"/>
                <a:cs typeface="Times New Roman" pitchFamily="18" charset="0"/>
              </a:rPr>
              <a:t>diarizonae</a:t>
            </a:r>
            <a:endParaRPr lang="en-US" sz="2800" dirty="0">
              <a:solidFill>
                <a:srgbClr val="002060"/>
              </a:solidFill>
              <a:latin typeface="Times New Roman" pitchFamily="18" charset="0"/>
              <a:cs typeface="Times New Roman" pitchFamily="18" charset="0"/>
            </a:endParaRPr>
          </a:p>
          <a:p>
            <a:pPr>
              <a:spcBef>
                <a:spcPct val="50000"/>
              </a:spcBef>
              <a:defRPr/>
            </a:pPr>
            <a:r>
              <a:rPr lang="en-US" sz="2800" dirty="0">
                <a:solidFill>
                  <a:srgbClr val="002060"/>
                </a:solidFill>
                <a:latin typeface="Times New Roman" pitchFamily="18" charset="0"/>
                <a:cs typeface="Times New Roman" pitchFamily="18" charset="0"/>
              </a:rPr>
              <a:t>Subspecies IV = subspecies </a:t>
            </a:r>
            <a:r>
              <a:rPr lang="en-US" sz="2800" i="1" dirty="0" err="1">
                <a:solidFill>
                  <a:srgbClr val="002060"/>
                </a:solidFill>
                <a:latin typeface="Times New Roman" pitchFamily="18" charset="0"/>
                <a:cs typeface="Times New Roman" pitchFamily="18" charset="0"/>
              </a:rPr>
              <a:t>houtenae</a:t>
            </a:r>
            <a:endParaRPr lang="en-US" sz="2800" dirty="0">
              <a:solidFill>
                <a:srgbClr val="002060"/>
              </a:solidFill>
              <a:latin typeface="Times New Roman" pitchFamily="18" charset="0"/>
              <a:cs typeface="Times New Roman" pitchFamily="18" charset="0"/>
            </a:endParaRPr>
          </a:p>
          <a:p>
            <a:pPr>
              <a:spcBef>
                <a:spcPct val="50000"/>
              </a:spcBef>
              <a:defRPr/>
            </a:pPr>
            <a:r>
              <a:rPr lang="en-US" sz="2800" dirty="0">
                <a:solidFill>
                  <a:srgbClr val="002060"/>
                </a:solidFill>
                <a:latin typeface="Times New Roman" pitchFamily="18" charset="0"/>
                <a:cs typeface="Times New Roman" pitchFamily="18" charset="0"/>
              </a:rPr>
              <a:t>Subspecies VI = subspecies </a:t>
            </a:r>
            <a:r>
              <a:rPr lang="en-US" sz="2800" i="1" dirty="0" err="1">
                <a:solidFill>
                  <a:srgbClr val="002060"/>
                </a:solidFill>
                <a:latin typeface="Times New Roman" pitchFamily="18" charset="0"/>
                <a:cs typeface="Times New Roman" pitchFamily="18" charset="0"/>
              </a:rPr>
              <a:t>indica</a:t>
            </a:r>
            <a:endParaRPr lang="en-US" sz="2800" dirty="0">
              <a:solidFill>
                <a:srgbClr val="002060"/>
              </a:solidFill>
              <a:latin typeface="Times New Roman" pitchFamily="18" charset="0"/>
              <a:cs typeface="Times New Roman" pitchFamily="18" charset="0"/>
            </a:endParaRPr>
          </a:p>
          <a:p>
            <a:pPr>
              <a:spcBef>
                <a:spcPct val="50000"/>
              </a:spcBef>
              <a:defRPr/>
            </a:pPr>
            <a:endParaRPr lang="en-US" sz="2800" dirty="0">
              <a:latin typeface="Times New Roman" pitchFamily="18" charset="0"/>
            </a:endParaRPr>
          </a:p>
        </p:txBody>
      </p:sp>
      <p:pic>
        <p:nvPicPr>
          <p:cNvPr id="27651" name="Picture 3" descr="salmosystrambach !"/>
          <p:cNvPicPr>
            <a:picLocks noChangeAspect="1" noChangeArrowheads="1"/>
          </p:cNvPicPr>
          <p:nvPr/>
        </p:nvPicPr>
        <p:blipFill>
          <a:blip r:embed="rId3" cstate="print"/>
          <a:srcRect/>
          <a:stretch>
            <a:fillRect/>
          </a:stretch>
        </p:blipFill>
        <p:spPr bwMode="auto">
          <a:xfrm>
            <a:off x="5943600" y="2209800"/>
            <a:ext cx="2971800" cy="2139950"/>
          </a:xfrm>
          <a:prstGeom prst="rect">
            <a:avLst/>
          </a:prstGeom>
          <a:noFill/>
          <a:ln w="9525">
            <a:noFill/>
            <a:miter lim="800000"/>
            <a:headEnd/>
            <a:tailEnd/>
          </a:ln>
        </p:spPr>
      </p:pic>
    </p:spTree>
    <p:extLst>
      <p:ext uri="{BB962C8B-B14F-4D97-AF65-F5344CB8AC3E}">
        <p14:creationId xmlns:p14="http://schemas.microsoft.com/office/powerpoint/2010/main" val="2126089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28599" y="381000"/>
            <a:ext cx="8507379" cy="2246769"/>
          </a:xfrm>
          <a:prstGeom prst="rect">
            <a:avLst/>
          </a:prstGeom>
          <a:noFill/>
          <a:ln w="9525">
            <a:noFill/>
            <a:miter lim="800000"/>
            <a:headEnd/>
            <a:tailEnd/>
          </a:ln>
        </p:spPr>
        <p:txBody>
          <a:bodyPr wrap="square">
            <a:spAutoFit/>
          </a:bodyPr>
          <a:lstStyle/>
          <a:p>
            <a:pPr>
              <a:spcBef>
                <a:spcPct val="50000"/>
              </a:spcBef>
              <a:buFontTx/>
              <a:buChar char="-"/>
            </a:pPr>
            <a:r>
              <a:rPr lang="sl-SI" sz="2800" dirty="0">
                <a:latin typeface="Times New Roman" pitchFamily="18" charset="0"/>
              </a:rPr>
              <a:t> </a:t>
            </a:r>
            <a:r>
              <a:rPr lang="en-US" sz="2800" b="1" dirty="0" err="1">
                <a:solidFill>
                  <a:srgbClr val="FF3300"/>
                </a:solidFill>
                <a:latin typeface="Times New Roman" pitchFamily="18" charset="0"/>
                <a:cs typeface="Times New Roman" pitchFamily="18" charset="0"/>
              </a:rPr>
              <a:t>Hektoen</a:t>
            </a:r>
            <a:r>
              <a:rPr lang="en-US" sz="2800" b="1" dirty="0">
                <a:solidFill>
                  <a:srgbClr val="FF3300"/>
                </a:solidFill>
                <a:latin typeface="Times New Roman" pitchFamily="18" charset="0"/>
                <a:cs typeface="Times New Roman" pitchFamily="18" charset="0"/>
              </a:rPr>
              <a:t> agar</a:t>
            </a:r>
            <a:r>
              <a:rPr lang="en-US" sz="2800" b="1" dirty="0">
                <a:solidFill>
                  <a:srgbClr val="FF3300"/>
                </a:solidFill>
                <a:latin typeface="Times New Roman" pitchFamily="18" charset="0"/>
              </a:rPr>
              <a:t> </a:t>
            </a:r>
            <a:r>
              <a:rPr lang="sl-SI" sz="2800" dirty="0">
                <a:latin typeface="Times New Roman" pitchFamily="18" charset="0"/>
              </a:rPr>
              <a:t>- ž</a:t>
            </a:r>
            <a:r>
              <a:rPr lang="en-US" sz="2800" dirty="0" err="1">
                <a:latin typeface="Times New Roman" pitchFamily="18" charset="0"/>
                <a:cs typeface="Times New Roman" pitchFamily="18" charset="0"/>
              </a:rPr>
              <a:t>učne</a:t>
            </a:r>
            <a:r>
              <a:rPr lang="en-US" sz="2800" dirty="0">
                <a:latin typeface="Times New Roman" pitchFamily="18" charset="0"/>
                <a:cs typeface="Times New Roman" pitchFamily="18" charset="0"/>
              </a:rPr>
              <a:t> soli</a:t>
            </a:r>
            <a:r>
              <a:rPr lang="sl-SI" sz="2800" dirty="0">
                <a:latin typeface="Times New Roman" pitchFamily="18" charset="0"/>
              </a:rPr>
              <a:t>, l</a:t>
            </a:r>
            <a:r>
              <a:rPr lang="en-US" sz="2800" dirty="0" err="1">
                <a:latin typeface="Times New Roman" pitchFamily="18" charset="0"/>
                <a:cs typeface="Times New Roman" pitchFamily="18" charset="0"/>
              </a:rPr>
              <a:t>aktoza</a:t>
            </a:r>
            <a:r>
              <a:rPr lang="sl-SI" sz="2800" dirty="0">
                <a:latin typeface="Times New Roman" pitchFamily="18" charset="0"/>
              </a:rPr>
              <a:t>, s</a:t>
            </a:r>
            <a:r>
              <a:rPr lang="en-US" sz="2800" dirty="0" err="1">
                <a:latin typeface="Times New Roman" pitchFamily="18" charset="0"/>
                <a:cs typeface="Times New Roman" pitchFamily="18" charset="0"/>
              </a:rPr>
              <a:t>alicin</a:t>
            </a:r>
            <a:r>
              <a:rPr lang="sl-SI" sz="2800" dirty="0">
                <a:latin typeface="Times New Roman" pitchFamily="18" charset="0"/>
              </a:rPr>
              <a:t>, s</a:t>
            </a:r>
            <a:r>
              <a:rPr lang="en-US" sz="2800" dirty="0" err="1">
                <a:latin typeface="Times New Roman" pitchFamily="18" charset="0"/>
                <a:cs typeface="Times New Roman" pitchFamily="18" charset="0"/>
              </a:rPr>
              <a:t>oli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gvožđa</a:t>
            </a:r>
            <a:r>
              <a:rPr lang="sl-SI" sz="2800" dirty="0">
                <a:latin typeface="Times New Roman" pitchFamily="18" charset="0"/>
              </a:rPr>
              <a:t>, </a:t>
            </a:r>
            <a:r>
              <a:rPr lang="sl-SI" sz="2800" dirty="0" smtClean="0">
                <a:latin typeface="Times New Roman" pitchFamily="18" charset="0"/>
              </a:rPr>
              <a:t>  	                 b</a:t>
            </a:r>
            <a:r>
              <a:rPr lang="en-US" sz="2800" dirty="0" err="1">
                <a:latin typeface="Times New Roman" pitchFamily="18" charset="0"/>
                <a:cs typeface="Times New Roman" pitchFamily="18" charset="0"/>
              </a:rPr>
              <a:t>romtimol</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plavo</a:t>
            </a:r>
            <a:r>
              <a:rPr lang="sl-SI" sz="2800" dirty="0">
                <a:latin typeface="Times New Roman" pitchFamily="18" charset="0"/>
              </a:rPr>
              <a:t>                                          </a:t>
            </a:r>
            <a:r>
              <a:rPr lang="sl-SI" sz="2800" dirty="0" smtClean="0">
                <a:latin typeface="Times New Roman" pitchFamily="18" charset="0"/>
              </a:rPr>
              <a:t>                            - </a:t>
            </a:r>
            <a:r>
              <a:rPr lang="sl-SI" sz="2800" dirty="0">
                <a:latin typeface="Times New Roman" pitchFamily="18" charset="0"/>
              </a:rPr>
              <a:t>n</a:t>
            </a:r>
            <a:r>
              <a:rPr lang="en-US" sz="2800" dirty="0">
                <a:latin typeface="Times New Roman" pitchFamily="18" charset="0"/>
                <a:cs typeface="Times New Roman" pitchFamily="18" charset="0"/>
              </a:rPr>
              <a:t>e </a:t>
            </a:r>
            <a:r>
              <a:rPr lang="en-US" sz="2800" dirty="0" err="1">
                <a:latin typeface="Times New Roman" pitchFamily="18" charset="0"/>
                <a:cs typeface="Times New Roman" pitchFamily="18" charset="0"/>
              </a:rPr>
              <a:t>razlažu</a:t>
            </a:r>
            <a:r>
              <a:rPr lang="sl-SI" sz="2800" dirty="0">
                <a:latin typeface="Times New Roman" pitchFamily="18" charset="0"/>
              </a:rPr>
              <a:t> </a:t>
            </a:r>
            <a:r>
              <a:rPr lang="sr-Latn-RS" sz="2800" dirty="0" smtClean="0">
                <a:latin typeface="Times New Roman" pitchFamily="18" charset="0"/>
                <a:cs typeface="Times New Roman" pitchFamily="18" charset="0"/>
              </a:rPr>
              <a:t>laktozu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zelena</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plavo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zelena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boja</a:t>
            </a:r>
            <a:r>
              <a:rPr lang="sl-SI" sz="2800" dirty="0">
                <a:latin typeface="Times New Roman" pitchFamily="18" charset="0"/>
              </a:rPr>
              <a:t>              </a:t>
            </a:r>
            <a:r>
              <a:rPr lang="sl-SI" sz="2800" dirty="0" smtClean="0">
                <a:latin typeface="Times New Roman" pitchFamily="18" charset="0"/>
              </a:rPr>
              <a:t>            </a:t>
            </a:r>
            <a:r>
              <a:rPr lang="sl-SI" sz="2800" dirty="0">
                <a:latin typeface="Times New Roman" pitchFamily="18" charset="0"/>
              </a:rPr>
              <a:t>- r</a:t>
            </a:r>
            <a:r>
              <a:rPr lang="en-US" sz="2800" dirty="0" err="1">
                <a:latin typeface="Times New Roman" pitchFamily="18" charset="0"/>
                <a:cs typeface="Times New Roman" pitchFamily="18" charset="0"/>
              </a:rPr>
              <a:t>azlažu</a:t>
            </a:r>
            <a:r>
              <a:rPr lang="sl-SI" sz="2800" dirty="0">
                <a:latin typeface="Times New Roman" pitchFamily="18" charset="0"/>
              </a:rPr>
              <a:t> </a:t>
            </a:r>
            <a:r>
              <a:rPr lang="sr-Latn-RS" sz="2800" dirty="0" smtClean="0">
                <a:latin typeface="Times New Roman" pitchFamily="18" charset="0"/>
                <a:cs typeface="Times New Roman" pitchFamily="18" charset="0"/>
              </a:rPr>
              <a:t>laktozu </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žuto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narandžasta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boja</a:t>
            </a:r>
            <a:r>
              <a:rPr lang="sl-SI" sz="2800" dirty="0">
                <a:latin typeface="Times New Roman" pitchFamily="18" charset="0"/>
              </a:rPr>
              <a:t>                   </a:t>
            </a:r>
            <a:r>
              <a:rPr lang="sl-SI" sz="2800" dirty="0" smtClean="0">
                <a:latin typeface="Times New Roman" pitchFamily="18" charset="0"/>
              </a:rPr>
              <a:t>              </a:t>
            </a:r>
            <a:r>
              <a:rPr lang="sl-SI" sz="2800" dirty="0">
                <a:latin typeface="Times New Roman" pitchFamily="18" charset="0"/>
              </a:rPr>
              <a:t>- p</a:t>
            </a:r>
            <a:r>
              <a:rPr lang="en-US" sz="2800" dirty="0" err="1">
                <a:latin typeface="Times New Roman" pitchFamily="18" charset="0"/>
                <a:cs typeface="Times New Roman" pitchFamily="18" charset="0"/>
              </a:rPr>
              <a:t>rodukcija</a:t>
            </a:r>
            <a:r>
              <a:rPr lang="en-US" sz="2800" dirty="0">
                <a:latin typeface="Times New Roman" pitchFamily="18" charset="0"/>
                <a:cs typeface="Times New Roman" pitchFamily="18" charset="0"/>
              </a:rPr>
              <a:t> H</a:t>
            </a:r>
            <a:r>
              <a:rPr lang="en-US" sz="2800" baseline="-30000" dirty="0">
                <a:latin typeface="Times New Roman" pitchFamily="18" charset="0"/>
                <a:cs typeface="Times New Roman" pitchFamily="18" charset="0"/>
              </a:rPr>
              <a:t>2</a:t>
            </a:r>
            <a:r>
              <a:rPr lang="en-US" sz="2800" dirty="0">
                <a:latin typeface="Times New Roman" pitchFamily="18" charset="0"/>
                <a:cs typeface="Times New Roman" pitchFamily="18" charset="0"/>
              </a:rPr>
              <a:t>S-crni </a:t>
            </a:r>
            <a:r>
              <a:rPr lang="en-US" sz="2800" dirty="0" err="1">
                <a:latin typeface="Times New Roman" pitchFamily="18" charset="0"/>
                <a:cs typeface="Times New Roman" pitchFamily="18" charset="0"/>
              </a:rPr>
              <a:t>centar</a:t>
            </a:r>
            <a:r>
              <a:rPr lang="en-US" sz="2800" dirty="0">
                <a:latin typeface="Times New Roman" pitchFamily="18" charset="0"/>
                <a:cs typeface="Times New Roman" pitchFamily="18" charset="0"/>
              </a:rPr>
              <a:t> </a:t>
            </a:r>
            <a:r>
              <a:rPr lang="sl-SI" sz="2800" dirty="0">
                <a:latin typeface="Times New Roman" pitchFamily="18" charset="0"/>
              </a:rPr>
              <a:t> </a:t>
            </a:r>
            <a:r>
              <a:rPr lang="en-US" sz="2800" dirty="0">
                <a:latin typeface="Times New Roman" pitchFamily="18" charset="0"/>
              </a:rPr>
              <a:t>   </a:t>
            </a:r>
          </a:p>
        </p:txBody>
      </p:sp>
      <p:pic>
        <p:nvPicPr>
          <p:cNvPr id="13315" name="Picture 3" descr="HE-SALM1"/>
          <p:cNvPicPr>
            <a:picLocks noChangeAspect="1" noChangeArrowheads="1"/>
          </p:cNvPicPr>
          <p:nvPr/>
        </p:nvPicPr>
        <p:blipFill>
          <a:blip r:embed="rId3" cstate="print"/>
          <a:srcRect/>
          <a:stretch>
            <a:fillRect/>
          </a:stretch>
        </p:blipFill>
        <p:spPr bwMode="auto">
          <a:xfrm>
            <a:off x="4419600" y="2895600"/>
            <a:ext cx="4316379" cy="2819400"/>
          </a:xfrm>
          <a:prstGeom prst="rect">
            <a:avLst/>
          </a:prstGeom>
          <a:noFill/>
          <a:ln w="9525">
            <a:noFill/>
            <a:miter lim="800000"/>
            <a:headEnd/>
            <a:tailEnd/>
          </a:ln>
        </p:spPr>
      </p:pic>
      <p:pic>
        <p:nvPicPr>
          <p:cNvPr id="13316" name="Picture 4" descr="rambachcoli"/>
          <p:cNvPicPr>
            <a:picLocks noChangeAspect="1" noChangeArrowheads="1"/>
          </p:cNvPicPr>
          <p:nvPr/>
        </p:nvPicPr>
        <p:blipFill>
          <a:blip r:embed="rId4" cstate="print">
            <a:lum bright="-16000" contrast="6000"/>
          </a:blip>
          <a:srcRect/>
          <a:stretch>
            <a:fillRect/>
          </a:stretch>
        </p:blipFill>
        <p:spPr bwMode="auto">
          <a:xfrm>
            <a:off x="990600" y="2819400"/>
            <a:ext cx="2895600" cy="2895600"/>
          </a:xfrm>
          <a:prstGeom prst="rect">
            <a:avLst/>
          </a:prstGeom>
          <a:noFill/>
          <a:ln w="9525">
            <a:noFill/>
            <a:miter lim="800000"/>
            <a:headEnd/>
            <a:tailEnd/>
          </a:ln>
        </p:spPr>
      </p:pic>
    </p:spTree>
    <p:extLst>
      <p:ext uri="{BB962C8B-B14F-4D97-AF65-F5344CB8AC3E}">
        <p14:creationId xmlns:p14="http://schemas.microsoft.com/office/powerpoint/2010/main" val="15999773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ektoen"/>
          <p:cNvPicPr>
            <a:picLocks noChangeAspect="1" noChangeArrowheads="1"/>
          </p:cNvPicPr>
          <p:nvPr/>
        </p:nvPicPr>
        <p:blipFill>
          <a:blip r:embed="rId2" cstate="print"/>
          <a:srcRect/>
          <a:stretch>
            <a:fillRect/>
          </a:stretch>
        </p:blipFill>
        <p:spPr>
          <a:xfrm>
            <a:off x="304800" y="1371600"/>
            <a:ext cx="3695700" cy="3695700"/>
          </a:xfrm>
          <a:prstGeom prst="rect">
            <a:avLst/>
          </a:prstGeom>
          <a:noFill/>
          <a:ln/>
        </p:spPr>
      </p:pic>
      <p:pic>
        <p:nvPicPr>
          <p:cNvPr id="3" name="Picture 3" descr="ent6"/>
          <p:cNvPicPr>
            <a:picLocks noChangeAspect="1" noChangeArrowheads="1"/>
          </p:cNvPicPr>
          <p:nvPr/>
        </p:nvPicPr>
        <p:blipFill>
          <a:blip r:embed="rId3" cstate="print"/>
          <a:srcRect/>
          <a:stretch>
            <a:fillRect/>
          </a:stretch>
        </p:blipFill>
        <p:spPr bwMode="auto">
          <a:xfrm>
            <a:off x="4876800" y="1314450"/>
            <a:ext cx="3810000" cy="3810000"/>
          </a:xfrm>
          <a:prstGeom prst="rect">
            <a:avLst/>
          </a:prstGeom>
          <a:noFill/>
        </p:spPr>
      </p:pic>
    </p:spTree>
    <p:extLst>
      <p:ext uri="{BB962C8B-B14F-4D97-AF65-F5344CB8AC3E}">
        <p14:creationId xmlns:p14="http://schemas.microsoft.com/office/powerpoint/2010/main" val="13233153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28600" y="381000"/>
            <a:ext cx="8534400" cy="2893100"/>
          </a:xfrm>
          <a:prstGeom prst="rect">
            <a:avLst/>
          </a:prstGeom>
          <a:noFill/>
          <a:ln w="9525">
            <a:noFill/>
            <a:miter lim="800000"/>
            <a:headEnd/>
            <a:tailEnd/>
          </a:ln>
        </p:spPr>
        <p:txBody>
          <a:bodyPr>
            <a:spAutoFit/>
          </a:bodyPr>
          <a:lstStyle/>
          <a:p>
            <a:pPr algn="just">
              <a:spcBef>
                <a:spcPct val="50000"/>
              </a:spcBef>
              <a:buFontTx/>
              <a:buChar char="-"/>
              <a:defRPr/>
            </a:pPr>
            <a:r>
              <a:rPr lang="sr-Latn-CS" sz="2800" dirty="0">
                <a:latin typeface="Times New Roman" pitchFamily="18" charset="0"/>
                <a:cs typeface="Times New Roman" pitchFamily="18" charset="0"/>
              </a:rPr>
              <a:t> </a:t>
            </a:r>
            <a:r>
              <a:rPr lang="en-US" sz="2800" dirty="0">
                <a:latin typeface="Times New Roman" pitchFamily="18" charset="0"/>
                <a:cs typeface="Times New Roman" pitchFamily="18" charset="0"/>
              </a:rPr>
              <a:t>Na </a:t>
            </a:r>
            <a:r>
              <a:rPr lang="en-US" sz="2800" dirty="0" err="1">
                <a:latin typeface="Times New Roman" pitchFamily="18" charset="0"/>
                <a:cs typeface="Times New Roman" pitchFamily="18" charset="0"/>
              </a:rPr>
              <a:t>osnovu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građe</a:t>
            </a:r>
            <a:r>
              <a:rPr lang="en-US" sz="2800" dirty="0">
                <a:latin typeface="Times New Roman" pitchFamily="18" charset="0"/>
                <a:cs typeface="Times New Roman" pitchFamily="18" charset="0"/>
              </a:rPr>
              <a:t> O </a:t>
            </a:r>
            <a:r>
              <a:rPr lang="en-US" sz="2800" dirty="0" err="1">
                <a:latin typeface="Times New Roman" pitchFamily="18" charset="0"/>
                <a:cs typeface="Times New Roman" pitchFamily="18" charset="0"/>
              </a:rPr>
              <a:t>somatskog</a:t>
            </a:r>
            <a:r>
              <a:rPr lang="en-US" sz="2800" dirty="0">
                <a:latin typeface="Times New Roman" pitchFamily="18" charset="0"/>
                <a:cs typeface="Times New Roman" pitchFamily="18" charset="0"/>
              </a:rPr>
              <a:t>, H </a:t>
            </a:r>
            <a:r>
              <a:rPr lang="en-US" sz="2800" dirty="0" err="1">
                <a:latin typeface="Times New Roman" pitchFamily="18" charset="0"/>
                <a:cs typeface="Times New Roman" pitchFamily="18" charset="0"/>
              </a:rPr>
              <a:t>flagelarnog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kapsularnog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antigena</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Salmonella</a:t>
            </a:r>
            <a:r>
              <a:rPr lang="en-US" sz="2800" dirty="0">
                <a:latin typeface="Times New Roman" pitchFamily="18" charset="0"/>
                <a:cs typeface="Times New Roman" pitchFamily="18" charset="0"/>
              </a:rPr>
              <a:t> spp. </a:t>
            </a:r>
            <a:r>
              <a:rPr lang="en-US" sz="2800" dirty="0" err="1">
                <a:latin typeface="Times New Roman" pitchFamily="18" charset="0"/>
                <a:cs typeface="Times New Roman" pitchFamily="18" charset="0"/>
              </a:rPr>
              <a:t>su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klasifikovane</a:t>
            </a:r>
            <a:r>
              <a:rPr lang="en-US" sz="2800" dirty="0">
                <a:latin typeface="Times New Roman" pitchFamily="18" charset="0"/>
                <a:cs typeface="Times New Roman" pitchFamily="18" charset="0"/>
              </a:rPr>
              <a:t> u </a:t>
            </a:r>
            <a:r>
              <a:rPr lang="en-US" sz="2800" dirty="0" err="1">
                <a:latin typeface="Times New Roman" pitchFamily="18" charset="0"/>
                <a:cs typeface="Times New Roman" pitchFamily="18" charset="0"/>
              </a:rPr>
              <a:t>serovarijetete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serotipove</a:t>
            </a:r>
            <a:r>
              <a:rPr lang="en-US" sz="2800" dirty="0">
                <a:latin typeface="Times New Roman" pitchFamily="18" charset="0"/>
                <a:cs typeface="Times New Roman" pitchFamily="18" charset="0"/>
              </a:rPr>
              <a:t>)</a:t>
            </a:r>
            <a:endParaRPr lang="sl-SI" sz="2800" dirty="0">
              <a:latin typeface="Times New Roman" pitchFamily="18" charset="0"/>
            </a:endParaRPr>
          </a:p>
          <a:p>
            <a:pPr algn="just">
              <a:spcBef>
                <a:spcPct val="50000"/>
              </a:spcBef>
              <a:buFontTx/>
              <a:buChar char="-"/>
              <a:defRPr/>
            </a:pPr>
            <a:r>
              <a:rPr lang="sl-SI" sz="2800" dirty="0">
                <a:latin typeface="Times New Roman" pitchFamily="18" charset="0"/>
              </a:rPr>
              <a:t> </a:t>
            </a:r>
            <a:r>
              <a:rPr lang="en-US" sz="2800" dirty="0" err="1">
                <a:latin typeface="Times New Roman" pitchFamily="18" charset="0"/>
                <a:cs typeface="Times New Roman" pitchFamily="18" charset="0"/>
              </a:rPr>
              <a:t>Prema</a:t>
            </a:r>
            <a:r>
              <a:rPr lang="en-US" sz="2800" dirty="0">
                <a:latin typeface="Times New Roman" pitchFamily="18" charset="0"/>
                <a:cs typeface="Times New Roman" pitchFamily="18" charset="0"/>
              </a:rPr>
              <a:t> Kauffmann-White </a:t>
            </a:r>
            <a:r>
              <a:rPr lang="en-US" sz="2800" dirty="0" err="1">
                <a:latin typeface="Times New Roman" pitchFamily="18" charset="0"/>
                <a:cs typeface="Times New Roman" pitchFamily="18" charset="0"/>
              </a:rPr>
              <a:t>shemi</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sada</a:t>
            </a:r>
            <a:r>
              <a:rPr lang="en-US" sz="2800" dirty="0">
                <a:latin typeface="Times New Roman" pitchFamily="18" charset="0"/>
                <a:cs typeface="Times New Roman" pitchFamily="18" charset="0"/>
              </a:rPr>
              <a:t> je </a:t>
            </a:r>
            <a:r>
              <a:rPr lang="en-US" sz="2800" dirty="0" err="1">
                <a:latin typeface="Times New Roman" pitchFamily="18" charset="0"/>
                <a:cs typeface="Times New Roman" pitchFamily="18" charset="0"/>
              </a:rPr>
              <a:t>otkriveno</a:t>
            </a:r>
            <a:r>
              <a:rPr lang="en-US" sz="2800" dirty="0">
                <a:latin typeface="Times New Roman" pitchFamily="18" charset="0"/>
                <a:cs typeface="Times New Roman" pitchFamily="18" charset="0"/>
              </a:rPr>
              <a:t> </a:t>
            </a:r>
            <a:r>
              <a:rPr lang="sr-Latn-RS" sz="2800" dirty="0" smtClean="0">
                <a:latin typeface="Times New Roman" pitchFamily="18" charset="0"/>
                <a:cs typeface="Times New Roman" pitchFamily="18" charset="0"/>
              </a:rPr>
              <a:t>oko </a:t>
            </a:r>
            <a:r>
              <a:rPr lang="en-US" sz="2800" b="1" dirty="0" smtClean="0">
                <a:solidFill>
                  <a:srgbClr val="FF3300"/>
                </a:solidFill>
                <a:latin typeface="Times New Roman" pitchFamily="18" charset="0"/>
                <a:cs typeface="Times New Roman" pitchFamily="18" charset="0"/>
              </a:rPr>
              <a:t>2</a:t>
            </a:r>
            <a:r>
              <a:rPr lang="sr-Latn-RS" sz="2800" b="1" dirty="0" smtClean="0">
                <a:solidFill>
                  <a:srgbClr val="FF3300"/>
                </a:solidFill>
                <a:latin typeface="Times New Roman" pitchFamily="18" charset="0"/>
                <a:cs typeface="Times New Roman" pitchFamily="18" charset="0"/>
              </a:rPr>
              <a:t>6</a:t>
            </a:r>
            <a:r>
              <a:rPr lang="en-US" sz="2800" b="1" dirty="0" smtClean="0">
                <a:solidFill>
                  <a:srgbClr val="FF3300"/>
                </a:solidFill>
                <a:latin typeface="Times New Roman" pitchFamily="18" charset="0"/>
                <a:cs typeface="Times New Roman" pitchFamily="18" charset="0"/>
              </a:rPr>
              <a:t>00 </a:t>
            </a:r>
            <a:r>
              <a:rPr lang="en-US" sz="2800" b="1" dirty="0" err="1">
                <a:solidFill>
                  <a:srgbClr val="FF3300"/>
                </a:solidFill>
                <a:latin typeface="Times New Roman" pitchFamily="18" charset="0"/>
                <a:cs typeface="Times New Roman" pitchFamily="18" charset="0"/>
              </a:rPr>
              <a:t>različitih</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serovarijeteta</a:t>
            </a:r>
            <a:r>
              <a:rPr lang="en-US" sz="2800" dirty="0">
                <a:latin typeface="Times New Roman" pitchFamily="18" charset="0"/>
                <a:cs typeface="Times New Roman" pitchFamily="18" charset="0"/>
              </a:rPr>
              <a:t>, a </a:t>
            </a:r>
            <a:r>
              <a:rPr lang="en-US" sz="2800" dirty="0" err="1">
                <a:latin typeface="Times New Roman" pitchFamily="18" charset="0"/>
                <a:cs typeface="Times New Roman" pitchFamily="18" charset="0"/>
              </a:rPr>
              <a:t>taj</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broj</a:t>
            </a:r>
            <a:r>
              <a:rPr lang="en-US" sz="2800" dirty="0">
                <a:latin typeface="Times New Roman" pitchFamily="18" charset="0"/>
                <a:cs typeface="Times New Roman" pitchFamily="18" charset="0"/>
              </a:rPr>
              <a:t> se </a:t>
            </a:r>
            <a:r>
              <a:rPr lang="en-US" sz="2800" dirty="0" err="1">
                <a:latin typeface="Times New Roman" pitchFamily="18" charset="0"/>
                <a:cs typeface="Times New Roman" pitchFamily="18" charset="0"/>
              </a:rPr>
              <a:t>svakog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povećava</a:t>
            </a:r>
            <a:r>
              <a:rPr lang="en-US" sz="2800" dirty="0">
                <a:latin typeface="Times New Roman" pitchFamily="18" charset="0"/>
              </a:rPr>
              <a:t> </a:t>
            </a:r>
          </a:p>
        </p:txBody>
      </p:sp>
      <p:pic>
        <p:nvPicPr>
          <p:cNvPr id="28675" name="Picture 6" descr="sldaglt"/>
          <p:cNvPicPr>
            <a:picLocks noChangeAspect="1" noChangeArrowheads="1"/>
          </p:cNvPicPr>
          <p:nvPr/>
        </p:nvPicPr>
        <p:blipFill>
          <a:blip r:embed="rId3" cstate="print"/>
          <a:srcRect/>
          <a:stretch>
            <a:fillRect/>
          </a:stretch>
        </p:blipFill>
        <p:spPr bwMode="auto">
          <a:xfrm>
            <a:off x="2895600" y="3657600"/>
            <a:ext cx="3581400" cy="2223719"/>
          </a:xfrm>
          <a:prstGeom prst="rect">
            <a:avLst/>
          </a:prstGeom>
          <a:noFill/>
          <a:ln w="3175">
            <a:solidFill>
              <a:srgbClr val="000000"/>
            </a:solidFill>
            <a:miter lim="800000"/>
            <a:headEnd/>
            <a:tailEnd/>
          </a:ln>
        </p:spPr>
      </p:pic>
    </p:spTree>
    <p:extLst>
      <p:ext uri="{BB962C8B-B14F-4D97-AF65-F5344CB8AC3E}">
        <p14:creationId xmlns:p14="http://schemas.microsoft.com/office/powerpoint/2010/main" val="21504782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990600"/>
            <a:ext cx="8490513" cy="4127696"/>
          </a:xfrm>
          <a:prstGeom prst="rect">
            <a:avLst/>
          </a:prstGeom>
        </p:spPr>
      </p:pic>
    </p:spTree>
    <p:extLst>
      <p:ext uri="{BB962C8B-B14F-4D97-AF65-F5344CB8AC3E}">
        <p14:creationId xmlns:p14="http://schemas.microsoft.com/office/powerpoint/2010/main" val="32980717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10718472"/>
              </p:ext>
            </p:extLst>
          </p:nvPr>
        </p:nvGraphicFramePr>
        <p:xfrm>
          <a:off x="381000" y="1371600"/>
          <a:ext cx="8305801" cy="4648196"/>
        </p:xfrm>
        <a:graphic>
          <a:graphicData uri="http://schemas.openxmlformats.org/drawingml/2006/table">
            <a:tbl>
              <a:tblPr/>
              <a:tblGrid>
                <a:gridCol w="1437542"/>
                <a:gridCol w="2438498"/>
                <a:gridCol w="1476587"/>
                <a:gridCol w="1476587"/>
                <a:gridCol w="1476587"/>
              </a:tblGrid>
              <a:tr h="996042">
                <a:tc>
                  <a:txBody>
                    <a:bodyPr/>
                    <a:lstStyle/>
                    <a:p>
                      <a:pPr marL="0" marR="0" algn="just">
                        <a:spcBef>
                          <a:spcPts val="0"/>
                        </a:spcBef>
                        <a:spcAft>
                          <a:spcPts val="0"/>
                        </a:spcAft>
                      </a:pPr>
                      <a:r>
                        <a:rPr lang="en-US" sz="2000" b="1" dirty="0" err="1">
                          <a:solidFill>
                            <a:srgbClr val="002060"/>
                          </a:solidFill>
                          <a:latin typeface="Times New Roman" pitchFamily="18" charset="0"/>
                          <a:ea typeface="Times New Roman"/>
                          <a:cs typeface="Times New Roman" pitchFamily="18" charset="0"/>
                        </a:rPr>
                        <a:t>Grupa</a:t>
                      </a:r>
                      <a:r>
                        <a:rPr lang="en-US" sz="2000" b="1" dirty="0">
                          <a:solidFill>
                            <a:srgbClr val="002060"/>
                          </a:solidFill>
                          <a:latin typeface="Times New Roman" pitchFamily="18" charset="0"/>
                          <a:ea typeface="Times New Roman"/>
                          <a:cs typeface="Times New Roman" pitchFamily="18" charset="0"/>
                        </a:rPr>
                        <a:t> </a:t>
                      </a:r>
                      <a:r>
                        <a:rPr lang="en-US" sz="2000" b="1" i="1" dirty="0">
                          <a:solidFill>
                            <a:srgbClr val="002060"/>
                          </a:solidFill>
                          <a:latin typeface="Times New Roman" pitchFamily="18" charset="0"/>
                          <a:ea typeface="Times New Roman"/>
                          <a:cs typeface="Times New Roman" pitchFamily="18" charset="0"/>
                        </a:rPr>
                        <a:t>Salmonella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dirty="0" err="1">
                          <a:solidFill>
                            <a:srgbClr val="002060"/>
                          </a:solidFill>
                          <a:latin typeface="Times New Roman" pitchFamily="18" charset="0"/>
                          <a:ea typeface="Times New Roman"/>
                          <a:cs typeface="Times New Roman" pitchFamily="18" charset="0"/>
                        </a:rPr>
                        <a:t>Naziv</a:t>
                      </a:r>
                      <a:r>
                        <a:rPr lang="en-US" sz="2000" b="1" dirty="0">
                          <a:solidFill>
                            <a:srgbClr val="002060"/>
                          </a:solidFill>
                          <a:latin typeface="Times New Roman" pitchFamily="18" charset="0"/>
                          <a:ea typeface="Times New Roman"/>
                          <a:cs typeface="Times New Roman" pitchFamily="18" charset="0"/>
                        </a:rPr>
                        <a:t> </a:t>
                      </a:r>
                      <a:r>
                        <a:rPr lang="en-US" sz="2000" b="1" dirty="0" err="1">
                          <a:solidFill>
                            <a:srgbClr val="002060"/>
                          </a:solidFill>
                          <a:latin typeface="Times New Roman" pitchFamily="18" charset="0"/>
                          <a:ea typeface="Times New Roman"/>
                          <a:cs typeface="Times New Roman" pitchFamily="18" charset="0"/>
                        </a:rPr>
                        <a:t>serovarijeteta</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a:solidFill>
                            <a:srgbClr val="002060"/>
                          </a:solidFill>
                          <a:latin typeface="Times New Roman" pitchFamily="18" charset="0"/>
                          <a:ea typeface="Times New Roman"/>
                          <a:cs typeface="Times New Roman" pitchFamily="18" charset="0"/>
                        </a:rPr>
                        <a:t>O antigen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a:solidFill>
                            <a:srgbClr val="002060"/>
                          </a:solidFill>
                          <a:latin typeface="Times New Roman" pitchFamily="18" charset="0"/>
                          <a:ea typeface="Times New Roman"/>
                          <a:cs typeface="Times New Roman" pitchFamily="18" charset="0"/>
                        </a:rPr>
                        <a:t>H-1 antigen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b="1">
                          <a:solidFill>
                            <a:srgbClr val="002060"/>
                          </a:solidFill>
                          <a:latin typeface="Times New Roman" pitchFamily="18" charset="0"/>
                          <a:ea typeface="Times New Roman"/>
                          <a:cs typeface="Times New Roman" pitchFamily="18" charset="0"/>
                        </a:rPr>
                        <a:t>H-2 antigen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a:t>
                      </a:r>
                      <a:r>
                        <a:rPr lang="en-US" sz="2000" b="1" dirty="0" smtClean="0">
                          <a:solidFill>
                            <a:srgbClr val="002060"/>
                          </a:solidFill>
                          <a:latin typeface="Times New Roman" pitchFamily="18" charset="0"/>
                          <a:ea typeface="Times New Roman"/>
                          <a:cs typeface="Times New Roman" pitchFamily="18" charset="0"/>
                        </a:rPr>
                        <a:t>.</a:t>
                      </a:r>
                      <a:r>
                        <a:rPr lang="sr-Latn-RS" sz="2000" b="1" dirty="0" smtClean="0">
                          <a:solidFill>
                            <a:srgbClr val="002060"/>
                          </a:solidFill>
                          <a:latin typeface="Times New Roman" pitchFamily="18" charset="0"/>
                          <a:ea typeface="Times New Roman"/>
                          <a:cs typeface="Times New Roman" pitchFamily="18" charset="0"/>
                        </a:rPr>
                        <a:t> P</a:t>
                      </a:r>
                      <a:r>
                        <a:rPr lang="en-US" sz="2000" b="1" dirty="0" err="1" smtClean="0">
                          <a:solidFill>
                            <a:srgbClr val="002060"/>
                          </a:solidFill>
                          <a:latin typeface="Times New Roman" pitchFamily="18" charset="0"/>
                          <a:ea typeface="Times New Roman"/>
                          <a:cs typeface="Times New Roman" pitchFamily="18" charset="0"/>
                        </a:rPr>
                        <a:t>aratyphi</a:t>
                      </a:r>
                      <a:r>
                        <a:rPr lang="en-US" sz="2000" b="1" dirty="0" smtClean="0">
                          <a:solidFill>
                            <a:srgbClr val="002060"/>
                          </a:solidFill>
                          <a:latin typeface="Times New Roman" pitchFamily="18" charset="0"/>
                          <a:ea typeface="Times New Roman"/>
                          <a:cs typeface="Times New Roman" pitchFamily="18" charset="0"/>
                        </a:rPr>
                        <a:t> </a:t>
                      </a:r>
                      <a:r>
                        <a:rPr lang="en-US" sz="2000" b="1" dirty="0">
                          <a:solidFill>
                            <a:srgbClr val="002060"/>
                          </a:solidFill>
                          <a:latin typeface="Times New Roman" pitchFamily="18" charset="0"/>
                          <a:ea typeface="Times New Roman"/>
                          <a:cs typeface="Times New Roman"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1,2,12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a:t>
                      </a:r>
                      <a:r>
                        <a:rPr lang="en-US" sz="2000" b="1" dirty="0" smtClean="0">
                          <a:solidFill>
                            <a:srgbClr val="002060"/>
                          </a:solidFill>
                          <a:latin typeface="Times New Roman" pitchFamily="18" charset="0"/>
                          <a:ea typeface="Times New Roman"/>
                          <a:cs typeface="Times New Roman" pitchFamily="18" charset="0"/>
                        </a:rPr>
                        <a:t>.</a:t>
                      </a:r>
                      <a:r>
                        <a:rPr lang="sr-Latn-RS" sz="2000" b="1" dirty="0" smtClean="0">
                          <a:solidFill>
                            <a:srgbClr val="002060"/>
                          </a:solidFill>
                          <a:latin typeface="Times New Roman" pitchFamily="18" charset="0"/>
                          <a:ea typeface="Times New Roman"/>
                          <a:cs typeface="Times New Roman" pitchFamily="18" charset="0"/>
                        </a:rPr>
                        <a:t> P</a:t>
                      </a:r>
                      <a:r>
                        <a:rPr lang="en-US" sz="2000" b="1" dirty="0" err="1" smtClean="0">
                          <a:solidFill>
                            <a:srgbClr val="002060"/>
                          </a:solidFill>
                          <a:latin typeface="Times New Roman" pitchFamily="18" charset="0"/>
                          <a:ea typeface="Times New Roman"/>
                          <a:cs typeface="Times New Roman" pitchFamily="18" charset="0"/>
                        </a:rPr>
                        <a:t>aratyphi</a:t>
                      </a:r>
                      <a:r>
                        <a:rPr lang="en-US" sz="2000" b="1" dirty="0" smtClean="0">
                          <a:solidFill>
                            <a:srgbClr val="002060"/>
                          </a:solidFill>
                          <a:latin typeface="Times New Roman" pitchFamily="18" charset="0"/>
                          <a:ea typeface="Times New Roman"/>
                          <a:cs typeface="Times New Roman" pitchFamily="18" charset="0"/>
                        </a:rPr>
                        <a:t> </a:t>
                      </a:r>
                      <a:r>
                        <a:rPr lang="en-US" sz="2000" b="1" dirty="0">
                          <a:solidFill>
                            <a:srgbClr val="002060"/>
                          </a:solidFill>
                          <a:latin typeface="Times New Roman" pitchFamily="18" charset="0"/>
                          <a:ea typeface="Times New Roman"/>
                          <a:cs typeface="Times New Roman"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1,4,5,12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a:t>
                      </a:r>
                      <a:r>
                        <a:rPr lang="en-US" sz="2000" b="1" dirty="0" smtClean="0">
                          <a:solidFill>
                            <a:srgbClr val="002060"/>
                          </a:solidFill>
                          <a:latin typeface="Times New Roman" pitchFamily="18" charset="0"/>
                          <a:ea typeface="Times New Roman"/>
                          <a:cs typeface="Times New Roman" pitchFamily="18" charset="0"/>
                        </a:rPr>
                        <a:t>.</a:t>
                      </a:r>
                      <a:r>
                        <a:rPr lang="sr-Latn-RS" sz="2000" b="1" dirty="0" smtClean="0">
                          <a:solidFill>
                            <a:srgbClr val="002060"/>
                          </a:solidFill>
                          <a:latin typeface="Times New Roman" pitchFamily="18" charset="0"/>
                          <a:ea typeface="Times New Roman"/>
                          <a:cs typeface="Times New Roman" pitchFamily="18" charset="0"/>
                        </a:rPr>
                        <a:t> </a:t>
                      </a:r>
                      <a:r>
                        <a:rPr lang="en-US" sz="2000" b="1" dirty="0" err="1" smtClean="0">
                          <a:solidFill>
                            <a:srgbClr val="002060"/>
                          </a:solidFill>
                          <a:latin typeface="Times New Roman" pitchFamily="18" charset="0"/>
                          <a:ea typeface="Times New Roman"/>
                          <a:cs typeface="Times New Roman" pitchFamily="18" charset="0"/>
                        </a:rPr>
                        <a:t>Typhimurium</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1,4, [5],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C1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a:t>
                      </a:r>
                      <a:r>
                        <a:rPr lang="en-US" sz="2000" b="1" dirty="0" smtClean="0">
                          <a:solidFill>
                            <a:srgbClr val="002060"/>
                          </a:solidFill>
                          <a:latin typeface="Times New Roman" pitchFamily="18" charset="0"/>
                          <a:ea typeface="Times New Roman"/>
                          <a:cs typeface="Times New Roman" pitchFamily="18" charset="0"/>
                        </a:rPr>
                        <a:t>.</a:t>
                      </a:r>
                      <a:r>
                        <a:rPr lang="sr-Latn-RS" sz="2000" b="1" dirty="0" smtClean="0">
                          <a:solidFill>
                            <a:srgbClr val="002060"/>
                          </a:solidFill>
                          <a:latin typeface="Times New Roman" pitchFamily="18" charset="0"/>
                          <a:ea typeface="Times New Roman"/>
                          <a:cs typeface="Times New Roman" pitchFamily="18" charset="0"/>
                        </a:rPr>
                        <a:t> </a:t>
                      </a:r>
                      <a:r>
                        <a:rPr lang="en-US" sz="2000" b="1" dirty="0" err="1" smtClean="0">
                          <a:solidFill>
                            <a:srgbClr val="002060"/>
                          </a:solidFill>
                          <a:latin typeface="Times New Roman" pitchFamily="18" charset="0"/>
                          <a:ea typeface="Times New Roman"/>
                          <a:cs typeface="Times New Roman" pitchFamily="18" charset="0"/>
                        </a:rPr>
                        <a:t>Choleraesuis</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028">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C1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 </a:t>
                      </a:r>
                      <a:r>
                        <a:rPr lang="sr-Latn-RS" sz="2000" b="1" dirty="0" smtClean="0">
                          <a:solidFill>
                            <a:srgbClr val="002060"/>
                          </a:solidFill>
                          <a:latin typeface="Times New Roman" pitchFamily="18" charset="0"/>
                          <a:ea typeface="Times New Roman"/>
                          <a:cs typeface="Times New Roman" pitchFamily="18" charset="0"/>
                        </a:rPr>
                        <a:t>C</a:t>
                      </a:r>
                      <a:r>
                        <a:rPr lang="en-US" sz="2000" b="1" dirty="0" err="1" smtClean="0">
                          <a:solidFill>
                            <a:srgbClr val="002060"/>
                          </a:solidFill>
                          <a:latin typeface="Times New Roman" pitchFamily="18" charset="0"/>
                          <a:ea typeface="Times New Roman"/>
                          <a:cs typeface="Times New Roman" pitchFamily="18" charset="0"/>
                        </a:rPr>
                        <a:t>holeraesuis</a:t>
                      </a:r>
                      <a:endParaRPr lang="en-US" sz="2000" b="1" dirty="0">
                        <a:solidFill>
                          <a:srgbClr val="002060"/>
                        </a:solidFill>
                        <a:latin typeface="Times New Roman" pitchFamily="18" charset="0"/>
                        <a:ea typeface="Times New Roman"/>
                        <a:cs typeface="Times New Roman" pitchFamily="18" charset="0"/>
                      </a:endParaRPr>
                    </a:p>
                    <a:p>
                      <a:pPr marL="0" marR="0">
                        <a:spcBef>
                          <a:spcPts val="0"/>
                        </a:spcBef>
                        <a:spcAft>
                          <a:spcPts val="0"/>
                        </a:spcAft>
                      </a:pPr>
                      <a:r>
                        <a:rPr lang="en-US" sz="2000" b="1" dirty="0" err="1">
                          <a:solidFill>
                            <a:srgbClr val="002060"/>
                          </a:solidFill>
                          <a:latin typeface="Times New Roman" pitchFamily="18" charset="0"/>
                          <a:ea typeface="Times New Roman"/>
                          <a:cs typeface="Times New Roman" pitchFamily="18" charset="0"/>
                        </a:rPr>
                        <a:t>biotip</a:t>
                      </a:r>
                      <a:r>
                        <a:rPr lang="en-US" sz="2000" b="1" dirty="0">
                          <a:solidFill>
                            <a:srgbClr val="002060"/>
                          </a:solidFill>
                          <a:latin typeface="Times New Roman" pitchFamily="18" charset="0"/>
                          <a:ea typeface="Times New Roman"/>
                          <a:cs typeface="Times New Roman" pitchFamily="18" charset="0"/>
                        </a:rPr>
                        <a:t> </a:t>
                      </a:r>
                      <a:r>
                        <a:rPr lang="en-US" sz="2000" b="1" dirty="0" err="1">
                          <a:solidFill>
                            <a:srgbClr val="002060"/>
                          </a:solidFill>
                          <a:latin typeface="Times New Roman" pitchFamily="18" charset="0"/>
                          <a:ea typeface="Times New Roman"/>
                          <a:cs typeface="Times New Roman" pitchFamily="18" charset="0"/>
                        </a:rPr>
                        <a:t>Kunzendorf</a:t>
                      </a:r>
                      <a:r>
                        <a:rPr lang="en-US" sz="2000" b="1" dirty="0">
                          <a:solidFill>
                            <a:srgbClr val="002060"/>
                          </a:solidFill>
                          <a:latin typeface="Times New Roman" pitchFamily="18" charset="0"/>
                          <a:ea typeface="Times New Roman"/>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D1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smtClean="0">
                          <a:solidFill>
                            <a:srgbClr val="002060"/>
                          </a:solidFill>
                          <a:latin typeface="Times New Roman" pitchFamily="18" charset="0"/>
                          <a:ea typeface="Times New Roman"/>
                          <a:cs typeface="Times New Roman" pitchFamily="18" charset="0"/>
                        </a:rPr>
                        <a:t>S.</a:t>
                      </a:r>
                      <a:r>
                        <a:rPr lang="sr-Latn-RS" sz="2000" b="1" baseline="0" dirty="0" smtClean="0">
                          <a:solidFill>
                            <a:srgbClr val="002060"/>
                          </a:solidFill>
                          <a:latin typeface="Times New Roman" pitchFamily="18" charset="0"/>
                          <a:ea typeface="Times New Roman"/>
                          <a:cs typeface="Times New Roman" pitchFamily="18" charset="0"/>
                        </a:rPr>
                        <a:t> E</a:t>
                      </a:r>
                      <a:r>
                        <a:rPr lang="en-US" sz="2000" b="1" dirty="0" err="1" smtClean="0">
                          <a:solidFill>
                            <a:srgbClr val="002060"/>
                          </a:solidFill>
                          <a:latin typeface="Times New Roman" pitchFamily="18" charset="0"/>
                          <a:ea typeface="Times New Roman"/>
                          <a:cs typeface="Times New Roman" pitchFamily="18" charset="0"/>
                        </a:rPr>
                        <a:t>nteritidis</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1, 9, 12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g,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D1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smtClean="0">
                          <a:solidFill>
                            <a:srgbClr val="002060"/>
                          </a:solidFill>
                          <a:latin typeface="Times New Roman" pitchFamily="18" charset="0"/>
                          <a:ea typeface="Times New Roman"/>
                          <a:cs typeface="Times New Roman" pitchFamily="18" charset="0"/>
                        </a:rPr>
                        <a:t>S.</a:t>
                      </a:r>
                      <a:r>
                        <a:rPr lang="sr-Latn-RS" sz="2000" b="1" baseline="0" dirty="0" smtClean="0">
                          <a:solidFill>
                            <a:srgbClr val="002060"/>
                          </a:solidFill>
                          <a:latin typeface="Times New Roman" pitchFamily="18" charset="0"/>
                          <a:ea typeface="Times New Roman"/>
                          <a:cs typeface="Times New Roman" pitchFamily="18" charset="0"/>
                        </a:rPr>
                        <a:t> D</a:t>
                      </a:r>
                      <a:r>
                        <a:rPr lang="en-US" sz="2000" b="1" dirty="0" err="1" smtClean="0">
                          <a:solidFill>
                            <a:srgbClr val="002060"/>
                          </a:solidFill>
                          <a:latin typeface="Times New Roman" pitchFamily="18" charset="0"/>
                          <a:ea typeface="Times New Roman"/>
                          <a:cs typeface="Times New Roman" pitchFamily="18" charset="0"/>
                        </a:rPr>
                        <a:t>ublin</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1,9, 12, [Vi]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g, 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D1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a:solidFill>
                            <a:srgbClr val="002060"/>
                          </a:solidFill>
                          <a:latin typeface="Times New Roman" pitchFamily="18" charset="0"/>
                          <a:ea typeface="Times New Roman"/>
                          <a:cs typeface="Times New Roman" pitchFamily="18" charset="0"/>
                        </a:rPr>
                        <a:t>S</a:t>
                      </a:r>
                      <a:r>
                        <a:rPr lang="en-US" sz="2000" b="1" dirty="0" smtClean="0">
                          <a:solidFill>
                            <a:srgbClr val="002060"/>
                          </a:solidFill>
                          <a:latin typeface="Times New Roman" pitchFamily="18" charset="0"/>
                          <a:ea typeface="Times New Roman"/>
                          <a:cs typeface="Times New Roman" pitchFamily="18" charset="0"/>
                        </a:rPr>
                        <a:t>.</a:t>
                      </a:r>
                      <a:r>
                        <a:rPr lang="sr-Latn-RS" sz="2000" b="1" dirty="0" smtClean="0">
                          <a:solidFill>
                            <a:srgbClr val="002060"/>
                          </a:solidFill>
                          <a:latin typeface="Times New Roman" pitchFamily="18" charset="0"/>
                          <a:ea typeface="Times New Roman"/>
                          <a:cs typeface="Times New Roman" pitchFamily="18" charset="0"/>
                        </a:rPr>
                        <a:t> G</a:t>
                      </a:r>
                      <a:r>
                        <a:rPr lang="en-US" sz="2000" b="1" dirty="0" err="1" smtClean="0">
                          <a:solidFill>
                            <a:srgbClr val="002060"/>
                          </a:solidFill>
                          <a:latin typeface="Times New Roman" pitchFamily="18" charset="0"/>
                          <a:ea typeface="Times New Roman"/>
                          <a:cs typeface="Times New Roman" pitchFamily="18" charset="0"/>
                        </a:rPr>
                        <a:t>allinarum</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1, 9, 12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D1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smtClean="0">
                          <a:solidFill>
                            <a:srgbClr val="002060"/>
                          </a:solidFill>
                          <a:latin typeface="Times New Roman" pitchFamily="18" charset="0"/>
                          <a:ea typeface="Times New Roman"/>
                          <a:cs typeface="Times New Roman" pitchFamily="18" charset="0"/>
                        </a:rPr>
                        <a:t>S.</a:t>
                      </a:r>
                      <a:r>
                        <a:rPr lang="sr-Latn-RS" sz="2000" b="1" dirty="0" smtClean="0">
                          <a:solidFill>
                            <a:srgbClr val="002060"/>
                          </a:solidFill>
                          <a:latin typeface="Times New Roman" pitchFamily="18" charset="0"/>
                          <a:ea typeface="Times New Roman"/>
                          <a:cs typeface="Times New Roman" pitchFamily="18" charset="0"/>
                        </a:rPr>
                        <a:t> </a:t>
                      </a:r>
                      <a:r>
                        <a:rPr lang="en-US" sz="2000" b="1" dirty="0" err="1" smtClean="0">
                          <a:solidFill>
                            <a:srgbClr val="002060"/>
                          </a:solidFill>
                          <a:latin typeface="Times New Roman" pitchFamily="18" charset="0"/>
                          <a:ea typeface="Times New Roman"/>
                          <a:cs typeface="Times New Roman" pitchFamily="18" charset="0"/>
                        </a:rPr>
                        <a:t>Pullorum</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9, 12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014">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E1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dirty="0" smtClean="0">
                          <a:solidFill>
                            <a:srgbClr val="002060"/>
                          </a:solidFill>
                          <a:latin typeface="Times New Roman" pitchFamily="18" charset="0"/>
                          <a:ea typeface="Times New Roman"/>
                          <a:cs typeface="Times New Roman" pitchFamily="18" charset="0"/>
                        </a:rPr>
                        <a:t>S.</a:t>
                      </a:r>
                      <a:r>
                        <a:rPr lang="sr-Latn-RS" sz="2000" b="1" dirty="0" smtClean="0">
                          <a:solidFill>
                            <a:srgbClr val="002060"/>
                          </a:solidFill>
                          <a:latin typeface="Times New Roman" pitchFamily="18" charset="0"/>
                          <a:ea typeface="Times New Roman"/>
                          <a:cs typeface="Times New Roman" pitchFamily="18" charset="0"/>
                        </a:rPr>
                        <a:t> </a:t>
                      </a:r>
                      <a:r>
                        <a:rPr lang="en-US" sz="2000" b="1" dirty="0" err="1" smtClean="0">
                          <a:solidFill>
                            <a:srgbClr val="002060"/>
                          </a:solidFill>
                          <a:latin typeface="Times New Roman" pitchFamily="18" charset="0"/>
                          <a:ea typeface="Times New Roman"/>
                          <a:cs typeface="Times New Roman" pitchFamily="18" charset="0"/>
                        </a:rPr>
                        <a:t>Anatum</a:t>
                      </a:r>
                      <a:endParaRPr lang="en-US" sz="2000" b="1"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b="1">
                          <a:solidFill>
                            <a:srgbClr val="002060"/>
                          </a:solidFill>
                          <a:latin typeface="Times New Roman" pitchFamily="18" charset="0"/>
                          <a:ea typeface="Times New Roman"/>
                          <a:cs typeface="Times New Roman" pitchFamily="18" charset="0"/>
                        </a:rPr>
                        <a:t>3,10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2060"/>
                          </a:solidFill>
                          <a:latin typeface="Times New Roman" pitchFamily="18" charset="0"/>
                          <a:ea typeface="Times New Roman"/>
                          <a:cs typeface="Times New Roman" pitchFamily="18" charset="0"/>
                        </a:rPr>
                        <a:t>e, 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2060"/>
                          </a:solidFill>
                          <a:latin typeface="Times New Roman" pitchFamily="18" charset="0"/>
                          <a:ea typeface="Times New Roman"/>
                          <a:cs typeface="Times New Roman"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itle 6"/>
          <p:cNvSpPr>
            <a:spLocks noGrp="1"/>
          </p:cNvSpPr>
          <p:nvPr>
            <p:ph type="title"/>
          </p:nvPr>
        </p:nvSpPr>
        <p:spPr>
          <a:xfrm>
            <a:off x="990600" y="152400"/>
            <a:ext cx="7696200" cy="914400"/>
          </a:xfrm>
        </p:spPr>
        <p:txBody>
          <a:bodyPr>
            <a:normAutofit/>
          </a:bodyPr>
          <a:lstStyle/>
          <a:p>
            <a:r>
              <a:rPr lang="sr-Latn-RS" sz="3200" b="1" dirty="0" smtClean="0">
                <a:solidFill>
                  <a:srgbClr val="FF3300"/>
                </a:solidFill>
                <a:latin typeface="Times New Roman" pitchFamily="18" charset="0"/>
                <a:cs typeface="Times New Roman" pitchFamily="18" charset="0"/>
              </a:rPr>
              <a:t>Najvažniji </a:t>
            </a:r>
            <a:r>
              <a:rPr lang="en-US" sz="3200" b="1" dirty="0" err="1" smtClean="0">
                <a:solidFill>
                  <a:srgbClr val="FF3300"/>
                </a:solidFill>
                <a:latin typeface="Times New Roman" pitchFamily="18" charset="0"/>
                <a:cs typeface="Times New Roman" pitchFamily="18" charset="0"/>
              </a:rPr>
              <a:t>serovarijeteti</a:t>
            </a:r>
            <a:r>
              <a:rPr lang="en-US" sz="3200" b="1" dirty="0" smtClean="0">
                <a:solidFill>
                  <a:srgbClr val="FF3300"/>
                </a:solidFill>
                <a:latin typeface="Times New Roman" pitchFamily="18" charset="0"/>
                <a:cs typeface="Times New Roman" pitchFamily="18" charset="0"/>
              </a:rPr>
              <a:t> </a:t>
            </a:r>
            <a:r>
              <a:rPr lang="en-US" sz="3200" b="1" i="1" dirty="0" smtClean="0">
                <a:solidFill>
                  <a:srgbClr val="FF3300"/>
                </a:solidFill>
                <a:latin typeface="Times New Roman" pitchFamily="18" charset="0"/>
                <a:cs typeface="Times New Roman" pitchFamily="18" charset="0"/>
              </a:rPr>
              <a:t>Salmonella</a:t>
            </a:r>
            <a:r>
              <a:rPr lang="en-US" sz="3200" b="1" dirty="0" smtClean="0">
                <a:solidFill>
                  <a:srgbClr val="FF3300"/>
                </a:solidFill>
                <a:latin typeface="Times New Roman" pitchFamily="18" charset="0"/>
                <a:cs typeface="Times New Roman" pitchFamily="18" charset="0"/>
              </a:rPr>
              <a:t> spp.</a:t>
            </a:r>
            <a:endParaRPr lang="en-US" sz="3200" b="1" dirty="0">
              <a:solidFill>
                <a:srgbClr val="FF3300"/>
              </a:solidFill>
              <a:latin typeface="Times New Roman" pitchFamily="18" charset="0"/>
              <a:cs typeface="Times New Roman" pitchFamily="18" charset="0"/>
            </a:endParaRPr>
          </a:p>
        </p:txBody>
      </p:sp>
    </p:spTree>
    <p:extLst>
      <p:ext uri="{BB962C8B-B14F-4D97-AF65-F5344CB8AC3E}">
        <p14:creationId xmlns:p14="http://schemas.microsoft.com/office/powerpoint/2010/main" val="33039733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381000"/>
            <a:ext cx="8382000" cy="4832092"/>
          </a:xfrm>
          <a:prstGeom prst="rect">
            <a:avLst/>
          </a:prstGeom>
          <a:noFill/>
          <a:ln w="9525">
            <a:noFill/>
            <a:miter lim="800000"/>
            <a:headEnd/>
            <a:tailEnd/>
          </a:ln>
        </p:spPr>
        <p:txBody>
          <a:bodyPr>
            <a:spAutoFit/>
          </a:bodyPr>
          <a:lstStyle/>
          <a:p>
            <a:pPr>
              <a:spcBef>
                <a:spcPct val="50000"/>
              </a:spcBef>
              <a:defRPr/>
            </a:pPr>
            <a:r>
              <a:rPr lang="sl-SI" sz="2800" b="1" dirty="0">
                <a:solidFill>
                  <a:srgbClr val="002060"/>
                </a:solidFill>
                <a:latin typeface="Times New Roman" pitchFamily="18" charset="0"/>
              </a:rPr>
              <a:t>- </a:t>
            </a:r>
            <a:r>
              <a:rPr lang="en-US" sz="2800" b="1" dirty="0">
                <a:solidFill>
                  <a:srgbClr val="002060"/>
                </a:solidFill>
                <a:latin typeface="Times New Roman" pitchFamily="18" charset="0"/>
                <a:cs typeface="Times New Roman" pitchFamily="18" charset="0"/>
              </a:rPr>
              <a:t>Na </a:t>
            </a:r>
            <a:r>
              <a:rPr lang="en-US" sz="2800" b="1" dirty="0" err="1">
                <a:solidFill>
                  <a:srgbClr val="002060"/>
                </a:solidFill>
                <a:latin typeface="Times New Roman" pitchFamily="18" charset="0"/>
                <a:cs typeface="Times New Roman" pitchFamily="18" charset="0"/>
              </a:rPr>
              <a:t>osnovu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adaptiranosti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prema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domaćinu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serovarijeteti</a:t>
            </a:r>
            <a:r>
              <a:rPr lang="en-US" sz="2800" b="1" dirty="0">
                <a:solidFill>
                  <a:srgbClr val="002060"/>
                </a:solidFill>
                <a:latin typeface="Times New Roman" pitchFamily="18" charset="0"/>
                <a:cs typeface="Times New Roman" pitchFamily="18" charset="0"/>
              </a:rPr>
              <a:t> Salmonella </a:t>
            </a:r>
            <a:r>
              <a:rPr lang="en-US" sz="2800" b="1" dirty="0" err="1">
                <a:solidFill>
                  <a:srgbClr val="002060"/>
                </a:solidFill>
                <a:latin typeface="Times New Roman" pitchFamily="18" charset="0"/>
                <a:cs typeface="Times New Roman" pitchFamily="18" charset="0"/>
              </a:rPr>
              <a:t>su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podeljeni</a:t>
            </a:r>
            <a:r>
              <a:rPr lang="en-US" sz="2800" b="1" dirty="0">
                <a:solidFill>
                  <a:srgbClr val="002060"/>
                </a:solidFill>
                <a:latin typeface="Times New Roman" pitchFamily="18" charset="0"/>
                <a:cs typeface="Times New Roman" pitchFamily="18" charset="0"/>
              </a:rPr>
              <a:t> u tri </a:t>
            </a:r>
            <a:r>
              <a:rPr lang="en-US" sz="2800" b="1" dirty="0" err="1">
                <a:solidFill>
                  <a:srgbClr val="002060"/>
                </a:solidFill>
                <a:latin typeface="Times New Roman" pitchFamily="18" charset="0"/>
                <a:cs typeface="Times New Roman" pitchFamily="18" charset="0"/>
              </a:rPr>
              <a:t>grupe</a:t>
            </a:r>
            <a:r>
              <a:rPr lang="en-US" sz="2800" dirty="0">
                <a:solidFill>
                  <a:srgbClr val="FFFFCC"/>
                </a:solidFill>
                <a:latin typeface="Times New Roman" pitchFamily="18" charset="0"/>
                <a:cs typeface="Times New Roman" pitchFamily="18" charset="0"/>
              </a:rPr>
              <a:t>:</a:t>
            </a:r>
          </a:p>
          <a:p>
            <a:pPr algn="just">
              <a:spcBef>
                <a:spcPct val="50000"/>
              </a:spcBef>
              <a:defRPr/>
            </a:pPr>
            <a:r>
              <a:rPr lang="en-US" sz="2800" dirty="0">
                <a:latin typeface="Times New Roman" pitchFamily="18" charset="0"/>
                <a:cs typeface="Times New Roman" pitchFamily="18" charset="0"/>
              </a:rPr>
              <a:t>- </a:t>
            </a:r>
            <a:r>
              <a:rPr lang="sl-SI" sz="2800" dirty="0">
                <a:latin typeface="Times New Roman" pitchFamily="18" charset="0"/>
              </a:rPr>
              <a:t> </a:t>
            </a:r>
            <a:r>
              <a:rPr lang="en-US" sz="2800" b="1" dirty="0" err="1">
                <a:solidFill>
                  <a:srgbClr val="002060"/>
                </a:solidFill>
                <a:latin typeface="Times New Roman" pitchFamily="18" charset="0"/>
                <a:cs typeface="Times New Roman" pitchFamily="18" charset="0"/>
              </a:rPr>
              <a:t>Serovarijeteti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kojima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ljudi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specifični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domaćini</a:t>
            </a:r>
            <a:r>
              <a:rPr lang="en-US" sz="2800" b="1" dirty="0">
                <a:solidFill>
                  <a:srgbClr val="FF505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uključujući</a:t>
            </a:r>
            <a:r>
              <a:rPr lang="en-US" sz="2800" dirty="0">
                <a:latin typeface="Times New Roman" pitchFamily="18" charset="0"/>
                <a:cs typeface="Times New Roman" pitchFamily="18" charset="0"/>
              </a:rPr>
              <a:t> </a:t>
            </a:r>
            <a:r>
              <a:rPr lang="en-US" sz="2800" b="1" i="1" dirty="0" smtClean="0">
                <a:solidFill>
                  <a:srgbClr val="FF5050"/>
                </a:solidFill>
                <a:latin typeface="Times New Roman" pitchFamily="18" charset="0"/>
                <a:cs typeface="Times New Roman" pitchFamily="18" charset="0"/>
              </a:rPr>
              <a:t>S</a:t>
            </a:r>
            <a:r>
              <a:rPr lang="en-US" sz="2800" b="1" dirty="0" smtClean="0">
                <a:solidFill>
                  <a:srgbClr val="FF5050"/>
                </a:solidFill>
                <a:latin typeface="Times New Roman" pitchFamily="18" charset="0"/>
                <a:cs typeface="Times New Roman" pitchFamily="18" charset="0"/>
              </a:rPr>
              <a:t>.</a:t>
            </a:r>
            <a:r>
              <a:rPr lang="sr-Latn-RS" sz="2800" b="1" dirty="0" smtClean="0">
                <a:solidFill>
                  <a:srgbClr val="FF5050"/>
                </a:solidFill>
                <a:latin typeface="Times New Roman" pitchFamily="18" charset="0"/>
                <a:cs typeface="Times New Roman" pitchFamily="18" charset="0"/>
              </a:rPr>
              <a:t> T</a:t>
            </a:r>
            <a:r>
              <a:rPr lang="en-US" sz="2800" b="1" dirty="0" err="1" smtClean="0">
                <a:solidFill>
                  <a:srgbClr val="FF5050"/>
                </a:solidFill>
                <a:latin typeface="Times New Roman" pitchFamily="18" charset="0"/>
                <a:cs typeface="Times New Roman" pitchFamily="18" charset="0"/>
              </a:rPr>
              <a:t>yphi</a:t>
            </a:r>
            <a:r>
              <a:rPr lang="en-US" sz="2800" b="1" dirty="0" smtClean="0">
                <a:solidFill>
                  <a:srgbClr val="FF5050"/>
                </a:solidFill>
                <a:latin typeface="Times New Roman" pitchFamily="18" charset="0"/>
                <a:cs typeface="Times New Roman" pitchFamily="18" charset="0"/>
              </a:rPr>
              <a:t> </a:t>
            </a:r>
            <a:r>
              <a:rPr lang="en-US" sz="2800" b="1" dirty="0" err="1">
                <a:solidFill>
                  <a:srgbClr val="FF5050"/>
                </a:solidFill>
                <a:latin typeface="Times New Roman" pitchFamily="18" charset="0"/>
                <a:cs typeface="Times New Roman" pitchFamily="18" charset="0"/>
              </a:rPr>
              <a:t>i</a:t>
            </a:r>
            <a:r>
              <a:rPr lang="en-US" sz="2800" b="1" dirty="0">
                <a:solidFill>
                  <a:srgbClr val="FF505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P</a:t>
            </a:r>
            <a:r>
              <a:rPr lang="en-US" sz="2800" b="1" dirty="0" err="1" smtClean="0">
                <a:solidFill>
                  <a:srgbClr val="FF5050"/>
                </a:solidFill>
                <a:latin typeface="Times New Roman" pitchFamily="18" charset="0"/>
                <a:cs typeface="Times New Roman" pitchFamily="18" charset="0"/>
              </a:rPr>
              <a:t>aratyphi</a:t>
            </a:r>
            <a:r>
              <a:rPr lang="en-US" sz="2800" b="1" dirty="0" smtClean="0">
                <a:solidFill>
                  <a:srgbClr val="FF505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uzročnike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tifusa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paratifusa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ljudi</a:t>
            </a:r>
            <a:endParaRPr lang="en-US" sz="2800" dirty="0">
              <a:latin typeface="Times New Roman" pitchFamily="18" charset="0"/>
              <a:cs typeface="Times New Roman" pitchFamily="18" charset="0"/>
            </a:endParaRPr>
          </a:p>
          <a:p>
            <a:pPr algn="just">
              <a:spcBef>
                <a:spcPct val="50000"/>
              </a:spcBef>
              <a:defRPr/>
            </a:pPr>
            <a:r>
              <a:rPr lang="en-US" sz="2800" dirty="0">
                <a:latin typeface="Times New Roman" pitchFamily="18" charset="0"/>
                <a:cs typeface="Times New Roman" pitchFamily="18" charset="0"/>
              </a:rPr>
              <a:t>-</a:t>
            </a:r>
            <a:r>
              <a:rPr lang="sl-SI" sz="2800" dirty="0">
                <a:latin typeface="Times New Roman" pitchFamily="18" charset="0"/>
              </a:rPr>
              <a:t> </a:t>
            </a:r>
            <a:r>
              <a:rPr lang="en-US" sz="2800" b="1" dirty="0" err="1">
                <a:solidFill>
                  <a:srgbClr val="002060"/>
                </a:solidFill>
                <a:latin typeface="Times New Roman" pitchFamily="18" charset="0"/>
                <a:cs typeface="Times New Roman" pitchFamily="18" charset="0"/>
              </a:rPr>
              <a:t>Serovarijeteti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kojima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određene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vrste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životinje</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specifični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domaćini</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uključujući</a:t>
            </a:r>
            <a:r>
              <a:rPr lang="en-US" sz="2800" dirty="0">
                <a:latin typeface="Times New Roman" pitchFamily="18" charset="0"/>
                <a:cs typeface="Times New Roman" pitchFamily="18" charset="0"/>
              </a:rPr>
              <a:t>:</a:t>
            </a:r>
          </a:p>
          <a:p>
            <a:pPr algn="just">
              <a:spcBef>
                <a:spcPct val="50000"/>
              </a:spcBef>
              <a:defRPr/>
            </a:pPr>
            <a:r>
              <a:rPr lang="sr-Latn-CS" sz="2800" b="1" dirty="0">
                <a:solidFill>
                  <a:srgbClr val="FF7C8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D</a:t>
            </a:r>
            <a:r>
              <a:rPr lang="en-US" sz="2800" b="1" dirty="0" err="1" smtClean="0">
                <a:solidFill>
                  <a:srgbClr val="FF5050"/>
                </a:solidFill>
                <a:latin typeface="Times New Roman" pitchFamily="18" charset="0"/>
                <a:cs typeface="Times New Roman" pitchFamily="18" charset="0"/>
              </a:rPr>
              <a:t>ublin</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goveda</a:t>
            </a:r>
            <a:endParaRPr lang="en-US" sz="2800" dirty="0">
              <a:latin typeface="Times New Roman" pitchFamily="18" charset="0"/>
              <a:cs typeface="Times New Roman" pitchFamily="18" charset="0"/>
            </a:endParaRPr>
          </a:p>
          <a:p>
            <a:pPr algn="just">
              <a:spcBef>
                <a:spcPct val="50000"/>
              </a:spcBef>
              <a:defRPr/>
            </a:pPr>
            <a:r>
              <a:rPr lang="sr-Latn-CS" sz="2800" dirty="0">
                <a:solidFill>
                  <a:srgbClr val="FF000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C</a:t>
            </a:r>
            <a:r>
              <a:rPr lang="en-US" sz="2800" b="1" dirty="0" err="1" smtClean="0">
                <a:solidFill>
                  <a:srgbClr val="FF5050"/>
                </a:solidFill>
                <a:latin typeface="Times New Roman" pitchFamily="18" charset="0"/>
                <a:cs typeface="Times New Roman" pitchFamily="18" charset="0"/>
              </a:rPr>
              <a:t>holerasuis</a:t>
            </a:r>
            <a:r>
              <a:rPr lang="en-US" sz="2800" b="1" dirty="0">
                <a:solidFill>
                  <a:srgbClr val="FF505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T</a:t>
            </a:r>
            <a:r>
              <a:rPr lang="en-US" sz="2800" b="1" dirty="0" err="1" smtClean="0">
                <a:solidFill>
                  <a:srgbClr val="FF5050"/>
                </a:solidFill>
                <a:latin typeface="Times New Roman" pitchFamily="18" charset="0"/>
                <a:cs typeface="Times New Roman" pitchFamily="18" charset="0"/>
              </a:rPr>
              <a:t>yphisuis</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svinje</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02436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04800" y="457200"/>
            <a:ext cx="8610600" cy="4185761"/>
          </a:xfrm>
          <a:prstGeom prst="rect">
            <a:avLst/>
          </a:prstGeom>
          <a:noFill/>
          <a:ln w="9525">
            <a:noFill/>
            <a:miter lim="800000"/>
            <a:headEnd/>
            <a:tailEnd/>
          </a:ln>
        </p:spPr>
        <p:txBody>
          <a:bodyPr>
            <a:spAutoFit/>
          </a:bodyPr>
          <a:lstStyle/>
          <a:p>
            <a:pPr>
              <a:spcBef>
                <a:spcPct val="50000"/>
              </a:spcBef>
              <a:defRPr/>
            </a:pPr>
            <a:r>
              <a:rPr lang="sl-SI" sz="2800" dirty="0">
                <a:latin typeface="Times New Roman" pitchFamily="18" charset="0"/>
              </a:rPr>
              <a:t>	</a:t>
            </a:r>
            <a:r>
              <a:rPr lang="en-US" sz="2800" b="1" i="1" dirty="0" smtClean="0">
                <a:solidFill>
                  <a:srgbClr val="FF5050"/>
                </a:solidFill>
                <a:latin typeface="Times New Roman" pitchFamily="18" charset="0"/>
              </a:rPr>
              <a:t>S.</a:t>
            </a:r>
            <a:r>
              <a:rPr lang="sr-Latn-RS" sz="2800" b="1" i="1" dirty="0" smtClean="0">
                <a:solidFill>
                  <a:srgbClr val="FF5050"/>
                </a:solidFill>
                <a:latin typeface="Times New Roman" pitchFamily="18" charset="0"/>
              </a:rPr>
              <a:t> </a:t>
            </a:r>
            <a:r>
              <a:rPr lang="sr-Latn-RS" sz="2800" b="1" dirty="0" smtClean="0">
                <a:solidFill>
                  <a:srgbClr val="FF5050"/>
                </a:solidFill>
                <a:latin typeface="Times New Roman" pitchFamily="18" charset="0"/>
              </a:rPr>
              <a:t>P</a:t>
            </a:r>
            <a:r>
              <a:rPr lang="en-US" sz="2800" b="1" dirty="0" err="1" smtClean="0">
                <a:solidFill>
                  <a:srgbClr val="FF5050"/>
                </a:solidFill>
                <a:latin typeface="Times New Roman" pitchFamily="18" charset="0"/>
              </a:rPr>
              <a:t>ullorum</a:t>
            </a:r>
            <a:r>
              <a:rPr lang="en-US" sz="2800" b="1" dirty="0">
                <a:solidFill>
                  <a:srgbClr val="FF5050"/>
                </a:solidFill>
                <a:latin typeface="Times New Roman" pitchFamily="18" charset="0"/>
              </a:rPr>
              <a:t>, </a:t>
            </a:r>
            <a:r>
              <a:rPr lang="en-US" sz="2800" b="1" i="1" dirty="0">
                <a:solidFill>
                  <a:srgbClr val="FF5050"/>
                </a:solidFill>
                <a:latin typeface="Times New Roman" pitchFamily="18" charset="0"/>
              </a:rPr>
              <a:t>S</a:t>
            </a:r>
            <a:r>
              <a:rPr lang="en-US" sz="2800" b="1" i="1" dirty="0" smtClean="0">
                <a:solidFill>
                  <a:srgbClr val="FF5050"/>
                </a:solidFill>
                <a:latin typeface="Times New Roman" pitchFamily="18" charset="0"/>
              </a:rPr>
              <a:t>.</a:t>
            </a:r>
            <a:r>
              <a:rPr lang="sr-Latn-RS" sz="2800" b="1" i="1" dirty="0" smtClean="0">
                <a:solidFill>
                  <a:srgbClr val="FF5050"/>
                </a:solidFill>
                <a:latin typeface="Times New Roman" pitchFamily="18" charset="0"/>
              </a:rPr>
              <a:t> </a:t>
            </a:r>
            <a:r>
              <a:rPr lang="sr-Latn-RS" sz="2800" b="1" dirty="0" smtClean="0">
                <a:solidFill>
                  <a:srgbClr val="FF5050"/>
                </a:solidFill>
                <a:latin typeface="Times New Roman" pitchFamily="18" charset="0"/>
              </a:rPr>
              <a:t>G</a:t>
            </a:r>
            <a:r>
              <a:rPr lang="en-US" sz="2800" b="1" dirty="0" err="1" smtClean="0">
                <a:solidFill>
                  <a:srgbClr val="FF5050"/>
                </a:solidFill>
                <a:latin typeface="Times New Roman" pitchFamily="18" charset="0"/>
              </a:rPr>
              <a:t>allinarum</a:t>
            </a:r>
            <a:r>
              <a:rPr lang="en-US" sz="2800" b="1" dirty="0" smtClean="0">
                <a:solidFill>
                  <a:srgbClr val="FF5050"/>
                </a:solidFill>
                <a:latin typeface="Times New Roman" pitchFamily="18" charset="0"/>
              </a:rPr>
              <a:t> </a:t>
            </a:r>
            <a:r>
              <a:rPr lang="en-US" sz="2800" dirty="0">
                <a:latin typeface="Times New Roman" pitchFamily="18" charset="0"/>
              </a:rPr>
              <a:t>-</a:t>
            </a:r>
            <a:r>
              <a:rPr lang="en-US" sz="2800" dirty="0" err="1">
                <a:latin typeface="Times New Roman" pitchFamily="18" charset="0"/>
              </a:rPr>
              <a:t>živina</a:t>
            </a:r>
            <a:endParaRPr lang="en-US" sz="2800" dirty="0">
              <a:latin typeface="Times New Roman" pitchFamily="18" charset="0"/>
            </a:endParaRPr>
          </a:p>
          <a:p>
            <a:pPr>
              <a:spcBef>
                <a:spcPct val="50000"/>
              </a:spcBef>
              <a:defRPr/>
            </a:pPr>
            <a:r>
              <a:rPr lang="sr-Latn-CS" sz="2800" dirty="0">
                <a:solidFill>
                  <a:srgbClr val="FF7C80"/>
                </a:solidFill>
                <a:latin typeface="Times New Roman" pitchFamily="18" charset="0"/>
                <a:cs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A</a:t>
            </a:r>
            <a:r>
              <a:rPr lang="en-US" sz="2800" b="1" dirty="0" err="1" smtClean="0">
                <a:solidFill>
                  <a:srgbClr val="FF5050"/>
                </a:solidFill>
                <a:latin typeface="Times New Roman" pitchFamily="18" charset="0"/>
                <a:cs typeface="Times New Roman" pitchFamily="18" charset="0"/>
              </a:rPr>
              <a:t>bortusovis</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ovce</a:t>
            </a:r>
            <a:endParaRPr lang="en-US" sz="2800" dirty="0">
              <a:latin typeface="Times New Roman" pitchFamily="18" charset="0"/>
              <a:cs typeface="Times New Roman" pitchFamily="18" charset="0"/>
            </a:endParaRPr>
          </a:p>
          <a:p>
            <a:pPr>
              <a:spcBef>
                <a:spcPct val="50000"/>
              </a:spcBef>
              <a:defRPr/>
            </a:pPr>
            <a:r>
              <a:rPr lang="sl-SI" sz="2800" dirty="0">
                <a:solidFill>
                  <a:srgbClr val="FF7C80"/>
                </a:solidFill>
                <a:latin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dirty="0" smtClean="0">
                <a:solidFill>
                  <a:srgbClr val="FF5050"/>
                </a:solidFill>
                <a:latin typeface="Times New Roman" pitchFamily="18" charset="0"/>
                <a:cs typeface="Times New Roman" pitchFamily="18" charset="0"/>
              </a:rPr>
              <a:t>.</a:t>
            </a:r>
            <a:r>
              <a:rPr lang="sr-Latn-RS" sz="2800" b="1" dirty="0" smtClean="0">
                <a:solidFill>
                  <a:srgbClr val="FF5050"/>
                </a:solidFill>
                <a:latin typeface="Times New Roman" pitchFamily="18" charset="0"/>
                <a:cs typeface="Times New Roman" pitchFamily="18" charset="0"/>
              </a:rPr>
              <a:t> A</a:t>
            </a:r>
            <a:r>
              <a:rPr lang="en-US" sz="2800" b="1" dirty="0" err="1" smtClean="0">
                <a:solidFill>
                  <a:srgbClr val="FF5050"/>
                </a:solidFill>
                <a:latin typeface="Times New Roman" pitchFamily="18" charset="0"/>
                <a:cs typeface="Times New Roman" pitchFamily="18" charset="0"/>
              </a:rPr>
              <a:t>bortusequi</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konji</a:t>
            </a:r>
            <a:r>
              <a:rPr lang="en-US" sz="2800" dirty="0">
                <a:latin typeface="Times New Roman" pitchFamily="18" charset="0"/>
                <a:cs typeface="Times New Roman" pitchFamily="18" charset="0"/>
              </a:rPr>
              <a:t>          </a:t>
            </a:r>
          </a:p>
          <a:p>
            <a:pPr>
              <a:spcBef>
                <a:spcPct val="50000"/>
              </a:spcBef>
              <a:defRPr/>
            </a:pPr>
            <a:r>
              <a:rPr lang="sl-SI" sz="2800" dirty="0">
                <a:solidFill>
                  <a:srgbClr val="002060"/>
                </a:solidFill>
                <a:latin typeface="Times New Roman" pitchFamily="18" charset="0"/>
              </a:rPr>
              <a:t> </a:t>
            </a:r>
            <a:r>
              <a:rPr lang="en-GB" sz="2800" dirty="0">
                <a:solidFill>
                  <a:srgbClr val="002060"/>
                </a:solidFill>
                <a:latin typeface="Times New Roman" pitchFamily="18" charset="0"/>
                <a:cs typeface="Times New Roman" pitchFamily="18" charset="0"/>
              </a:rPr>
              <a:t> </a:t>
            </a:r>
            <a:r>
              <a:rPr lang="sl-SI" sz="2800" dirty="0">
                <a:solidFill>
                  <a:srgbClr val="002060"/>
                </a:solidFill>
                <a:latin typeface="Times New Roman" pitchFamily="18" charset="0"/>
              </a:rPr>
              <a:t>- </a:t>
            </a:r>
            <a:r>
              <a:rPr lang="en-GB" sz="2800" b="1" dirty="0" err="1">
                <a:solidFill>
                  <a:srgbClr val="002060"/>
                </a:solidFill>
                <a:latin typeface="Times New Roman" pitchFamily="18" charset="0"/>
                <a:cs typeface="Times New Roman" pitchFamily="18" charset="0"/>
              </a:rPr>
              <a:t>Neadaptirani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serovarijateti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koji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mogu</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izazvati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infekcije</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ljudi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i</a:t>
            </a:r>
            <a:r>
              <a:rPr lang="en-GB" sz="2800" b="1" dirty="0">
                <a:solidFill>
                  <a:srgbClr val="002060"/>
                </a:solidFill>
                <a:latin typeface="Times New Roman" pitchFamily="18" charset="0"/>
                <a:cs typeface="Times New Roman" pitchFamily="18" charset="0"/>
              </a:rPr>
              <a:t> </a:t>
            </a:r>
            <a:r>
              <a:rPr lang="en-GB" sz="2800" b="1" dirty="0" err="1">
                <a:solidFill>
                  <a:srgbClr val="002060"/>
                </a:solidFill>
                <a:latin typeface="Times New Roman" pitchFamily="18" charset="0"/>
                <a:cs typeface="Times New Roman" pitchFamily="18" charset="0"/>
              </a:rPr>
              <a:t>životinja</a:t>
            </a:r>
            <a:endParaRPr lang="sr-Latn-CS" sz="2800" b="1" dirty="0">
              <a:solidFill>
                <a:srgbClr val="002060"/>
              </a:solidFill>
              <a:latin typeface="Times New Roman" pitchFamily="18" charset="0"/>
              <a:cs typeface="Times New Roman" pitchFamily="18" charset="0"/>
            </a:endParaRPr>
          </a:p>
          <a:p>
            <a:pPr>
              <a:spcBef>
                <a:spcPct val="50000"/>
              </a:spcBef>
              <a:defRPr/>
            </a:pPr>
            <a:r>
              <a:rPr lang="sr-Latn-CS" sz="2800" dirty="0">
                <a:solidFill>
                  <a:srgbClr val="FFFF99"/>
                </a:solidFill>
                <a:latin typeface="Times New Roman" pitchFamily="18" charset="0"/>
                <a:cs typeface="Times New Roman" pitchFamily="18" charset="0"/>
              </a:rPr>
              <a:t>	</a:t>
            </a:r>
            <a:r>
              <a:rPr lang="en-GB" sz="2800" b="1" i="1" dirty="0" smtClean="0">
                <a:solidFill>
                  <a:srgbClr val="FF5050"/>
                </a:solidFill>
                <a:latin typeface="Times New Roman" pitchFamily="18" charset="0"/>
                <a:cs typeface="Times New Roman" pitchFamily="18" charset="0"/>
              </a:rPr>
              <a:t>S</a:t>
            </a:r>
            <a:r>
              <a:rPr lang="en-GB" sz="2800" b="1" dirty="0" smtClean="0">
                <a:solidFill>
                  <a:srgbClr val="FF5050"/>
                </a:solidFill>
                <a:latin typeface="Times New Roman" pitchFamily="18" charset="0"/>
                <a:cs typeface="Times New Roman" pitchFamily="18" charset="0"/>
              </a:rPr>
              <a:t>.</a:t>
            </a:r>
            <a:r>
              <a:rPr lang="sr-Latn-RS" sz="2800" b="1" dirty="0" smtClean="0">
                <a:solidFill>
                  <a:srgbClr val="FF5050"/>
                </a:solidFill>
                <a:latin typeface="Times New Roman" pitchFamily="18" charset="0"/>
                <a:cs typeface="Times New Roman" pitchFamily="18" charset="0"/>
              </a:rPr>
              <a:t> T</a:t>
            </a:r>
            <a:r>
              <a:rPr lang="en-GB" sz="2800" b="1" dirty="0" err="1" smtClean="0">
                <a:solidFill>
                  <a:srgbClr val="FF5050"/>
                </a:solidFill>
                <a:latin typeface="Times New Roman" pitchFamily="18" charset="0"/>
                <a:cs typeface="Times New Roman" pitchFamily="18" charset="0"/>
              </a:rPr>
              <a:t>yphimurium</a:t>
            </a:r>
            <a:endParaRPr lang="sr-Latn-CS" sz="2800" b="1" dirty="0">
              <a:solidFill>
                <a:srgbClr val="FF5050"/>
              </a:solidFill>
              <a:latin typeface="Times New Roman" pitchFamily="18" charset="0"/>
              <a:cs typeface="Times New Roman" pitchFamily="18" charset="0"/>
            </a:endParaRPr>
          </a:p>
          <a:p>
            <a:pPr>
              <a:spcBef>
                <a:spcPct val="50000"/>
              </a:spcBef>
              <a:defRPr/>
            </a:pPr>
            <a:r>
              <a:rPr lang="sr-Latn-CS" sz="2800" dirty="0">
                <a:solidFill>
                  <a:srgbClr val="FF9999"/>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b="1" i="1" dirty="0">
                <a:solidFill>
                  <a:srgbClr val="FF5050"/>
                </a:solidFill>
                <a:latin typeface="Times New Roman" pitchFamily="18" charset="0"/>
                <a:cs typeface="Times New Roman" pitchFamily="18" charset="0"/>
              </a:rPr>
              <a:t>S</a:t>
            </a:r>
            <a:r>
              <a:rPr lang="en-GB" sz="2800" b="1" i="1" dirty="0" smtClean="0">
                <a:solidFill>
                  <a:srgbClr val="FF5050"/>
                </a:solidFill>
                <a:latin typeface="Times New Roman" pitchFamily="18" charset="0"/>
                <a:cs typeface="Times New Roman" pitchFamily="18" charset="0"/>
              </a:rPr>
              <a:t>.</a:t>
            </a:r>
            <a:r>
              <a:rPr lang="sr-Latn-RS" sz="2800" b="1" i="1" dirty="0" smtClean="0">
                <a:solidFill>
                  <a:srgbClr val="FF5050"/>
                </a:solidFill>
                <a:latin typeface="Times New Roman" pitchFamily="18" charset="0"/>
                <a:cs typeface="Times New Roman" pitchFamily="18" charset="0"/>
              </a:rPr>
              <a:t> </a:t>
            </a:r>
            <a:r>
              <a:rPr lang="sr-Latn-RS" sz="2800" b="1" dirty="0" smtClean="0">
                <a:solidFill>
                  <a:srgbClr val="FF5050"/>
                </a:solidFill>
                <a:latin typeface="Times New Roman" pitchFamily="18" charset="0"/>
                <a:cs typeface="Times New Roman" pitchFamily="18" charset="0"/>
              </a:rPr>
              <a:t>E</a:t>
            </a:r>
            <a:r>
              <a:rPr lang="en-GB" sz="2800" b="1" dirty="0" err="1" smtClean="0">
                <a:solidFill>
                  <a:srgbClr val="FF5050"/>
                </a:solidFill>
                <a:latin typeface="Times New Roman" pitchFamily="18" charset="0"/>
                <a:cs typeface="Times New Roman" pitchFamily="18" charset="0"/>
              </a:rPr>
              <a:t>nteritidis</a:t>
            </a:r>
            <a:endParaRPr lang="en-US" sz="2800" b="1" dirty="0">
              <a:solidFill>
                <a:srgbClr val="FF5050"/>
              </a:solidFill>
              <a:latin typeface="Times New Roman" pitchFamily="18" charset="0"/>
              <a:cs typeface="Times New Roman" pitchFamily="18" charset="0"/>
            </a:endParaRPr>
          </a:p>
        </p:txBody>
      </p:sp>
      <p:pic>
        <p:nvPicPr>
          <p:cNvPr id="30723" name="Picture 4" descr="cps"/>
          <p:cNvPicPr>
            <a:picLocks noChangeAspect="1" noChangeArrowheads="1"/>
          </p:cNvPicPr>
          <p:nvPr/>
        </p:nvPicPr>
        <p:blipFill>
          <a:blip r:embed="rId3" cstate="print"/>
          <a:srcRect/>
          <a:stretch>
            <a:fillRect/>
          </a:stretch>
        </p:blipFill>
        <p:spPr bwMode="auto">
          <a:xfrm>
            <a:off x="5029200" y="3042761"/>
            <a:ext cx="3200400" cy="3200400"/>
          </a:xfrm>
          <a:prstGeom prst="rect">
            <a:avLst/>
          </a:prstGeom>
          <a:noFill/>
          <a:ln w="9525">
            <a:noFill/>
            <a:miter lim="800000"/>
            <a:headEnd/>
            <a:tailEnd/>
          </a:ln>
        </p:spPr>
      </p:pic>
    </p:spTree>
    <p:extLst>
      <p:ext uri="{BB962C8B-B14F-4D97-AF65-F5344CB8AC3E}">
        <p14:creationId xmlns:p14="http://schemas.microsoft.com/office/powerpoint/2010/main" val="29578669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idx="4294967295"/>
          </p:nvPr>
        </p:nvSpPr>
        <p:spPr>
          <a:xfrm>
            <a:off x="228600" y="381000"/>
            <a:ext cx="8915400" cy="5257800"/>
          </a:xfrm>
        </p:spPr>
        <p:txBody>
          <a:bodyPr>
            <a:normAutofit fontScale="90000"/>
          </a:bodyPr>
          <a:lstStyle/>
          <a:p>
            <a:pPr eaLnBrk="1" fontAlgn="auto" hangingPunct="1">
              <a:spcAft>
                <a:spcPts val="0"/>
              </a:spcAft>
              <a:buFontTx/>
              <a:buChar char="-"/>
              <a:defRPr/>
            </a:pPr>
            <a:r>
              <a:rPr lang="sr-Latn-CS" sz="3200" dirty="0">
                <a:solidFill>
                  <a:srgbClr val="FF9999"/>
                </a:solidFill>
                <a:latin typeface="Times New Roman" pitchFamily="18" charset="0"/>
                <a:cs typeface="Times New Roman" pitchFamily="18" charset="0"/>
              </a:rPr>
              <a:t> </a:t>
            </a:r>
            <a:r>
              <a:rPr lang="sr-Latn-CS" sz="3200" b="1" dirty="0" smtClean="0">
                <a:solidFill>
                  <a:srgbClr val="FF5050"/>
                </a:solidFill>
                <a:effectLst/>
                <a:latin typeface="Times New Roman" pitchFamily="18" charset="0"/>
                <a:cs typeface="Times New Roman" pitchFamily="18" charset="0"/>
              </a:rPr>
              <a:t>Kliconoštvo</a:t>
            </a:r>
            <a:r>
              <a:rPr lang="en-GB" sz="3200" b="1" dirty="0" smtClean="0">
                <a:solidFill>
                  <a:srgbClr val="FF5050"/>
                </a:solidFill>
                <a:effectLst/>
                <a:latin typeface="Times New Roman" pitchFamily="18" charset="0"/>
                <a:cs typeface="Times New Roman" pitchFamily="18" charset="0"/>
              </a:rPr>
              <a:t> </a:t>
            </a:r>
            <a:r>
              <a:rPr lang="sr-Latn-CS" sz="3200" b="1" dirty="0" smtClean="0">
                <a:solidFill>
                  <a:srgbClr val="FF5050"/>
                </a:solidFill>
                <a:effectLst/>
                <a:latin typeface="Times New Roman" pitchFamily="18" charset="0"/>
                <a:cs typeface="Times New Roman" pitchFamily="18" charset="0"/>
              </a:rPr>
              <a:t>- </a:t>
            </a:r>
            <a:r>
              <a:rPr lang="sr-Latn-CS" sz="3200" b="1" dirty="0">
                <a:solidFill>
                  <a:srgbClr val="FF5050"/>
                </a:solidFill>
                <a:effectLst/>
                <a:latin typeface="Times New Roman" pitchFamily="18" charset="0"/>
                <a:cs typeface="Times New Roman" pitchFamily="18" charset="0"/>
              </a:rPr>
              <a:t>nema kliničkih znaka infekcije </a:t>
            </a:r>
            <a:r>
              <a:rPr lang="sr-Latn-CS" sz="3200" b="1" dirty="0" smtClean="0">
                <a:solidFill>
                  <a:srgbClr val="FF5050"/>
                </a:solidFill>
                <a:effectLst/>
                <a:latin typeface="Times New Roman" pitchFamily="18" charset="0"/>
                <a:cs typeface="Times New Roman" pitchFamily="18" charset="0"/>
              </a:rPr>
              <a:t>–						inaparentne infekcije</a:t>
            </a:r>
            <a:br>
              <a:rPr lang="sr-Latn-CS" sz="3200" b="1" dirty="0" smtClean="0">
                <a:solidFill>
                  <a:srgbClr val="FF5050"/>
                </a:solidFill>
                <a:effectLst/>
                <a:latin typeface="Times New Roman" pitchFamily="18" charset="0"/>
                <a:cs typeface="Times New Roman" pitchFamily="18" charset="0"/>
              </a:rPr>
            </a:br>
            <a:r>
              <a:rPr lang="sr-Latn-CS" sz="3200" dirty="0">
                <a:solidFill>
                  <a:schemeClr val="tx2">
                    <a:satMod val="200000"/>
                  </a:schemeClr>
                </a:solidFill>
                <a:effectLst/>
                <a:latin typeface="Times New Roman" pitchFamily="18" charset="0"/>
                <a:cs typeface="Times New Roman" pitchFamily="18" charset="0"/>
              </a:rPr>
              <a:t/>
            </a:r>
            <a:br>
              <a:rPr lang="sr-Latn-CS" sz="3200" dirty="0">
                <a:solidFill>
                  <a:schemeClr val="tx2">
                    <a:satMod val="200000"/>
                  </a:schemeClr>
                </a:solidFill>
                <a:effectLst/>
                <a:latin typeface="Times New Roman" pitchFamily="18" charset="0"/>
                <a:cs typeface="Times New Roman" pitchFamily="18" charset="0"/>
              </a:rPr>
            </a:br>
            <a:r>
              <a:rPr lang="sr-Latn-CS" sz="3200" dirty="0">
                <a:solidFill>
                  <a:schemeClr val="tx2">
                    <a:satMod val="200000"/>
                  </a:schemeClr>
                </a:solidFill>
                <a:effectLst/>
                <a:latin typeface="Times New Roman" pitchFamily="18" charset="0"/>
                <a:cs typeface="Times New Roman" pitchFamily="18" charset="0"/>
              </a:rPr>
              <a:t>	</a:t>
            </a:r>
            <a:r>
              <a:rPr lang="en-GB" sz="3200" b="1" dirty="0">
                <a:solidFill>
                  <a:srgbClr val="002060"/>
                </a:solidFill>
                <a:effectLst/>
                <a:latin typeface="Times New Roman" pitchFamily="18" charset="0"/>
                <a:cs typeface="Times New Roman" pitchFamily="18" charset="0"/>
              </a:rPr>
              <a:t>Tri </a:t>
            </a:r>
            <a:r>
              <a:rPr lang="en-GB" sz="3200" b="1" dirty="0" err="1">
                <a:solidFill>
                  <a:srgbClr val="002060"/>
                </a:solidFill>
                <a:effectLst/>
                <a:latin typeface="Times New Roman" pitchFamily="18" charset="0"/>
                <a:cs typeface="Times New Roman" pitchFamily="18" charset="0"/>
              </a:rPr>
              <a:t>različita</a:t>
            </a:r>
            <a:r>
              <a:rPr lang="en-GB" sz="3200" b="1" dirty="0">
                <a:solidFill>
                  <a:srgbClr val="002060"/>
                </a:solidFill>
                <a:effectLst/>
                <a:latin typeface="Times New Roman" pitchFamily="18" charset="0"/>
                <a:cs typeface="Times New Roman" pitchFamily="18" charset="0"/>
              </a:rPr>
              <a:t> </a:t>
            </a:r>
            <a:r>
              <a:rPr lang="en-GB" sz="3200" b="1" dirty="0" err="1">
                <a:solidFill>
                  <a:srgbClr val="002060"/>
                </a:solidFill>
                <a:effectLst/>
                <a:latin typeface="Times New Roman" pitchFamily="18" charset="0"/>
                <a:cs typeface="Times New Roman" pitchFamily="18" charset="0"/>
              </a:rPr>
              <a:t>tipa</a:t>
            </a:r>
            <a:r>
              <a:rPr lang="en-GB" sz="3200" b="1" dirty="0">
                <a:solidFill>
                  <a:srgbClr val="002060"/>
                </a:solidFill>
                <a:effectLst/>
                <a:latin typeface="Times New Roman" pitchFamily="18" charset="0"/>
                <a:cs typeface="Times New Roman" pitchFamily="18" charset="0"/>
              </a:rPr>
              <a:t> </a:t>
            </a:r>
            <a:r>
              <a:rPr lang="sr-Latn-CS" sz="3200" b="1" dirty="0" smtClean="0">
                <a:solidFill>
                  <a:srgbClr val="002060"/>
                </a:solidFill>
                <a:effectLst/>
                <a:latin typeface="Times New Roman" pitchFamily="18" charset="0"/>
                <a:cs typeface="Times New Roman" pitchFamily="18" charset="0"/>
              </a:rPr>
              <a:t>kliconoštva</a:t>
            </a:r>
            <a:r>
              <a:rPr lang="sr-Latn-CS" sz="3200" dirty="0" smtClean="0">
                <a:solidFill>
                  <a:srgbClr val="FF5050"/>
                </a:solidFill>
                <a:effectLst/>
                <a:latin typeface="Times New Roman" pitchFamily="18" charset="0"/>
                <a:cs typeface="Times New Roman" pitchFamily="18" charset="0"/>
              </a:rPr>
              <a:t/>
            </a:r>
            <a:br>
              <a:rPr lang="sr-Latn-CS" sz="3200" dirty="0" smtClean="0">
                <a:solidFill>
                  <a:srgbClr val="FF5050"/>
                </a:solidFill>
                <a:effectLst/>
                <a:latin typeface="Times New Roman" pitchFamily="18" charset="0"/>
                <a:cs typeface="Times New Roman" pitchFamily="18" charset="0"/>
              </a:rPr>
            </a:br>
            <a:r>
              <a:rPr lang="sr-Latn-CS" sz="1100" dirty="0" smtClean="0">
                <a:solidFill>
                  <a:srgbClr val="FF5050"/>
                </a:solidFill>
                <a:effectLst/>
                <a:latin typeface="Times New Roman" pitchFamily="18" charset="0"/>
                <a:cs typeface="Times New Roman" pitchFamily="18" charset="0"/>
              </a:rPr>
              <a:t> </a:t>
            </a:r>
            <a:br>
              <a:rPr lang="sr-Latn-CS" sz="1100" dirty="0" smtClean="0">
                <a:solidFill>
                  <a:srgbClr val="FF5050"/>
                </a:solidFill>
                <a:effectLst/>
                <a:latin typeface="Times New Roman" pitchFamily="18" charset="0"/>
                <a:cs typeface="Times New Roman" pitchFamily="18" charset="0"/>
              </a:rPr>
            </a:br>
            <a:r>
              <a:rPr lang="sr-Latn-CS" sz="3200" dirty="0">
                <a:solidFill>
                  <a:schemeClr val="tx2">
                    <a:satMod val="200000"/>
                  </a:schemeClr>
                </a:solidFill>
                <a:effectLst/>
                <a:latin typeface="Times New Roman" pitchFamily="18" charset="0"/>
                <a:cs typeface="Times New Roman" pitchFamily="18" charset="0"/>
              </a:rPr>
              <a:t/>
            </a:r>
            <a:br>
              <a:rPr lang="sr-Latn-CS" sz="3200" dirty="0">
                <a:solidFill>
                  <a:schemeClr val="tx2">
                    <a:satMod val="200000"/>
                  </a:schemeClr>
                </a:solidFill>
                <a:effectLst/>
                <a:latin typeface="Times New Roman" pitchFamily="18" charset="0"/>
                <a:cs typeface="Times New Roman" pitchFamily="18" charset="0"/>
              </a:rPr>
            </a:br>
            <a:r>
              <a:rPr lang="en-US" sz="3200" b="1" dirty="0" err="1" smtClean="0">
                <a:solidFill>
                  <a:srgbClr val="FF3300"/>
                </a:solidFill>
                <a:effectLst/>
                <a:latin typeface="Times New Roman" pitchFamily="18" charset="0"/>
                <a:cs typeface="Times New Roman" pitchFamily="18" charset="0"/>
              </a:rPr>
              <a:t>Aktiv</a:t>
            </a:r>
            <a:r>
              <a:rPr lang="sr-Latn-CS" sz="3200" b="1" dirty="0">
                <a:solidFill>
                  <a:srgbClr val="FF3300"/>
                </a:solidFill>
                <a:effectLst/>
                <a:latin typeface="Times New Roman" pitchFamily="18" charset="0"/>
                <a:cs typeface="Times New Roman" pitchFamily="18" charset="0"/>
              </a:rPr>
              <a:t>no</a:t>
            </a:r>
            <a:r>
              <a:rPr lang="en-US" sz="3200" b="1" dirty="0">
                <a:solidFill>
                  <a:srgbClr val="FF3300"/>
                </a:solidFill>
                <a:effectLst/>
                <a:latin typeface="Times New Roman" pitchFamily="18" charset="0"/>
                <a:cs typeface="Times New Roman" pitchFamily="18" charset="0"/>
              </a:rPr>
              <a:t> </a:t>
            </a:r>
            <a:r>
              <a:rPr lang="en-US" sz="3200" b="1" dirty="0" err="1">
                <a:solidFill>
                  <a:srgbClr val="FF3300"/>
                </a:solidFill>
                <a:effectLst/>
                <a:latin typeface="Times New Roman" pitchFamily="18" charset="0"/>
                <a:cs typeface="Times New Roman" pitchFamily="18" charset="0"/>
              </a:rPr>
              <a:t>kliconoš</a:t>
            </a:r>
            <a:r>
              <a:rPr lang="sr-Latn-CS" sz="3100" b="1" dirty="0">
                <a:solidFill>
                  <a:srgbClr val="FF3300"/>
                </a:solidFill>
                <a:effectLst/>
                <a:latin typeface="Times New Roman" pitchFamily="18" charset="0"/>
                <a:cs typeface="Times New Roman" pitchFamily="18" charset="0"/>
              </a:rPr>
              <a:t>tvo</a:t>
            </a:r>
            <a:r>
              <a:rPr lang="en-US" sz="3100" b="1" dirty="0">
                <a:solidFill>
                  <a:srgbClr val="FF3300"/>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izlu</a:t>
            </a:r>
            <a:r>
              <a:rPr lang="sr-Latn-CS" sz="3100" dirty="0">
                <a:solidFill>
                  <a:schemeClr val="tx1"/>
                </a:solidFill>
                <a:effectLst/>
                <a:latin typeface="Times New Roman" pitchFamily="18" charset="0"/>
                <a:cs typeface="Times New Roman" pitchFamily="18" charset="0"/>
              </a:rPr>
              <a:t>čivanje</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mesecima</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ili</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godinama</a:t>
            </a:r>
            <a:r>
              <a:rPr lang="en-US" sz="3100" dirty="0">
                <a:solidFill>
                  <a:schemeClr val="tx1"/>
                </a:solidFill>
                <a:effectLst/>
                <a:latin typeface="Times New Roman" pitchFamily="18" charset="0"/>
                <a:cs typeface="Times New Roman" pitchFamily="18" charset="0"/>
              </a:rPr>
              <a:t> </a:t>
            </a:r>
            <a:r>
              <a:rPr lang="en-US" sz="3100" dirty="0" err="1" smtClean="0">
                <a:solidFill>
                  <a:schemeClr val="tx1"/>
                </a:solidFill>
                <a:effectLst/>
                <a:latin typeface="Times New Roman" pitchFamily="18" charset="0"/>
                <a:cs typeface="Times New Roman" pitchFamily="18" charset="0"/>
              </a:rPr>
              <a:t>salmonele</a:t>
            </a:r>
            <a:r>
              <a:rPr lang="sr-Latn-RS" sz="3100" dirty="0" smtClean="0">
                <a:solidFill>
                  <a:schemeClr val="tx1"/>
                </a:solidFill>
                <a:effectLst/>
                <a:latin typeface="Times New Roman" pitchFamily="18" charset="0"/>
                <a:cs typeface="Times New Roman" pitchFamily="18" charset="0"/>
              </a:rPr>
              <a:t/>
            </a:r>
            <a:br>
              <a:rPr lang="sr-Latn-RS" sz="3100" dirty="0" smtClean="0">
                <a:solidFill>
                  <a:schemeClr val="tx1"/>
                </a:solidFill>
                <a:effectLst/>
                <a:latin typeface="Times New Roman" pitchFamily="18" charset="0"/>
                <a:cs typeface="Times New Roman" pitchFamily="18" charset="0"/>
              </a:rPr>
            </a:br>
            <a:r>
              <a:rPr lang="sr-Latn-CS" sz="1100" dirty="0">
                <a:solidFill>
                  <a:schemeClr val="tx1"/>
                </a:solidFill>
                <a:effectLst/>
                <a:latin typeface="Times New Roman" pitchFamily="18" charset="0"/>
                <a:cs typeface="Times New Roman" pitchFamily="18" charset="0"/>
              </a:rPr>
              <a:t/>
            </a:r>
            <a:br>
              <a:rPr lang="sr-Latn-CS" sz="1100" dirty="0">
                <a:solidFill>
                  <a:schemeClr val="tx1"/>
                </a:solidFill>
                <a:effectLst/>
                <a:latin typeface="Times New Roman" pitchFamily="18" charset="0"/>
                <a:cs typeface="Times New Roman" pitchFamily="18" charset="0"/>
              </a:rPr>
            </a:br>
            <a:r>
              <a:rPr lang="sr-Latn-CS" sz="3100" dirty="0">
                <a:solidFill>
                  <a:schemeClr val="tx1"/>
                </a:solidFill>
                <a:effectLst/>
                <a:latin typeface="Times New Roman" pitchFamily="18" charset="0"/>
                <a:cs typeface="Times New Roman" pitchFamily="18" charset="0"/>
              </a:rPr>
              <a:t>- </a:t>
            </a:r>
            <a:r>
              <a:rPr lang="sr-Latn-CS" sz="3100" dirty="0" smtClean="0">
                <a:solidFill>
                  <a:schemeClr val="tx1"/>
                </a:solidFill>
                <a:effectLst/>
                <a:latin typeface="Times New Roman" pitchFamily="18" charset="0"/>
                <a:cs typeface="Times New Roman" pitchFamily="18" charset="0"/>
              </a:rPr>
              <a:t>prebolele </a:t>
            </a:r>
            <a:r>
              <a:rPr lang="en-US" sz="3100" dirty="0" err="1" smtClean="0">
                <a:solidFill>
                  <a:schemeClr val="tx1"/>
                </a:solidFill>
                <a:effectLst/>
                <a:latin typeface="Times New Roman" pitchFamily="18" charset="0"/>
                <a:cs typeface="Times New Roman" pitchFamily="18" charset="0"/>
              </a:rPr>
              <a:t>akutn</a:t>
            </a:r>
            <a:r>
              <a:rPr lang="sr-Latn-RS" sz="3100" dirty="0" smtClean="0">
                <a:solidFill>
                  <a:schemeClr val="tx1"/>
                </a:solidFill>
                <a:effectLst/>
                <a:latin typeface="Times New Roman" pitchFamily="18" charset="0"/>
                <a:cs typeface="Times New Roman" pitchFamily="18" charset="0"/>
              </a:rPr>
              <a:t>e</a:t>
            </a:r>
            <a:r>
              <a:rPr lang="en-US" sz="3100" dirty="0" smtClean="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infekciju</a:t>
            </a:r>
            <a:r>
              <a:rPr lang="sr-Latn-C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izlu</a:t>
            </a:r>
            <a:r>
              <a:rPr lang="sr-Latn-CS" sz="3100" dirty="0">
                <a:solidFill>
                  <a:schemeClr val="tx1"/>
                </a:solidFill>
                <a:effectLst/>
                <a:latin typeface="Times New Roman" pitchFamily="18" charset="0"/>
                <a:cs typeface="Times New Roman" pitchFamily="18" charset="0"/>
              </a:rPr>
              <a:t>čivanje</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iz</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organizma</a:t>
            </a:r>
            <a:r>
              <a:rPr lang="en-US" sz="3100" dirty="0">
                <a:solidFill>
                  <a:schemeClr val="tx1"/>
                </a:solidFill>
                <a:effectLst/>
                <a:latin typeface="Times New Roman" pitchFamily="18" charset="0"/>
                <a:cs typeface="Times New Roman" pitchFamily="18" charset="0"/>
              </a:rPr>
              <a:t> </a:t>
            </a:r>
            <a:r>
              <a:rPr lang="sr-Latn-CS" sz="3100" dirty="0">
                <a:solidFill>
                  <a:schemeClr val="tx1"/>
                </a:solidFill>
                <a:effectLst/>
                <a:latin typeface="Times New Roman" pitchFamily="18" charset="0"/>
                <a:cs typeface="Times New Roman" pitchFamily="18" charset="0"/>
              </a:rPr>
              <a:t>salmonela </a:t>
            </a:r>
            <a:r>
              <a:rPr lang="en-US" sz="3100" dirty="0" err="1">
                <a:solidFill>
                  <a:schemeClr val="tx1"/>
                </a:solidFill>
                <a:effectLst/>
                <a:latin typeface="Times New Roman" pitchFamily="18" charset="0"/>
                <a:cs typeface="Times New Roman" pitchFamily="18" charset="0"/>
              </a:rPr>
              <a:t>i</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preko</a:t>
            </a:r>
            <a:r>
              <a:rPr lang="en-US" sz="3100" dirty="0">
                <a:solidFill>
                  <a:schemeClr val="tx1"/>
                </a:solidFill>
                <a:effectLst/>
                <a:latin typeface="Times New Roman" pitchFamily="18" charset="0"/>
                <a:cs typeface="Times New Roman" pitchFamily="18" charset="0"/>
              </a:rPr>
              <a:t> 10</a:t>
            </a:r>
            <a:r>
              <a:rPr lang="en-US" sz="3100" baseline="30000" dirty="0">
                <a:solidFill>
                  <a:schemeClr val="tx1"/>
                </a:solidFill>
                <a:effectLst/>
                <a:latin typeface="Times New Roman" pitchFamily="18" charset="0"/>
                <a:cs typeface="Times New Roman" pitchFamily="18" charset="0"/>
              </a:rPr>
              <a:t>5</a:t>
            </a:r>
            <a:r>
              <a:rPr lang="sr-Latn-CS" sz="3100" baseline="30000" dirty="0">
                <a:solidFill>
                  <a:schemeClr val="tx1"/>
                </a:solidFill>
                <a:effectLst/>
                <a:latin typeface="Times New Roman" pitchFamily="18" charset="0"/>
                <a:cs typeface="Times New Roman" pitchFamily="18" charset="0"/>
              </a:rPr>
              <a:t> </a:t>
            </a:r>
            <a:r>
              <a:rPr lang="en-US" sz="3100" dirty="0">
                <a:solidFill>
                  <a:schemeClr val="tx1"/>
                </a:solidFill>
                <a:effectLst/>
                <a:latin typeface="Times New Roman" pitchFamily="18" charset="0"/>
                <a:cs typeface="Times New Roman" pitchFamily="18" charset="0"/>
              </a:rPr>
              <a:t>u </a:t>
            </a:r>
            <a:r>
              <a:rPr lang="en-US" sz="3100" dirty="0" err="1">
                <a:solidFill>
                  <a:schemeClr val="tx1"/>
                </a:solidFill>
                <a:effectLst/>
                <a:latin typeface="Times New Roman" pitchFamily="18" charset="0"/>
                <a:cs typeface="Times New Roman" pitchFamily="18" charset="0"/>
              </a:rPr>
              <a:t>gramu</a:t>
            </a:r>
            <a:r>
              <a:rPr lang="en-US" sz="3100" dirty="0">
                <a:solidFill>
                  <a:schemeClr val="tx1"/>
                </a:solidFill>
                <a:effectLst/>
                <a:latin typeface="Times New Roman" pitchFamily="18" charset="0"/>
                <a:cs typeface="Times New Roman" pitchFamily="18" charset="0"/>
              </a:rPr>
              <a:t> </a:t>
            </a:r>
            <a:r>
              <a:rPr lang="en-US" sz="3100" dirty="0" err="1" smtClean="0">
                <a:solidFill>
                  <a:schemeClr val="tx1"/>
                </a:solidFill>
                <a:effectLst/>
                <a:latin typeface="Times New Roman" pitchFamily="18" charset="0"/>
                <a:cs typeface="Times New Roman" pitchFamily="18" charset="0"/>
              </a:rPr>
              <a:t>fecesa</a:t>
            </a:r>
            <a:r>
              <a:rPr lang="sr-Latn-RS" sz="3100" dirty="0" smtClean="0">
                <a:solidFill>
                  <a:schemeClr val="tx1"/>
                </a:solidFill>
                <a:effectLst/>
                <a:latin typeface="Times New Roman" pitchFamily="18" charset="0"/>
                <a:cs typeface="Times New Roman" pitchFamily="18" charset="0"/>
              </a:rPr>
              <a:t/>
            </a:r>
            <a:br>
              <a:rPr lang="sr-Latn-RS" sz="3100" dirty="0" smtClean="0">
                <a:solidFill>
                  <a:schemeClr val="tx1"/>
                </a:solidFill>
                <a:effectLst/>
                <a:latin typeface="Times New Roman" pitchFamily="18" charset="0"/>
                <a:cs typeface="Times New Roman" pitchFamily="18" charset="0"/>
              </a:rPr>
            </a:br>
            <a:r>
              <a:rPr lang="en-US" sz="1100" dirty="0" smtClean="0">
                <a:solidFill>
                  <a:schemeClr val="tx1"/>
                </a:solidFill>
                <a:effectLst/>
                <a:latin typeface="Times New Roman" pitchFamily="18" charset="0"/>
                <a:cs typeface="Times New Roman" pitchFamily="18" charset="0"/>
              </a:rPr>
              <a:t> </a:t>
            </a:r>
            <a:r>
              <a:rPr lang="sr-Latn-CS" sz="1100" dirty="0" smtClean="0">
                <a:solidFill>
                  <a:schemeClr val="tx1"/>
                </a:solidFill>
                <a:effectLst/>
                <a:latin typeface="Times New Roman" pitchFamily="18" charset="0"/>
                <a:cs typeface="Times New Roman" pitchFamily="18" charset="0"/>
              </a:rPr>
              <a:t>    </a:t>
            </a:r>
            <a:r>
              <a:rPr lang="en-GB" sz="3100" dirty="0" smtClean="0">
                <a:solidFill>
                  <a:schemeClr val="tx1"/>
                </a:solidFill>
                <a:effectLst/>
                <a:latin typeface="Times New Roman" pitchFamily="18" charset="0"/>
                <a:cs typeface="Times New Roman" pitchFamily="18" charset="0"/>
              </a:rPr>
              <a:t/>
            </a:r>
            <a:br>
              <a:rPr lang="en-GB" sz="3100" dirty="0" smtClean="0">
                <a:solidFill>
                  <a:schemeClr val="tx1"/>
                </a:solidFill>
                <a:effectLst/>
                <a:latin typeface="Times New Roman" pitchFamily="18" charset="0"/>
                <a:cs typeface="Times New Roman" pitchFamily="18" charset="0"/>
              </a:rPr>
            </a:br>
            <a:r>
              <a:rPr lang="sr-Latn-CS" sz="3100" dirty="0" smtClean="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perzistentna</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ekskrecija</a:t>
            </a:r>
            <a:r>
              <a:rPr lang="sr-Latn-C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prisutna</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a:t>
            </a:r>
            <a:r>
              <a:rPr lang="en-US" sz="3100" dirty="0">
                <a:solidFill>
                  <a:schemeClr val="tx1"/>
                </a:solidFill>
                <a:effectLst/>
                <a:latin typeface="Times New Roman" pitchFamily="18" charset="0"/>
                <a:cs typeface="Times New Roman" pitchFamily="18" charset="0"/>
              </a:rPr>
              <a:t> pored </a:t>
            </a:r>
            <a:r>
              <a:rPr lang="en-US" sz="3100" dirty="0" err="1">
                <a:solidFill>
                  <a:schemeClr val="tx1"/>
                </a:solidFill>
                <a:effectLst/>
                <a:latin typeface="Times New Roman" pitchFamily="18" charset="0"/>
                <a:cs typeface="Times New Roman" pitchFamily="18" charset="0"/>
              </a:rPr>
              <a:t>visokog</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titra</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antitela</a:t>
            </a:r>
            <a:r>
              <a:rPr lang="en-US" sz="3100" dirty="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prema</a:t>
            </a:r>
            <a:r>
              <a:rPr lang="en-US" sz="3100" dirty="0">
                <a:solidFill>
                  <a:schemeClr val="tx1"/>
                </a:solidFill>
                <a:effectLst/>
                <a:latin typeface="Times New Roman" pitchFamily="18" charset="0"/>
                <a:cs typeface="Times New Roman" pitchFamily="18" charset="0"/>
              </a:rPr>
              <a:t> O </a:t>
            </a:r>
            <a:r>
              <a:rPr lang="en-US" sz="3100" dirty="0" err="1">
                <a:solidFill>
                  <a:schemeClr val="tx1"/>
                </a:solidFill>
                <a:effectLst/>
                <a:latin typeface="Times New Roman" pitchFamily="18" charset="0"/>
                <a:cs typeface="Times New Roman" pitchFamily="18" charset="0"/>
              </a:rPr>
              <a:t>i</a:t>
            </a:r>
            <a:r>
              <a:rPr lang="en-US" sz="3100" dirty="0">
                <a:solidFill>
                  <a:schemeClr val="tx1"/>
                </a:solidFill>
                <a:effectLst/>
                <a:latin typeface="Times New Roman" pitchFamily="18" charset="0"/>
                <a:cs typeface="Times New Roman" pitchFamily="18" charset="0"/>
              </a:rPr>
              <a:t> H </a:t>
            </a:r>
            <a:r>
              <a:rPr lang="en-US" sz="3100" dirty="0" err="1">
                <a:solidFill>
                  <a:schemeClr val="tx1"/>
                </a:solidFill>
                <a:effectLst/>
                <a:latin typeface="Times New Roman" pitchFamily="18" charset="0"/>
                <a:cs typeface="Times New Roman" pitchFamily="18" charset="0"/>
              </a:rPr>
              <a:t>antigenima</a:t>
            </a:r>
            <a:r>
              <a:rPr lang="en-US" sz="3100" dirty="0">
                <a:solidFill>
                  <a:schemeClr val="tx1"/>
                </a:solidFill>
                <a:effectLst/>
                <a:latin typeface="Times New Roman" pitchFamily="18" charset="0"/>
                <a:cs typeface="Times New Roman" pitchFamily="18" charset="0"/>
              </a:rPr>
              <a:t> </a:t>
            </a:r>
            <a:r>
              <a:rPr lang="en-US" sz="3100" dirty="0" smtClean="0">
                <a:solidFill>
                  <a:schemeClr val="tx1"/>
                </a:solidFill>
                <a:effectLst/>
                <a:latin typeface="Times New Roman" pitchFamily="18" charset="0"/>
                <a:cs typeface="Times New Roman" pitchFamily="18" charset="0"/>
              </a:rPr>
              <a:t>salmonella</a:t>
            </a:r>
            <a:r>
              <a:rPr lang="sr-Latn-RS" sz="3100" dirty="0" smtClean="0">
                <a:solidFill>
                  <a:schemeClr val="tx1"/>
                </a:solidFill>
                <a:effectLst/>
                <a:latin typeface="Times New Roman" pitchFamily="18" charset="0"/>
                <a:cs typeface="Times New Roman" pitchFamily="18" charset="0"/>
              </a:rPr>
              <a:t/>
            </a:r>
            <a:br>
              <a:rPr lang="sr-Latn-RS" sz="3100" dirty="0" smtClean="0">
                <a:solidFill>
                  <a:schemeClr val="tx1"/>
                </a:solidFill>
                <a:effectLst/>
                <a:latin typeface="Times New Roman" pitchFamily="18" charset="0"/>
                <a:cs typeface="Times New Roman" pitchFamily="18" charset="0"/>
              </a:rPr>
            </a:br>
            <a:r>
              <a:rPr lang="sr-Latn-CS" sz="1100" dirty="0" smtClean="0">
                <a:solidFill>
                  <a:schemeClr val="tx1"/>
                </a:solidFill>
                <a:effectLst/>
                <a:latin typeface="Times New Roman" pitchFamily="18" charset="0"/>
                <a:cs typeface="Times New Roman" pitchFamily="18" charset="0"/>
              </a:rPr>
              <a:t>                                              </a:t>
            </a:r>
            <a:r>
              <a:rPr lang="sr-Latn-CS" sz="3100" dirty="0" smtClean="0">
                <a:solidFill>
                  <a:schemeClr val="tx1"/>
                </a:solidFill>
                <a:effectLst/>
                <a:latin typeface="Times New Roman" pitchFamily="18" charset="0"/>
                <a:cs typeface="Times New Roman" pitchFamily="18" charset="0"/>
              </a:rPr>
              <a:t/>
            </a:r>
            <a:br>
              <a:rPr lang="sr-Latn-CS" sz="3100" dirty="0" smtClean="0">
                <a:solidFill>
                  <a:schemeClr val="tx1"/>
                </a:solidFill>
                <a:effectLst/>
                <a:latin typeface="Times New Roman" pitchFamily="18" charset="0"/>
                <a:cs typeface="Times New Roman" pitchFamily="18" charset="0"/>
              </a:rPr>
            </a:br>
            <a:r>
              <a:rPr lang="sr-Latn-CS" sz="3100" dirty="0" smtClean="0">
                <a:solidFill>
                  <a:schemeClr val="tx1"/>
                </a:solidFill>
                <a:effectLst/>
                <a:latin typeface="Times New Roman" pitchFamily="18" charset="0"/>
                <a:cs typeface="Times New Roman" pitchFamily="18" charset="0"/>
              </a:rPr>
              <a:t> </a:t>
            </a:r>
            <a:r>
              <a:rPr lang="sr-Latn-CS" sz="3100" dirty="0">
                <a:solidFill>
                  <a:schemeClr val="tx1"/>
                </a:solidFill>
                <a:effectLst/>
                <a:latin typeface="Times New Roman" pitchFamily="18" charset="0"/>
                <a:cs typeface="Times New Roman" pitchFamily="18" charset="0"/>
              </a:rPr>
              <a:t>- aktivno kliconoštvo – goveda - </a:t>
            </a:r>
            <a:r>
              <a:rPr lang="en-US" sz="3100" i="1" dirty="0">
                <a:solidFill>
                  <a:schemeClr val="tx1"/>
                </a:solidFill>
                <a:effectLst/>
                <a:latin typeface="Times New Roman" pitchFamily="18" charset="0"/>
                <a:cs typeface="Times New Roman" pitchFamily="18" charset="0"/>
              </a:rPr>
              <a:t>S</a:t>
            </a:r>
            <a:r>
              <a:rPr lang="en-US" sz="3100" i="1" dirty="0" smtClean="0">
                <a:solidFill>
                  <a:schemeClr val="tx1"/>
                </a:solidFill>
                <a:effectLst/>
                <a:latin typeface="Times New Roman" pitchFamily="18" charset="0"/>
                <a:cs typeface="Times New Roman" pitchFamily="18" charset="0"/>
              </a:rPr>
              <a:t>.</a:t>
            </a:r>
            <a:r>
              <a:rPr lang="sr-Latn-RS" sz="3100" i="1" dirty="0" smtClean="0">
                <a:solidFill>
                  <a:schemeClr val="tx1"/>
                </a:solidFill>
                <a:effectLst/>
                <a:latin typeface="Times New Roman" pitchFamily="18" charset="0"/>
                <a:cs typeface="Times New Roman" pitchFamily="18" charset="0"/>
              </a:rPr>
              <a:t> </a:t>
            </a:r>
            <a:r>
              <a:rPr lang="sr-Latn-RS" sz="3100" dirty="0" smtClean="0">
                <a:solidFill>
                  <a:schemeClr val="tx1"/>
                </a:solidFill>
                <a:effectLst/>
                <a:latin typeface="Times New Roman" pitchFamily="18" charset="0"/>
                <a:cs typeface="Times New Roman" pitchFamily="18" charset="0"/>
              </a:rPr>
              <a:t>D</a:t>
            </a:r>
            <a:r>
              <a:rPr lang="en-US" sz="3100" dirty="0" err="1" smtClean="0">
                <a:solidFill>
                  <a:schemeClr val="tx1"/>
                </a:solidFill>
                <a:effectLst/>
                <a:latin typeface="Times New Roman" pitchFamily="18" charset="0"/>
                <a:cs typeface="Times New Roman" pitchFamily="18" charset="0"/>
              </a:rPr>
              <a:t>ublin</a:t>
            </a:r>
            <a:r>
              <a:rPr lang="en-US" sz="3100" dirty="0" smtClean="0">
                <a:solidFill>
                  <a:schemeClr val="tx1"/>
                </a:solidFill>
                <a:effectLst/>
                <a:latin typeface="Times New Roman" pitchFamily="18" charset="0"/>
                <a:cs typeface="Times New Roman" pitchFamily="18" charset="0"/>
              </a:rPr>
              <a:t> </a:t>
            </a:r>
            <a:r>
              <a:rPr lang="en-US" sz="3100" dirty="0" err="1">
                <a:solidFill>
                  <a:schemeClr val="tx1"/>
                </a:solidFill>
                <a:effectLst/>
                <a:latin typeface="Times New Roman" pitchFamily="18" charset="0"/>
                <a:cs typeface="Times New Roman" pitchFamily="18" charset="0"/>
              </a:rPr>
              <a:t>i</a:t>
            </a:r>
            <a:r>
              <a:rPr lang="en-US" sz="3100" dirty="0">
                <a:solidFill>
                  <a:schemeClr val="tx1"/>
                </a:solidFill>
                <a:effectLst/>
                <a:latin typeface="Times New Roman" pitchFamily="18" charset="0"/>
                <a:cs typeface="Times New Roman" pitchFamily="18" charset="0"/>
              </a:rPr>
              <a:t> </a:t>
            </a:r>
            <a:r>
              <a:rPr lang="en-US" sz="3100" i="1" dirty="0">
                <a:solidFill>
                  <a:schemeClr val="tx1"/>
                </a:solidFill>
                <a:effectLst/>
                <a:latin typeface="Times New Roman" pitchFamily="18" charset="0"/>
                <a:cs typeface="Times New Roman" pitchFamily="18" charset="0"/>
              </a:rPr>
              <a:t>S</a:t>
            </a:r>
            <a:r>
              <a:rPr lang="en-US" sz="3100" i="1" dirty="0" smtClean="0">
                <a:solidFill>
                  <a:schemeClr val="tx1"/>
                </a:solidFill>
                <a:effectLst/>
                <a:latin typeface="Times New Roman" pitchFamily="18" charset="0"/>
                <a:cs typeface="Times New Roman" pitchFamily="18" charset="0"/>
              </a:rPr>
              <a:t>.</a:t>
            </a:r>
            <a:r>
              <a:rPr lang="sr-Latn-RS" sz="3100" i="1" dirty="0" smtClean="0">
                <a:solidFill>
                  <a:schemeClr val="tx1"/>
                </a:solidFill>
                <a:effectLst/>
                <a:latin typeface="Times New Roman" pitchFamily="18" charset="0"/>
                <a:cs typeface="Times New Roman" pitchFamily="18" charset="0"/>
              </a:rPr>
              <a:t> </a:t>
            </a:r>
            <a:r>
              <a:rPr lang="sr-Latn-RS" sz="3100" dirty="0" smtClean="0">
                <a:solidFill>
                  <a:schemeClr val="tx1"/>
                </a:solidFill>
                <a:effectLst/>
                <a:latin typeface="Times New Roman" pitchFamily="18" charset="0"/>
                <a:cs typeface="Times New Roman" pitchFamily="18" charset="0"/>
              </a:rPr>
              <a:t>S</a:t>
            </a:r>
            <a:r>
              <a:rPr lang="en-US" sz="3100" dirty="0" err="1" smtClean="0">
                <a:solidFill>
                  <a:schemeClr val="tx1"/>
                </a:solidFill>
                <a:effectLst/>
                <a:latin typeface="Times New Roman" pitchFamily="18" charset="0"/>
                <a:cs typeface="Times New Roman" pitchFamily="18" charset="0"/>
              </a:rPr>
              <a:t>aint-paul</a:t>
            </a:r>
            <a:endParaRPr lang="en-US" sz="3100" dirty="0">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846418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457200" y="1447800"/>
            <a:ext cx="8431213" cy="4010025"/>
          </a:xfrm>
        </p:spPr>
        <p:txBody>
          <a:bodyPr>
            <a:normAutofit fontScale="90000"/>
          </a:bodyPr>
          <a:lstStyle/>
          <a:p>
            <a:pPr algn="l" eaLnBrk="1" fontAlgn="auto" hangingPunct="1">
              <a:spcAft>
                <a:spcPts val="0"/>
              </a:spcAft>
              <a:defRPr/>
            </a:pPr>
            <a:r>
              <a:rPr lang="en-US" sz="3200" b="1" dirty="0" err="1" smtClean="0">
                <a:solidFill>
                  <a:srgbClr val="FF3300"/>
                </a:solidFill>
                <a:effectLst/>
                <a:latin typeface="Times New Roman" pitchFamily="18" charset="0"/>
                <a:cs typeface="Times New Roman" pitchFamily="18" charset="0"/>
              </a:rPr>
              <a:t>Pasivno</a:t>
            </a:r>
            <a:r>
              <a:rPr lang="en-US" sz="3200" b="1" dirty="0" smtClean="0">
                <a:solidFill>
                  <a:srgbClr val="FF3300"/>
                </a:solidFill>
                <a:effectLst/>
                <a:latin typeface="Times New Roman" pitchFamily="18" charset="0"/>
                <a:cs typeface="Times New Roman" pitchFamily="18" charset="0"/>
              </a:rPr>
              <a:t> </a:t>
            </a:r>
            <a:r>
              <a:rPr lang="en-US" sz="3200" b="1" dirty="0" err="1">
                <a:solidFill>
                  <a:srgbClr val="FF3300"/>
                </a:solidFill>
                <a:effectLst/>
                <a:latin typeface="Times New Roman" pitchFamily="18" charset="0"/>
                <a:cs typeface="Times New Roman" pitchFamily="18" charset="0"/>
              </a:rPr>
              <a:t>kliconoš</a:t>
            </a:r>
            <a:r>
              <a:rPr lang="sr-Latn-CS" sz="3200" b="1" dirty="0">
                <a:solidFill>
                  <a:srgbClr val="FF3300"/>
                </a:solidFill>
                <a:effectLst/>
                <a:latin typeface="Times New Roman" pitchFamily="18" charset="0"/>
                <a:cs typeface="Times New Roman" pitchFamily="18" charset="0"/>
              </a:rPr>
              <a:t>tvo </a:t>
            </a:r>
            <a:r>
              <a:rPr lang="sr-Latn-CS" sz="3200" b="1" dirty="0" smtClean="0">
                <a:solidFill>
                  <a:srgbClr val="FF3300"/>
                </a:solidFill>
                <a:effectLst/>
                <a:latin typeface="Times New Roman" pitchFamily="18" charset="0"/>
                <a:cs typeface="Times New Roman" pitchFamily="18" charset="0"/>
              </a:rPr>
              <a:t/>
            </a:r>
            <a:br>
              <a:rPr lang="sr-Latn-CS" sz="3200" b="1" dirty="0" smtClean="0">
                <a:solidFill>
                  <a:srgbClr val="FF3300"/>
                </a:solidFill>
                <a:effectLst/>
                <a:latin typeface="Times New Roman" pitchFamily="18" charset="0"/>
                <a:cs typeface="Times New Roman" pitchFamily="18" charset="0"/>
              </a:rPr>
            </a:br>
            <a:r>
              <a:rPr lang="sr-Latn-CS" sz="3200" b="1" dirty="0" smtClean="0">
                <a:solidFill>
                  <a:srgbClr val="FF3300"/>
                </a:solidFill>
                <a:effectLst/>
                <a:latin typeface="Times New Roman" pitchFamily="18" charset="0"/>
                <a:cs typeface="Times New Roman" pitchFamily="18" charset="0"/>
              </a:rPr>
              <a:t/>
            </a:r>
            <a:br>
              <a:rPr lang="sr-Latn-CS" sz="3200" b="1" dirty="0" smtClean="0">
                <a:solidFill>
                  <a:srgbClr val="FF3300"/>
                </a:solidFill>
                <a:effectLst/>
                <a:latin typeface="Times New Roman" pitchFamily="18" charset="0"/>
                <a:cs typeface="Times New Roman" pitchFamily="18" charset="0"/>
              </a:rPr>
            </a:br>
            <a:r>
              <a:rPr lang="sr-Latn-CS" sz="2800" dirty="0" smtClean="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nakon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ingestije</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salmonela</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pasi</a:t>
            </a:r>
            <a:r>
              <a:rPr lang="sr-Latn-CS" sz="2800" dirty="0">
                <a:solidFill>
                  <a:schemeClr val="tx1"/>
                </a:solidFill>
                <a:effectLst/>
                <a:latin typeface="Times New Roman" pitchFamily="18" charset="0"/>
                <a:cs typeface="Times New Roman" pitchFamily="18" charset="0"/>
              </a:rPr>
              <a:t>ranje</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kroz</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organizam</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izluči</a:t>
            </a:r>
            <a:r>
              <a:rPr lang="sr-Latn-CS" sz="2800" dirty="0">
                <a:solidFill>
                  <a:schemeClr val="tx1"/>
                </a:solidFill>
                <a:effectLst/>
                <a:latin typeface="Times New Roman" pitchFamily="18" charset="0"/>
                <a:cs typeface="Times New Roman" pitchFamily="18" charset="0"/>
              </a:rPr>
              <a:t>vanje</a:t>
            </a:r>
            <a:r>
              <a:rPr lang="en-US" sz="2800" dirty="0">
                <a:solidFill>
                  <a:schemeClr val="tx1"/>
                </a:solidFill>
                <a:effectLst/>
                <a:latin typeface="Times New Roman" pitchFamily="18" charset="0"/>
                <a:cs typeface="Times New Roman" pitchFamily="18" charset="0"/>
              </a:rPr>
              <a:t> u </a:t>
            </a:r>
            <a:r>
              <a:rPr lang="en-US" sz="2800" dirty="0" err="1">
                <a:solidFill>
                  <a:schemeClr val="tx1"/>
                </a:solidFill>
                <a:effectLst/>
                <a:latin typeface="Times New Roman" pitchFamily="18" charset="0"/>
                <a:cs typeface="Times New Roman" pitchFamily="18" charset="0"/>
              </a:rPr>
              <a:t>fecesu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bez</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ili</a:t>
            </a:r>
            <a:r>
              <a:rPr lang="en-US" sz="2800" dirty="0">
                <a:solidFill>
                  <a:schemeClr val="tx1"/>
                </a:solidFill>
                <a:effectLst/>
                <a:latin typeface="Times New Roman" pitchFamily="18" charset="0"/>
                <a:cs typeface="Times New Roman" pitchFamily="18" charset="0"/>
              </a:rPr>
              <a:t> </a:t>
            </a:r>
            <a:r>
              <a:rPr lang="sr-Latn-CS" sz="2800" dirty="0">
                <a:solidFill>
                  <a:schemeClr val="tx1"/>
                </a:solidFill>
                <a:effectLst/>
                <a:latin typeface="Times New Roman" pitchFamily="18" charset="0"/>
                <a:cs typeface="Times New Roman" pitchFamily="18" charset="0"/>
              </a:rPr>
              <a:t>uz</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ograničen</a:t>
            </a:r>
            <a:r>
              <a:rPr lang="sr-Latn-CS" sz="2800" dirty="0">
                <a:solidFill>
                  <a:schemeClr val="tx1"/>
                </a:solidFill>
                <a:effectLst/>
                <a:latin typeface="Times New Roman" pitchFamily="18" charset="0"/>
                <a:cs typeface="Times New Roman" pitchFamily="18" charset="0"/>
              </a:rPr>
              <a:t>u </a:t>
            </a:r>
            <a:r>
              <a:rPr lang="en-US" sz="2800" dirty="0" err="1">
                <a:solidFill>
                  <a:schemeClr val="tx1"/>
                </a:solidFill>
                <a:effectLst/>
                <a:latin typeface="Times New Roman" pitchFamily="18" charset="0"/>
                <a:cs typeface="Times New Roman" pitchFamily="18" charset="0"/>
              </a:rPr>
              <a:t>invazij</a:t>
            </a:r>
            <a:r>
              <a:rPr lang="sr-Latn-CS" sz="2800" dirty="0">
                <a:solidFill>
                  <a:schemeClr val="tx1"/>
                </a:solidFill>
                <a:effectLst/>
                <a:latin typeface="Times New Roman" pitchFamily="18" charset="0"/>
                <a:cs typeface="Times New Roman" pitchFamily="18" charset="0"/>
              </a:rPr>
              <a:t>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mezenteralnih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limfnih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čvorova</a:t>
            </a:r>
            <a:r>
              <a:rPr lang="sr-Latn-CS" sz="2800" dirty="0" smtClean="0">
                <a:solidFill>
                  <a:schemeClr val="tx1"/>
                </a:solidFill>
                <a:effectLst/>
                <a:latin typeface="Times New Roman" pitchFamily="18" charset="0"/>
                <a:cs typeface="Times New Roman" pitchFamily="18" charset="0"/>
              </a:rPr>
              <a:t>.</a:t>
            </a:r>
            <a:br>
              <a:rPr lang="sr-Latn-CS" sz="2800" dirty="0" smtClean="0">
                <a:solidFill>
                  <a:schemeClr val="tx1"/>
                </a:solidFill>
                <a:effectLst/>
                <a:latin typeface="Times New Roman" pitchFamily="18" charset="0"/>
                <a:cs typeface="Times New Roman" pitchFamily="18" charset="0"/>
              </a:rPr>
            </a:br>
            <a:r>
              <a:rPr lang="sr-Latn-CS" sz="1100" dirty="0" smtClean="0">
                <a:solidFill>
                  <a:schemeClr val="tx1"/>
                </a:solidFill>
                <a:effectLst/>
                <a:latin typeface="Times New Roman" pitchFamily="18" charset="0"/>
                <a:cs typeface="Times New Roman" pitchFamily="18" charset="0"/>
              </a:rPr>
              <a:t> </a:t>
            </a:r>
            <a:r>
              <a:rPr lang="sr-Latn-CS" sz="2800" dirty="0" smtClean="0">
                <a:solidFill>
                  <a:schemeClr val="tx1"/>
                </a:solidFill>
                <a:effectLst/>
                <a:latin typeface="Times New Roman" pitchFamily="18" charset="0"/>
                <a:cs typeface="Times New Roman" pitchFamily="18" charset="0"/>
              </a:rPr>
              <a:t/>
            </a:r>
            <a:br>
              <a:rPr lang="sr-Latn-CS" sz="2800" dirty="0" smtClean="0">
                <a:solidFill>
                  <a:schemeClr val="tx1"/>
                </a:solidFill>
                <a:effectLst/>
                <a:latin typeface="Times New Roman" pitchFamily="18" charset="0"/>
                <a:cs typeface="Times New Roman" pitchFamily="18" charset="0"/>
              </a:rPr>
            </a:br>
            <a:r>
              <a:rPr lang="sr-Latn-CS" sz="2800" dirty="0" smtClean="0">
                <a:solidFill>
                  <a:schemeClr val="tx1"/>
                </a:solidFill>
                <a:latin typeface="Times New Roman" pitchFamily="18" charset="0"/>
                <a:cs typeface="Times New Roman" pitchFamily="18" charset="0"/>
              </a:rPr>
              <a:t>- </a:t>
            </a:r>
            <a:r>
              <a:rPr lang="sr-Latn-RS" sz="2800" dirty="0">
                <a:solidFill>
                  <a:schemeClr val="tx1"/>
                </a:solidFill>
                <a:latin typeface="Times New Roman" pitchFamily="18" charset="0"/>
                <a:cs typeface="Times New Roman" pitchFamily="18" charset="0"/>
              </a:rPr>
              <a:t>o</a:t>
            </a:r>
            <a:r>
              <a:rPr lang="en-US" sz="2800" dirty="0" err="1" smtClean="0">
                <a:solidFill>
                  <a:schemeClr val="tx1"/>
                </a:solidFill>
                <a:effectLst/>
                <a:latin typeface="Times New Roman" pitchFamily="18" charset="0"/>
                <a:cs typeface="Times New Roman" pitchFamily="18" charset="0"/>
              </a:rPr>
              <a:t>ve</a:t>
            </a:r>
            <a:r>
              <a:rPr lang="en-US" sz="2800" dirty="0" smtClean="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životinje</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izlučuju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salmonele</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kratak</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vremenski</a:t>
            </a:r>
            <a:r>
              <a:rPr lang="en-US" sz="2800" dirty="0">
                <a:solidFill>
                  <a:schemeClr val="tx1"/>
                </a:solidFill>
                <a:effectLst/>
                <a:latin typeface="Times New Roman" pitchFamily="18" charset="0"/>
                <a:cs typeface="Times New Roman" pitchFamily="18" charset="0"/>
              </a:rPr>
              <a:t> period </a:t>
            </a:r>
            <a:r>
              <a:rPr lang="en-US" sz="2800" dirty="0" err="1">
                <a:solidFill>
                  <a:schemeClr val="tx1"/>
                </a:solidFill>
                <a:effectLst/>
                <a:latin typeface="Times New Roman" pitchFamily="18" charset="0"/>
                <a:cs typeface="Times New Roman" pitchFamily="18" charset="0"/>
              </a:rPr>
              <a:t>nakon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njihovog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uklanjanja</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iz</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kontaminirane</a:t>
            </a:r>
            <a:r>
              <a:rPr lang="sr-Latn-CS" sz="2800" dirty="0">
                <a:solidFill>
                  <a:schemeClr val="tx1"/>
                </a:solidFill>
                <a:effectLst/>
                <a:latin typeface="Times New Roman" pitchFamily="18" charset="0"/>
                <a:cs typeface="Times New Roman" pitchFamily="18" charset="0"/>
              </a:rPr>
              <a:t> </a:t>
            </a:r>
            <a:r>
              <a:rPr lang="en-US" sz="2800" dirty="0" err="1" smtClean="0">
                <a:solidFill>
                  <a:schemeClr val="tx1"/>
                </a:solidFill>
                <a:effectLst/>
                <a:latin typeface="Times New Roman" pitchFamily="18" charset="0"/>
                <a:cs typeface="Times New Roman" pitchFamily="18" charset="0"/>
              </a:rPr>
              <a:t>sredine</a:t>
            </a:r>
            <a:r>
              <a:rPr lang="sr-Latn-RS" sz="2800" dirty="0" smtClean="0">
                <a:solidFill>
                  <a:schemeClr val="tx1"/>
                </a:solidFill>
                <a:effectLst/>
                <a:latin typeface="Times New Roman" pitchFamily="18" charset="0"/>
                <a:cs typeface="Times New Roman" pitchFamily="18" charset="0"/>
              </a:rPr>
              <a:t/>
            </a:r>
            <a:br>
              <a:rPr lang="sr-Latn-RS" sz="2800" dirty="0" smtClean="0">
                <a:solidFill>
                  <a:schemeClr val="tx1"/>
                </a:solidFill>
                <a:effectLst/>
                <a:latin typeface="Times New Roman" pitchFamily="18" charset="0"/>
                <a:cs typeface="Times New Roman" pitchFamily="18" charset="0"/>
              </a:rPr>
            </a:br>
            <a:r>
              <a:rPr lang="sr-Latn-CS" sz="2800" dirty="0">
                <a:solidFill>
                  <a:schemeClr val="tx2">
                    <a:satMod val="200000"/>
                  </a:schemeClr>
                </a:solidFill>
                <a:effectLst/>
                <a:latin typeface="Times New Roman" pitchFamily="18" charset="0"/>
                <a:cs typeface="Times New Roman" pitchFamily="18" charset="0"/>
              </a:rPr>
              <a:t/>
            </a:r>
            <a:br>
              <a:rPr lang="sr-Latn-CS" sz="2800" dirty="0">
                <a:solidFill>
                  <a:schemeClr val="tx2">
                    <a:satMod val="200000"/>
                  </a:schemeClr>
                </a:solidFill>
                <a:effectLst/>
                <a:latin typeface="Times New Roman" pitchFamily="18" charset="0"/>
                <a:cs typeface="Times New Roman" pitchFamily="18" charset="0"/>
              </a:rPr>
            </a:br>
            <a:r>
              <a:rPr lang="en-US" sz="3200" b="1" dirty="0" err="1" smtClean="0">
                <a:solidFill>
                  <a:srgbClr val="FF3300"/>
                </a:solidFill>
                <a:effectLst/>
                <a:latin typeface="Times New Roman" pitchFamily="18" charset="0"/>
                <a:cs typeface="Times New Roman" pitchFamily="18" charset="0"/>
              </a:rPr>
              <a:t>Latentne</a:t>
            </a:r>
            <a:r>
              <a:rPr lang="en-US" sz="3200" b="1" dirty="0" smtClean="0">
                <a:solidFill>
                  <a:srgbClr val="FF3300"/>
                </a:solidFill>
                <a:effectLst/>
                <a:latin typeface="Times New Roman" pitchFamily="18" charset="0"/>
                <a:cs typeface="Times New Roman" pitchFamily="18" charset="0"/>
              </a:rPr>
              <a:t> </a:t>
            </a:r>
            <a:r>
              <a:rPr lang="en-US" sz="3200" b="1" dirty="0" err="1">
                <a:solidFill>
                  <a:srgbClr val="FF3300"/>
                </a:solidFill>
                <a:effectLst/>
                <a:latin typeface="Times New Roman" pitchFamily="18" charset="0"/>
                <a:cs typeface="Times New Roman" pitchFamily="18" charset="0"/>
              </a:rPr>
              <a:t>kliconoše</a:t>
            </a:r>
            <a:r>
              <a:rPr lang="en-US" sz="3200" b="1" dirty="0">
                <a:solidFill>
                  <a:srgbClr val="FF3300"/>
                </a:solidFill>
                <a:effectLst/>
                <a:latin typeface="Times New Roman" pitchFamily="18" charset="0"/>
                <a:cs typeface="Times New Roman" pitchFamily="18" charset="0"/>
              </a:rPr>
              <a:t> </a:t>
            </a:r>
            <a:r>
              <a:rPr lang="sr-Latn-RS" sz="3200" b="1" dirty="0" smtClean="0">
                <a:solidFill>
                  <a:srgbClr val="FF3300"/>
                </a:solidFill>
                <a:effectLst/>
                <a:latin typeface="Times New Roman" pitchFamily="18" charset="0"/>
                <a:cs typeface="Times New Roman" pitchFamily="18" charset="0"/>
              </a:rPr>
              <a:t/>
            </a:r>
            <a:br>
              <a:rPr lang="sr-Latn-RS" sz="3200" b="1" dirty="0" smtClean="0">
                <a:solidFill>
                  <a:srgbClr val="FF3300"/>
                </a:solidFill>
                <a:effectLst/>
                <a:latin typeface="Times New Roman" pitchFamily="18" charset="0"/>
                <a:cs typeface="Times New Roman" pitchFamily="18" charset="0"/>
              </a:rPr>
            </a:br>
            <a:r>
              <a:rPr lang="sr-Latn-RS" sz="2800" dirty="0">
                <a:latin typeface="Times New Roman" pitchFamily="18" charset="0"/>
                <a:cs typeface="Times New Roman" pitchFamily="18" charset="0"/>
              </a:rPr>
              <a:t/>
            </a:r>
            <a:br>
              <a:rPr lang="sr-Latn-RS" sz="2800" dirty="0">
                <a:latin typeface="Times New Roman" pitchFamily="18" charset="0"/>
                <a:cs typeface="Times New Roman" pitchFamily="18" charset="0"/>
              </a:rPr>
            </a:br>
            <a:r>
              <a:rPr lang="sr-Latn-RS" sz="2800" dirty="0" smtClean="0">
                <a:latin typeface="Times New Roman" pitchFamily="18" charset="0"/>
                <a:cs typeface="Times New Roman" pitchFamily="18" charset="0"/>
              </a:rPr>
              <a:t>- </a:t>
            </a:r>
            <a:r>
              <a:rPr lang="en-US" sz="2800" dirty="0" smtClean="0">
                <a:effectLst/>
                <a:latin typeface="Times New Roman" pitchFamily="18" charset="0"/>
                <a:cs typeface="Times New Roman" pitchFamily="18" charset="0"/>
              </a:rPr>
              <a:t>one </a:t>
            </a:r>
            <a:r>
              <a:rPr lang="en-US" sz="2800" dirty="0" err="1">
                <a:effectLst/>
                <a:latin typeface="Times New Roman" pitchFamily="18" charset="0"/>
                <a:cs typeface="Times New Roman" pitchFamily="18" charset="0"/>
              </a:rPr>
              <a:t>životinje</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kod</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kojih</a:t>
            </a:r>
            <a:r>
              <a:rPr lang="en-US" sz="2800" dirty="0">
                <a:effectLst/>
                <a:latin typeface="Times New Roman" pitchFamily="18" charset="0"/>
                <a:cs typeface="Times New Roman" pitchFamily="18" charset="0"/>
              </a:rPr>
              <a:t> se </a:t>
            </a:r>
            <a:r>
              <a:rPr lang="en-US" sz="2800" dirty="0" err="1">
                <a:effectLst/>
                <a:latin typeface="Times New Roman" pitchFamily="18" charset="0"/>
                <a:cs typeface="Times New Roman" pitchFamily="18" charset="0"/>
              </a:rPr>
              <a:t>salmonele</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nalaze</a:t>
            </a:r>
            <a:r>
              <a:rPr lang="en-US" sz="2800" dirty="0">
                <a:effectLst/>
                <a:latin typeface="Times New Roman" pitchFamily="18" charset="0"/>
                <a:cs typeface="Times New Roman" pitchFamily="18" charset="0"/>
              </a:rPr>
              <a:t> u </a:t>
            </a:r>
            <a:r>
              <a:rPr lang="en-US" sz="2800" dirty="0" err="1">
                <a:effectLst/>
                <a:latin typeface="Times New Roman" pitchFamily="18" charset="0"/>
                <a:cs typeface="Times New Roman" pitchFamily="18" charset="0"/>
              </a:rPr>
              <a:t>tkivima</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ali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generalno</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ih</a:t>
            </a:r>
            <a:r>
              <a:rPr lang="en-US" sz="2800" dirty="0">
                <a:effectLst/>
                <a:latin typeface="Times New Roman" pitchFamily="18" charset="0"/>
                <a:cs typeface="Times New Roman" pitchFamily="18" charset="0"/>
              </a:rPr>
              <a:t> ne </a:t>
            </a:r>
            <a:r>
              <a:rPr lang="en-US" sz="2800" dirty="0" err="1">
                <a:effectLst/>
                <a:latin typeface="Times New Roman" pitchFamily="18" charset="0"/>
                <a:cs typeface="Times New Roman" pitchFamily="18" charset="0"/>
              </a:rPr>
              <a:t>izlučuju</a:t>
            </a:r>
            <a:r>
              <a:rPr lang="en-US" sz="2800" dirty="0">
                <a:effectLst/>
                <a:latin typeface="Times New Roman" pitchFamily="18" charset="0"/>
                <a:cs typeface="Times New Roman" pitchFamily="18" charset="0"/>
              </a:rPr>
              <a:t> u </a:t>
            </a:r>
            <a:r>
              <a:rPr lang="en-US" sz="2800" dirty="0" err="1">
                <a:effectLst/>
                <a:latin typeface="Times New Roman" pitchFamily="18" charset="0"/>
                <a:cs typeface="Times New Roman" pitchFamily="18" charset="0"/>
              </a:rPr>
              <a:t>fecesu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stalno</a:t>
            </a:r>
            <a:r>
              <a:rPr lang="en-US" sz="2800" dirty="0" smtClean="0">
                <a:effectLst/>
                <a:latin typeface="Times New Roman" pitchFamily="18" charset="0"/>
                <a:cs typeface="Times New Roman" pitchFamily="18" charset="0"/>
              </a:rPr>
              <a:t>.</a:t>
            </a:r>
            <a:r>
              <a:rPr lang="sr-Latn-RS" sz="2800" dirty="0" smtClean="0">
                <a:effectLst/>
                <a:latin typeface="Times New Roman" pitchFamily="18" charset="0"/>
                <a:cs typeface="Times New Roman" pitchFamily="18" charset="0"/>
              </a:rPr>
              <a:t/>
            </a:r>
            <a:br>
              <a:rPr lang="sr-Latn-RS" sz="2800" dirty="0" smtClean="0">
                <a:effectLst/>
                <a:latin typeface="Times New Roman" pitchFamily="18" charset="0"/>
                <a:cs typeface="Times New Roman" pitchFamily="18" charset="0"/>
              </a:rPr>
            </a:br>
            <a:r>
              <a:rPr lang="en-US" sz="1100" dirty="0" smtClean="0">
                <a:effectLst/>
                <a:latin typeface="Times New Roman" pitchFamily="18" charset="0"/>
                <a:cs typeface="Times New Roman" pitchFamily="18" charset="0"/>
              </a:rPr>
              <a:t> </a:t>
            </a:r>
            <a:r>
              <a:rPr lang="sr-Latn-RS" sz="2800" dirty="0">
                <a:latin typeface="Times New Roman" pitchFamily="18" charset="0"/>
                <a:cs typeface="Times New Roman" pitchFamily="18" charset="0"/>
              </a:rPr>
              <a:t/>
            </a:r>
            <a:br>
              <a:rPr lang="sr-Latn-RS" sz="2800" dirty="0">
                <a:latin typeface="Times New Roman" pitchFamily="18" charset="0"/>
                <a:cs typeface="Times New Roman" pitchFamily="18" charset="0"/>
              </a:rPr>
            </a:br>
            <a:r>
              <a:rPr lang="sr-Latn-RS" sz="2800" dirty="0" smtClean="0">
                <a:latin typeface="Times New Roman" pitchFamily="18" charset="0"/>
                <a:cs typeface="Times New Roman" pitchFamily="18" charset="0"/>
              </a:rPr>
              <a:t>- o</a:t>
            </a:r>
            <a:r>
              <a:rPr lang="en-US" sz="2800" dirty="0" err="1" smtClean="0">
                <a:effectLst/>
                <a:latin typeface="Times New Roman" pitchFamily="18" charset="0"/>
                <a:cs typeface="Times New Roman" pitchFamily="18" charset="0"/>
              </a:rPr>
              <a:t>ve</a:t>
            </a:r>
            <a:r>
              <a:rPr lang="en-US" sz="2800" dirty="0" smtClean="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životinje</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predstavljaju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povremeni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izvor</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infekcije</a:t>
            </a:r>
            <a:r>
              <a:rPr lang="en-US" sz="2800" dirty="0">
                <a:effectLst/>
                <a:latin typeface="Times New Roman" pitchFamily="18" charset="0"/>
                <a:cs typeface="Times New Roman" pitchFamily="18" charset="0"/>
              </a:rPr>
              <a:t>. </a:t>
            </a:r>
          </a:p>
        </p:txBody>
      </p:sp>
    </p:spTree>
    <p:extLst>
      <p:ext uri="{BB962C8B-B14F-4D97-AF65-F5344CB8AC3E}">
        <p14:creationId xmlns:p14="http://schemas.microsoft.com/office/powerpoint/2010/main" val="26414623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457200"/>
            <a:ext cx="5486400" cy="838200"/>
          </a:xfrm>
        </p:spPr>
        <p:txBody>
          <a:bodyPr>
            <a:normAutofit/>
          </a:bodyPr>
          <a:lstStyle/>
          <a:p>
            <a:r>
              <a:rPr lang="sr-Latn-RS" sz="3200" b="1" dirty="0" smtClean="0">
                <a:solidFill>
                  <a:srgbClr val="FF3300"/>
                </a:solidFill>
              </a:rPr>
              <a:t>Tifusarka Mary Mallon</a:t>
            </a:r>
            <a:endParaRPr lang="en-US" sz="3200" b="1" dirty="0">
              <a:solidFill>
                <a:srgbClr val="FF3300"/>
              </a:solidFill>
            </a:endParaRPr>
          </a:p>
        </p:txBody>
      </p:sp>
      <p:pic>
        <p:nvPicPr>
          <p:cNvPr id="509956" name="Picture 4" descr="http://www.homeschoolfreebie.wholesomechildhood.com/wp-content/uploads/2014/01/typhoid-mary-1.jpg"/>
          <p:cNvPicPr>
            <a:picLocks noChangeAspect="1" noChangeArrowheads="1"/>
          </p:cNvPicPr>
          <p:nvPr/>
        </p:nvPicPr>
        <p:blipFill>
          <a:blip r:embed="rId2" cstate="print"/>
          <a:srcRect/>
          <a:stretch>
            <a:fillRect/>
          </a:stretch>
        </p:blipFill>
        <p:spPr bwMode="auto">
          <a:xfrm>
            <a:off x="304800" y="1676400"/>
            <a:ext cx="4752975" cy="3743325"/>
          </a:xfrm>
          <a:prstGeom prst="rect">
            <a:avLst/>
          </a:prstGeom>
          <a:noFill/>
        </p:spPr>
      </p:pic>
      <p:pic>
        <p:nvPicPr>
          <p:cNvPr id="509958" name="Picture 6" descr="http://upload.wikimedia.org/wikipedia/commons/e/eb/Mary_Mallon_%28Typhoid_Mary%29.jpg"/>
          <p:cNvPicPr>
            <a:picLocks noChangeAspect="1" noChangeArrowheads="1"/>
          </p:cNvPicPr>
          <p:nvPr/>
        </p:nvPicPr>
        <p:blipFill>
          <a:blip r:embed="rId3" cstate="print"/>
          <a:srcRect/>
          <a:stretch>
            <a:fillRect/>
          </a:stretch>
        </p:blipFill>
        <p:spPr bwMode="auto">
          <a:xfrm>
            <a:off x="5791200" y="2514600"/>
            <a:ext cx="2457450" cy="1849695"/>
          </a:xfrm>
          <a:prstGeom prst="rect">
            <a:avLst/>
          </a:prstGeom>
          <a:noFill/>
        </p:spPr>
      </p:pic>
    </p:spTree>
    <p:extLst>
      <p:ext uri="{BB962C8B-B14F-4D97-AF65-F5344CB8AC3E}">
        <p14:creationId xmlns:p14="http://schemas.microsoft.com/office/powerpoint/2010/main" val="36292448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 kljucnih saveta za bezbedniju ishranu.jpg"/>
          <p:cNvPicPr>
            <a:picLocks noChangeAspect="1"/>
          </p:cNvPicPr>
          <p:nvPr/>
        </p:nvPicPr>
        <p:blipFill>
          <a:blip r:embed="rId2" cstate="print"/>
          <a:stretch>
            <a:fillRect/>
          </a:stretch>
        </p:blipFill>
        <p:spPr>
          <a:xfrm>
            <a:off x="2514600" y="228600"/>
            <a:ext cx="4267200" cy="6233886"/>
          </a:xfrm>
          <a:prstGeom prst="rect">
            <a:avLst/>
          </a:prstGeom>
        </p:spPr>
      </p:pic>
    </p:spTree>
    <p:extLst>
      <p:ext uri="{BB962C8B-B14F-4D97-AF65-F5344CB8AC3E}">
        <p14:creationId xmlns:p14="http://schemas.microsoft.com/office/powerpoint/2010/main" val="1416877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457200"/>
            <a:ext cx="8458200" cy="1815882"/>
          </a:xfrm>
          <a:prstGeom prst="rect">
            <a:avLst/>
          </a:prstGeom>
          <a:noFill/>
          <a:ln w="9525">
            <a:noFill/>
            <a:miter lim="800000"/>
            <a:headEnd/>
            <a:tailEnd/>
          </a:ln>
        </p:spPr>
        <p:txBody>
          <a:bodyPr>
            <a:spAutoFit/>
          </a:bodyPr>
          <a:lstStyle/>
          <a:p>
            <a:pPr>
              <a:spcBef>
                <a:spcPct val="50000"/>
              </a:spcBef>
              <a:buFontTx/>
              <a:buChar char="-"/>
            </a:pPr>
            <a:r>
              <a:rPr lang="en-US" sz="2800" b="1" dirty="0" smtClean="0">
                <a:solidFill>
                  <a:srgbClr val="FF3300"/>
                </a:solidFill>
                <a:latin typeface="Times New Roman" pitchFamily="18" charset="0"/>
                <a:cs typeface="Times New Roman" pitchFamily="18" charset="0"/>
              </a:rPr>
              <a:t>Endo </a:t>
            </a:r>
            <a:r>
              <a:rPr lang="en-US" sz="2800" b="1" dirty="0">
                <a:solidFill>
                  <a:srgbClr val="FF3300"/>
                </a:solidFill>
                <a:latin typeface="Times New Roman" pitchFamily="18" charset="0"/>
                <a:cs typeface="Times New Roman" pitchFamily="18" charset="0"/>
              </a:rPr>
              <a:t>agar</a:t>
            </a:r>
            <a:r>
              <a:rPr lang="en-US" sz="2800" b="1" dirty="0">
                <a:solidFill>
                  <a:srgbClr val="FF3300"/>
                </a:solidFill>
                <a:latin typeface="Times New Roman" pitchFamily="18" charset="0"/>
              </a:rPr>
              <a:t> </a:t>
            </a:r>
            <a:r>
              <a:rPr lang="sl-SI" sz="2800" dirty="0">
                <a:latin typeface="Times New Roman" pitchFamily="18" charset="0"/>
              </a:rPr>
              <a:t>– l</a:t>
            </a:r>
            <a:r>
              <a:rPr lang="en-US" sz="2800" dirty="0" err="1">
                <a:latin typeface="Times New Roman" pitchFamily="18" charset="0"/>
                <a:cs typeface="Times New Roman" pitchFamily="18" charset="0"/>
              </a:rPr>
              <a:t>aktoza</a:t>
            </a:r>
            <a:r>
              <a:rPr lang="sl-SI" sz="2800" dirty="0">
                <a:latin typeface="Times New Roman" pitchFamily="18" charset="0"/>
              </a:rPr>
              <a:t>, f</a:t>
            </a:r>
            <a:r>
              <a:rPr lang="en-US" sz="2800" dirty="0" err="1">
                <a:latin typeface="Times New Roman" pitchFamily="18" charset="0"/>
                <a:cs typeface="Times New Roman" pitchFamily="18" charset="0"/>
              </a:rPr>
              <a:t>enolftalein</a:t>
            </a:r>
            <a:r>
              <a:rPr lang="sl-SI" sz="2800" dirty="0" smtClean="0">
                <a:latin typeface="Times New Roman" pitchFamily="18" charset="0"/>
              </a:rPr>
              <a:t>,</a:t>
            </a:r>
          </a:p>
          <a:p>
            <a:pPr>
              <a:spcBef>
                <a:spcPct val="50000"/>
              </a:spcBef>
            </a:pPr>
            <a:r>
              <a:rPr lang="sl-SI" sz="2800" dirty="0" smtClean="0">
                <a:latin typeface="Times New Roman" pitchFamily="18" charset="0"/>
              </a:rPr>
              <a:t>           l</a:t>
            </a:r>
            <a:r>
              <a:rPr lang="en-US" sz="2800" dirty="0" err="1">
                <a:latin typeface="Times New Roman" pitchFamily="18" charset="0"/>
                <a:cs typeface="Times New Roman" pitchFamily="18" charset="0"/>
              </a:rPr>
              <a:t>aktoza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neg</a:t>
            </a:r>
            <a:r>
              <a:rPr lang="sl-SI" sz="2800" dirty="0">
                <a:latin typeface="Times New Roman" pitchFamily="18" charset="0"/>
              </a:rPr>
              <a:t>ativne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bledo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ružičaste</a:t>
            </a:r>
            <a:endParaRPr lang="en-US" sz="2800" dirty="0">
              <a:latin typeface="Times New Roman" pitchFamily="18" charset="0"/>
              <a:cs typeface="Times New Roman" pitchFamily="18" charset="0"/>
            </a:endParaRPr>
          </a:p>
          <a:p>
            <a:pPr>
              <a:spcBef>
                <a:spcPct val="50000"/>
              </a:spcBef>
            </a:pPr>
            <a:r>
              <a:rPr lang="sl-SI" sz="2800" dirty="0">
                <a:latin typeface="Times New Roman" pitchFamily="18" charset="0"/>
              </a:rPr>
              <a:t>	l</a:t>
            </a:r>
            <a:r>
              <a:rPr lang="en-US" sz="2800" dirty="0" err="1">
                <a:latin typeface="Times New Roman" pitchFamily="18" charset="0"/>
                <a:cs typeface="Times New Roman" pitchFamily="18" charset="0"/>
              </a:rPr>
              <a:t>aktoza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poz</a:t>
            </a:r>
            <a:r>
              <a:rPr lang="sl-SI" sz="2800" dirty="0">
                <a:latin typeface="Times New Roman" pitchFamily="18" charset="0"/>
              </a:rPr>
              <a:t>itivne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crvene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boje</a:t>
            </a:r>
            <a:r>
              <a:rPr lang="en-US" sz="2800" dirty="0">
                <a:latin typeface="Times New Roman" pitchFamily="18" charset="0"/>
              </a:rPr>
              <a:t>   </a:t>
            </a:r>
          </a:p>
        </p:txBody>
      </p:sp>
      <p:pic>
        <p:nvPicPr>
          <p:cNvPr id="244738" name="Picture 2" descr="http://upload.wikimedia.org/wikipedia/commons/f/f8/Escherichia_coli,_Endo_agar.png"/>
          <p:cNvPicPr>
            <a:picLocks noChangeAspect="1" noChangeArrowheads="1"/>
          </p:cNvPicPr>
          <p:nvPr/>
        </p:nvPicPr>
        <p:blipFill>
          <a:blip r:embed="rId3" cstate="print"/>
          <a:srcRect/>
          <a:stretch>
            <a:fillRect/>
          </a:stretch>
        </p:blipFill>
        <p:spPr bwMode="auto">
          <a:xfrm>
            <a:off x="1905000" y="2514600"/>
            <a:ext cx="5038725" cy="3743325"/>
          </a:xfrm>
          <a:prstGeom prst="rect">
            <a:avLst/>
          </a:prstGeom>
          <a:noFill/>
        </p:spPr>
      </p:pic>
    </p:spTree>
    <p:extLst>
      <p:ext uri="{BB962C8B-B14F-4D97-AF65-F5344CB8AC3E}">
        <p14:creationId xmlns:p14="http://schemas.microsoft.com/office/powerpoint/2010/main" val="6412801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92374" y="152400"/>
            <a:ext cx="8915400" cy="5693866"/>
          </a:xfrm>
          <a:prstGeom prst="rect">
            <a:avLst/>
          </a:prstGeom>
          <a:noFill/>
          <a:ln w="9525">
            <a:noFill/>
            <a:miter lim="800000"/>
            <a:headEnd/>
            <a:tailEnd/>
          </a:ln>
        </p:spPr>
        <p:txBody>
          <a:bodyPr wrap="square">
            <a:spAutoFit/>
          </a:bodyPr>
          <a:lstStyle/>
          <a:p>
            <a:pPr>
              <a:spcBef>
                <a:spcPct val="50000"/>
              </a:spcBef>
            </a:pPr>
            <a:r>
              <a:rPr lang="sl-SI" sz="3200" dirty="0">
                <a:solidFill>
                  <a:srgbClr val="002060"/>
                </a:solidFill>
                <a:latin typeface="Times New Roman" pitchFamily="18" charset="0"/>
              </a:rPr>
              <a:t>	</a:t>
            </a:r>
            <a:r>
              <a:rPr lang="en-US" sz="3200" b="1" dirty="0" err="1" smtClean="0">
                <a:solidFill>
                  <a:srgbClr val="002060"/>
                </a:solidFill>
                <a:latin typeface="Times New Roman" pitchFamily="18" charset="0"/>
                <a:cs typeface="Times New Roman" pitchFamily="18" charset="0"/>
              </a:rPr>
              <a:t>Ljudi</a:t>
            </a:r>
            <a:endParaRPr lang="sr-Latn-RS" sz="3200" b="1" dirty="0" smtClean="0">
              <a:solidFill>
                <a:srgbClr val="002060"/>
              </a:solidFill>
              <a:latin typeface="Times New Roman" pitchFamily="18" charset="0"/>
              <a:cs typeface="Times New Roman" pitchFamily="18" charset="0"/>
            </a:endParaRPr>
          </a:p>
          <a:p>
            <a:pPr>
              <a:spcBef>
                <a:spcPct val="50000"/>
              </a:spcBef>
            </a:pPr>
            <a:r>
              <a:rPr lang="en-US" sz="1200" b="1" dirty="0">
                <a:solidFill>
                  <a:srgbClr val="FF3300"/>
                </a:solidFill>
                <a:latin typeface="Times New Roman" pitchFamily="18" charset="0"/>
                <a:cs typeface="Times New Roman" pitchFamily="18" charset="0"/>
              </a:rPr>
              <a:t>		</a:t>
            </a:r>
            <a:r>
              <a:rPr lang="sl-SI" sz="1200" b="1" dirty="0">
                <a:solidFill>
                  <a:srgbClr val="FF3300"/>
                </a:solidFill>
                <a:latin typeface="Times New Roman" pitchFamily="18" charset="0"/>
              </a:rPr>
              <a:t>                                                  </a:t>
            </a:r>
            <a:endParaRPr lang="sl-SI" sz="1200" b="1" dirty="0" smtClean="0">
              <a:solidFill>
                <a:srgbClr val="FF3300"/>
              </a:solidFill>
              <a:latin typeface="Times New Roman" pitchFamily="18" charset="0"/>
            </a:endParaRPr>
          </a:p>
          <a:p>
            <a:pPr>
              <a:spcBef>
                <a:spcPts val="0"/>
              </a:spcBef>
            </a:pPr>
            <a:r>
              <a:rPr lang="en-US" sz="2800" b="1" i="1" dirty="0" smtClean="0">
                <a:solidFill>
                  <a:srgbClr val="FF3300"/>
                </a:solidFill>
                <a:latin typeface="Times New Roman" pitchFamily="18" charset="0"/>
                <a:cs typeface="Times New Roman" pitchFamily="18" charset="0"/>
              </a:rPr>
              <a:t>S.</a:t>
            </a:r>
            <a:r>
              <a:rPr lang="sr-Latn-RS" sz="2800" b="1" i="1" dirty="0" smtClean="0">
                <a:solidFill>
                  <a:srgbClr val="FF3300"/>
                </a:solidFill>
                <a:latin typeface="Times New Roman" pitchFamily="18" charset="0"/>
                <a:cs typeface="Times New Roman" pitchFamily="18" charset="0"/>
              </a:rPr>
              <a:t> </a:t>
            </a:r>
            <a:r>
              <a:rPr lang="sr-Latn-RS" sz="2800" b="1" dirty="0"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a:t>
            </a:r>
            <a:r>
              <a:rPr lang="en-US" sz="2800" b="1" dirty="0" smtClean="0">
                <a:solidFill>
                  <a:srgbClr val="FF3300"/>
                </a:solidFill>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tifusna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groznica</a:t>
            </a:r>
            <a:r>
              <a:rPr lang="sl-SI" sz="2800" dirty="0">
                <a:latin typeface="Times New Roman" pitchFamily="18" charset="0"/>
              </a:rPr>
              <a:t>                                      </a:t>
            </a:r>
            <a:r>
              <a:rPr lang="sl-SI" sz="2800" dirty="0" smtClean="0">
                <a:latin typeface="Times New Roman" pitchFamily="18" charset="0"/>
              </a:rPr>
              <a:t>                   </a:t>
            </a:r>
          </a:p>
          <a:p>
            <a:pPr>
              <a:spcBef>
                <a:spcPts val="0"/>
              </a:spcBef>
            </a:pPr>
            <a:r>
              <a:rPr lang="en-US" sz="2800" b="1" i="1" dirty="0" smtClean="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P</a:t>
            </a:r>
            <a:r>
              <a:rPr lang="en-US" sz="2800" b="1" dirty="0" err="1" smtClean="0">
                <a:solidFill>
                  <a:srgbClr val="FF3300"/>
                </a:solidFill>
                <a:latin typeface="Times New Roman" pitchFamily="18" charset="0"/>
                <a:cs typeface="Times New Roman" pitchFamily="18" charset="0"/>
              </a:rPr>
              <a:t>aratyphi</a:t>
            </a:r>
            <a:r>
              <a:rPr lang="en-US" sz="2800" b="1" dirty="0" smtClean="0">
                <a:solidFill>
                  <a:srgbClr val="FF3300"/>
                </a:solidFill>
                <a:latin typeface="Times New Roman" pitchFamily="18" charset="0"/>
                <a:cs typeface="Times New Roman" pitchFamily="18" charset="0"/>
              </a:rPr>
              <a:t> </a:t>
            </a:r>
            <a:r>
              <a:rPr lang="en-US" sz="2800" b="1" dirty="0">
                <a:solidFill>
                  <a:srgbClr val="FF3300"/>
                </a:solidFill>
                <a:latin typeface="Times New Roman" pitchFamily="18" charset="0"/>
                <a:cs typeface="Times New Roman" pitchFamily="18" charset="0"/>
              </a:rPr>
              <a:t>A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paratifus</a:t>
            </a:r>
            <a:r>
              <a:rPr lang="sl-SI" sz="2800" dirty="0">
                <a:latin typeface="Times New Roman" pitchFamily="18" charset="0"/>
              </a:rPr>
              <a:t>                                  </a:t>
            </a:r>
            <a:r>
              <a:rPr lang="sl-SI" sz="2800" dirty="0" smtClean="0">
                <a:latin typeface="Times New Roman" pitchFamily="18" charset="0"/>
              </a:rPr>
              <a:t>                </a:t>
            </a:r>
          </a:p>
          <a:p>
            <a:pPr>
              <a:spcBef>
                <a:spcPts val="0"/>
              </a:spcBef>
            </a:pPr>
            <a:r>
              <a:rPr lang="en-US" sz="2800" b="1" i="1" dirty="0" smtClean="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E</a:t>
            </a:r>
            <a:r>
              <a:rPr lang="en-US" sz="2800" b="1" dirty="0" err="1" smtClean="0">
                <a:solidFill>
                  <a:srgbClr val="FF3300"/>
                </a:solidFill>
                <a:latin typeface="Times New Roman" pitchFamily="18" charset="0"/>
                <a:cs typeface="Times New Roman" pitchFamily="18" charset="0"/>
              </a:rPr>
              <a:t>nteritidis</a:t>
            </a:r>
            <a:r>
              <a:rPr lang="en-US" sz="2800" b="1" dirty="0">
                <a:solidFill>
                  <a:srgbClr val="FF3300"/>
                </a:solidFill>
                <a:latin typeface="Times New Roman" pitchFamily="18" charset="0"/>
                <a:cs typeface="Times New Roman" pitchFamily="18" charset="0"/>
              </a:rPr>
              <a:t>, </a:t>
            </a:r>
            <a:r>
              <a:rPr lang="en-US" sz="2800" b="1" i="1" dirty="0">
                <a:solidFill>
                  <a:srgbClr val="FF3300"/>
                </a:solidFill>
                <a:latin typeface="Times New Roman" pitchFamily="18" charset="0"/>
                <a:cs typeface="Times New Roman" pitchFamily="18" charset="0"/>
              </a:rPr>
              <a:t>S. </a:t>
            </a:r>
            <a:r>
              <a:rPr lang="sr-Latn-RS" sz="2800" b="1" dirty="0" err="1"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yphimurium</a:t>
            </a:r>
            <a:r>
              <a:rPr lang="sl-SI" sz="2800" b="1" dirty="0" smtClean="0">
                <a:solidFill>
                  <a:srgbClr val="FF3300"/>
                </a:solidFill>
                <a:latin typeface="Times New Roman" pitchFamily="18" charset="0"/>
              </a:rPr>
              <a:t> </a:t>
            </a:r>
            <a:r>
              <a:rPr lang="en-US" sz="2800" dirty="0" smtClean="0">
                <a:latin typeface="Times New Roman" pitchFamily="18" charset="0"/>
                <a:cs typeface="Times New Roman" pitchFamily="18" charset="0"/>
              </a:rPr>
              <a:t>– </a:t>
            </a:r>
            <a:r>
              <a:rPr lang="sr-Latn-RS" sz="2800" dirty="0" smtClean="0">
                <a:latin typeface="Times New Roman" pitchFamily="18" charset="0"/>
                <a:cs typeface="Times New Roman" pitchFamily="18" charset="0"/>
              </a:rPr>
              <a:t>do 2005.godine najčešća infekcija putem hrane sa preko 200.000 potvrđenih slučajeva godišnje u zemljama EU</a:t>
            </a:r>
            <a:endParaRPr lang="sl-SI" sz="2800" dirty="0">
              <a:latin typeface="Times New Roman" pitchFamily="18" charset="0"/>
            </a:endParaRPr>
          </a:p>
          <a:p>
            <a:pPr>
              <a:spcBef>
                <a:spcPct val="50000"/>
              </a:spcBef>
            </a:pPr>
            <a:r>
              <a:rPr lang="sl-SI" sz="3200" b="1" dirty="0">
                <a:solidFill>
                  <a:srgbClr val="FF3300"/>
                </a:solidFill>
                <a:latin typeface="Times New Roman" pitchFamily="18" charset="0"/>
              </a:rPr>
              <a:t>	</a:t>
            </a:r>
            <a:r>
              <a:rPr lang="en-US" sz="3200" b="1" dirty="0" err="1" smtClean="0">
                <a:solidFill>
                  <a:srgbClr val="002060"/>
                </a:solidFill>
                <a:latin typeface="Times New Roman" pitchFamily="18" charset="0"/>
                <a:cs typeface="Times New Roman" pitchFamily="18" charset="0"/>
              </a:rPr>
              <a:t>Goveda</a:t>
            </a:r>
            <a:endParaRPr lang="sr-Latn-RS" sz="3200" b="1" dirty="0">
              <a:solidFill>
                <a:srgbClr val="002060"/>
              </a:solidFill>
              <a:latin typeface="Times New Roman" pitchFamily="18" charset="0"/>
              <a:cs typeface="Times New Roman" pitchFamily="18" charset="0"/>
            </a:endParaRPr>
          </a:p>
          <a:p>
            <a:pPr>
              <a:spcBef>
                <a:spcPct val="50000"/>
              </a:spcBef>
            </a:pPr>
            <a:r>
              <a:rPr lang="en-US" sz="2800" b="1" i="1" dirty="0" smtClean="0">
                <a:solidFill>
                  <a:srgbClr val="FF3300"/>
                </a:solidFill>
                <a:latin typeface="Times New Roman" pitchFamily="18" charset="0"/>
                <a:cs typeface="Times New Roman" pitchFamily="18" charset="0"/>
              </a:rPr>
              <a:t>S. </a:t>
            </a:r>
            <a:r>
              <a:rPr lang="sr-Latn-RS" sz="2800" b="1" dirty="0" smtClean="0">
                <a:solidFill>
                  <a:srgbClr val="FF3300"/>
                </a:solidFill>
                <a:latin typeface="Times New Roman" pitchFamily="18" charset="0"/>
                <a:cs typeface="Times New Roman" pitchFamily="18" charset="0"/>
              </a:rPr>
              <a:t>D</a:t>
            </a:r>
            <a:r>
              <a:rPr lang="en-US" sz="2800" b="1" dirty="0" err="1" smtClean="0">
                <a:solidFill>
                  <a:srgbClr val="FF3300"/>
                </a:solidFill>
                <a:latin typeface="Times New Roman" pitchFamily="18" charset="0"/>
                <a:cs typeface="Times New Roman" pitchFamily="18" charset="0"/>
              </a:rPr>
              <a:t>ublin</a:t>
            </a:r>
            <a:r>
              <a:rPr lang="sl-SI" sz="2800" b="1" dirty="0" smtClean="0">
                <a:solidFill>
                  <a:srgbClr val="FF3300"/>
                </a:solidFill>
                <a:latin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subkliničke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infekcije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enteritisi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septikemija</a:t>
            </a:r>
            <a:r>
              <a:rPr lang="en-US" sz="2800" dirty="0" smtClean="0">
                <a:latin typeface="Times New Roman" pitchFamily="18" charset="0"/>
                <a:cs typeface="Times New Roman" pitchFamily="18" charset="0"/>
              </a:rPr>
              <a:t>,</a:t>
            </a:r>
            <a:r>
              <a:rPr lang="sl-SI" sz="2800" dirty="0" smtClean="0">
                <a:latin typeface="Times New Roman" pitchFamily="18" charset="0"/>
              </a:rPr>
              <a:t> </a:t>
            </a:r>
            <a:r>
              <a:rPr lang="en-US" sz="2800" dirty="0" err="1" smtClean="0">
                <a:latin typeface="Times New Roman" pitchFamily="18" charset="0"/>
                <a:cs typeface="Times New Roman" pitchFamily="18" charset="0"/>
              </a:rPr>
              <a:t>meningitisi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abortusi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osteomielitisi</a:t>
            </a:r>
            <a:r>
              <a:rPr lang="sl-SI" sz="2800" dirty="0" smtClean="0">
                <a:latin typeface="Times New Roman" pitchFamily="18" charset="0"/>
              </a:rPr>
              <a:t>                                        </a:t>
            </a:r>
            <a:r>
              <a:rPr lang="en-US" sz="2800" b="1" i="1" dirty="0" smtClean="0">
                <a:solidFill>
                  <a:srgbClr val="FF3300"/>
                </a:solidFill>
                <a:latin typeface="Times New Roman" pitchFamily="18" charset="0"/>
                <a:cs typeface="Times New Roman" pitchFamily="18" charset="0"/>
              </a:rPr>
              <a:t>S</a:t>
            </a:r>
            <a:r>
              <a:rPr lang="en-US" sz="2800" b="1" dirty="0" smtClean="0">
                <a:solidFill>
                  <a:srgbClr val="FF3300"/>
                </a:solidFill>
                <a:latin typeface="Times New Roman" pitchFamily="18" charset="0"/>
                <a:cs typeface="Times New Roman" pitchFamily="18" charset="0"/>
              </a:rPr>
              <a:t>. </a:t>
            </a:r>
            <a:r>
              <a:rPr lang="sr-Latn-RS" sz="2800" b="1" dirty="0"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yphimurium</a:t>
            </a:r>
            <a:r>
              <a:rPr lang="en-US" sz="2800" b="1" dirty="0" smtClean="0">
                <a:solidFill>
                  <a:srgbClr val="FF3300"/>
                </a:solidFill>
                <a:latin typeface="Times New Roman" pitchFamily="18" charset="0"/>
                <a:cs typeface="Times New Roman" pitchFamily="18" charset="0"/>
              </a:rPr>
              <a:t>, </a:t>
            </a:r>
            <a:r>
              <a:rPr lang="en-US" sz="2800" b="1" i="1" dirty="0" smtClean="0">
                <a:solidFill>
                  <a:srgbClr val="FF3300"/>
                </a:solidFill>
                <a:latin typeface="Times New Roman" pitchFamily="18" charset="0"/>
                <a:cs typeface="Times New Roman" pitchFamily="18" charset="0"/>
              </a:rPr>
              <a:t>S. </a:t>
            </a:r>
            <a:r>
              <a:rPr lang="sr-Latn-RS" sz="2800" b="1" dirty="0" smtClean="0">
                <a:solidFill>
                  <a:srgbClr val="FF3300"/>
                </a:solidFill>
                <a:latin typeface="Times New Roman" pitchFamily="18" charset="0"/>
                <a:cs typeface="Times New Roman" pitchFamily="18" charset="0"/>
              </a:rPr>
              <a:t>B</a:t>
            </a:r>
            <a:r>
              <a:rPr lang="en-US" sz="2800" b="1" dirty="0" err="1" smtClean="0">
                <a:solidFill>
                  <a:srgbClr val="FF3300"/>
                </a:solidFill>
                <a:latin typeface="Times New Roman" pitchFamily="18" charset="0"/>
                <a:cs typeface="Times New Roman" pitchFamily="18" charset="0"/>
              </a:rPr>
              <a:t>ovismorbificans</a:t>
            </a:r>
            <a:r>
              <a:rPr lang="sl-SI" sz="2800" b="1" dirty="0" smtClean="0">
                <a:solidFill>
                  <a:srgbClr val="FF3300"/>
                </a:solidFill>
                <a:latin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enteritisi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septikemija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2825535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04800" y="228600"/>
            <a:ext cx="8458200" cy="5478423"/>
          </a:xfrm>
          <a:prstGeom prst="rect">
            <a:avLst/>
          </a:prstGeom>
          <a:noFill/>
          <a:ln w="9525">
            <a:noFill/>
            <a:miter lim="800000"/>
            <a:headEnd/>
            <a:tailEnd/>
          </a:ln>
        </p:spPr>
        <p:txBody>
          <a:bodyPr wrap="square">
            <a:spAutoFit/>
          </a:bodyPr>
          <a:lstStyle/>
          <a:p>
            <a:pPr>
              <a:spcBef>
                <a:spcPct val="50000"/>
              </a:spcBef>
            </a:pPr>
            <a:r>
              <a:rPr lang="sl-SI" sz="3200" dirty="0">
                <a:latin typeface="Times New Roman" pitchFamily="18" charset="0"/>
              </a:rPr>
              <a:t>	</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Svinje</a:t>
            </a:r>
            <a:r>
              <a:rPr lang="en-US" sz="3200" b="1" dirty="0">
                <a:solidFill>
                  <a:srgbClr val="FF3300"/>
                </a:solidFill>
                <a:latin typeface="Times New Roman" pitchFamily="18" charset="0"/>
                <a:cs typeface="Times New Roman" pitchFamily="18" charset="0"/>
              </a:rPr>
              <a:t>	</a:t>
            </a:r>
            <a:r>
              <a:rPr lang="en-US" sz="3200" dirty="0">
                <a:latin typeface="Times New Roman" pitchFamily="18" charset="0"/>
                <a:cs typeface="Times New Roman" pitchFamily="18" charset="0"/>
              </a:rPr>
              <a:t>	</a:t>
            </a:r>
            <a:endParaRPr lang="sl-SI" sz="3200" dirty="0">
              <a:latin typeface="Times New Roman" pitchFamily="18" charset="0"/>
            </a:endParaRPr>
          </a:p>
          <a:p>
            <a:pPr>
              <a:spcBef>
                <a:spcPct val="50000"/>
              </a:spcBef>
            </a:pPr>
            <a:r>
              <a:rPr lang="en-US" sz="2800" b="1" i="1" dirty="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C</a:t>
            </a:r>
            <a:r>
              <a:rPr lang="en-US" sz="2800" b="1" dirty="0" err="1" smtClean="0">
                <a:solidFill>
                  <a:srgbClr val="FF3300"/>
                </a:solidFill>
                <a:latin typeface="Times New Roman" pitchFamily="18" charset="0"/>
                <a:cs typeface="Times New Roman" pitchFamily="18" charset="0"/>
              </a:rPr>
              <a:t>holerasuis</a:t>
            </a:r>
            <a:r>
              <a:rPr lang="sl-SI" sz="2800" b="1" dirty="0">
                <a:solidFill>
                  <a:srgbClr val="FF3300"/>
                </a:solidFill>
                <a:latin typeface="Times New Roman" pitchFamily="18" charset="0"/>
              </a:rPr>
              <a:t>,</a:t>
            </a:r>
            <a:r>
              <a:rPr lang="sl-SI" sz="2800" b="1" i="1" dirty="0">
                <a:solidFill>
                  <a:srgbClr val="FF3300"/>
                </a:solidFill>
                <a:latin typeface="Times New Roman" pitchFamily="18" charset="0"/>
              </a:rPr>
              <a:t> </a:t>
            </a:r>
            <a:r>
              <a:rPr lang="en-US" sz="2800" b="1" i="1" dirty="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C</a:t>
            </a:r>
            <a:r>
              <a:rPr lang="en-US" sz="2800" b="1" dirty="0" err="1" smtClean="0">
                <a:solidFill>
                  <a:srgbClr val="FF3300"/>
                </a:solidFill>
                <a:latin typeface="Times New Roman" pitchFamily="18" charset="0"/>
                <a:cs typeface="Times New Roman" pitchFamily="18" charset="0"/>
              </a:rPr>
              <a:t>holerasuis</a:t>
            </a:r>
            <a:r>
              <a:rPr lang="en-US" sz="2800" b="1" dirty="0" smtClean="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biotip</a:t>
            </a:r>
            <a:r>
              <a:rPr lang="en-US" sz="2800" b="1" dirty="0">
                <a:solidFill>
                  <a:srgbClr val="FF3300"/>
                </a:solidFill>
                <a:latin typeface="Times New Roman" pitchFamily="18" charset="0"/>
                <a:cs typeface="Times New Roman" pitchFamily="18" charset="0"/>
              </a:rPr>
              <a:t> </a:t>
            </a:r>
            <a:r>
              <a:rPr lang="en-US" sz="2800" b="1" dirty="0" err="1">
                <a:solidFill>
                  <a:srgbClr val="FF3300"/>
                </a:solidFill>
                <a:latin typeface="Times New Roman" pitchFamily="18" charset="0"/>
                <a:cs typeface="Times New Roman" pitchFamily="18" charset="0"/>
              </a:rPr>
              <a:t>Kunzendorf</a:t>
            </a:r>
            <a:r>
              <a:rPr lang="en-US" sz="2800" b="1" dirty="0">
                <a:solidFill>
                  <a:srgbClr val="FF3300"/>
                </a:solidFill>
                <a:latin typeface="Times New Roman" pitchFamily="18" charset="0"/>
                <a:cs typeface="Times New Roman" pitchFamily="18" charset="0"/>
              </a:rPr>
              <a:t> </a:t>
            </a:r>
            <a:r>
              <a:rPr lang="en-US" sz="2800" b="1" dirty="0" smtClean="0">
                <a:solidFill>
                  <a:srgbClr val="FF33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klinička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slika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poput</a:t>
            </a:r>
            <a:r>
              <a:rPr lang="sl-SI" sz="2800" dirty="0">
                <a:latin typeface="Times New Roman" pitchFamily="18" charset="0"/>
              </a:rPr>
              <a:t> </a:t>
            </a:r>
            <a:r>
              <a:rPr lang="en-US" sz="2800" dirty="0" err="1">
                <a:latin typeface="Times New Roman" pitchFamily="18" charset="0"/>
                <a:cs typeface="Times New Roman" pitchFamily="18" charset="0"/>
              </a:rPr>
              <a:t>svinjske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kuge</a:t>
            </a:r>
            <a:r>
              <a:rPr lang="sl-SI" sz="2800" dirty="0">
                <a:latin typeface="Times New Roman" pitchFamily="18" charset="0"/>
              </a:rPr>
              <a:t>                          </a:t>
            </a:r>
            <a:r>
              <a:rPr lang="sl-SI" sz="2800" dirty="0" smtClean="0">
                <a:latin typeface="Times New Roman" pitchFamily="18" charset="0"/>
              </a:rPr>
              <a:t>                        </a:t>
            </a:r>
            <a:r>
              <a:rPr lang="en-US" sz="2800" b="1" i="1" dirty="0" smtClean="0">
                <a:solidFill>
                  <a:srgbClr val="FF3300"/>
                </a:solidFill>
                <a:latin typeface="Times New Roman" pitchFamily="18" charset="0"/>
                <a:cs typeface="Times New Roman" pitchFamily="18" charset="0"/>
              </a:rPr>
              <a:t>S</a:t>
            </a:r>
            <a:r>
              <a:rPr lang="en-US" sz="2800" b="1" i="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yphisuis</a:t>
            </a:r>
            <a:r>
              <a:rPr lang="en-US" sz="2800" b="1" dirty="0" smtClean="0">
                <a:solidFill>
                  <a:srgbClr val="FF33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enteritisi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mlade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svinje</a:t>
            </a:r>
            <a:r>
              <a:rPr lang="sl-SI" sz="2800" dirty="0">
                <a:latin typeface="Times New Roman" pitchFamily="18" charset="0"/>
              </a:rPr>
              <a:t>                         </a:t>
            </a:r>
            <a:r>
              <a:rPr lang="sl-SI" sz="2800" dirty="0" smtClean="0">
                <a:latin typeface="Times New Roman" pitchFamily="18" charset="0"/>
              </a:rPr>
              <a:t>          </a:t>
            </a:r>
            <a:r>
              <a:rPr lang="en-US" sz="2800" b="1" i="1" dirty="0" smtClean="0">
                <a:solidFill>
                  <a:srgbClr val="FF3300"/>
                </a:solidFill>
                <a:latin typeface="Times New Roman" pitchFamily="18" charset="0"/>
                <a:cs typeface="Times New Roman" pitchFamily="18" charset="0"/>
              </a:rPr>
              <a:t>S</a:t>
            </a:r>
            <a:r>
              <a:rPr lang="en-US" sz="2800" b="1" i="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yphimurium</a:t>
            </a:r>
            <a:r>
              <a:rPr lang="sl-SI" sz="2800" b="1" dirty="0" smtClean="0">
                <a:solidFill>
                  <a:srgbClr val="FF3300"/>
                </a:solidFill>
                <a:latin typeface="Times New Roman" pitchFamily="18" charset="0"/>
              </a:rPr>
              <a:t> </a:t>
            </a:r>
            <a:endParaRPr lang="sl-SI" sz="2800" b="1" dirty="0">
              <a:solidFill>
                <a:srgbClr val="FF3300"/>
              </a:solidFill>
              <a:latin typeface="Times New Roman" pitchFamily="18" charset="0"/>
            </a:endParaRPr>
          </a:p>
          <a:p>
            <a:pPr>
              <a:spcBef>
                <a:spcPct val="50000"/>
              </a:spcBef>
            </a:pPr>
            <a:r>
              <a:rPr lang="sl-SI" sz="3200" b="1" dirty="0">
                <a:solidFill>
                  <a:srgbClr val="FF3300"/>
                </a:solidFill>
                <a:latin typeface="Times New Roman" pitchFamily="18" charset="0"/>
              </a:rPr>
              <a:t>	</a:t>
            </a:r>
            <a:r>
              <a:rPr lang="en-US" sz="3200" b="1" dirty="0" err="1">
                <a:solidFill>
                  <a:srgbClr val="002060"/>
                </a:solidFill>
                <a:latin typeface="Times New Roman" pitchFamily="18" charset="0"/>
                <a:cs typeface="Times New Roman" pitchFamily="18" charset="0"/>
              </a:rPr>
              <a:t>Ovce</a:t>
            </a:r>
            <a:r>
              <a:rPr lang="en-US" sz="3200" b="1" dirty="0">
                <a:solidFill>
                  <a:srgbClr val="002060"/>
                </a:solidFill>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sl-SI" sz="3200" dirty="0">
                <a:latin typeface="Times New Roman" pitchFamily="18" charset="0"/>
              </a:rPr>
              <a:t>                                                           </a:t>
            </a:r>
            <a:r>
              <a:rPr lang="en-US" sz="2800" b="1" i="1" dirty="0">
                <a:solidFill>
                  <a:srgbClr val="FF3300"/>
                </a:solidFill>
                <a:latin typeface="Times New Roman" pitchFamily="18" charset="0"/>
                <a:cs typeface="Times New Roman" pitchFamily="18" charset="0"/>
              </a:rPr>
              <a:t>S. </a:t>
            </a:r>
            <a:r>
              <a:rPr lang="sr-Latn-RS" sz="2800" b="1" dirty="0" err="1" smtClean="0">
                <a:solidFill>
                  <a:srgbClr val="FF3300"/>
                </a:solidFill>
                <a:latin typeface="Times New Roman" pitchFamily="18" charset="0"/>
                <a:cs typeface="Times New Roman" pitchFamily="18" charset="0"/>
              </a:rPr>
              <a:t>A</a:t>
            </a:r>
            <a:r>
              <a:rPr lang="en-US" sz="2800" b="1" dirty="0" err="1" smtClean="0">
                <a:solidFill>
                  <a:srgbClr val="FF3300"/>
                </a:solidFill>
                <a:latin typeface="Times New Roman" pitchFamily="18" charset="0"/>
                <a:cs typeface="Times New Roman" pitchFamily="18" charset="0"/>
              </a:rPr>
              <a:t>bortusovis</a:t>
            </a:r>
            <a:r>
              <a:rPr lang="sl-SI" sz="2800" b="1" dirty="0">
                <a:solidFill>
                  <a:srgbClr val="FF3300"/>
                </a:solidFill>
                <a:latin typeface="Times New Roman" pitchFamily="18" charset="0"/>
              </a:rPr>
              <a:t>, </a:t>
            </a:r>
            <a:r>
              <a:rPr lang="en-US" sz="2800" b="1" i="1" dirty="0">
                <a:solidFill>
                  <a:srgbClr val="FF3300"/>
                </a:solidFill>
                <a:latin typeface="Times New Roman" pitchFamily="18" charset="0"/>
                <a:cs typeface="Times New Roman" pitchFamily="18" charset="0"/>
              </a:rPr>
              <a:t>S. </a:t>
            </a:r>
            <a:r>
              <a:rPr lang="sr-Latn-RS" sz="2800" b="1" dirty="0" err="1" smtClean="0">
                <a:solidFill>
                  <a:srgbClr val="FF3300"/>
                </a:solidFill>
                <a:latin typeface="Times New Roman" pitchFamily="18" charset="0"/>
                <a:cs typeface="Times New Roman" pitchFamily="18" charset="0"/>
              </a:rPr>
              <a:t>M</a:t>
            </a:r>
            <a:r>
              <a:rPr lang="en-US" sz="2800" b="1" dirty="0" err="1" smtClean="0">
                <a:solidFill>
                  <a:srgbClr val="FF3300"/>
                </a:solidFill>
                <a:latin typeface="Times New Roman" pitchFamily="18" charset="0"/>
                <a:cs typeface="Times New Roman" pitchFamily="18" charset="0"/>
              </a:rPr>
              <a:t>ontevideo</a:t>
            </a:r>
            <a:r>
              <a:rPr lang="sl-SI" sz="2800" b="1" dirty="0">
                <a:solidFill>
                  <a:srgbClr val="FF3300"/>
                </a:solidFill>
                <a:latin typeface="Times New Roman" pitchFamily="18" charset="0"/>
              </a:rPr>
              <a:t>, </a:t>
            </a:r>
            <a:r>
              <a:rPr lang="en-US" sz="2800" b="1" i="1" dirty="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D</a:t>
            </a:r>
            <a:r>
              <a:rPr lang="en-US" sz="2800" b="1" dirty="0" err="1" smtClean="0">
                <a:solidFill>
                  <a:srgbClr val="FF3300"/>
                </a:solidFill>
                <a:latin typeface="Times New Roman" pitchFamily="18" charset="0"/>
                <a:cs typeface="Times New Roman" pitchFamily="18" charset="0"/>
              </a:rPr>
              <a:t>ublin</a:t>
            </a:r>
            <a:r>
              <a:rPr lang="sl-SI" sz="2800" b="1" dirty="0" smtClean="0">
                <a:solidFill>
                  <a:srgbClr val="FF3300"/>
                </a:solidFill>
                <a:latin typeface="Times New Roman" pitchFamily="18" charset="0"/>
              </a:rPr>
              <a:t>,                        </a:t>
            </a:r>
            <a:r>
              <a:rPr lang="en-US" sz="2800" b="1" i="1" dirty="0" smtClean="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yphimurium</a:t>
            </a:r>
            <a:r>
              <a:rPr lang="sl-SI" sz="2800" b="1" dirty="0">
                <a:solidFill>
                  <a:srgbClr val="FF3300"/>
                </a:solidFill>
                <a:latin typeface="Times New Roman" pitchFamily="18" charset="0"/>
              </a:rPr>
              <a:t>, </a:t>
            </a:r>
            <a:r>
              <a:rPr lang="en-US" sz="2800" b="1" i="1" dirty="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A</a:t>
            </a:r>
            <a:r>
              <a:rPr lang="en-US" sz="2800" b="1" dirty="0" err="1" smtClean="0">
                <a:solidFill>
                  <a:srgbClr val="FF3300"/>
                </a:solidFill>
                <a:latin typeface="Times New Roman" pitchFamily="18" charset="0"/>
                <a:cs typeface="Times New Roman" pitchFamily="18" charset="0"/>
              </a:rPr>
              <a:t>natum</a:t>
            </a:r>
            <a:endParaRPr lang="sl-SI" sz="2800" b="1" dirty="0">
              <a:solidFill>
                <a:srgbClr val="FF3300"/>
              </a:solidFill>
              <a:latin typeface="Times New Roman" pitchFamily="18" charset="0"/>
            </a:endParaRPr>
          </a:p>
          <a:p>
            <a:pPr>
              <a:spcBef>
                <a:spcPct val="50000"/>
              </a:spcBef>
            </a:pPr>
            <a:r>
              <a:rPr lang="sl-SI" sz="3200" b="1" dirty="0">
                <a:solidFill>
                  <a:srgbClr val="FF3300"/>
                </a:solidFill>
                <a:latin typeface="Times New Roman" pitchFamily="18" charset="0"/>
              </a:rPr>
              <a:t>	</a:t>
            </a:r>
            <a:r>
              <a:rPr lang="en-US" sz="3200" b="1" dirty="0" err="1">
                <a:solidFill>
                  <a:srgbClr val="002060"/>
                </a:solidFill>
                <a:latin typeface="Times New Roman" pitchFamily="18" charset="0"/>
                <a:cs typeface="Times New Roman" pitchFamily="18" charset="0"/>
              </a:rPr>
              <a:t>Konji</a:t>
            </a:r>
            <a:r>
              <a:rPr lang="en-US" sz="3200" dirty="0">
                <a:solidFill>
                  <a:srgbClr val="FFFFCC"/>
                </a:solidFill>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sl-SI" sz="3200" dirty="0">
                <a:latin typeface="Times New Roman" pitchFamily="18" charset="0"/>
              </a:rPr>
              <a:t>                                            </a:t>
            </a:r>
            <a:r>
              <a:rPr lang="en-US" sz="2800" b="1" i="1" dirty="0">
                <a:solidFill>
                  <a:srgbClr val="FF3300"/>
                </a:solidFill>
                <a:latin typeface="Times New Roman" pitchFamily="18" charset="0"/>
                <a:cs typeface="Times New Roman" pitchFamily="18" charset="0"/>
              </a:rPr>
              <a:t>S. </a:t>
            </a:r>
            <a:r>
              <a:rPr lang="sr-Latn-RS" sz="2800" b="1" dirty="0" err="1" smtClean="0">
                <a:solidFill>
                  <a:srgbClr val="FF3300"/>
                </a:solidFill>
                <a:latin typeface="Times New Roman" pitchFamily="18" charset="0"/>
                <a:cs typeface="Times New Roman" pitchFamily="18" charset="0"/>
              </a:rPr>
              <a:t>A</a:t>
            </a:r>
            <a:r>
              <a:rPr lang="en-US" sz="2800" b="1" dirty="0" err="1" smtClean="0">
                <a:solidFill>
                  <a:srgbClr val="FF3300"/>
                </a:solidFill>
                <a:latin typeface="Times New Roman" pitchFamily="18" charset="0"/>
                <a:cs typeface="Times New Roman" pitchFamily="18" charset="0"/>
              </a:rPr>
              <a:t>bortusequi</a:t>
            </a:r>
            <a:r>
              <a:rPr lang="en-US" sz="2800" b="1" dirty="0">
                <a:solidFill>
                  <a:srgbClr val="FF3300"/>
                </a:solidFill>
                <a:latin typeface="Times New Roman" pitchFamily="18" charset="0"/>
                <a:cs typeface="Times New Roman" pitchFamily="18" charset="0"/>
              </a:rPr>
              <a:t>, </a:t>
            </a:r>
            <a:r>
              <a:rPr lang="en-US" sz="2800" b="1" i="1" dirty="0">
                <a:solidFill>
                  <a:srgbClr val="FF3300"/>
                </a:solidFill>
                <a:latin typeface="Times New Roman" pitchFamily="18" charset="0"/>
                <a:cs typeface="Times New Roman" pitchFamily="18" charset="0"/>
              </a:rPr>
              <a:t>S</a:t>
            </a:r>
            <a:r>
              <a:rPr lang="en-US" sz="2800" b="1" dirty="0">
                <a:solidFill>
                  <a:srgbClr val="FF3300"/>
                </a:solidFill>
                <a:latin typeface="Times New Roman" pitchFamily="18" charset="0"/>
                <a:cs typeface="Times New Roman" pitchFamily="18" charset="0"/>
              </a:rPr>
              <a:t>. </a:t>
            </a:r>
            <a:r>
              <a:rPr lang="sr-Latn-RS" sz="2800" b="1" dirty="0" err="1" smtClean="0">
                <a:solidFill>
                  <a:srgbClr val="FF3300"/>
                </a:solidFill>
                <a:latin typeface="Times New Roman" pitchFamily="18" charset="0"/>
                <a:cs typeface="Times New Roman" pitchFamily="18" charset="0"/>
              </a:rPr>
              <a:t>T</a:t>
            </a:r>
            <a:r>
              <a:rPr lang="en-US" sz="2800" b="1" dirty="0" err="1" smtClean="0">
                <a:solidFill>
                  <a:srgbClr val="FF3300"/>
                </a:solidFill>
                <a:latin typeface="Times New Roman" pitchFamily="18" charset="0"/>
                <a:cs typeface="Times New Roman" pitchFamily="18" charset="0"/>
              </a:rPr>
              <a:t>yphimurium</a:t>
            </a:r>
            <a:endParaRPr lang="en-US" sz="2800" b="1" dirty="0">
              <a:solidFill>
                <a:srgbClr val="FF3300"/>
              </a:solidFill>
              <a:latin typeface="Times New Roman" pitchFamily="18" charset="0"/>
            </a:endParaRPr>
          </a:p>
        </p:txBody>
      </p:sp>
    </p:spTree>
    <p:extLst>
      <p:ext uri="{BB962C8B-B14F-4D97-AF65-F5344CB8AC3E}">
        <p14:creationId xmlns:p14="http://schemas.microsoft.com/office/powerpoint/2010/main" val="7728919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 y="228600"/>
            <a:ext cx="8305800" cy="3693319"/>
          </a:xfrm>
          <a:prstGeom prst="rect">
            <a:avLst/>
          </a:prstGeom>
          <a:noFill/>
          <a:ln w="9525">
            <a:noFill/>
            <a:miter lim="800000"/>
            <a:headEnd/>
            <a:tailEnd/>
          </a:ln>
        </p:spPr>
        <p:txBody>
          <a:bodyPr>
            <a:spAutoFit/>
          </a:bodyPr>
          <a:lstStyle/>
          <a:p>
            <a:pPr>
              <a:spcBef>
                <a:spcPct val="50000"/>
              </a:spcBef>
            </a:pPr>
            <a:r>
              <a:rPr lang="sl-SI" sz="3200" b="1" dirty="0">
                <a:solidFill>
                  <a:srgbClr val="002060"/>
                </a:solidFill>
                <a:latin typeface="Times New Roman" pitchFamily="18" charset="0"/>
              </a:rPr>
              <a:t>	</a:t>
            </a:r>
            <a:r>
              <a:rPr lang="en-US" sz="3200" b="1" dirty="0">
                <a:solidFill>
                  <a:srgbClr val="002060"/>
                </a:solidFill>
                <a:latin typeface="Times New Roman" pitchFamily="18" charset="0"/>
                <a:cs typeface="Times New Roman" pitchFamily="18" charset="0"/>
              </a:rPr>
              <a:t>  </a:t>
            </a:r>
            <a:r>
              <a:rPr lang="sl-SI" sz="3200" b="1" dirty="0">
                <a:solidFill>
                  <a:srgbClr val="002060"/>
                </a:solidFill>
                <a:latin typeface="Times New Roman" pitchFamily="18" charset="0"/>
                <a:cs typeface="Times New Roman" pitchFamily="18" charset="0"/>
              </a:rPr>
              <a:t>Ž</a:t>
            </a:r>
            <a:r>
              <a:rPr lang="en-US" sz="3200" b="1" dirty="0" err="1">
                <a:solidFill>
                  <a:srgbClr val="002060"/>
                </a:solidFill>
                <a:latin typeface="Times New Roman" pitchFamily="18" charset="0"/>
                <a:cs typeface="Times New Roman" pitchFamily="18" charset="0"/>
              </a:rPr>
              <a:t>ivina</a:t>
            </a:r>
            <a:r>
              <a:rPr lang="en-US" sz="3200" dirty="0">
                <a:latin typeface="Times New Roman" pitchFamily="18" charset="0"/>
                <a:cs typeface="Times New Roman" pitchFamily="18" charset="0"/>
              </a:rPr>
              <a:t>		</a:t>
            </a:r>
            <a:endParaRPr lang="sl-SI" sz="3200" dirty="0">
              <a:latin typeface="Times New Roman" pitchFamily="18" charset="0"/>
            </a:endParaRPr>
          </a:p>
          <a:p>
            <a:pPr>
              <a:spcBef>
                <a:spcPct val="50000"/>
              </a:spcBef>
            </a:pPr>
            <a:r>
              <a:rPr lang="en-US" sz="2800" b="1" i="1" dirty="0">
                <a:solidFill>
                  <a:srgbClr val="FF5050"/>
                </a:solidFill>
                <a:latin typeface="Times New Roman" pitchFamily="18" charset="0"/>
                <a:cs typeface="Times New Roman" pitchFamily="18" charset="0"/>
              </a:rPr>
              <a:t>S</a:t>
            </a:r>
            <a:r>
              <a:rPr lang="en-US" sz="2800" b="1" dirty="0">
                <a:solidFill>
                  <a:srgbClr val="FF5050"/>
                </a:solidFill>
                <a:latin typeface="Times New Roman" pitchFamily="18" charset="0"/>
                <a:cs typeface="Times New Roman" pitchFamily="18" charset="0"/>
              </a:rPr>
              <a:t>. </a:t>
            </a:r>
            <a:r>
              <a:rPr lang="sr-Latn-RS" sz="2800" b="1" dirty="0" err="1" smtClean="0">
                <a:solidFill>
                  <a:srgbClr val="FF5050"/>
                </a:solidFill>
                <a:latin typeface="Times New Roman" pitchFamily="18" charset="0"/>
                <a:cs typeface="Times New Roman" pitchFamily="18" charset="0"/>
              </a:rPr>
              <a:t>P</a:t>
            </a:r>
            <a:r>
              <a:rPr lang="en-US" sz="2800" b="1" dirty="0" err="1" smtClean="0">
                <a:solidFill>
                  <a:srgbClr val="FF5050"/>
                </a:solidFill>
                <a:latin typeface="Times New Roman" pitchFamily="18" charset="0"/>
                <a:cs typeface="Times New Roman" pitchFamily="18" charset="0"/>
              </a:rPr>
              <a:t>ullorum</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beli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proliv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pilića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transovarijalno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prenošenje</a:t>
            </a:r>
            <a:r>
              <a:rPr lang="sl-SI" sz="2800" dirty="0">
                <a:latin typeface="Times New Roman" pitchFamily="18" charset="0"/>
              </a:rPr>
              <a:t>                                                          </a:t>
            </a:r>
            <a:r>
              <a:rPr lang="sl-SI" sz="2800" dirty="0" smtClean="0">
                <a:latin typeface="Times New Roman" pitchFamily="18" charset="0"/>
              </a:rPr>
              <a:t>               </a:t>
            </a:r>
            <a:r>
              <a:rPr lang="en-US" sz="2800" b="1" i="1" dirty="0">
                <a:solidFill>
                  <a:srgbClr val="FF5050"/>
                </a:solidFill>
                <a:latin typeface="Times New Roman" pitchFamily="18" charset="0"/>
                <a:cs typeface="Times New Roman" pitchFamily="18" charset="0"/>
              </a:rPr>
              <a:t>S. </a:t>
            </a:r>
            <a:r>
              <a:rPr lang="sr-Latn-RS" sz="2800" b="1" dirty="0" err="1" smtClean="0">
                <a:solidFill>
                  <a:srgbClr val="FF5050"/>
                </a:solidFill>
                <a:latin typeface="Times New Roman" pitchFamily="18" charset="0"/>
                <a:cs typeface="Times New Roman" pitchFamily="18" charset="0"/>
              </a:rPr>
              <a:t>G</a:t>
            </a:r>
            <a:r>
              <a:rPr lang="en-US" sz="2800" b="1" dirty="0" err="1" smtClean="0">
                <a:solidFill>
                  <a:srgbClr val="FF5050"/>
                </a:solidFill>
                <a:latin typeface="Times New Roman" pitchFamily="18" charset="0"/>
                <a:cs typeface="Times New Roman" pitchFamily="18" charset="0"/>
              </a:rPr>
              <a:t>allinarum</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tifus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živine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prenosi</a:t>
            </a:r>
            <a:r>
              <a:rPr lang="en-US" sz="2800" dirty="0">
                <a:latin typeface="Times New Roman" pitchFamily="18" charset="0"/>
                <a:cs typeface="Times New Roman" pitchFamily="18" charset="0"/>
              </a:rPr>
              <a:t> se </a:t>
            </a:r>
            <a:r>
              <a:rPr lang="en-US" sz="2800" dirty="0" err="1">
                <a:latin typeface="Times New Roman" pitchFamily="18" charset="0"/>
                <a:cs typeface="Times New Roman" pitchFamily="18" charset="0"/>
              </a:rPr>
              <a:t>jaj</a:t>
            </a:r>
            <a:r>
              <a:rPr lang="sl-SI" sz="2800" dirty="0">
                <a:latin typeface="Times New Roman" pitchFamily="18" charset="0"/>
              </a:rPr>
              <a:t>ima  </a:t>
            </a:r>
            <a:r>
              <a:rPr lang="sl-SI" sz="2800" dirty="0" smtClean="0">
                <a:latin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dirty="0">
                <a:solidFill>
                  <a:srgbClr val="FF5050"/>
                </a:solidFill>
                <a:latin typeface="Times New Roman" pitchFamily="18" charset="0"/>
                <a:cs typeface="Times New Roman" pitchFamily="18" charset="0"/>
              </a:rPr>
              <a:t>. </a:t>
            </a:r>
            <a:r>
              <a:rPr lang="sr-Latn-RS" sz="2800" b="1" dirty="0" err="1" smtClean="0">
                <a:solidFill>
                  <a:srgbClr val="FF5050"/>
                </a:solidFill>
                <a:latin typeface="Times New Roman" pitchFamily="18" charset="0"/>
                <a:cs typeface="Times New Roman" pitchFamily="18" charset="0"/>
              </a:rPr>
              <a:t>A</a:t>
            </a:r>
            <a:r>
              <a:rPr lang="en-US" sz="2800" b="1" dirty="0" err="1" smtClean="0">
                <a:solidFill>
                  <a:srgbClr val="FF5050"/>
                </a:solidFill>
                <a:latin typeface="Times New Roman" pitchFamily="18" charset="0"/>
                <a:cs typeface="Times New Roman" pitchFamily="18" charset="0"/>
              </a:rPr>
              <a:t>rizonae</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enteritis </a:t>
            </a:r>
            <a:r>
              <a:rPr lang="en-US" sz="2800" dirty="0" err="1">
                <a:latin typeface="Times New Roman" pitchFamily="18" charset="0"/>
                <a:cs typeface="Times New Roman" pitchFamily="18" charset="0"/>
              </a:rPr>
              <a:t>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septikemija</a:t>
            </a:r>
            <a:r>
              <a:rPr lang="sl-SI" sz="2800" dirty="0">
                <a:latin typeface="Times New Roman" pitchFamily="18" charset="0"/>
              </a:rPr>
              <a:t>         </a:t>
            </a:r>
            <a:r>
              <a:rPr lang="sl-SI" sz="2800" dirty="0" smtClean="0">
                <a:latin typeface="Times New Roman" pitchFamily="18" charset="0"/>
              </a:rPr>
              <a:t>                           </a:t>
            </a:r>
            <a:r>
              <a:rPr lang="en-US" sz="2800" b="1" i="1" dirty="0">
                <a:solidFill>
                  <a:srgbClr val="FF5050"/>
                </a:solidFill>
                <a:latin typeface="Times New Roman" pitchFamily="18" charset="0"/>
                <a:cs typeface="Times New Roman" pitchFamily="18" charset="0"/>
              </a:rPr>
              <a:t>S</a:t>
            </a:r>
            <a:r>
              <a:rPr lang="en-US" sz="2800" b="1" dirty="0">
                <a:solidFill>
                  <a:srgbClr val="FF5050"/>
                </a:solidFill>
                <a:latin typeface="Times New Roman" pitchFamily="18" charset="0"/>
                <a:cs typeface="Times New Roman" pitchFamily="18" charset="0"/>
              </a:rPr>
              <a:t>. </a:t>
            </a:r>
            <a:r>
              <a:rPr lang="sr-Latn-RS" sz="2800" b="1" dirty="0" err="1" smtClean="0">
                <a:solidFill>
                  <a:srgbClr val="FF5050"/>
                </a:solidFill>
                <a:latin typeface="Times New Roman" pitchFamily="18" charset="0"/>
                <a:cs typeface="Times New Roman" pitchFamily="18" charset="0"/>
              </a:rPr>
              <a:t>E</a:t>
            </a:r>
            <a:r>
              <a:rPr lang="en-US" sz="2800" b="1" dirty="0" err="1" smtClean="0">
                <a:solidFill>
                  <a:srgbClr val="FF5050"/>
                </a:solidFill>
                <a:latin typeface="Times New Roman" pitchFamily="18" charset="0"/>
                <a:cs typeface="Times New Roman" pitchFamily="18" charset="0"/>
              </a:rPr>
              <a:t>nteritidis</a:t>
            </a:r>
            <a:r>
              <a:rPr lang="en-US" sz="2800" b="1" dirty="0" smtClean="0">
                <a:solidFill>
                  <a:srgbClr val="FF5050"/>
                </a:solidFill>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paratifus</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živine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prenosi</a:t>
            </a:r>
            <a:r>
              <a:rPr lang="en-US" sz="2800" dirty="0">
                <a:latin typeface="Times New Roman" pitchFamily="18" charset="0"/>
                <a:cs typeface="Times New Roman" pitchFamily="18" charset="0"/>
              </a:rPr>
              <a:t> se </a:t>
            </a:r>
            <a:r>
              <a:rPr lang="en-US" sz="2800" dirty="0" err="1">
                <a:latin typeface="Times New Roman" pitchFamily="18" charset="0"/>
                <a:cs typeface="Times New Roman" pitchFamily="18" charset="0"/>
              </a:rPr>
              <a:t>jajima</a:t>
            </a:r>
            <a:endParaRPr lang="en-US" sz="2800" dirty="0">
              <a:latin typeface="Times New Roman" pitchFamily="18" charset="0"/>
              <a:cs typeface="Times New Roman" pitchFamily="18" charset="0"/>
            </a:endParaRPr>
          </a:p>
          <a:p>
            <a:pPr>
              <a:spcBef>
                <a:spcPct val="50000"/>
              </a:spcBef>
            </a:pPr>
            <a:endParaRPr lang="en-US" sz="3200" dirty="0">
              <a:latin typeface="Times New Roman" pitchFamily="18" charset="0"/>
            </a:endParaRPr>
          </a:p>
        </p:txBody>
      </p:sp>
      <p:pic>
        <p:nvPicPr>
          <p:cNvPr id="201730" name="Picture 2" descr="https://encrypted-tbn1.gstatic.com/images?q=tbn:ANd9GcTLFAWLGrwxuA5yBJZ_pJsAmYENOUXHJwz5NDT0J3V8UWTXXjrjNw"/>
          <p:cNvPicPr>
            <a:picLocks noChangeAspect="1" noChangeArrowheads="1"/>
          </p:cNvPicPr>
          <p:nvPr/>
        </p:nvPicPr>
        <p:blipFill>
          <a:blip r:embed="rId3" cstate="print"/>
          <a:srcRect/>
          <a:stretch>
            <a:fillRect/>
          </a:stretch>
        </p:blipFill>
        <p:spPr bwMode="auto">
          <a:xfrm>
            <a:off x="4191000" y="3733800"/>
            <a:ext cx="2619375" cy="1743076"/>
          </a:xfrm>
          <a:prstGeom prst="rect">
            <a:avLst/>
          </a:prstGeom>
          <a:noFill/>
        </p:spPr>
      </p:pic>
      <p:pic>
        <p:nvPicPr>
          <p:cNvPr id="201732" name="Picture 4" descr="Pullorum"/>
          <p:cNvPicPr>
            <a:picLocks noChangeAspect="1" noChangeArrowheads="1"/>
          </p:cNvPicPr>
          <p:nvPr/>
        </p:nvPicPr>
        <p:blipFill>
          <a:blip r:embed="rId4" cstate="print"/>
          <a:srcRect/>
          <a:stretch>
            <a:fillRect/>
          </a:stretch>
        </p:blipFill>
        <p:spPr bwMode="auto">
          <a:xfrm>
            <a:off x="838200" y="3657600"/>
            <a:ext cx="2552700" cy="2070525"/>
          </a:xfrm>
          <a:prstGeom prst="rect">
            <a:avLst/>
          </a:prstGeom>
          <a:noFill/>
        </p:spPr>
      </p:pic>
    </p:spTree>
    <p:extLst>
      <p:ext uri="{BB962C8B-B14F-4D97-AF65-F5344CB8AC3E}">
        <p14:creationId xmlns:p14="http://schemas.microsoft.com/office/powerpoint/2010/main" val="20308097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half" idx="4294967295"/>
          </p:nvPr>
        </p:nvSpPr>
        <p:spPr>
          <a:xfrm>
            <a:off x="0" y="188913"/>
            <a:ext cx="8839200" cy="4530725"/>
          </a:xfrm>
        </p:spPr>
        <p:txBody>
          <a:bodyPr/>
          <a:lstStyle/>
          <a:p>
            <a:pPr algn="just" eaLnBrk="1" hangingPunct="1">
              <a:buFont typeface="Wingdings" pitchFamily="2" charset="2"/>
              <a:buNone/>
            </a:pPr>
            <a:r>
              <a:rPr lang="sl-SI" sz="2800" dirty="0" smtClean="0">
                <a:latin typeface="Times New Roman" pitchFamily="18" charset="0"/>
              </a:rPr>
              <a:t>- Posle peroralnog unošenja salmonela u organizam nakon njihovog preživljavanja u želudcu, dolazi do </a:t>
            </a:r>
            <a:r>
              <a:rPr lang="sl-SI" sz="2800" b="1" dirty="0" smtClean="0">
                <a:solidFill>
                  <a:srgbClr val="FF5050"/>
                </a:solidFill>
                <a:latin typeface="Times New Roman" pitchFamily="18" charset="0"/>
              </a:rPr>
              <a:t>kolonizacije ileuma, cekuma i colona, a zatim invazije bakterija u enterocite ili M ćelije epitela Pajerovih ploča</a:t>
            </a:r>
          </a:p>
          <a:p>
            <a:pPr algn="just" eaLnBrk="1" hangingPunct="1">
              <a:buFont typeface="Wingdings" pitchFamily="2" charset="2"/>
              <a:buNone/>
            </a:pPr>
            <a:r>
              <a:rPr lang="sl-SI" sz="2800" dirty="0" smtClean="0">
                <a:latin typeface="Times New Roman" pitchFamily="18" charset="0"/>
              </a:rPr>
              <a:t>- Adherencije salmonela za target ćelije creva pomoću </a:t>
            </a:r>
            <a:r>
              <a:rPr lang="sl-SI" sz="2800" b="1" dirty="0" smtClean="0">
                <a:solidFill>
                  <a:srgbClr val="002060"/>
                </a:solidFill>
                <a:latin typeface="Times New Roman" pitchFamily="18" charset="0"/>
              </a:rPr>
              <a:t>tri tipa fimbrija (tip 1 fimbrija i dugačke fimbrije na polu bakterija)</a:t>
            </a:r>
          </a:p>
        </p:txBody>
      </p:sp>
      <p:pic>
        <p:nvPicPr>
          <p:cNvPr id="36867" name="Picture 4" descr="Creva M celija"/>
          <p:cNvPicPr>
            <a:picLocks noGrp="1" noChangeAspect="1" noChangeArrowheads="1"/>
          </p:cNvPicPr>
          <p:nvPr>
            <p:ph sz="half" idx="4294967295"/>
          </p:nvPr>
        </p:nvPicPr>
        <p:blipFill>
          <a:blip r:embed="rId3" cstate="print">
            <a:lum bright="-14000" contrast="22000"/>
          </a:blip>
          <a:srcRect/>
          <a:stretch>
            <a:fillRect/>
          </a:stretch>
        </p:blipFill>
        <p:spPr>
          <a:xfrm>
            <a:off x="762000" y="3373437"/>
            <a:ext cx="4038600" cy="2692400"/>
          </a:xfrm>
          <a:noFill/>
        </p:spPr>
      </p:pic>
      <p:pic>
        <p:nvPicPr>
          <p:cNvPr id="36868" name="Picture 3" descr="salmonella"/>
          <p:cNvPicPr>
            <a:picLocks noChangeAspect="1" noChangeArrowheads="1"/>
          </p:cNvPicPr>
          <p:nvPr/>
        </p:nvPicPr>
        <p:blipFill>
          <a:blip r:embed="rId4" cstate="print"/>
          <a:srcRect/>
          <a:stretch>
            <a:fillRect/>
          </a:stretch>
        </p:blipFill>
        <p:spPr bwMode="auto">
          <a:xfrm>
            <a:off x="5703093" y="3810988"/>
            <a:ext cx="2233613" cy="2233613"/>
          </a:xfrm>
          <a:prstGeom prst="rect">
            <a:avLst/>
          </a:prstGeom>
          <a:noFill/>
          <a:ln w="9525">
            <a:noFill/>
            <a:miter lim="800000"/>
            <a:headEnd/>
            <a:tailEnd/>
          </a:ln>
        </p:spPr>
      </p:pic>
    </p:spTree>
    <p:extLst>
      <p:ext uri="{BB962C8B-B14F-4D97-AF65-F5344CB8AC3E}">
        <p14:creationId xmlns:p14="http://schemas.microsoft.com/office/powerpoint/2010/main" val="2375678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2" descr="http://classes.midlandstech.edu/carterp/Courses/bio225/chap15/Slide4.JPG"/>
          <p:cNvPicPr>
            <a:picLocks noChangeAspect="1" noChangeArrowheads="1"/>
          </p:cNvPicPr>
          <p:nvPr/>
        </p:nvPicPr>
        <p:blipFill>
          <a:blip r:embed="rId2" cstate="print"/>
          <a:srcRect/>
          <a:stretch>
            <a:fillRect/>
          </a:stretch>
        </p:blipFill>
        <p:spPr bwMode="auto">
          <a:xfrm>
            <a:off x="1295400" y="1066800"/>
            <a:ext cx="6656618" cy="4581525"/>
          </a:xfrm>
          <a:prstGeom prst="rect">
            <a:avLst/>
          </a:prstGeom>
          <a:noFill/>
        </p:spPr>
      </p:pic>
    </p:spTree>
    <p:extLst>
      <p:ext uri="{BB962C8B-B14F-4D97-AF65-F5344CB8AC3E}">
        <p14:creationId xmlns:p14="http://schemas.microsoft.com/office/powerpoint/2010/main" val="317334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2" descr="http://faculty.ccbcmd.edu/courses/bio141/lecguide/unit2/bacpath/images/Salmonella_invade_01.jpg"/>
          <p:cNvPicPr>
            <a:picLocks noChangeAspect="1" noChangeArrowheads="1"/>
          </p:cNvPicPr>
          <p:nvPr/>
        </p:nvPicPr>
        <p:blipFill>
          <a:blip r:embed="rId2" cstate="print"/>
          <a:srcRect/>
          <a:stretch>
            <a:fillRect/>
          </a:stretch>
        </p:blipFill>
        <p:spPr bwMode="auto">
          <a:xfrm>
            <a:off x="457200" y="1295400"/>
            <a:ext cx="3448050" cy="3448051"/>
          </a:xfrm>
          <a:prstGeom prst="rect">
            <a:avLst/>
          </a:prstGeom>
          <a:noFill/>
        </p:spPr>
      </p:pic>
      <p:pic>
        <p:nvPicPr>
          <p:cNvPr id="516100" name="Picture 4" descr="http://www.bmse.ucsb.edu/profiles/kubicek/fig_01.jpg"/>
          <p:cNvPicPr>
            <a:picLocks noChangeAspect="1" noChangeArrowheads="1"/>
          </p:cNvPicPr>
          <p:nvPr/>
        </p:nvPicPr>
        <p:blipFill>
          <a:blip r:embed="rId3" cstate="print"/>
          <a:srcRect/>
          <a:stretch>
            <a:fillRect/>
          </a:stretch>
        </p:blipFill>
        <p:spPr bwMode="auto">
          <a:xfrm>
            <a:off x="4343400" y="1409701"/>
            <a:ext cx="4162425" cy="3333750"/>
          </a:xfrm>
          <a:prstGeom prst="rect">
            <a:avLst/>
          </a:prstGeom>
          <a:noFill/>
        </p:spPr>
      </p:pic>
    </p:spTree>
    <p:extLst>
      <p:ext uri="{BB962C8B-B14F-4D97-AF65-F5344CB8AC3E}">
        <p14:creationId xmlns:p14="http://schemas.microsoft.com/office/powerpoint/2010/main" val="1140044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idx="4294967295"/>
          </p:nvPr>
        </p:nvSpPr>
        <p:spPr>
          <a:xfrm>
            <a:off x="0" y="228600"/>
            <a:ext cx="8763000" cy="4876800"/>
          </a:xfrm>
        </p:spPr>
        <p:txBody>
          <a:bodyPr>
            <a:normAutofit/>
          </a:bodyPr>
          <a:lstStyle/>
          <a:p>
            <a:pPr marL="411480" algn="just">
              <a:lnSpc>
                <a:spcPct val="90000"/>
              </a:lnSpc>
              <a:buFontTx/>
              <a:buChar char="-"/>
              <a:defRPr/>
            </a:pPr>
            <a:r>
              <a:rPr lang="sl-SI" sz="2800" b="1" dirty="0" smtClean="0">
                <a:solidFill>
                  <a:srgbClr val="FF3300"/>
                </a:solidFill>
                <a:latin typeface="Times New Roman" pitchFamily="18" charset="0"/>
              </a:rPr>
              <a:t>Tip III sekrecije sistem – TTSS </a:t>
            </a:r>
            <a:r>
              <a:rPr lang="sl-SI" sz="2800" dirty="0" smtClean="0">
                <a:latin typeface="Times New Roman" pitchFamily="18" charset="0"/>
              </a:rPr>
              <a:t>pored prodora salmonela u ćelije mukoze creva dovodi do poremećaja resorpcije tečnosti i elektrolita, aktivacije neutrofilnih granulocita i inflamacije sa pojavom dijareje</a:t>
            </a:r>
          </a:p>
          <a:p>
            <a:pPr marL="411480" algn="just">
              <a:lnSpc>
                <a:spcPct val="90000"/>
              </a:lnSpc>
              <a:buFontTx/>
              <a:buChar char="-"/>
              <a:defRPr/>
            </a:pPr>
            <a:r>
              <a:rPr lang="sl-SI" sz="2800" dirty="0" smtClean="0">
                <a:latin typeface="Times New Roman" pitchFamily="18" charset="0"/>
              </a:rPr>
              <a:t>Sama zapaljenska reakcija doprinosi daljoj destrukciji epitela pa se u fecesu nalaze krv, ostaci enterocita i ćelije inflamacije</a:t>
            </a:r>
          </a:p>
          <a:p>
            <a:pPr marL="411480" algn="just">
              <a:lnSpc>
                <a:spcPct val="90000"/>
              </a:lnSpc>
              <a:buFontTx/>
              <a:buChar char="-"/>
              <a:defRPr/>
            </a:pPr>
            <a:r>
              <a:rPr lang="sl-SI" sz="2800" b="1" dirty="0" smtClean="0">
                <a:solidFill>
                  <a:srgbClr val="FF3300"/>
                </a:solidFill>
                <a:latin typeface="Times New Roman" pitchFamily="18" charset="0"/>
              </a:rPr>
              <a:t>SPI-2</a:t>
            </a:r>
            <a:r>
              <a:rPr lang="sl-SI" sz="2800" dirty="0" smtClean="0">
                <a:latin typeface="Times New Roman" pitchFamily="18" charset="0"/>
              </a:rPr>
              <a:t> obezbeđuje preživljavanje fagocitoze, otpornost prema komplementu i dovodi do sistemske infekcije</a:t>
            </a:r>
          </a:p>
          <a:p>
            <a:pPr marL="411480" algn="just">
              <a:lnSpc>
                <a:spcPct val="90000"/>
              </a:lnSpc>
              <a:buFontTx/>
              <a:buChar char="-"/>
              <a:defRPr/>
            </a:pPr>
            <a:r>
              <a:rPr lang="sl-SI" sz="2800" dirty="0" smtClean="0">
                <a:latin typeface="Times New Roman" pitchFamily="18" charset="0"/>
              </a:rPr>
              <a:t>endotoksin</a:t>
            </a:r>
            <a:endParaRPr lang="en-US" sz="2800" dirty="0" smtClean="0">
              <a:latin typeface="Times New Roman" pitchFamily="18" charset="0"/>
            </a:endParaRPr>
          </a:p>
        </p:txBody>
      </p:sp>
      <p:pic>
        <p:nvPicPr>
          <p:cNvPr id="37891" name="Picture 3" descr="S"/>
          <p:cNvPicPr>
            <a:picLocks noChangeAspect="1" noChangeArrowheads="1"/>
          </p:cNvPicPr>
          <p:nvPr/>
        </p:nvPicPr>
        <p:blipFill>
          <a:blip r:embed="rId3" cstate="print"/>
          <a:srcRect/>
          <a:stretch>
            <a:fillRect/>
          </a:stretch>
        </p:blipFill>
        <p:spPr bwMode="auto">
          <a:xfrm>
            <a:off x="5715000" y="4343400"/>
            <a:ext cx="2232155" cy="2133600"/>
          </a:xfrm>
          <a:prstGeom prst="rect">
            <a:avLst/>
          </a:prstGeom>
          <a:noFill/>
          <a:ln w="9525">
            <a:noFill/>
            <a:miter lim="800000"/>
            <a:headEnd/>
            <a:tailEnd/>
          </a:ln>
        </p:spPr>
      </p:pic>
    </p:spTree>
    <p:extLst>
      <p:ext uri="{BB962C8B-B14F-4D97-AF65-F5344CB8AC3E}">
        <p14:creationId xmlns:p14="http://schemas.microsoft.com/office/powerpoint/2010/main" val="3054590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http://www.nature.com/nrmicro/journal/v2/n9/images/nrmicro955-f2.gif"/>
          <p:cNvPicPr>
            <a:picLocks noChangeAspect="1" noChangeArrowheads="1"/>
          </p:cNvPicPr>
          <p:nvPr/>
        </p:nvPicPr>
        <p:blipFill>
          <a:blip r:embed="rId2" cstate="print"/>
          <a:srcRect/>
          <a:stretch>
            <a:fillRect/>
          </a:stretch>
        </p:blipFill>
        <p:spPr bwMode="auto">
          <a:xfrm>
            <a:off x="762000" y="990600"/>
            <a:ext cx="7702826" cy="5019676"/>
          </a:xfrm>
          <a:prstGeom prst="rect">
            <a:avLst/>
          </a:prstGeom>
          <a:noFill/>
        </p:spPr>
      </p:pic>
    </p:spTree>
    <p:extLst>
      <p:ext uri="{BB962C8B-B14F-4D97-AF65-F5344CB8AC3E}">
        <p14:creationId xmlns:p14="http://schemas.microsoft.com/office/powerpoint/2010/main" val="15830255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p:cNvPicPr>
            <a:picLocks noChangeAspect="1" noChangeArrowheads="1"/>
          </p:cNvPicPr>
          <p:nvPr/>
        </p:nvPicPr>
        <p:blipFill>
          <a:blip r:embed="rId2" cstate="print"/>
          <a:srcRect/>
          <a:stretch>
            <a:fillRect/>
          </a:stretch>
        </p:blipFill>
        <p:spPr bwMode="auto">
          <a:xfrm>
            <a:off x="533400" y="533400"/>
            <a:ext cx="8009266" cy="3898900"/>
          </a:xfrm>
          <a:prstGeom prst="rect">
            <a:avLst/>
          </a:prstGeom>
          <a:noFill/>
          <a:ln w="9525">
            <a:noFill/>
            <a:miter lim="800000"/>
            <a:headEnd/>
            <a:tailEnd/>
          </a:ln>
        </p:spPr>
      </p:pic>
      <p:pic>
        <p:nvPicPr>
          <p:cNvPr id="4" name="Picture 12" descr="raw mear"/>
          <p:cNvPicPr>
            <a:picLocks noChangeAspect="1" noChangeArrowheads="1"/>
          </p:cNvPicPr>
          <p:nvPr/>
        </p:nvPicPr>
        <p:blipFill>
          <a:blip r:embed="rId3" cstate="print"/>
          <a:srcRect/>
          <a:stretch>
            <a:fillRect/>
          </a:stretch>
        </p:blipFill>
        <p:spPr bwMode="auto">
          <a:xfrm>
            <a:off x="5334000" y="4724400"/>
            <a:ext cx="3012141" cy="2133600"/>
          </a:xfrm>
          <a:prstGeom prst="rect">
            <a:avLst/>
          </a:prstGeom>
          <a:noFill/>
        </p:spPr>
      </p:pic>
      <p:pic>
        <p:nvPicPr>
          <p:cNvPr id="5" name="Picture 11" descr="chicks"/>
          <p:cNvPicPr>
            <a:picLocks noChangeAspect="1" noChangeArrowheads="1"/>
          </p:cNvPicPr>
          <p:nvPr/>
        </p:nvPicPr>
        <p:blipFill>
          <a:blip r:embed="rId4" cstate="print"/>
          <a:srcRect/>
          <a:stretch>
            <a:fillRect/>
          </a:stretch>
        </p:blipFill>
        <p:spPr bwMode="auto">
          <a:xfrm>
            <a:off x="685800" y="4572000"/>
            <a:ext cx="2089608" cy="2133600"/>
          </a:xfrm>
          <a:prstGeom prst="rect">
            <a:avLst/>
          </a:prstGeom>
          <a:noFill/>
        </p:spPr>
      </p:pic>
    </p:spTree>
    <p:extLst>
      <p:ext uri="{BB962C8B-B14F-4D97-AF65-F5344CB8AC3E}">
        <p14:creationId xmlns:p14="http://schemas.microsoft.com/office/powerpoint/2010/main" val="34916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p:cNvPicPr>
            <a:picLocks noChangeAspect="1" noChangeArrowheads="1"/>
          </p:cNvPicPr>
          <p:nvPr/>
        </p:nvPicPr>
        <p:blipFill>
          <a:blip r:embed="rId2" cstate="print"/>
          <a:srcRect/>
          <a:stretch>
            <a:fillRect/>
          </a:stretch>
        </p:blipFill>
        <p:spPr bwMode="auto">
          <a:xfrm>
            <a:off x="838200" y="381000"/>
            <a:ext cx="7239000" cy="6287515"/>
          </a:xfrm>
          <a:prstGeom prst="rect">
            <a:avLst/>
          </a:prstGeom>
          <a:noFill/>
          <a:ln w="9525">
            <a:noFill/>
            <a:miter lim="800000"/>
            <a:headEnd/>
            <a:tailEnd/>
          </a:ln>
        </p:spPr>
      </p:pic>
    </p:spTree>
    <p:extLst>
      <p:ext uri="{BB962C8B-B14F-4D97-AF65-F5344CB8AC3E}">
        <p14:creationId xmlns:p14="http://schemas.microsoft.com/office/powerpoint/2010/main" val="2924772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Rectangle 8"/>
          <p:cNvSpPr>
            <a:spLocks noGrp="1" noChangeArrowheads="1"/>
          </p:cNvSpPr>
          <p:nvPr>
            <p:ph type="title" idx="4294967295"/>
          </p:nvPr>
        </p:nvSpPr>
        <p:spPr>
          <a:xfrm>
            <a:off x="884420" y="685800"/>
            <a:ext cx="8229600" cy="914400"/>
          </a:xfrm>
        </p:spPr>
        <p:txBody>
          <a:bodyPr>
            <a:noAutofit/>
          </a:bodyPr>
          <a:lstStyle/>
          <a:p>
            <a:pPr eaLnBrk="1" fontAlgn="auto" hangingPunct="1">
              <a:spcAft>
                <a:spcPts val="0"/>
              </a:spcAft>
              <a:defRPr/>
            </a:pPr>
            <a:r>
              <a:rPr lang="sr-Latn-CS" sz="3200" dirty="0">
                <a:solidFill>
                  <a:srgbClr val="FF0000"/>
                </a:solidFill>
                <a:latin typeface="Times New Roman" pitchFamily="18" charset="0"/>
              </a:rPr>
              <a:t>	</a:t>
            </a:r>
            <a:r>
              <a:rPr lang="sr-Latn-CS" sz="3200" b="1" dirty="0">
                <a:solidFill>
                  <a:srgbClr val="FF3300"/>
                </a:solidFill>
                <a:latin typeface="Times New Roman" pitchFamily="18" charset="0"/>
              </a:rPr>
              <a:t>Podloge sa obojenim supstratom</a:t>
            </a:r>
            <a:r>
              <a:rPr lang="sr-Latn-CS" sz="3200" b="1" dirty="0">
                <a:solidFill>
                  <a:srgbClr val="FF0000"/>
                </a:solidFill>
                <a:latin typeface="Times New Roman" pitchFamily="18" charset="0"/>
              </a:rPr>
              <a:t/>
            </a:r>
            <a:br>
              <a:rPr lang="sr-Latn-CS" sz="3200" b="1" dirty="0">
                <a:solidFill>
                  <a:srgbClr val="FF0000"/>
                </a:solidFill>
                <a:latin typeface="Times New Roman" pitchFamily="18" charset="0"/>
              </a:rPr>
            </a:br>
            <a:r>
              <a:rPr lang="sr-Latn-CS" sz="3200" dirty="0">
                <a:solidFill>
                  <a:schemeClr val="tx2">
                    <a:satMod val="200000"/>
                  </a:schemeClr>
                </a:solidFill>
                <a:latin typeface="Times New Roman" pitchFamily="18" charset="0"/>
              </a:rPr>
              <a:t>- </a:t>
            </a:r>
            <a:r>
              <a:rPr lang="sr-Latn-CS" sz="3200" b="1" dirty="0">
                <a:solidFill>
                  <a:schemeClr val="tx2">
                    <a:satMod val="200000"/>
                  </a:schemeClr>
                </a:solidFill>
                <a:latin typeface="Times New Roman" pitchFamily="18" charset="0"/>
              </a:rPr>
              <a:t>inkorporisana jedinjenja konjugovana sa   	hromogenima ili fluoresentnom bojom</a:t>
            </a:r>
            <a:endParaRPr lang="en-US" sz="3200" b="1" dirty="0">
              <a:solidFill>
                <a:schemeClr val="tx2">
                  <a:satMod val="200000"/>
                </a:schemeClr>
              </a:solidFill>
              <a:latin typeface="Times New Roman" pitchFamily="18" charset="0"/>
            </a:endParaRPr>
          </a:p>
        </p:txBody>
      </p:sp>
      <p:pic>
        <p:nvPicPr>
          <p:cNvPr id="15363" name="Picture 7" descr="o157"/>
          <p:cNvPicPr>
            <a:picLocks noGrp="1" noChangeAspect="1" noChangeArrowheads="1"/>
          </p:cNvPicPr>
          <p:nvPr>
            <p:ph sz="half" idx="4294967295"/>
          </p:nvPr>
        </p:nvPicPr>
        <p:blipFill>
          <a:blip r:embed="rId3" cstate="print"/>
          <a:stretch>
            <a:fillRect/>
          </a:stretch>
        </p:blipFill>
        <p:spPr>
          <a:xfrm>
            <a:off x="304800" y="1981200"/>
            <a:ext cx="3657600" cy="3797300"/>
          </a:xfrm>
          <a:noFill/>
        </p:spPr>
      </p:pic>
      <p:pic>
        <p:nvPicPr>
          <p:cNvPr id="15364" name="Picture 5" descr="Axon Lab AG: BLSE - Screening for presumptive ESBL Enterobacteria"/>
          <p:cNvPicPr>
            <a:picLocks noChangeAspect="1" noChangeArrowheads="1"/>
          </p:cNvPicPr>
          <p:nvPr/>
        </p:nvPicPr>
        <p:blipFill>
          <a:blip r:embed="rId4" cstate="print"/>
          <a:srcRect/>
          <a:stretch>
            <a:fillRect/>
          </a:stretch>
        </p:blipFill>
        <p:spPr bwMode="auto">
          <a:xfrm>
            <a:off x="4419600" y="1968500"/>
            <a:ext cx="3978275" cy="3810000"/>
          </a:xfrm>
          <a:prstGeom prst="rect">
            <a:avLst/>
          </a:prstGeom>
          <a:noFill/>
          <a:ln w="9525">
            <a:noFill/>
            <a:miter lim="800000"/>
            <a:headEnd/>
            <a:tailEnd/>
          </a:ln>
        </p:spPr>
      </p:pic>
    </p:spTree>
    <p:extLst>
      <p:ext uri="{BB962C8B-B14F-4D97-AF65-F5344CB8AC3E}">
        <p14:creationId xmlns:p14="http://schemas.microsoft.com/office/powerpoint/2010/main" val="27995647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457200"/>
            <a:ext cx="6629400" cy="5816254"/>
          </a:xfrm>
          <a:prstGeom prst="rect">
            <a:avLst/>
          </a:prstGeom>
          <a:noFill/>
          <a:ln w="9525">
            <a:noFill/>
            <a:miter lim="800000"/>
            <a:headEnd/>
            <a:tailEnd/>
          </a:ln>
        </p:spPr>
      </p:pic>
    </p:spTree>
    <p:extLst>
      <p:ext uri="{BB962C8B-B14F-4D97-AF65-F5344CB8AC3E}">
        <p14:creationId xmlns:p14="http://schemas.microsoft.com/office/powerpoint/2010/main" val="32054107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p:cNvPicPr>
            <a:picLocks noChangeAspect="1" noChangeArrowheads="1"/>
          </p:cNvPicPr>
          <p:nvPr/>
        </p:nvPicPr>
        <p:blipFill>
          <a:blip r:embed="rId2" cstate="print"/>
          <a:srcRect/>
          <a:stretch>
            <a:fillRect/>
          </a:stretch>
        </p:blipFill>
        <p:spPr bwMode="auto">
          <a:xfrm>
            <a:off x="123668" y="914400"/>
            <a:ext cx="8676411" cy="2514600"/>
          </a:xfrm>
          <a:prstGeom prst="rect">
            <a:avLst/>
          </a:prstGeom>
          <a:noFill/>
          <a:ln w="9525">
            <a:noFill/>
            <a:miter lim="800000"/>
            <a:headEnd/>
            <a:tailEnd/>
          </a:ln>
        </p:spPr>
      </p:pic>
      <p:sp>
        <p:nvSpPr>
          <p:cNvPr id="4" name="TextBox 3"/>
          <p:cNvSpPr txBox="1"/>
          <p:nvPr/>
        </p:nvSpPr>
        <p:spPr>
          <a:xfrm>
            <a:off x="152400" y="2819400"/>
            <a:ext cx="8610600" cy="707886"/>
          </a:xfrm>
          <a:prstGeom prst="rect">
            <a:avLst/>
          </a:prstGeom>
          <a:noFill/>
        </p:spPr>
        <p:txBody>
          <a:bodyPr wrap="square" rtlCol="0">
            <a:spAutoFit/>
          </a:bodyPr>
          <a:lstStyle/>
          <a:p>
            <a:endParaRPr lang="sr-Latn-RS" sz="2000" dirty="0" smtClean="0"/>
          </a:p>
          <a:p>
            <a:endParaRPr lang="en-US" sz="2000" dirty="0"/>
          </a:p>
        </p:txBody>
      </p:sp>
    </p:spTree>
    <p:extLst>
      <p:ext uri="{BB962C8B-B14F-4D97-AF65-F5344CB8AC3E}">
        <p14:creationId xmlns:p14="http://schemas.microsoft.com/office/powerpoint/2010/main" val="6723464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610600" cy="5232202"/>
          </a:xfrm>
          <a:prstGeom prst="rect">
            <a:avLst/>
          </a:prstGeom>
          <a:noFill/>
        </p:spPr>
        <p:txBody>
          <a:bodyPr wrap="square" rtlCol="0">
            <a:spAutoFit/>
          </a:bodyPr>
          <a:lstStyle/>
          <a:p>
            <a:r>
              <a:rPr lang="sr-Latn-RS" sz="2400" b="1" dirty="0" smtClean="0">
                <a:solidFill>
                  <a:srgbClr val="FF3300"/>
                </a:solidFill>
                <a:latin typeface="Times New Roman" pitchFamily="18" charset="0"/>
                <a:cs typeface="Times New Roman" pitchFamily="18" charset="0"/>
              </a:rPr>
              <a:t>2011 ukupno 95.548 potvrđenih slučajeva salmoneloze kod ljudi u EU. </a:t>
            </a:r>
            <a:r>
              <a:rPr lang="sr-Latn-RS" sz="2400" dirty="0" smtClean="0">
                <a:latin typeface="Times New Roman" pitchFamily="18" charset="0"/>
                <a:cs typeface="Times New Roman" pitchFamily="18" charset="0"/>
              </a:rPr>
              <a:t>Smanjenje za 5.4% u odnosu na 2010 odnosno 37.9% u odnosu na 2007 godinu ili 58.304 slučaja manje. 20.7 slučajeva salmoneloze na 100.000 ljudi.</a:t>
            </a:r>
          </a:p>
          <a:p>
            <a:endParaRPr lang="sr-Latn-RS" sz="1000" b="1" dirty="0" smtClean="0">
              <a:solidFill>
                <a:srgbClr val="002060"/>
              </a:solidFill>
              <a:latin typeface="Times New Roman" pitchFamily="18" charset="0"/>
              <a:cs typeface="Times New Roman" pitchFamily="18" charset="0"/>
            </a:endParaRPr>
          </a:p>
          <a:p>
            <a:r>
              <a:rPr lang="sr-Latn-RS" sz="2400" b="1" dirty="0" smtClean="0">
                <a:solidFill>
                  <a:srgbClr val="002060"/>
                </a:solidFill>
                <a:latin typeface="Times New Roman" pitchFamily="18" charset="0"/>
                <a:cs typeface="Times New Roman" pitchFamily="18" charset="0"/>
              </a:rPr>
              <a:t>2011 Najzastupljeniji serovarijeteti </a:t>
            </a:r>
            <a:r>
              <a:rPr lang="sr-Latn-RS" sz="2400" b="1" i="1" dirty="0" smtClean="0">
                <a:solidFill>
                  <a:srgbClr val="002060"/>
                </a:solidFill>
                <a:latin typeface="Times New Roman" pitchFamily="18" charset="0"/>
                <a:cs typeface="Times New Roman" pitchFamily="18" charset="0"/>
              </a:rPr>
              <a:t>S</a:t>
            </a:r>
            <a:r>
              <a:rPr lang="sr-Latn-RS" sz="2400" b="1" dirty="0" smtClean="0">
                <a:solidFill>
                  <a:srgbClr val="002060"/>
                </a:solidFill>
                <a:latin typeface="Times New Roman" pitchFamily="18" charset="0"/>
                <a:cs typeface="Times New Roman" pitchFamily="18" charset="0"/>
              </a:rPr>
              <a:t>.Enteritidis - 44.4%, </a:t>
            </a:r>
            <a:r>
              <a:rPr lang="sr-Latn-RS" sz="2400" b="1" i="1" dirty="0" smtClean="0">
                <a:solidFill>
                  <a:srgbClr val="002060"/>
                </a:solidFill>
                <a:latin typeface="Times New Roman" pitchFamily="18" charset="0"/>
                <a:cs typeface="Times New Roman" pitchFamily="18" charset="0"/>
              </a:rPr>
              <a:t>S</a:t>
            </a:r>
            <a:r>
              <a:rPr lang="sr-Latn-RS" sz="2400" b="1" dirty="0" smtClean="0">
                <a:solidFill>
                  <a:srgbClr val="002060"/>
                </a:solidFill>
                <a:latin typeface="Times New Roman" pitchFamily="18" charset="0"/>
                <a:cs typeface="Times New Roman" pitchFamily="18" charset="0"/>
              </a:rPr>
              <a:t>.Typhimurium - 24.9, monofazni </a:t>
            </a:r>
            <a:r>
              <a:rPr lang="sr-Latn-RS" sz="2400" b="1" i="1" dirty="0" smtClean="0">
                <a:solidFill>
                  <a:srgbClr val="002060"/>
                </a:solidFill>
                <a:latin typeface="Times New Roman" pitchFamily="18" charset="0"/>
                <a:cs typeface="Times New Roman" pitchFamily="18" charset="0"/>
              </a:rPr>
              <a:t>S</a:t>
            </a:r>
            <a:r>
              <a:rPr lang="sr-Latn-RS" sz="2400" b="1" dirty="0" smtClean="0">
                <a:solidFill>
                  <a:srgbClr val="002060"/>
                </a:solidFill>
                <a:latin typeface="Times New Roman" pitchFamily="18" charset="0"/>
                <a:cs typeface="Times New Roman" pitchFamily="18" charset="0"/>
              </a:rPr>
              <a:t>.Typhimurium 1, 4, (5), 12 - 4.7%, </a:t>
            </a:r>
            <a:r>
              <a:rPr lang="sr-Latn-RS" sz="2400" b="1" i="1" dirty="0" smtClean="0">
                <a:solidFill>
                  <a:srgbClr val="002060"/>
                </a:solidFill>
                <a:latin typeface="Times New Roman" pitchFamily="18" charset="0"/>
                <a:cs typeface="Times New Roman" pitchFamily="18" charset="0"/>
              </a:rPr>
              <a:t>S</a:t>
            </a:r>
            <a:r>
              <a:rPr lang="sr-Latn-RS" sz="2400" b="1" dirty="0" smtClean="0">
                <a:solidFill>
                  <a:srgbClr val="002060"/>
                </a:solidFill>
                <a:latin typeface="Times New Roman" pitchFamily="18" charset="0"/>
                <a:cs typeface="Times New Roman" pitchFamily="18" charset="0"/>
              </a:rPr>
              <a:t>.Infantis</a:t>
            </a:r>
          </a:p>
          <a:p>
            <a:endParaRPr lang="sr-Latn-RS" sz="1000" b="1" dirty="0" smtClean="0">
              <a:solidFill>
                <a:srgbClr val="002060"/>
              </a:solidFill>
              <a:latin typeface="Times New Roman" pitchFamily="18" charset="0"/>
              <a:cs typeface="Times New Roman" pitchFamily="18" charset="0"/>
            </a:endParaRPr>
          </a:p>
          <a:p>
            <a:r>
              <a:rPr lang="sr-Latn-RS" sz="2400" b="1" dirty="0" smtClean="0">
                <a:solidFill>
                  <a:srgbClr val="002060"/>
                </a:solidFill>
                <a:latin typeface="Times New Roman" pitchFamily="18" charset="0"/>
                <a:cs typeface="Times New Roman" pitchFamily="18" charset="0"/>
              </a:rPr>
              <a:t>2012 ukupno 91.034 prijavljena slučajeva salmoneloze ljudi u zemljama EU.</a:t>
            </a:r>
          </a:p>
          <a:p>
            <a:endParaRPr lang="sr-Latn-RS" sz="1000" dirty="0" smtClean="0">
              <a:latin typeface="Times New Roman" pitchFamily="18" charset="0"/>
              <a:cs typeface="Times New Roman" pitchFamily="18" charset="0"/>
            </a:endParaRPr>
          </a:p>
          <a:p>
            <a:r>
              <a:rPr lang="en-US" sz="2400" b="1" dirty="0" smtClean="0">
                <a:solidFill>
                  <a:srgbClr val="FF3300"/>
                </a:solidFill>
                <a:latin typeface="Times New Roman" pitchFamily="18" charset="0"/>
                <a:cs typeface="Times New Roman" pitchFamily="18" charset="0"/>
              </a:rPr>
              <a:t>U</a:t>
            </a:r>
            <a:r>
              <a:rPr lang="sr-Latn-RS" sz="2400" b="1" dirty="0" smtClean="0">
                <a:solidFill>
                  <a:srgbClr val="FF3300"/>
                </a:solidFill>
                <a:latin typeface="Times New Roman" pitchFamily="18" charset="0"/>
                <a:cs typeface="Times New Roman" pitchFamily="18" charset="0"/>
              </a:rPr>
              <a:t>spešni programi redukcije salmoneloze kod živine  dosprineli smanjenju broja slučajeva kod ljudi.</a:t>
            </a:r>
          </a:p>
          <a:p>
            <a:endParaRPr lang="sr-Latn-RS" sz="2000" dirty="0" smtClean="0"/>
          </a:p>
          <a:p>
            <a:endParaRPr lang="en-US" sz="2000" dirty="0"/>
          </a:p>
        </p:txBody>
      </p:sp>
    </p:spTree>
    <p:extLst>
      <p:ext uri="{BB962C8B-B14F-4D97-AF65-F5344CB8AC3E}">
        <p14:creationId xmlns:p14="http://schemas.microsoft.com/office/powerpoint/2010/main" val="29527316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304800" y="228600"/>
            <a:ext cx="8610600" cy="6172200"/>
          </a:xfrm>
        </p:spPr>
        <p:txBody>
          <a:bodyPr>
            <a:normAutofit/>
          </a:bodyPr>
          <a:lstStyle/>
          <a:p>
            <a:r>
              <a:rPr lang="sr-Latn-RS" sz="2400" dirty="0" smtClean="0">
                <a:latin typeface="Times New Roman" pitchFamily="18" charset="0"/>
                <a:cs typeface="Times New Roman" pitchFamily="18" charset="0"/>
              </a:rPr>
              <a:t>2011 prisustvo salmonela u hrani u EU </a:t>
            </a:r>
          </a:p>
          <a:p>
            <a:pPr lvl="1"/>
            <a:r>
              <a:rPr lang="sr-Latn-RS" sz="2400" b="1" dirty="0" smtClean="0">
                <a:solidFill>
                  <a:srgbClr val="FF3300"/>
                </a:solidFill>
                <a:latin typeface="Times New Roman" pitchFamily="18" charset="0"/>
                <a:cs typeface="Times New Roman" pitchFamily="18" charset="0"/>
              </a:rPr>
              <a:t>sveže meso živine 5.9%, sveže meso svinja 0.7%, jaja 0,1%</a:t>
            </a:r>
          </a:p>
          <a:p>
            <a:r>
              <a:rPr lang="sr-Latn-RS" sz="2400" dirty="0" smtClean="0">
                <a:latin typeface="Times New Roman" pitchFamily="18" charset="0"/>
                <a:cs typeface="Times New Roman" pitchFamily="18" charset="0"/>
              </a:rPr>
              <a:t>2011 prisustvo salmonela kod domaćih životinja</a:t>
            </a:r>
          </a:p>
          <a:p>
            <a:pPr lvl="1"/>
            <a:r>
              <a:rPr lang="sr-Latn-RS" sz="2400" dirty="0" smtClean="0">
                <a:latin typeface="Times New Roman" pitchFamily="18" charset="0"/>
                <a:cs typeface="Times New Roman" pitchFamily="18" charset="0"/>
              </a:rPr>
              <a:t>20 zemalja članica je ispunilo željeni nivo redukcije salmoneloze u roditeljskim jatima od manje od 1%                 </a:t>
            </a:r>
          </a:p>
          <a:p>
            <a:pPr marL="201168" lvl="1" indent="0">
              <a:buNone/>
            </a:pPr>
            <a:r>
              <a:rPr lang="sr-Latn-RS" sz="2800" b="1" i="1" dirty="0" smtClean="0">
                <a:solidFill>
                  <a:srgbClr val="002060"/>
                </a:solidFill>
                <a:latin typeface="Times New Roman" pitchFamily="18" charset="0"/>
                <a:cs typeface="Times New Roman" pitchFamily="18" charset="0"/>
              </a:rPr>
              <a:t>S</a:t>
            </a:r>
            <a:r>
              <a:rPr lang="sr-Latn-RS" sz="2800" b="1" dirty="0" smtClean="0">
                <a:solidFill>
                  <a:srgbClr val="002060"/>
                </a:solidFill>
                <a:latin typeface="Times New Roman" pitchFamily="18" charset="0"/>
                <a:cs typeface="Times New Roman" pitchFamily="18" charset="0"/>
              </a:rPr>
              <a:t>. Enteritidis, </a:t>
            </a:r>
            <a:r>
              <a:rPr lang="sr-Latn-RS" sz="2800" b="1" i="1" dirty="0" smtClean="0">
                <a:solidFill>
                  <a:srgbClr val="002060"/>
                </a:solidFill>
                <a:latin typeface="Times New Roman" pitchFamily="18" charset="0"/>
                <a:cs typeface="Times New Roman" pitchFamily="18" charset="0"/>
              </a:rPr>
              <a:t>S</a:t>
            </a:r>
            <a:r>
              <a:rPr lang="sr-Latn-RS" sz="2800" b="1" dirty="0" smtClean="0">
                <a:solidFill>
                  <a:srgbClr val="002060"/>
                </a:solidFill>
                <a:latin typeface="Times New Roman" pitchFamily="18" charset="0"/>
                <a:cs typeface="Times New Roman" pitchFamily="18" charset="0"/>
              </a:rPr>
              <a:t>.Typhimurium, </a:t>
            </a:r>
            <a:r>
              <a:rPr lang="sr-Latn-RS" sz="2800" b="1" i="1" dirty="0" smtClean="0">
                <a:solidFill>
                  <a:srgbClr val="002060"/>
                </a:solidFill>
                <a:latin typeface="Times New Roman" pitchFamily="18" charset="0"/>
                <a:cs typeface="Times New Roman" pitchFamily="18" charset="0"/>
              </a:rPr>
              <a:t>S. </a:t>
            </a:r>
            <a:r>
              <a:rPr lang="sr-Latn-RS" sz="2800" b="1" dirty="0" smtClean="0">
                <a:solidFill>
                  <a:srgbClr val="002060"/>
                </a:solidFill>
                <a:latin typeface="Times New Roman" pitchFamily="18" charset="0"/>
                <a:cs typeface="Times New Roman" pitchFamily="18" charset="0"/>
              </a:rPr>
              <a:t>Hadar, </a:t>
            </a:r>
            <a:r>
              <a:rPr lang="sr-Latn-RS" sz="2800" b="1" i="1" dirty="0" smtClean="0">
                <a:solidFill>
                  <a:srgbClr val="002060"/>
                </a:solidFill>
                <a:latin typeface="Times New Roman" pitchFamily="18" charset="0"/>
                <a:cs typeface="Times New Roman" pitchFamily="18" charset="0"/>
              </a:rPr>
              <a:t>S. </a:t>
            </a:r>
            <a:r>
              <a:rPr lang="sr-Latn-RS" sz="2800" b="1" dirty="0" smtClean="0">
                <a:solidFill>
                  <a:srgbClr val="002060"/>
                </a:solidFill>
                <a:latin typeface="Times New Roman" pitchFamily="18" charset="0"/>
                <a:cs typeface="Times New Roman" pitchFamily="18" charset="0"/>
              </a:rPr>
              <a:t>Infantis, </a:t>
            </a:r>
            <a:r>
              <a:rPr lang="sr-Latn-RS" sz="2800" b="1" i="1" dirty="0" smtClean="0">
                <a:solidFill>
                  <a:srgbClr val="002060"/>
                </a:solidFill>
                <a:latin typeface="Times New Roman" pitchFamily="18" charset="0"/>
                <a:cs typeface="Times New Roman" pitchFamily="18" charset="0"/>
              </a:rPr>
              <a:t>S</a:t>
            </a:r>
            <a:r>
              <a:rPr lang="sr-Latn-RS" sz="2800" b="1" dirty="0" smtClean="0">
                <a:solidFill>
                  <a:srgbClr val="002060"/>
                </a:solidFill>
                <a:latin typeface="Times New Roman" pitchFamily="18" charset="0"/>
                <a:cs typeface="Times New Roman" pitchFamily="18" charset="0"/>
              </a:rPr>
              <a:t>. Virchow</a:t>
            </a:r>
          </a:p>
          <a:p>
            <a:pPr lvl="1"/>
            <a:r>
              <a:rPr lang="en-US" sz="2400" b="1" dirty="0" smtClean="0">
                <a:solidFill>
                  <a:srgbClr val="FF5050"/>
                </a:solidFill>
                <a:latin typeface="Times New Roman" pitchFamily="18" charset="0"/>
                <a:cs typeface="Times New Roman" pitchFamily="18" charset="0"/>
              </a:rPr>
              <a:t>K</a:t>
            </a:r>
            <a:r>
              <a:rPr lang="sr-Latn-RS" sz="2400" b="1" dirty="0" smtClean="0">
                <a:solidFill>
                  <a:srgbClr val="FF5050"/>
                </a:solidFill>
                <a:latin typeface="Times New Roman" pitchFamily="18" charset="0"/>
                <a:cs typeface="Times New Roman" pitchFamily="18" charset="0"/>
              </a:rPr>
              <a:t>oke nosilje 4.2%, 2010 5.9%</a:t>
            </a:r>
          </a:p>
          <a:p>
            <a:pPr lvl="1"/>
            <a:r>
              <a:rPr lang="sr-Latn-RS" sz="2400" b="1" dirty="0" smtClean="0">
                <a:solidFill>
                  <a:srgbClr val="FF5050"/>
                </a:solidFill>
                <a:latin typeface="Times New Roman" pitchFamily="18" charset="0"/>
                <a:cs typeface="Times New Roman" pitchFamily="18" charset="0"/>
              </a:rPr>
              <a:t>Brojleri 3.2%, 2010 4.1%</a:t>
            </a:r>
          </a:p>
          <a:p>
            <a:r>
              <a:rPr lang="sr-Latn-RS" sz="2400" dirty="0" smtClean="0">
                <a:latin typeface="Times New Roman" pitchFamily="18" charset="0"/>
                <a:cs typeface="Times New Roman" pitchFamily="18" charset="0"/>
              </a:rPr>
              <a:t>Serovarijeteti prisutni kod životinja i u hrani</a:t>
            </a:r>
          </a:p>
          <a:p>
            <a:pPr lvl="1"/>
            <a:r>
              <a:rPr lang="sr-Latn-RS" sz="2400" b="1" i="1" dirty="0" smtClean="0">
                <a:solidFill>
                  <a:srgbClr val="FF5050"/>
                </a:solidFill>
                <a:latin typeface="Times New Roman" pitchFamily="18" charset="0"/>
                <a:cs typeface="Times New Roman" pitchFamily="18" charset="0"/>
              </a:rPr>
              <a:t>S. </a:t>
            </a:r>
            <a:r>
              <a:rPr lang="sr-Latn-RS" sz="2400" b="1" dirty="0" smtClean="0">
                <a:solidFill>
                  <a:srgbClr val="FF5050"/>
                </a:solidFill>
                <a:latin typeface="Times New Roman" pitchFamily="18" charset="0"/>
                <a:cs typeface="Times New Roman" pitchFamily="18" charset="0"/>
              </a:rPr>
              <a:t>Infantis i </a:t>
            </a:r>
            <a:r>
              <a:rPr lang="sr-Latn-RS" sz="2400" b="1" i="1" dirty="0" smtClean="0">
                <a:solidFill>
                  <a:srgbClr val="FF5050"/>
                </a:solidFill>
                <a:latin typeface="Times New Roman" pitchFamily="18" charset="0"/>
                <a:cs typeface="Times New Roman" pitchFamily="18" charset="0"/>
              </a:rPr>
              <a:t>S. </a:t>
            </a:r>
            <a:r>
              <a:rPr lang="sr-Latn-RS" sz="2400" b="1" dirty="0" smtClean="0">
                <a:solidFill>
                  <a:srgbClr val="FF5050"/>
                </a:solidFill>
                <a:latin typeface="Times New Roman" pitchFamily="18" charset="0"/>
                <a:cs typeface="Times New Roman" pitchFamily="18" charset="0"/>
              </a:rPr>
              <a:t>Enteritidis kod živine</a:t>
            </a:r>
          </a:p>
          <a:p>
            <a:pPr lvl="1"/>
            <a:r>
              <a:rPr lang="sr-Latn-RS" sz="2400" b="1" i="1" dirty="0" smtClean="0">
                <a:solidFill>
                  <a:srgbClr val="FF5050"/>
                </a:solidFill>
                <a:latin typeface="Times New Roman" pitchFamily="18" charset="0"/>
                <a:cs typeface="Times New Roman" pitchFamily="18" charset="0"/>
              </a:rPr>
              <a:t>S</a:t>
            </a:r>
            <a:r>
              <a:rPr lang="sr-Latn-RS" sz="2400" b="1" dirty="0" smtClean="0">
                <a:solidFill>
                  <a:srgbClr val="FF5050"/>
                </a:solidFill>
                <a:latin typeface="Times New Roman" pitchFamily="18" charset="0"/>
                <a:cs typeface="Times New Roman" pitchFamily="18" charset="0"/>
              </a:rPr>
              <a:t>. Typhimurium kod svinja</a:t>
            </a:r>
          </a:p>
          <a:p>
            <a:pPr lvl="1"/>
            <a:r>
              <a:rPr lang="sr-Latn-RS" sz="2400" b="1" i="1" dirty="0" smtClean="0">
                <a:solidFill>
                  <a:srgbClr val="FF5050"/>
                </a:solidFill>
                <a:latin typeface="Times New Roman" pitchFamily="18" charset="0"/>
                <a:cs typeface="Times New Roman" pitchFamily="18" charset="0"/>
              </a:rPr>
              <a:t>S.</a:t>
            </a:r>
            <a:r>
              <a:rPr lang="sr-Latn-RS" sz="2400" b="1" dirty="0" smtClean="0">
                <a:solidFill>
                  <a:srgbClr val="FF5050"/>
                </a:solidFill>
                <a:latin typeface="Times New Roman" pitchFamily="18" charset="0"/>
                <a:cs typeface="Times New Roman" pitchFamily="18" charset="0"/>
              </a:rPr>
              <a:t>Typhimurium i </a:t>
            </a:r>
            <a:r>
              <a:rPr lang="sr-Latn-RS" sz="2400" b="1" i="1" dirty="0" smtClean="0">
                <a:solidFill>
                  <a:srgbClr val="FF5050"/>
                </a:solidFill>
                <a:latin typeface="Times New Roman" pitchFamily="18" charset="0"/>
                <a:cs typeface="Times New Roman" pitchFamily="18" charset="0"/>
              </a:rPr>
              <a:t>S</a:t>
            </a:r>
            <a:r>
              <a:rPr lang="sr-Latn-RS" sz="2400" b="1" dirty="0" smtClean="0">
                <a:solidFill>
                  <a:srgbClr val="FF5050"/>
                </a:solidFill>
                <a:latin typeface="Times New Roman" pitchFamily="18" charset="0"/>
                <a:cs typeface="Times New Roman" pitchFamily="18" charset="0"/>
              </a:rPr>
              <a:t>. Dublin kod goveda</a:t>
            </a:r>
          </a:p>
          <a:p>
            <a:r>
              <a:rPr lang="sr-Latn-RS" sz="2400" dirty="0" smtClean="0">
                <a:latin typeface="Times New Roman" pitchFamily="18" charset="0"/>
                <a:cs typeface="Times New Roman" pitchFamily="18" charset="0"/>
              </a:rPr>
              <a:t>Hrana za životinje – 4%</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930750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599" y="228600"/>
            <a:ext cx="8707569" cy="5562600"/>
          </a:xfrm>
          <a:prstGeom prst="rect">
            <a:avLst/>
          </a:prstGeom>
          <a:noFill/>
          <a:ln w="9525">
            <a:noFill/>
            <a:miter lim="800000"/>
            <a:headEnd/>
            <a:tailEnd/>
          </a:ln>
        </p:spPr>
      </p:pic>
    </p:spTree>
    <p:extLst>
      <p:ext uri="{BB962C8B-B14F-4D97-AF65-F5344CB8AC3E}">
        <p14:creationId xmlns:p14="http://schemas.microsoft.com/office/powerpoint/2010/main" val="21091092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cstate="print"/>
          <a:srcRect/>
          <a:stretch>
            <a:fillRect/>
          </a:stretch>
        </p:blipFill>
        <p:spPr bwMode="auto">
          <a:xfrm>
            <a:off x="762000" y="304800"/>
            <a:ext cx="7557782" cy="5791200"/>
          </a:xfrm>
          <a:prstGeom prst="rect">
            <a:avLst/>
          </a:prstGeom>
          <a:noFill/>
          <a:ln w="9525">
            <a:noFill/>
            <a:miter lim="800000"/>
            <a:headEnd/>
            <a:tailEnd/>
          </a:ln>
        </p:spPr>
      </p:pic>
    </p:spTree>
    <p:extLst>
      <p:ext uri="{BB962C8B-B14F-4D97-AF65-F5344CB8AC3E}">
        <p14:creationId xmlns:p14="http://schemas.microsoft.com/office/powerpoint/2010/main" val="6082694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8400" y="228600"/>
            <a:ext cx="4376497" cy="5943600"/>
          </a:xfrm>
          <a:prstGeom prst="rect">
            <a:avLst/>
          </a:prstGeom>
        </p:spPr>
      </p:pic>
    </p:spTree>
    <p:extLst>
      <p:ext uri="{BB962C8B-B14F-4D97-AF65-F5344CB8AC3E}">
        <p14:creationId xmlns:p14="http://schemas.microsoft.com/office/powerpoint/2010/main" val="88236252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2" cstate="print"/>
          <a:srcRect/>
          <a:stretch>
            <a:fillRect/>
          </a:stretch>
        </p:blipFill>
        <p:spPr bwMode="auto">
          <a:xfrm>
            <a:off x="285750" y="609600"/>
            <a:ext cx="5051425" cy="5638800"/>
          </a:xfrm>
          <a:prstGeom prst="rect">
            <a:avLst/>
          </a:prstGeom>
          <a:noFill/>
          <a:ln w="9525">
            <a:noFill/>
            <a:miter lim="800000"/>
            <a:headEnd/>
            <a:tailEnd/>
          </a:ln>
        </p:spPr>
      </p:pic>
      <p:pic>
        <p:nvPicPr>
          <p:cNvPr id="503811" name="Picture 3"/>
          <p:cNvPicPr>
            <a:picLocks noChangeAspect="1" noChangeArrowheads="1"/>
          </p:cNvPicPr>
          <p:nvPr/>
        </p:nvPicPr>
        <p:blipFill>
          <a:blip r:embed="rId3" cstate="print"/>
          <a:srcRect/>
          <a:stretch>
            <a:fillRect/>
          </a:stretch>
        </p:blipFill>
        <p:spPr bwMode="auto">
          <a:xfrm>
            <a:off x="5486400" y="2362200"/>
            <a:ext cx="3448050" cy="1619250"/>
          </a:xfrm>
          <a:prstGeom prst="rect">
            <a:avLst/>
          </a:prstGeom>
          <a:noFill/>
          <a:ln w="9525">
            <a:noFill/>
            <a:miter lim="800000"/>
            <a:headEnd/>
            <a:tailEnd/>
          </a:ln>
        </p:spPr>
      </p:pic>
      <p:sp>
        <p:nvSpPr>
          <p:cNvPr id="4" name="TextBox 3"/>
          <p:cNvSpPr txBox="1"/>
          <p:nvPr/>
        </p:nvSpPr>
        <p:spPr>
          <a:xfrm>
            <a:off x="5791200" y="4419600"/>
            <a:ext cx="2819400" cy="1200329"/>
          </a:xfrm>
          <a:prstGeom prst="rect">
            <a:avLst/>
          </a:prstGeom>
          <a:noFill/>
        </p:spPr>
        <p:txBody>
          <a:bodyPr wrap="square" rtlCol="0">
            <a:spAutoFit/>
          </a:bodyPr>
          <a:lstStyle/>
          <a:p>
            <a:r>
              <a:rPr lang="sr-Latn-RS" sz="2400" b="1" dirty="0" smtClean="0">
                <a:solidFill>
                  <a:srgbClr val="FF5050"/>
                </a:solidFill>
                <a:latin typeface="Times New Roman" pitchFamily="18" charset="0"/>
                <a:cs typeface="Times New Roman" pitchFamily="18" charset="0"/>
              </a:rPr>
              <a:t>Ksiloza lizin dezoksiholatni agar </a:t>
            </a:r>
            <a:r>
              <a:rPr lang="en-US" sz="2400" b="1" dirty="0" smtClean="0">
                <a:solidFill>
                  <a:srgbClr val="FF5050"/>
                </a:solidFill>
                <a:latin typeface="Times New Roman" pitchFamily="18" charset="0"/>
                <a:cs typeface="Times New Roman" pitchFamily="18" charset="0"/>
              </a:rPr>
              <a:t>(XLD) </a:t>
            </a:r>
            <a:endParaRPr lang="en-US" sz="2400" dirty="0">
              <a:solidFill>
                <a:srgbClr val="FF5050"/>
              </a:solidFill>
              <a:latin typeface="Times New Roman" pitchFamily="18" charset="0"/>
              <a:cs typeface="Times New Roman" pitchFamily="18" charset="0"/>
            </a:endParaRPr>
          </a:p>
        </p:txBody>
      </p:sp>
    </p:spTree>
    <p:extLst>
      <p:ext uri="{BB962C8B-B14F-4D97-AF65-F5344CB8AC3E}">
        <p14:creationId xmlns:p14="http://schemas.microsoft.com/office/powerpoint/2010/main" val="10198012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p:cNvPicPr>
            <a:picLocks noChangeAspect="1" noChangeArrowheads="1"/>
          </p:cNvPicPr>
          <p:nvPr/>
        </p:nvPicPr>
        <p:blipFill>
          <a:blip r:embed="rId2" cstate="print"/>
          <a:srcRect/>
          <a:stretch>
            <a:fillRect/>
          </a:stretch>
        </p:blipFill>
        <p:spPr bwMode="auto">
          <a:xfrm>
            <a:off x="762000" y="1066800"/>
            <a:ext cx="7675045" cy="4114800"/>
          </a:xfrm>
          <a:prstGeom prst="rect">
            <a:avLst/>
          </a:prstGeom>
          <a:noFill/>
          <a:ln w="9525">
            <a:noFill/>
            <a:miter lim="800000"/>
            <a:headEnd/>
            <a:tailEnd/>
          </a:ln>
        </p:spPr>
      </p:pic>
    </p:spTree>
    <p:extLst>
      <p:ext uri="{BB962C8B-B14F-4D97-AF65-F5344CB8AC3E}">
        <p14:creationId xmlns:p14="http://schemas.microsoft.com/office/powerpoint/2010/main" val="38984691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2" cstate="print"/>
          <a:srcRect/>
          <a:stretch>
            <a:fillRect/>
          </a:stretch>
        </p:blipFill>
        <p:spPr bwMode="auto">
          <a:xfrm>
            <a:off x="457200" y="914400"/>
            <a:ext cx="8252281" cy="4724400"/>
          </a:xfrm>
          <a:prstGeom prst="rect">
            <a:avLst/>
          </a:prstGeom>
          <a:noFill/>
          <a:ln w="9525">
            <a:noFill/>
            <a:miter lim="800000"/>
            <a:headEnd/>
            <a:tailEnd/>
          </a:ln>
        </p:spPr>
      </p:pic>
    </p:spTree>
    <p:extLst>
      <p:ext uri="{BB962C8B-B14F-4D97-AF65-F5344CB8AC3E}">
        <p14:creationId xmlns:p14="http://schemas.microsoft.com/office/powerpoint/2010/main" val="961909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Dejan 1">
      <a:majorFont>
        <a:latin typeface="Times New Roman"/>
        <a:ea typeface=""/>
        <a:cs typeface=""/>
      </a:majorFont>
      <a:minorFont>
        <a:latin typeface="Times New Roman"/>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18225</TotalTime>
  <Words>2372</Words>
  <Application>Microsoft Office PowerPoint</Application>
  <PresentationFormat>On-screen Show (4:3)</PresentationFormat>
  <Paragraphs>391</Paragraphs>
  <Slides>108</Slides>
  <Notes>78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Arial</vt:lpstr>
      <vt:lpstr>Calibri</vt:lpstr>
      <vt:lpstr>Fujijama YU</vt:lpstr>
      <vt:lpstr>Symbol</vt:lpstr>
      <vt:lpstr>Tahoma</vt:lpstr>
      <vt:lpstr>Times New Roman</vt:lpstr>
      <vt:lpstr>Wingdings</vt:lpstr>
      <vt:lpstr>Retrospect</vt:lpstr>
      <vt:lpstr>PowerPoint Presentation</vt:lpstr>
      <vt:lpstr>                Enterobacteriacae</vt:lpstr>
      <vt:lpstr>PowerPoint Presentation</vt:lpstr>
      <vt:lpstr>PowerPoint Presentation</vt:lpstr>
      <vt:lpstr>PowerPoint Presentation</vt:lpstr>
      <vt:lpstr>PowerPoint Presentation</vt:lpstr>
      <vt:lpstr>PowerPoint Presentation</vt:lpstr>
      <vt:lpstr>PowerPoint Presentation</vt:lpstr>
      <vt:lpstr> Podloge sa obojenim supstratom - inkorporisana jedinjenja konjugovana sa    hromogenima ili fluoresentnom bojom</vt:lpstr>
      <vt:lpstr> bakterije koje se odlikuju sposobnošću korišćenja tih jedinjenja, unose ih iz podloge i ugrađuju u sebe - posledica različite boje kolonija i njihova laka identifikacija        - najpoznatije hromogene podloge su Coli ID agar, Rambach-agar i DIASALM</vt:lpstr>
      <vt:lpstr>chromID™ Salmonella Agar (SM2)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Molekularne tehnike</vt:lpstr>
      <vt:lpstr>PCR reakcija Reakcija lančanog umnožavanja</vt:lpstr>
      <vt:lpstr>PowerPoint Presentation</vt:lpstr>
      <vt:lpstr>Potencijalna patogenost E. coli zavisi   - od starosti i fiziološkog stanja jedinke  - od faktora virulencije ove bakterije.           Predisponirajući faktori za pojavu E. coli infekcija su:     -novorođene jedinke zbog neadekvatnog nivoa pasivnog imuniteta - intezivni način držanja domaćih životinja zbog brzog širenja patogenih sojeva -loši zoohigijenski uslovi sredine  </vt:lpstr>
      <vt:lpstr>Mlađe životinje nedelju dana starosti su posebno podložne infekciji                                                       - nezreli imunološki sistem - neuravnotežena normalna crevna flora - prisustvo receptora za adhezine E. coli na primer za 987P (F6) adhezin prve tri nedelje života prasadi - genetski ispoljeni receptori za K88 </vt:lpstr>
      <vt:lpstr> </vt:lpstr>
      <vt:lpstr> </vt:lpstr>
      <vt:lpstr> </vt:lpstr>
      <vt:lpstr>Obijanje od sise, promena držanja i ishrane kao stresni faktori naročito kod svinja olakšavaju pojavu bolesti prouzrokovane ovom bakterijom.   Prisutni receptori na površini enterocita kod starije prasadi za fimbrije E. coli F18   Edemska bolest svinja javlja se kod odlučene prasadi usled promene ishrane i naglog prirasta u telesnoj težini.</vt:lpstr>
      <vt:lpstr>PowerPoint Presentation</vt:lpstr>
      <vt:lpstr>PowerPoint Presentation</vt:lpstr>
      <vt:lpstr>PowerPoint Presentation</vt:lpstr>
      <vt:lpstr>PowerPoint Presentation</vt:lpstr>
      <vt:lpstr>PowerPoint Presentation</vt:lpstr>
      <vt:lpstr>              Enterotoksični patotip E. coli - ETEC </vt:lpstr>
      <vt:lpstr>PowerPoint Presentation</vt:lpstr>
      <vt:lpstr>PowerPoint Presentation</vt:lpstr>
      <vt:lpstr>PowerPoint Presentation</vt:lpstr>
      <vt:lpstr>PowerPoint Presentation</vt:lpstr>
      <vt:lpstr>PowerPoint Presentation</vt:lpstr>
      <vt:lpstr>           Vakcine</vt:lpstr>
      <vt:lpstr>Attaching/effacing patotip E. coli – AEEC </vt:lpstr>
      <vt:lpstr>Attaching/effacing patotip E.coli  - AEEC   </vt:lpstr>
      <vt:lpstr>PowerPoint Presentation</vt:lpstr>
      <vt:lpstr>Attaching/effacing patotip E.coli – AEEC </vt:lpstr>
      <vt:lpstr>PowerPoint Presentation</vt:lpstr>
      <vt:lpstr>PowerPoint Presentation</vt:lpstr>
      <vt:lpstr>PowerPoint Presentation</vt:lpstr>
      <vt:lpstr>PowerPoint Presentation</vt:lpstr>
      <vt:lpstr>PowerPoint Presentation</vt:lpstr>
      <vt:lpstr>            Ekstraintestinalni patotip E. coli</vt:lpstr>
      <vt:lpstr>PowerPoint Presentation</vt:lpstr>
      <vt:lpstr>PowerPoint Presentation</vt:lpstr>
      <vt:lpstr>      Sistemske (enteroinvazivne) septikemije</vt:lpstr>
      <vt:lpstr>      Sistemske (enteroinvazivne) septikemije</vt:lpstr>
      <vt:lpstr>PowerPoint Presentation</vt:lpstr>
      <vt:lpstr> Endotoksin</vt:lpstr>
      <vt:lpstr>LPS i oslobađanje citokina</vt:lpstr>
      <vt:lpstr>LPS i septični šok</vt:lpstr>
      <vt:lpstr>E. coli O157 H7 </vt:lpstr>
      <vt:lpstr>E. coli O157 H7 </vt:lpstr>
      <vt:lpstr>E. coli O157 H7 </vt:lpstr>
      <vt:lpstr>Jack in the Box epidemija 1993 godine</vt:lpstr>
      <vt:lpstr>Posledice Jack in the Box epidemije 1993 godine</vt:lpstr>
      <vt:lpstr>PowerPoint Presentation</vt:lpstr>
      <vt:lpstr>PowerPoint Presentation</vt:lpstr>
      <vt:lpstr>PowerPoint Presentation</vt:lpstr>
      <vt:lpstr>PowerPoint Presentation</vt:lpstr>
      <vt:lpstr>PowerPoint Presentation</vt:lpstr>
      <vt:lpstr>Najvažniji serovarijeteti Salmonella spp.</vt:lpstr>
      <vt:lpstr>PowerPoint Presentation</vt:lpstr>
      <vt:lpstr>PowerPoint Presentation</vt:lpstr>
      <vt:lpstr> Kliconoštvo - nema kliničkih znaka infekcije –      inaparentne infekcije   Tri različita tipa kliconoštva    Aktivno kliconoštvo izlučivanje mesecima ili godinama salmonele  - prebolele akutne infekciju izlučivanje iz organizma salmonela i preko 105 u gramu fecesa       - perzistentna ekskrecija prisutna i pored visokog titra antitela prema O i H antigenima salmonella                                                 - aktivno kliconoštvo – goveda - S. Dublin i S. Saint-paul</vt:lpstr>
      <vt:lpstr>Pasivno kliconoštvo   - nakon ingestije salmonela  pasiranje kroz organizam i izlučivanje u fecesu bez ili uz ograničenu invaziju mezenteralnih limfnih čvorova.   - ove životinje izlučuju salmonele kratak vremenski period nakon njihovog uklanjanja iz kontaminirane sredine  Latentne kliconoše   - one životinje kod kojih se salmonele nalaze u tkivima ali generalno ih ne izlučuju u fecesu stalno.   - ove životinje predstavljaju povremeni izvor infekcije. </vt:lpstr>
      <vt:lpstr>Tifusarka Mary Mallon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Uvod u mikrobiologiju</dc:title>
  <dc:creator>Dejan</dc:creator>
  <cp:lastModifiedBy>Dejan Krnjaic</cp:lastModifiedBy>
  <cp:revision>442</cp:revision>
  <dcterms:created xsi:type="dcterms:W3CDTF">2002-10-17T22:18:13Z</dcterms:created>
  <dcterms:modified xsi:type="dcterms:W3CDTF">2021-03-11T12:32:40Z</dcterms:modified>
</cp:coreProperties>
</file>