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224D8-95B5-4367-ADEC-5C3D5C25A90A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46358-8255-4F6A-B925-058C28FFC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24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46358-8255-4F6A-B925-058C28FFC0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64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AcowliknPs&amp;t=1s&amp;ab_channel=Bio-RadLaboratorie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sidora\Desktop\93341399-clostridium-difficile-bacteria-3d-illustration-spore-forming-bacteria-that-cause-pseudomembraneous-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62400" y="166255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000" b="1" dirty="0" smtClean="0">
                <a:solidFill>
                  <a:schemeClr val="bg1"/>
                </a:solidFill>
                <a:latin typeface="Comic Sans MS" pitchFamily="66" charset="0"/>
              </a:rPr>
              <a:t>БОЈЕЊЕ СПОРА</a:t>
            </a:r>
            <a:endParaRPr lang="en-US" sz="4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69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783" y="-88515"/>
            <a:ext cx="9192491" cy="6974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221673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r-Cyrl-RS" sz="2400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Отпорни, метаболички неактивни облици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RS" sz="2400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Обезбеђују опстанак у спољашњој средини</a:t>
            </a:r>
          </a:p>
          <a:p>
            <a:pPr marL="285750" indent="-285750">
              <a:buFont typeface="Arial" pitchFamily="34" charset="0"/>
              <a:buChar char="•"/>
            </a:pPr>
            <a:endParaRPr lang="sr-Cyrl-RS" sz="2400" dirty="0">
              <a:solidFill>
                <a:schemeClr val="bg1"/>
              </a:solidFill>
              <a:latin typeface="Comic Sans MS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Comic Sans MS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3964" y="1181871"/>
            <a:ext cx="5715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u="sng" dirty="0" smtClean="0">
                <a:solidFill>
                  <a:schemeClr val="bg1"/>
                </a:solidFill>
                <a:latin typeface="Comic Sans MS" pitchFamily="66" charset="0"/>
              </a:rPr>
              <a:t>ЗНАЧАЈ:</a:t>
            </a:r>
          </a:p>
          <a:p>
            <a:pPr algn="ctr"/>
            <a:endParaRPr lang="sr-Cyrl-RS" sz="2000" b="1" u="sng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sr-Cyrl-RS" sz="2400" dirty="0" smtClean="0">
                <a:solidFill>
                  <a:schemeClr val="bg1"/>
                </a:solidFill>
                <a:latin typeface="Comic Sans MS" pitchFamily="66" charset="0"/>
              </a:rPr>
              <a:t>-Спорама се преносе неке болести</a:t>
            </a:r>
          </a:p>
          <a:p>
            <a:endParaRPr lang="sr-Cyrl-RS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sr-Cyrl-RS" sz="2400" dirty="0" smtClean="0">
                <a:solidFill>
                  <a:schemeClr val="bg1"/>
                </a:solidFill>
                <a:latin typeface="Comic Sans MS" pitchFamily="66" charset="0"/>
              </a:rPr>
              <a:t>-Стерилизација</a:t>
            </a:r>
          </a:p>
          <a:p>
            <a:endParaRPr lang="sr-Cyrl-RS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sr-Cyrl-RS" sz="2400" dirty="0" smtClean="0">
                <a:solidFill>
                  <a:schemeClr val="bg1"/>
                </a:solidFill>
                <a:latin typeface="Comic Sans MS" pitchFamily="66" charset="0"/>
              </a:rPr>
              <a:t>-Намирнице анималног порекла</a:t>
            </a:r>
            <a:endParaRPr lang="en-US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1195726"/>
            <a:ext cx="5562600" cy="2738965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6177823"/>
            <a:ext cx="7419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sr-Cyrl-RS" sz="2000" b="1" dirty="0" smtClean="0">
                <a:solidFill>
                  <a:srgbClr val="FF0000"/>
                </a:solidFill>
                <a:latin typeface="Comic Sans MS" pitchFamily="66" charset="0"/>
              </a:rPr>
              <a:t>Спорогене бактерије – </a:t>
            </a:r>
            <a:r>
              <a:rPr lang="en-US" sz="2000" b="1" i="1" dirty="0" smtClean="0">
                <a:solidFill>
                  <a:schemeClr val="bg1"/>
                </a:solidFill>
                <a:latin typeface="Comic Sans MS" pitchFamily="66" charset="0"/>
              </a:rPr>
              <a:t>Bacillus</a:t>
            </a:r>
            <a:r>
              <a:rPr lang="en-US" sz="2000" b="1" dirty="0" smtClean="0">
                <a:solidFill>
                  <a:schemeClr val="bg1"/>
                </a:solidFill>
                <a:latin typeface="Comic Sans MS" pitchFamily="66" charset="0"/>
              </a:rPr>
              <a:t> spp., </a:t>
            </a:r>
            <a:r>
              <a:rPr lang="en-US" sz="2000" b="1" i="1" dirty="0" smtClean="0">
                <a:solidFill>
                  <a:schemeClr val="bg1"/>
                </a:solidFill>
                <a:latin typeface="Comic Sans MS" pitchFamily="66" charset="0"/>
              </a:rPr>
              <a:t>Clostridium</a:t>
            </a:r>
            <a:r>
              <a:rPr lang="en-US" sz="2000" b="1" dirty="0" smtClean="0">
                <a:solidFill>
                  <a:schemeClr val="bg1"/>
                </a:solidFill>
                <a:latin typeface="Comic Sans MS" pitchFamily="66" charset="0"/>
              </a:rPr>
              <a:t> spp.</a:t>
            </a:r>
            <a:endParaRPr lang="sr-Cyrl-RS" sz="20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457200" indent="-457200">
              <a:buAutoNum type="arabicPeriod"/>
            </a:pPr>
            <a:r>
              <a:rPr lang="sr-Cyrl-RS" sz="2000" b="1" dirty="0" smtClean="0">
                <a:solidFill>
                  <a:srgbClr val="FF0000"/>
                </a:solidFill>
                <a:latin typeface="Comic Sans MS" pitchFamily="66" charset="0"/>
              </a:rPr>
              <a:t>Гљивице – </a:t>
            </a:r>
            <a:r>
              <a:rPr lang="sr-Cyrl-RS" sz="2000" b="1" dirty="0" smtClean="0">
                <a:solidFill>
                  <a:schemeClr val="bg1"/>
                </a:solidFill>
                <a:latin typeface="Comic Sans MS" pitchFamily="66" charset="0"/>
              </a:rPr>
              <a:t>размножавање!</a:t>
            </a:r>
            <a:endParaRPr lang="en-US" sz="2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20783" y="6177823"/>
            <a:ext cx="916478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Isidora\Desktop\fmicb-07-01636-g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446" y="1451282"/>
            <a:ext cx="2385324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sidora\Desktop\Endospore_+Clostridium+tetan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969327"/>
            <a:ext cx="4872109" cy="199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H="1">
            <a:off x="1752600" y="4968394"/>
            <a:ext cx="1676400" cy="28940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4691" y="515389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ЕНДОСПОРА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257800" y="4495800"/>
            <a:ext cx="1295400" cy="47259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05600" y="4191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СПОРАНГИЈА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13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72433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u="sng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Негативни услови:</a:t>
            </a:r>
          </a:p>
          <a:p>
            <a:r>
              <a:rPr lang="sr-Cyrl-RS" sz="2400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СПОРУЛАЦИЈА (стварање спора)</a:t>
            </a:r>
            <a:endParaRPr lang="en-US" sz="2400" dirty="0">
              <a:solidFill>
                <a:schemeClr val="bg1">
                  <a:lumMod val="9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098" name="Picture 2" descr="C:\Users\Isidora\Desktop\a127b61f6e589c1a58712e63665a054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6" y="1219200"/>
            <a:ext cx="5947909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5636" y="5715000"/>
            <a:ext cx="84997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u="sng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Повољни услови: </a:t>
            </a:r>
            <a:r>
              <a:rPr lang="sr-Cyrl-RS" sz="2400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ГЕРМИНАЦИЈА (исклијавање спора у вегетативне облике)</a:t>
            </a:r>
            <a:endParaRPr lang="en-US" sz="2400" dirty="0">
              <a:solidFill>
                <a:schemeClr val="bg1">
                  <a:lumMod val="9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81800" y="279360"/>
            <a:ext cx="1981200" cy="29210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972300" y="911316"/>
            <a:ext cx="1600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https://www.youtube.com/watch?v=NAcowliknPs&amp;t=1s&amp;ab_channel=Bio-RadLaboratories</a:t>
            </a:r>
            <a:endParaRPr lang="en-US" dirty="0"/>
          </a:p>
        </p:txBody>
      </p:sp>
      <p:pic>
        <p:nvPicPr>
          <p:cNvPr id="7" name="Picture 2" descr="C:\Users\Isidora\Desktop\zvf-8OPxYjPJbqFNrsDA6lPklDqW7bP_g6sbOjeaCQQ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269" y="320603"/>
            <a:ext cx="838262" cy="59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86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Isidora\Desktop\hqdefault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22064"/>
            <a:ext cx="7730617" cy="541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43000" y="493221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1. Срж споре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5299921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2. Цитоплазматска мембрана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3200" y="41910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3. Спорин зид (од пептидогликана)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43700" y="2514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4. Кортекс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72200" y="115193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5. Спољашња фосфолипидна мембрана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946482"/>
            <a:ext cx="1333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  <a:latin typeface="Comic Sans MS" pitchFamily="66" charset="0"/>
              </a:rPr>
              <a:t>6. Спорин омотач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46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941003"/>
              </p:ext>
            </p:extLst>
          </p:nvPr>
        </p:nvGraphicFramePr>
        <p:xfrm>
          <a:off x="457200" y="914400"/>
          <a:ext cx="8153400" cy="46022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17800"/>
                <a:gridCol w="2717800"/>
                <a:gridCol w="2717800"/>
              </a:tblGrid>
              <a:tr h="1547165">
                <a:tc>
                  <a:txBody>
                    <a:bodyPr/>
                    <a:lstStyle/>
                    <a:p>
                      <a:pPr algn="ctr"/>
                      <a:endParaRPr lang="sr-Cyrl-RS" dirty="0" smtClean="0"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sr-Cyrl-RS" dirty="0" smtClean="0">
                          <a:latin typeface="Comic Sans MS" pitchFamily="66" charset="0"/>
                        </a:rPr>
                        <a:t>ПОЗИЦИЈА СПОРЕ У СПОРАНГИЈИ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Cyrl-RS" dirty="0" smtClean="0"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sr-Cyrl-RS" dirty="0" smtClean="0">
                          <a:latin typeface="Comic Sans MS" pitchFamily="66" charset="0"/>
                        </a:rPr>
                        <a:t>СПОРА МАЊА ОД СПОРАНГИЈЕ </a:t>
                      </a:r>
                      <a:endParaRPr lang="en-US" dirty="0" smtClean="0"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sr-Cyrl-RS" dirty="0" smtClean="0">
                          <a:latin typeface="Comic Sans MS" pitchFamily="66" charset="0"/>
                        </a:rPr>
                        <a:t>(НЕ ДЕ</a:t>
                      </a:r>
                      <a:r>
                        <a:rPr lang="sr-Cyrl-RS" dirty="0" smtClean="0">
                          <a:latin typeface="+mj-lt"/>
                        </a:rPr>
                        <a:t>Ф</a:t>
                      </a:r>
                      <a:r>
                        <a:rPr lang="sr-Cyrl-RS" dirty="0" smtClean="0">
                          <a:latin typeface="Comic Sans MS" pitchFamily="66" charset="0"/>
                        </a:rPr>
                        <a:t>ОРМИШЕ ЈЕ)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Cyrl-RS" dirty="0" smtClean="0"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sr-Cyrl-RS" dirty="0" smtClean="0">
                          <a:latin typeface="Comic Sans MS" pitchFamily="66" charset="0"/>
                        </a:rPr>
                        <a:t>СПОРА ВЕЋА ОД СПОРАНГИЈЕ (ДЕ</a:t>
                      </a:r>
                      <a:r>
                        <a:rPr lang="sr-Cyrl-RS" dirty="0" smtClean="0">
                          <a:latin typeface="+mj-lt"/>
                        </a:rPr>
                        <a:t>Ф</a:t>
                      </a:r>
                      <a:r>
                        <a:rPr lang="sr-Cyrl-RS" dirty="0" smtClean="0">
                          <a:latin typeface="Comic Sans MS" pitchFamily="66" charset="0"/>
                        </a:rPr>
                        <a:t>ОРМИШЕ ЈЕ)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018356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Comic Sans MS" pitchFamily="66" charset="0"/>
                        </a:rPr>
                        <a:t>ЦЕНТРАЛНО</a:t>
                      </a:r>
                      <a:r>
                        <a:rPr lang="sr-Cyrl-RS" baseline="0" dirty="0" smtClean="0">
                          <a:latin typeface="Comic Sans MS" pitchFamily="66" charset="0"/>
                        </a:rPr>
                        <a:t> ПОСТАВЉЕНА СПОРА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8356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Comic Sans MS" pitchFamily="66" charset="0"/>
                        </a:rPr>
                        <a:t>СУПТЕРМИНАЛНО</a:t>
                      </a:r>
                      <a:r>
                        <a:rPr lang="sr-Cyrl-RS" baseline="0" dirty="0" smtClean="0">
                          <a:latin typeface="Comic Sans MS" pitchFamily="66" charset="0"/>
                        </a:rPr>
                        <a:t> ПОСТАВЉЕНА СПОРА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8356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Comic Sans MS" pitchFamily="66" charset="0"/>
                        </a:rPr>
                        <a:t>ТЕРМИНАЛНО ПОСТАВЉЕНА СПОРА</a:t>
                      </a:r>
                      <a:endParaRPr lang="en-U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C:\Users\Isidora\Desktop\spora 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946" y="3581400"/>
            <a:ext cx="2158101" cy="795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Isidora\Desktop\spora 3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945" y="4624411"/>
            <a:ext cx="2158101" cy="80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C:\Users\Isidora\Desktop\spora 4s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528272"/>
            <a:ext cx="2062099" cy="9545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Isidora\Desktop\spora 5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399" y="3496336"/>
            <a:ext cx="2062099" cy="966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Isidora\Desktop\spora 6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537979"/>
            <a:ext cx="2062099" cy="978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:\Users\Isidora\Desktop\spora 1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947" y="2577485"/>
            <a:ext cx="2158101" cy="78862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52400" y="7620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u="sng" dirty="0" smtClean="0">
                <a:solidFill>
                  <a:schemeClr val="bg1"/>
                </a:solidFill>
                <a:latin typeface="Comic Sans MS" pitchFamily="66" charset="0"/>
              </a:rPr>
              <a:t>Изглед  спорангије у зависности од величине и локализације споре:</a:t>
            </a:r>
            <a:endParaRPr lang="en-US" sz="2000" u="sng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38495" y="2277136"/>
            <a:ext cx="2667000" cy="121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11" idx="3"/>
          </p:cNvCxnSpPr>
          <p:nvPr/>
        </p:nvCxnSpPr>
        <p:spPr>
          <a:xfrm flipH="1">
            <a:off x="1447800" y="3317788"/>
            <a:ext cx="2181268" cy="27020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600" y="60198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rgbClr val="FF0000"/>
                </a:solidFill>
                <a:latin typeface="Comic Sans MS" pitchFamily="66" charset="0"/>
              </a:rPr>
              <a:t>БАКТРИДИУМ ТИП</a:t>
            </a:r>
          </a:p>
          <a:p>
            <a:r>
              <a:rPr lang="sr-Latn-RS" b="1" i="1" dirty="0" smtClean="0">
                <a:solidFill>
                  <a:srgbClr val="FF0000"/>
                </a:solidFill>
                <a:latin typeface="Comic Sans MS" pitchFamily="66" charset="0"/>
              </a:rPr>
              <a:t>Bacillus anthracis</a:t>
            </a:r>
            <a:endParaRPr lang="en-US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19800" y="2355112"/>
            <a:ext cx="2667000" cy="21860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572000" y="3979398"/>
            <a:ext cx="1633099" cy="204040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30676" y="6031468"/>
            <a:ext cx="2989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rgbClr val="FF0000"/>
                </a:solidFill>
                <a:latin typeface="Comic Sans MS" pitchFamily="66" charset="0"/>
              </a:rPr>
              <a:t>КЛОСТРИДИУМ ТИП</a:t>
            </a:r>
          </a:p>
          <a:p>
            <a:r>
              <a:rPr lang="sr-Cyrl-RS" b="1" dirty="0" smtClean="0">
                <a:solidFill>
                  <a:srgbClr val="FF0000"/>
                </a:solidFill>
                <a:latin typeface="Comic Sans MS" pitchFamily="66" charset="0"/>
              </a:rPr>
              <a:t>Већина </a:t>
            </a:r>
            <a:r>
              <a:rPr lang="en-US" b="1" i="1" dirty="0" smtClean="0">
                <a:solidFill>
                  <a:srgbClr val="FF0000"/>
                </a:solidFill>
                <a:latin typeface="Comic Sans MS" pitchFamily="66" charset="0"/>
              </a:rPr>
              <a:t>Clostridium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r-Cyrl-RS" b="1" dirty="0" smtClean="0">
                <a:solidFill>
                  <a:srgbClr val="FF0000"/>
                </a:solidFill>
                <a:latin typeface="Comic Sans MS" pitchFamily="66" charset="0"/>
              </a:rPr>
              <a:t>врста</a:t>
            </a:r>
          </a:p>
        </p:txBody>
      </p:sp>
      <p:sp>
        <p:nvSpPr>
          <p:cNvPr id="20" name="Oval 19"/>
          <p:cNvSpPr/>
          <p:nvPr/>
        </p:nvSpPr>
        <p:spPr>
          <a:xfrm>
            <a:off x="6134099" y="4541123"/>
            <a:ext cx="2438401" cy="12500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7279448" y="5635819"/>
            <a:ext cx="1" cy="38398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134098" y="6031468"/>
            <a:ext cx="2781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rgbClr val="FF0000"/>
                </a:solidFill>
                <a:latin typeface="Comic Sans MS" pitchFamily="66" charset="0"/>
              </a:rPr>
              <a:t>ПЛЕКТРИДИУМ ТИП</a:t>
            </a:r>
          </a:p>
          <a:p>
            <a:r>
              <a:rPr lang="sr-Latn-RS" b="1" i="1" dirty="0" smtClean="0">
                <a:solidFill>
                  <a:srgbClr val="FF0000"/>
                </a:solidFill>
                <a:latin typeface="Comic Sans MS" pitchFamily="66" charset="0"/>
              </a:rPr>
              <a:t>Clostridium tetani</a:t>
            </a:r>
            <a:endParaRPr lang="en-US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37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  <p:bldP spid="15" grpId="0" animBg="1"/>
      <p:bldP spid="18" grpId="0"/>
      <p:bldP spid="20" grpId="0" animBg="1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sidora\Desktop\Gram-stain-morphology-of-Clostridium-septicum-from-CSF-a-and-blood-culture-b-in-10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82" y="1147971"/>
            <a:ext cx="3076431" cy="317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95600" y="1524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dirty="0" smtClean="0">
                <a:latin typeface="Comic Sans MS" pitchFamily="66" charset="0"/>
              </a:rPr>
              <a:t>БОЈЕЊЕ СПОРА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0946" y="4615245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Comic Sans MS" pitchFamily="66" charset="0"/>
              </a:rPr>
              <a:t>Не боје се по Граму!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58700" y="4661412"/>
            <a:ext cx="5594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Comic Sans MS" pitchFamily="66" charset="0"/>
              </a:rPr>
              <a:t>Специјално бојење по </a:t>
            </a:r>
            <a:r>
              <a:rPr lang="en-US" sz="2000" i="1" dirty="0" err="1" smtClean="0">
                <a:latin typeface="Comic Sans MS" pitchFamily="66" charset="0"/>
              </a:rPr>
              <a:t>Wirtz</a:t>
            </a:r>
            <a:r>
              <a:rPr lang="en-US" sz="2000" dirty="0" smtClean="0">
                <a:latin typeface="Comic Sans MS" pitchFamily="66" charset="0"/>
              </a:rPr>
              <a:t>-</a:t>
            </a:r>
            <a:r>
              <a:rPr lang="sr-Cyrl-RS" sz="2000" dirty="0" smtClean="0">
                <a:latin typeface="Comic Sans MS" pitchFamily="66" charset="0"/>
              </a:rPr>
              <a:t>у/</a:t>
            </a:r>
          </a:p>
          <a:p>
            <a:r>
              <a:rPr lang="en-US" sz="2000" i="1" dirty="0" smtClean="0">
                <a:latin typeface="Comic Sans MS" pitchFamily="66" charset="0"/>
              </a:rPr>
              <a:t>Schaeffer-Fulton</a:t>
            </a:r>
            <a:r>
              <a:rPr lang="en-US" sz="2000" dirty="0" smtClean="0">
                <a:latin typeface="Comic Sans MS" pitchFamily="66" charset="0"/>
              </a:rPr>
              <a:t>-</a:t>
            </a:r>
            <a:r>
              <a:rPr lang="sr-Cyrl-RS" sz="2000" dirty="0" smtClean="0">
                <a:latin typeface="Comic Sans MS" pitchFamily="66" charset="0"/>
              </a:rPr>
              <a:t>у</a:t>
            </a:r>
          </a:p>
          <a:p>
            <a:endParaRPr lang="sr-Cyrl-RS" sz="2000" dirty="0">
              <a:latin typeface="Comic Sans MS" pitchFamily="66" charset="0"/>
            </a:endParaRPr>
          </a:p>
          <a:p>
            <a:r>
              <a:rPr lang="sr-Cyrl-RS" sz="2000" dirty="0" smtClean="0">
                <a:latin typeface="Comic Sans MS" pitchFamily="66" charset="0"/>
              </a:rPr>
              <a:t>Резултат: зелено обојена </a:t>
            </a:r>
            <a:r>
              <a:rPr lang="sr-Cyrl-RS" sz="2000" b="1" dirty="0" smtClean="0">
                <a:solidFill>
                  <a:srgbClr val="00B050"/>
                </a:solidFill>
                <a:latin typeface="Comic Sans MS" pitchFamily="66" charset="0"/>
              </a:rPr>
              <a:t>спора</a:t>
            </a:r>
          </a:p>
          <a:p>
            <a:r>
              <a:rPr lang="sr-Cyrl-RS" sz="2000" dirty="0">
                <a:latin typeface="Comic Sans MS" pitchFamily="66" charset="0"/>
              </a:rPr>
              <a:t> </a:t>
            </a:r>
            <a:r>
              <a:rPr lang="sr-Cyrl-RS" sz="2000" dirty="0" smtClean="0">
                <a:latin typeface="Comic Sans MS" pitchFamily="66" charset="0"/>
              </a:rPr>
              <a:t>               црвено обојена </a:t>
            </a:r>
            <a:r>
              <a:rPr lang="sr-Cyrl-RS" sz="2000" b="1" dirty="0" smtClean="0">
                <a:solidFill>
                  <a:srgbClr val="FF0000"/>
                </a:solidFill>
                <a:latin typeface="Comic Sans MS" pitchFamily="66" charset="0"/>
              </a:rPr>
              <a:t>спорангија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1" name="Picture 10" descr="C:\Users\proka\Desktop\Bacillus_subtilis_Spore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940" y="1147972"/>
            <a:ext cx="4117860" cy="3170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583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225186"/>
            <a:ext cx="1028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b="1" dirty="0" smtClean="0">
                <a:latin typeface="Comic Sans MS" pitchFamily="66" charset="0"/>
              </a:rPr>
              <a:t>Бојење спора по </a:t>
            </a:r>
            <a:r>
              <a:rPr lang="en-US" sz="2400" b="1" i="1" dirty="0" err="1" smtClean="0">
                <a:latin typeface="Comic Sans MS" pitchFamily="66" charset="0"/>
              </a:rPr>
              <a:t>Wirtz</a:t>
            </a:r>
            <a:r>
              <a:rPr lang="sr-Cyrl-RS" sz="2400" b="1" dirty="0" smtClean="0">
                <a:latin typeface="Comic Sans MS" pitchFamily="66" charset="0"/>
              </a:rPr>
              <a:t>-у/</a:t>
            </a:r>
            <a:r>
              <a:rPr lang="en-US" sz="2400" b="1" i="1" dirty="0" smtClean="0">
                <a:latin typeface="Comic Sans MS" pitchFamily="66" charset="0"/>
              </a:rPr>
              <a:t>Schaeffer-Fulton</a:t>
            </a:r>
            <a:r>
              <a:rPr lang="en-US" sz="2400" b="1" dirty="0" smtClean="0">
                <a:latin typeface="Comic Sans MS" pitchFamily="66" charset="0"/>
              </a:rPr>
              <a:t>-</a:t>
            </a:r>
            <a:r>
              <a:rPr lang="sr-Cyrl-RS" sz="2400" b="1" dirty="0">
                <a:latin typeface="Comic Sans MS" pitchFamily="66" charset="0"/>
              </a:rPr>
              <a:t>у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16532"/>
            <a:ext cx="7180861" cy="6858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866745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u="sng" dirty="0" smtClean="0">
                <a:latin typeface="Comic Sans MS" pitchFamily="66" charset="0"/>
              </a:rPr>
              <a:t>Поступак:</a:t>
            </a:r>
          </a:p>
          <a:p>
            <a:endParaRPr lang="sr-Cyrl-RS" sz="2000" b="1" u="sng" dirty="0" smtClean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r-Cyrl-RS" sz="2000" dirty="0" smtClean="0">
                <a:latin typeface="Comic Sans MS" pitchFamily="66" charset="0"/>
              </a:rPr>
              <a:t>На осушен и фиксиран препарат сипа се раствор малахит зелене боје – примарна боја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RS" sz="2000" dirty="0" smtClean="0">
                <a:latin typeface="Comic Sans MS" pitchFamily="66" charset="0"/>
              </a:rPr>
              <a:t>Боја се загрева (3-10мин.) уз вишекратно појављивање паре и стално додавање боје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RS" sz="2000" dirty="0" smtClean="0">
                <a:latin typeface="Comic Sans MS" pitchFamily="66" charset="0"/>
              </a:rPr>
              <a:t>Препарат се испере водом-након хлађења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RS" sz="2000" dirty="0" smtClean="0">
                <a:latin typeface="Comic Sans MS" pitchFamily="66" charset="0"/>
              </a:rPr>
              <a:t>Сипати сафранин или карбол фуксин (секундарна, контрасна боја) и оставити да делује 30 секунди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RS" sz="2000" dirty="0" smtClean="0">
                <a:latin typeface="Comic Sans MS" pitchFamily="66" charset="0"/>
              </a:rPr>
              <a:t>Испирање водом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RS" sz="2000" dirty="0" smtClean="0">
                <a:latin typeface="Comic Sans MS" pitchFamily="66" charset="0"/>
              </a:rPr>
              <a:t>Сушење и микроскопирање</a:t>
            </a:r>
          </a:p>
          <a:p>
            <a:pPr marL="457200" indent="-457200">
              <a:buAutoNum type="arabicPeriod"/>
            </a:pPr>
            <a:endParaRPr lang="sr-Cyrl-RS" sz="2000" dirty="0" smtClean="0">
              <a:latin typeface="Comic Sans MS" pitchFamily="66" charset="0"/>
            </a:endParaRPr>
          </a:p>
          <a:p>
            <a:endParaRPr lang="sr-Cyrl-RS" sz="2000" dirty="0" smtClean="0">
              <a:latin typeface="Comic Sans MS" pitchFamily="66" charset="0"/>
            </a:endParaRPr>
          </a:p>
          <a:p>
            <a:r>
              <a:rPr lang="sr-Cyrl-RS" sz="2000" dirty="0" smtClean="0">
                <a:latin typeface="Comic Sans MS" pitchFamily="66" charset="0"/>
              </a:rPr>
              <a:t> </a:t>
            </a:r>
          </a:p>
          <a:p>
            <a:endParaRPr lang="en-US" sz="2000" u="sng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4467255"/>
            <a:ext cx="1462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000" b="1" u="sng" dirty="0" smtClean="0">
                <a:latin typeface="Comic Sans MS" pitchFamily="66" charset="0"/>
              </a:rPr>
              <a:t>Принцип:</a:t>
            </a:r>
            <a:endParaRPr lang="en-US" sz="2000" b="1" u="sng" dirty="0">
              <a:latin typeface="Comic Sans MS" pitchFamily="66" charset="0"/>
            </a:endParaRPr>
          </a:p>
        </p:txBody>
      </p:sp>
      <p:pic>
        <p:nvPicPr>
          <p:cNvPr id="3074" name="Picture 2" descr="C:\Users\Isidora\Desktop\Procedure-of-Endospore-Staining -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167" y="4382836"/>
            <a:ext cx="2002459" cy="1961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Isidora\Desktop\Procedure-of-Endospore-Staining - Copy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940" y="4412876"/>
            <a:ext cx="1986642" cy="1719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Isidora\Desktop\Procedure-of-Endospore-Staini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919" y="4412876"/>
            <a:ext cx="2062162" cy="184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Isidora\Desktop\Procedure-of-Endospore-Staining - Copy (2).jpg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5000" l="6548" r="898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647" y="4382836"/>
            <a:ext cx="2168168" cy="1806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295400" y="6189643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sr-Cyrl-RS" dirty="0" smtClean="0"/>
              <a:t>    </a:t>
            </a:r>
            <a:r>
              <a:rPr lang="sr-Cyrl-RS" dirty="0" smtClean="0">
                <a:latin typeface="Comic Sans MS" pitchFamily="66" charset="0"/>
              </a:rPr>
              <a:t>Малахит зелено      Загревање           Испирање          Сафранин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9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243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Isidora</dc:creator>
  <cp:lastModifiedBy>Isidora</cp:lastModifiedBy>
  <cp:revision>23</cp:revision>
  <dcterms:created xsi:type="dcterms:W3CDTF">2006-08-16T00:00:00Z</dcterms:created>
  <dcterms:modified xsi:type="dcterms:W3CDTF">2022-01-03T11:38:12Z</dcterms:modified>
</cp:coreProperties>
</file>