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ADAE90-2520-46DE-88C5-90BD7215EC1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Biotički faktori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It&amp;#39;s time for nature, but ho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t&amp;#39;s time for nature, but how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427038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latin typeface="Arial" pitchFamily="34" charset="0"/>
                <a:cs typeface="Arial" pitchFamily="34" charset="0"/>
              </a:rPr>
              <a:t>Penicilini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73752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Ekstrahuju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vrst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Penicillium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i="1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aktericidno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delovanje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Vezuju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penicilin-vezujuće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proteine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PBP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zidu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Jednom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vežu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PBP,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remete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peptidoglikana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umir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Peptidoglycan Cross-Linking Preferences of Staphylococcus aureus Penicillin-Binding  Proteins Have Implications for Treating MRSA Infections.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04" y="3896003"/>
            <a:ext cx="5848350" cy="28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3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5029199" cy="5943600"/>
          </a:xfrm>
        </p:spPr>
        <p:txBody>
          <a:bodyPr>
            <a:noAutofit/>
          </a:bodyPr>
          <a:lstStyle/>
          <a:p>
            <a:r>
              <a:rPr lang="vi-VN" sz="1800" dirty="0">
                <a:latin typeface="Arial" pitchFamily="34" charset="0"/>
                <a:cs typeface="Arial" pitchFamily="34" charset="0"/>
              </a:rPr>
              <a:t>Prirodni penicilini (</a:t>
            </a:r>
            <a:r>
              <a:rPr lang="vi-VN" sz="1800" b="1" dirty="0">
                <a:latin typeface="Arial" pitchFamily="34" charset="0"/>
                <a:cs typeface="Arial" pitchFamily="34" charset="0"/>
              </a:rPr>
              <a:t>Penicilin G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lekovi uskog spektra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Gram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bakterij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e: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spp., 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spp.</a:t>
            </a:r>
          </a:p>
          <a:p>
            <a:pPr marL="0" indent="0">
              <a:buNone/>
            </a:pPr>
            <a:r>
              <a:rPr lang="vi-VN" sz="1800" dirty="0" smtClean="0">
                <a:latin typeface="Arial" pitchFamily="34" charset="0"/>
                <a:cs typeface="Arial" pitchFamily="34" charset="0"/>
              </a:rPr>
              <a:t>Jedini Gram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mikroorganizmi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Treponema pallidum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Pasteurella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Mannheimia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spp.</a:t>
            </a:r>
          </a:p>
          <a:p>
            <a:pPr marL="0" indent="0">
              <a:buNone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b="1" dirty="0" smtClean="0">
                <a:latin typeface="Arial" pitchFamily="34" charset="0"/>
                <a:cs typeface="Arial" pitchFamily="34" charset="0"/>
              </a:rPr>
              <a:t>Kloksacilin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lečenje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mastitisa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krava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izazvanih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vrstama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S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agalactiae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i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S.aureus</a:t>
            </a:r>
            <a:endParaRPr lang="sr-Latn-RS" sz="1800" i="1" dirty="0" smtClean="0">
              <a:latin typeface="Arial" pitchFamily="34" charset="0"/>
              <a:cs typeface="Arial" pitchFamily="34" charset="0"/>
            </a:endParaRPr>
          </a:p>
          <a:p>
            <a:endParaRPr lang="sr-Latn-RS" sz="1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800" b="1" dirty="0" smtClean="0">
                <a:latin typeface="Arial" pitchFamily="34" charset="0"/>
                <a:cs typeface="Arial" pitchFamily="34" charset="0"/>
              </a:rPr>
              <a:t>Amoksicilin </a:t>
            </a:r>
            <a:r>
              <a:rPr lang="vi-VN" sz="1800" b="1" dirty="0">
                <a:latin typeface="Arial" pitchFamily="34" charset="0"/>
                <a:cs typeface="Arial" pitchFamily="34" charset="0"/>
              </a:rPr>
              <a:t>sa klavulanskom </a:t>
            </a:r>
            <a:r>
              <a:rPr lang="vi-VN" sz="1800" b="1" dirty="0" smtClean="0">
                <a:latin typeface="Arial" pitchFamily="34" charset="0"/>
                <a:cs typeface="Arial" pitchFamily="34" charset="0"/>
              </a:rPr>
              <a:t>kiselinom</a:t>
            </a:r>
            <a:r>
              <a:rPr lang="sr-Latn-R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lek izbora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za lečenje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stafilokoknih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infekcija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kože i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ušiju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kod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pasa i mačaka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+ urinarnih i crevnih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infekcija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izazvanih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E.coli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Salmonella,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Proteus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vi-VN" sz="1800" i="1" dirty="0" smtClean="0">
                <a:latin typeface="Arial" pitchFamily="34" charset="0"/>
                <a:cs typeface="Arial" pitchFamily="34" charset="0"/>
              </a:rPr>
              <a:t>Klebsiella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 itd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 descr="A Holstein cow with Staphylococcus aureus peracute mastitis. Cow i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5" y="762000"/>
            <a:ext cx="3563134" cy="2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rolan ear drops,www.sassycleanersm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056719" cy="20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moksiklav® 2X film tableta; 500mg+125mg; blister deljiv na pojedinačne  doze, 2x(5x1)kom | SHOP.BENU.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6437"/>
            <a:ext cx="2752725" cy="15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6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Cefalosporini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01000" cy="487375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olusintetsk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beta-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laktamsk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antibioti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ci</a:t>
            </a: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nhibiraju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sintezu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ćelijskog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zida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bakterija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baktericidn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Svrstani su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takozvane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„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“ (I, II, III, IV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Cefalosporini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spadaju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širokog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delovanja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Cefalosporini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(npr. cefaleksin):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bakterij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naročito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Staphylococcus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Streptococcus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(infekcije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koža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mačaka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bakterije: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E.coli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Klebsiella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Proteus,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Citrobacter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Enterobacter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Acinetobacter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Haemophilus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Pasteurella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Moraxella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itd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urinarn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infekcij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e, infekcije tkiva)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efalexin Alkaloid® kapsula, tvrda; 500mg; blister, 2x8kom | SHOP.BENU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2447925" cy="15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vavet Cephavet Dry Syrup-60 ml at very lowest price Pac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495887" cy="32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4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5638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>
                <a:latin typeface="Arial" pitchFamily="34" charset="0"/>
                <a:cs typeface="Arial" pitchFamily="34" charset="0"/>
              </a:rPr>
              <a:t> II, III i IV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r-Latn-RS" dirty="0">
                <a:latin typeface="Arial" pitchFamily="34" charset="0"/>
                <a:cs typeface="Arial" pitchFamily="34" charset="0"/>
              </a:rPr>
              <a:t>npr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Cefaklor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Ceftazidim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Ceftriakson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Cefepim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..)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češće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upotrebljavaju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izazavanih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 –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bakterijama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urinarne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mekih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tkiva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kostiju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rana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...)</a:t>
            </a:r>
          </a:p>
          <a:p>
            <a:pPr marL="0" indent="0" algn="ctr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III i IV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generacije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aeruginosa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generacije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lekovi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izbora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mozga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moždanih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ovojnica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prolaze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hematoencefalnu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barijeru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Pseudomonas Aeruginosa Treatment Market Growth Factor Analysis and Forecast  2020-2027 – The Manomet Cur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1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427038"/>
          </a:xfrm>
        </p:spPr>
        <p:txBody>
          <a:bodyPr>
            <a:noAutofit/>
          </a:bodyPr>
          <a:lstStyle/>
          <a:p>
            <a:r>
              <a:rPr lang="sr-Latn-RS" sz="2800" b="1" dirty="0" smtClean="0">
                <a:latin typeface="Arial" pitchFamily="34" charset="0"/>
                <a:cs typeface="Arial" pitchFamily="34" charset="0"/>
              </a:rPr>
              <a:t>Karbapenemi i monobaktami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96112"/>
            <a:ext cx="8153400" cy="4873752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eta-laktamski antibiotici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arbapenem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imipenem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meropenem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onobaktam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aztreonam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Svi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aplikuju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isključivo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intravenski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intramuskularno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Karbapenemi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najjači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otkriveni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beta-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laktamski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širim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spektrom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obuhvata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gotovo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Gram-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pozitivne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Gram-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negativne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vrste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uključujući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anaerobe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ezervni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“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antibiotici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slučajevima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najtežih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komplikovanih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mešanih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bakterijskih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uzročnik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infekcije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rezistentan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antibiotike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registrovani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veterini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nigde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svetu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obzira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njihova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veterinarskoj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medicini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dozvoljena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većini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država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uključujući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Srbiju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Monobaktami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uskog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lečenje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isključivo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Gram-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negativnim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posebno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290" name="Picture 2" descr="Imipenem-Cilastatin Intravenous: Uses, Side Effects, Interactions,  Pictures, Warnings &amp;amp; Dosing - WebM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23482" r="3722" b="23630"/>
          <a:stretch/>
        </p:blipFill>
        <p:spPr bwMode="auto">
          <a:xfrm>
            <a:off x="1828800" y="5410200"/>
            <a:ext cx="2506980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3333" r="3001" b="23778"/>
          <a:stretch/>
        </p:blipFill>
        <p:spPr bwMode="auto">
          <a:xfrm>
            <a:off x="4582668" y="5410200"/>
            <a:ext cx="2551176" cy="10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8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55638"/>
          </a:xfrm>
        </p:spPr>
        <p:txBody>
          <a:bodyPr/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Glikopeptidi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5943600" cy="4873752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građuju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>
                <a:latin typeface="Arial" pitchFamily="34" charset="0"/>
                <a:cs typeface="Arial" pitchFamily="34" charset="0"/>
              </a:rPr>
              <a:t>u ćelijski zid i inhibiraju sintezu muraminske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kiseline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prekur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latin typeface="Arial" pitchFamily="34" charset="0"/>
                <a:cs typeface="Arial" pitchFamily="34" charset="0"/>
              </a:rPr>
              <a:t>or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peptidoglikan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Vankomicin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namenjen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sojevima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meticilinrezistentnih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S.aureus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(MRSA).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eikoplanin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Oba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celom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svetu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registrovana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ljudi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Vankomicin-Balanced Solt Solution br.2 (PF) Intravitreal: koristi,  nuspojave, interakcije, slike, upozorenja i doziranje - - Lijekovi -  Lijekovi - 20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80504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taphylococcus aureus ymwrthiol i fethisilin - Wic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095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9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731838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proteina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1475" y="1143000"/>
            <a:ext cx="7467600" cy="487375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ajzastupljenija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strukturna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komponenta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bakterijske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ćelije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enzimi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proteini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Inhibiciju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proteina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vrše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aminoglikozidi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tetraciklini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makrolidi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linkozamidi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hloramfeniko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3. ANTIBIOTIC (PROTEIN SYNTHESIS INHIBIT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667000"/>
            <a:ext cx="5162550" cy="38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35083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Aminoglikozidi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2050" y="889344"/>
            <a:ext cx="5661549" cy="5410200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eluju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ireverzibilno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vezuju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ribozome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(30S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subjedinice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Prolaze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kroz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ćelijski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zid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aktivnim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transportom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procesom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pasivne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difuzije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Pasivna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difuzija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aminoglikozida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olakšana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prethodnim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delovanjem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inhibitora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sinteze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ćelijskog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zida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penicilini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Klinička praksa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brže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izlečenje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pacijenata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kombinovanjem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aminoglikozida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pencilina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penicilin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streptomicin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Streptomicin,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neomicin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, tobramicin,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kanamicin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svi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se dobijaju iz </a:t>
            </a:r>
            <a:r>
              <a:rPr lang="vi-VN" sz="1600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vrsta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Amikacin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polusintetski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aminoglikozid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entamicin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neomicin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tobramicin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- kapi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oči 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masti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lokalnu primenu,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vaginalete, intramamarni injektori</a:t>
            </a: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Streptomicin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lek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drugog izbora za lečenje tuberkuloze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ljudi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Streptomicin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neomicin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često daju peroralno za lečenje proliva,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lokalnog delovanj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samo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u lumenu creva jer se ne resorbuju.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og Ear Infections: Signs, Treatments, and Home Remedies | Daily Pa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10" y="4806602"/>
            <a:ext cx="3021291" cy="20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SS: Bosnian Ear A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31598"/>
          <a:stretch/>
        </p:blipFill>
        <p:spPr bwMode="auto">
          <a:xfrm>
            <a:off x="3414712" y="143841"/>
            <a:ext cx="2466975" cy="7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Buy Tobr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82"/>
            <a:ext cx="2337868" cy="27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Veterinary products | Bioveta, a. s. - Bioveta a.s. Internationa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24533" r="9774" b="18724"/>
          <a:stretch/>
        </p:blipFill>
        <p:spPr bwMode="auto">
          <a:xfrm>
            <a:off x="5881687" y="2858564"/>
            <a:ext cx="3013835" cy="14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0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Tetraciklini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487375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irodni </a:t>
            </a:r>
            <a:r>
              <a:rPr lang="vi-VN" dirty="0">
                <a:latin typeface="Arial" pitchFamily="34" charset="0"/>
                <a:cs typeface="Arial" pitchFamily="34" charset="0"/>
              </a:rPr>
              <a:t>antibiotici, dobijaju se iz 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spp.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Bakteriostatski 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reverzibilno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vezuju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30S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isok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prevalencij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rezistencije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tetracikline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 bi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trebalo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rezultata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antibiograma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!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oncentrišu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citoplazmi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domaćina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lekovi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izbora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lečenje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intracelularnim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bakterijama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Chlamydia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Rickettsiaceae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Mycoplasmataceae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Buy Doxycycline 100mg online - Lowest Prices [20% Off]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2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ritromicin (erythromycin) , also known as: Ery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3" b="18857"/>
          <a:stretch/>
        </p:blipFill>
        <p:spPr bwMode="auto">
          <a:xfrm>
            <a:off x="2971800" y="4724400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579438"/>
          </a:xfrm>
        </p:spPr>
        <p:txBody>
          <a:bodyPr/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Makrolidi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019556"/>
            <a:ext cx="8420100" cy="487375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rirodni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dobijeni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vrsta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ezuju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50S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subjedinicu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Prevashodno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bakteriostatsko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baktericidi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zavisno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od vrste mikroorganizma 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doze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Azitromicin, Eritromicin, Klaritromicin,Tilozin..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ečenje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 +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bakterijama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Staphylococcus, Streptococcus, Enterococcus,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Corynebacterium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Listeria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Erysipelothrix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Rhodococcus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 -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oncentrišu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citoplazmi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ćelije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domaćina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– lečenje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intracelularnim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Mycoplasma,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Ureaplasma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Chlamydia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7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616" y="114300"/>
            <a:ext cx="8305800" cy="6477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Mikroorganizmi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nastanjuju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ekološke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niše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sadrže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vodu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minimalnu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količinu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organskih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materija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organiz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biljaka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insekata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životinja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latin typeface="Arial" pitchFamily="34" charset="0"/>
                <a:cs typeface="Arial" pitchFamily="34" charset="0"/>
              </a:rPr>
              <a:t>Teško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definisati </a:t>
            </a:r>
            <a:r>
              <a:rPr lang="vi-VN" dirty="0">
                <a:latin typeface="Arial" pitchFamily="34" charset="0"/>
                <a:cs typeface="Arial" pitchFamily="34" charset="0"/>
              </a:rPr>
              <a:t>šta je prirodna sredina za život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mikroorganizama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Brojnost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mikroorganizam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brzina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njihovog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razmnožavanja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Brzo bi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mogli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prenamnože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 potisnu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sva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živa bića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B</a:t>
            </a:r>
            <a:r>
              <a:rPr lang="vi-VN" dirty="0">
                <a:latin typeface="Arial" pitchFamily="34" charset="0"/>
                <a:cs typeface="Arial" pitchFamily="34" charset="0"/>
              </a:rPr>
              <a:t>roj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mikroorganizama se održava na određenom nivou već milionima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godina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28516" y="2971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uberculosis to be tackled using crowd-source | EurekAlert!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1238"/>
            <a:ext cx="9144000" cy="19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1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655638"/>
          </a:xfrm>
        </p:spPr>
        <p:txBody>
          <a:bodyPr/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Amfenikoli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534400" cy="4873752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ezuju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50S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subjednicu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ribozoma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loramfenikol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florfenikol</a:t>
            </a:r>
            <a:endParaRPr lang="sr-Latn-R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florfenikol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registrovani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samo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upotrebu u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veterini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Hloramfenikol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širok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spekt</a:t>
            </a: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prolazi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hematoencefalnu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barijeru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oksična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svojstva na organizam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ljudi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poremećaj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funkcije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kostne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srži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posledičnom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aplastičnom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anemijom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branjen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životinja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b="1" dirty="0" smtClean="0">
                <a:latin typeface="Arial" pitchFamily="34" charset="0"/>
                <a:cs typeface="Arial" pitchFamily="34" charset="0"/>
              </a:rPr>
              <a:t>čije </a:t>
            </a:r>
            <a:r>
              <a:rPr lang="vi-VN" sz="1600" b="1" dirty="0">
                <a:latin typeface="Arial" pitchFamily="34" charset="0"/>
                <a:cs typeface="Arial" pitchFamily="34" charset="0"/>
              </a:rPr>
              <a:t>se meso i drugi proizvodi upotrebljavaju za ishranu </a:t>
            </a:r>
            <a:r>
              <a:rPr lang="vi-VN" sz="1600" b="1" dirty="0" smtClean="0">
                <a:latin typeface="Arial" pitchFamily="34" charset="0"/>
                <a:cs typeface="Arial" pitchFamily="34" charset="0"/>
              </a:rPr>
              <a:t>ljudi</a:t>
            </a: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lormafenikol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ugl.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lokalno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oči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kožu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vaginaleta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istemska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hloramfenikola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zabranjena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u posebnim slučajevima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dejstva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kostnu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srž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közel Bank határol chloramfenicol mast za oci - lifeprizes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3130" b="36826"/>
          <a:stretch/>
        </p:blipFill>
        <p:spPr bwMode="auto">
          <a:xfrm>
            <a:off x="1447800" y="4715095"/>
            <a:ext cx="6096000" cy="21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9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Linkozamidi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077200" cy="487375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rirodni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dobijeni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vrsta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Linkomicin i klindamicin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relativno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neke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Gram-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pozitivne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anaerobe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Klindamicin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veterinarskoj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medicini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osteomijelitisa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dobro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prodire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kostnu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srž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lindamicin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lako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dovodi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teških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poremećaja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crevne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flore </a:t>
            </a:r>
            <a:r>
              <a:rPr lang="sv-SE" dirty="0">
                <a:latin typeface="Arial" pitchFamily="34" charset="0"/>
                <a:cs typeface="Arial" pitchFamily="34" charset="0"/>
              </a:rPr>
              <a:t>kod ljudi i životinja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kontraindikovan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kod </a:t>
            </a:r>
            <a:r>
              <a:rPr lang="vi-VN" dirty="0">
                <a:latin typeface="Arial" pitchFamily="34" charset="0"/>
                <a:cs typeface="Arial" pitchFamily="34" charset="0"/>
              </a:rPr>
              <a:t>konja 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kunića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Osteomyelitis: MedlinePlus Medical Encycloped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199"/>
            <a:ext cx="2667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579438"/>
          </a:xfrm>
        </p:spPr>
        <p:txBody>
          <a:bodyPr/>
          <a:lstStyle/>
          <a:p>
            <a:pPr marL="0" indent="0"/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nukleinskih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kiselina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12126"/>
            <a:ext cx="8001000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intetska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jedinjenja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hemioterapeutici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nhibiraju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inhibiraju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delovanje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enzima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DNK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giraze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spoljavaju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svoje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delovanje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domaćina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>
                <a:latin typeface="TimesNewRomanPSMT"/>
              </a:rPr>
              <a:t>Nalidiksinska</a:t>
            </a:r>
            <a:r>
              <a:rPr lang="en-US" sz="1800" dirty="0">
                <a:latin typeface="TimesNewRomanPSMT"/>
              </a:rPr>
              <a:t> </a:t>
            </a:r>
            <a:r>
              <a:rPr lang="en-US" sz="1800" dirty="0" err="1" smtClean="0">
                <a:latin typeface="TimesNewRomanPSMT"/>
              </a:rPr>
              <a:t>kiselina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en-US" sz="1800" dirty="0" err="1" smtClean="0">
                <a:latin typeface="TimesNewRomanPSMT"/>
              </a:rPr>
              <a:t>Pipemidinska</a:t>
            </a:r>
            <a:r>
              <a:rPr lang="en-US" sz="1800" dirty="0" smtClean="0">
                <a:latin typeface="TimesNewRomanPSMT"/>
              </a:rPr>
              <a:t> </a:t>
            </a:r>
            <a:r>
              <a:rPr lang="en-US" sz="1800" dirty="0" err="1" smtClean="0">
                <a:latin typeface="TimesNewRomanPSMT"/>
              </a:rPr>
              <a:t>kiselina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pl-PL" sz="1800" dirty="0" smtClean="0">
                <a:latin typeface="TimesNewRomanPSMT"/>
              </a:rPr>
              <a:t>Ciprofloksacin, </a:t>
            </a:r>
            <a:r>
              <a:rPr lang="en-US" sz="1800" dirty="0" err="1" smtClean="0">
                <a:latin typeface="TimesNewRomanPSMT"/>
              </a:rPr>
              <a:t>Enrofloksacin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en-US" sz="1800" dirty="0" err="1" smtClean="0">
                <a:latin typeface="TimesNewRomanPSMT"/>
              </a:rPr>
              <a:t>Levofloksacin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en-US" sz="1800" dirty="0" err="1" smtClean="0">
                <a:latin typeface="TimesNewRomanPSMT"/>
              </a:rPr>
              <a:t>Norfloksacin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en-US" sz="1800" dirty="0" err="1" smtClean="0">
                <a:latin typeface="TimesNewRomanPSMT"/>
              </a:rPr>
              <a:t>Ofloksacin</a:t>
            </a:r>
            <a:r>
              <a:rPr lang="sr-Latn-RS" sz="1800" dirty="0" smtClean="0">
                <a:latin typeface="TimesNewRomanPSMT"/>
              </a:rPr>
              <a:t>, </a:t>
            </a:r>
            <a:r>
              <a:rPr lang="en-US" sz="1800" dirty="0" err="1" smtClean="0">
                <a:latin typeface="TimesNewRomanPSMT"/>
              </a:rPr>
              <a:t>Marbofloksacin</a:t>
            </a:r>
            <a:r>
              <a:rPr lang="sr-Latn-RS" sz="1800" dirty="0" smtClean="0">
                <a:latin typeface="TimesNewRomanPSMT"/>
              </a:rPr>
              <a:t>...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aktericidno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i neke </a:t>
            </a:r>
            <a:r>
              <a:rPr lang="sr-Latn-RS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 +</a:t>
            </a:r>
            <a:endParaRPr lang="en-US" sz="1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Lečenje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tuberkuloze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eluju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na </a:t>
            </a:r>
            <a:r>
              <a:rPr lang="pl-PL" sz="1800" i="1" dirty="0">
                <a:latin typeface="Arial" pitchFamily="34" charset="0"/>
                <a:cs typeface="Arial" pitchFamily="34" charset="0"/>
              </a:rPr>
              <a:t>Chlamydia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vrste</a:t>
            </a:r>
          </a:p>
          <a:p>
            <a:r>
              <a:rPr lang="sr-Latn-RS" sz="1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ntipseudomonasni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deluju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7467600" cy="50323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Fluorohinoloni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ipro-A Vet® | Mohazon Expre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495800"/>
            <a:ext cx="4102608" cy="27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7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Sulfonamidi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trimetoprim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4873752"/>
          </a:xfrm>
        </p:spPr>
        <p:txBody>
          <a:bodyPr>
            <a:noAutofit/>
          </a:bodyPr>
          <a:lstStyle/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akteriostatici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kombinovani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zajedno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baktrericidno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delovanje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Blokada sinteze folne kiseline</a:t>
            </a:r>
          </a:p>
          <a:p>
            <a:r>
              <a:rPr lang="sr-Latn-RS" sz="1600" dirty="0" smtClean="0">
                <a:latin typeface="Arial" pitchFamily="34" charset="0"/>
                <a:cs typeface="Arial" pitchFamily="34" charset="0"/>
              </a:rPr>
              <a:t>Bakterije same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sebi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sintetišu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folnu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kiselinu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razliku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ostalih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živih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bića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Sulfonamidi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 trimetoprim nemaju nikakvo delovanje na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ćelije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sisara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ptica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je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sulfametoksazol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Smatra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da je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jedini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pririodno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neosetljiv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Ova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kombinacija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cilju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lečenja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urinarnih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respiratornih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životinja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olic acid, folate, sulfa drugs and more – The Bumbling Biochem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16787"/>
          <a:stretch/>
        </p:blipFill>
        <p:spPr bwMode="auto">
          <a:xfrm>
            <a:off x="5486400" y="4343400"/>
            <a:ext cx="3314700" cy="22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actrim – antibiotik širokog spektra dejstva | Lek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8496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5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655638"/>
          </a:xfrm>
        </p:spPr>
        <p:txBody>
          <a:bodyPr/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Rifamicini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953000" cy="4873752"/>
          </a:xfrm>
        </p:spPr>
        <p:txBody>
          <a:bodyPr>
            <a:normAutofit fontScale="92500"/>
          </a:bodyPr>
          <a:lstStyle/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ifampicin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rifampin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elovanje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Mycobacterium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vrste </a:t>
            </a:r>
            <a:r>
              <a:rPr lang="vi-VN" dirty="0">
                <a:latin typeface="Arial" pitchFamily="34" charset="0"/>
                <a:cs typeface="Arial" pitchFamily="34" charset="0"/>
              </a:rPr>
              <a:t>i koriste se prevashodno za lečenje tuberkuloze kod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ljudi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Rifampicin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odlično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deluje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većinu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Indikovan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gnojih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ždrebadi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izazvanih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vrstom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Rhodococcus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equi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+ makrolidi</a:t>
            </a:r>
          </a:p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R.equi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otporan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fagocitozu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makrofaga</a:t>
            </a:r>
            <a:r>
              <a:rPr lang="en-US" dirty="0">
                <a:latin typeface="Arial" pitchFamily="34" charset="0"/>
                <a:cs typeface="Arial" pitchFamily="34" charset="0"/>
              </a:rPr>
              <a:t>, a rifampicin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makrolidi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koncentrišu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makrofagima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ands On: Rhodococcus equi may be on incr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5114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A cytological smear of R. equi from thoracic fluid of a cat presented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171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Oštećenje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promena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propustljivosti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ćelijske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membrane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grupe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najslabiju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selektivnu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toksičnost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oriste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uglavnom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lokalno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teških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ugrožen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život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olimiksini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najzančajniji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polimiksin</a:t>
            </a:r>
            <a:r>
              <a:rPr lang="en-US" dirty="0">
                <a:latin typeface="Arial" pitchFamily="34" charset="0"/>
                <a:cs typeface="Arial" pitchFamily="34" charset="0"/>
              </a:rPr>
              <a:t> B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polimiksin</a:t>
            </a:r>
            <a:r>
              <a:rPr lang="en-US" dirty="0">
                <a:latin typeface="Arial" pitchFamily="34" charset="0"/>
                <a:cs typeface="Arial" pitchFamily="34" charset="0"/>
              </a:rPr>
              <a:t> E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kolistin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onašaju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katjonski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deterdženti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izazivaju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velika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oštećenja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fosfolipidnog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membrane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6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Značaj poznavanja antibiotika u mikrobiologiji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765" y="1600200"/>
            <a:ext cx="6759635" cy="487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Nakon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izolacije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uzročnika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patološkog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materijala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mikrobiološkoj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laboratoriji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vrši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>
                <a:latin typeface="Arial" pitchFamily="34" charset="0"/>
                <a:cs typeface="Arial" pitchFamily="34" charset="0"/>
              </a:rPr>
              <a:t>ispitivanje njegove osetljivosti na antibiotike (antibiogram)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ikrobiolog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mora </a:t>
            </a:r>
            <a:r>
              <a:rPr lang="vi-VN" dirty="0">
                <a:latin typeface="Arial" pitchFamily="34" charset="0"/>
                <a:cs typeface="Arial" pitchFamily="34" charset="0"/>
              </a:rPr>
              <a:t>tačno znati koji antibiotici deluju na određene uzročnike, koji se daju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lokalno,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l-PL" dirty="0">
                <a:latin typeface="Arial" pitchFamily="34" charset="0"/>
                <a:cs typeface="Arial" pitchFamily="34" charset="0"/>
              </a:rPr>
              <a:t>koji sistemski i koji su dostupni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pacijentu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armakokinetik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>
                <a:latin typeface="Arial" pitchFamily="34" charset="0"/>
                <a:cs typeface="Arial" pitchFamily="34" charset="0"/>
              </a:rPr>
              <a:t>tkivima akumuliraju određeni antibotici, a u koja tkiva ne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prolaze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lokalnih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ušiju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očiju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kože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ispita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lokalno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životinjama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Mikrobiolog </a:t>
            </a:r>
            <a:r>
              <a:rPr lang="it-IT" dirty="0">
                <a:latin typeface="Arial" pitchFamily="34" charset="0"/>
                <a:cs typeface="Arial" pitchFamily="34" charset="0"/>
              </a:rPr>
              <a:t>mora znati koji antibiotici se ne smeju davati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mladim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jedinkama (npr.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fluorohinoloni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ireverzibilno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hrskavicu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Najteža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stručna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greška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mikrobiolog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poznaje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Антибиограм — Википедиј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333"/>
          <a:stretch/>
        </p:blipFill>
        <p:spPr bwMode="auto">
          <a:xfrm>
            <a:off x="6562665" y="457200"/>
            <a:ext cx="2304931" cy="2048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5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Osnovni principi upotrebe antibiotika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upotrebljavati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dijagnostikovanih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bakterijskih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bespotrebno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alergija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virusnih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osnovu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ličnog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iskustva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mišljenja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empirijski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Ukoliko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pacijenta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opasnosti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terapiju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potrebno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započeti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odmah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širokog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delovanja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latin typeface="Arial" pitchFamily="34" charset="0"/>
                <a:cs typeface="Arial" pitchFamily="34" charset="0"/>
              </a:rPr>
              <a:t>Antibiotsku </a:t>
            </a:r>
            <a:r>
              <a:rPr lang="vi-VN" dirty="0">
                <a:latin typeface="Arial" pitchFamily="34" charset="0"/>
                <a:cs typeface="Arial" pitchFamily="34" charset="0"/>
              </a:rPr>
              <a:t>terapiju ne treba prerano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prekidati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ntibiotik mora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ispravno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doziran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3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Rezistencija bakterija na antibiotike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Problem rezistecije bakterija na antibiotike je jedan od najaktuelnijih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problema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savremene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medicine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Krajem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20.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došlo</a:t>
            </a:r>
            <a:r>
              <a:rPr lang="en-US" dirty="0">
                <a:latin typeface="Arial" pitchFamily="34" charset="0"/>
                <a:cs typeface="Arial" pitchFamily="34" charset="0"/>
              </a:rPr>
              <a:t> je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pojave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širenja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panrezistentnih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apsolutno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postojeće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antibiotike</a:t>
            </a:r>
            <a:endParaRPr lang="sr-Latn-RS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ow to train the body&amp;#39;s own cells to combat antibiotic re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7000"/>
            <a:ext cx="5715000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7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sposobnost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odupre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neometano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umnožava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njegovom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prisustvu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Unutrašnja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intrinzična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rezistencija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primarna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rezistencija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prirodna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neosetljivost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smanjena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osetljivost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posledica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specifičnosti </a:t>
            </a:r>
            <a:r>
              <a:rPr lang="vi-VN" dirty="0">
                <a:latin typeface="Arial" pitchFamily="34" charset="0"/>
                <a:cs typeface="Arial" pitchFamily="34" charset="0"/>
              </a:rPr>
              <a:t>građe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bakterijske ćelije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Stečena</a:t>
            </a:r>
            <a:r>
              <a:rPr lang="pl-PL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rezistencija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promena </a:t>
            </a:r>
            <a:r>
              <a:rPr lang="pl-PL" dirty="0">
                <a:latin typeface="Arial" pitchFamily="34" charset="0"/>
                <a:cs typeface="Arial" pitchFamily="34" charset="0"/>
              </a:rPr>
              <a:t>u bakterijskom genomu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 mutacije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endogena rezistencija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horizontaln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prenošenje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tuđeg genetičkog </a:t>
            </a:r>
            <a:r>
              <a:rPr lang="vi-VN" dirty="0">
                <a:latin typeface="Arial" pitchFamily="34" charset="0"/>
                <a:cs typeface="Arial" pitchFamily="34" charset="0"/>
              </a:rPr>
              <a:t>materijala (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egzogena </a:t>
            </a:r>
            <a:r>
              <a:rPr lang="vi-VN" i="1" dirty="0" smtClean="0">
                <a:latin typeface="Arial" pitchFamily="34" charset="0"/>
                <a:cs typeface="Arial" pitchFamily="34" charset="0"/>
              </a:rPr>
              <a:t>rezistencija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6172200" cy="495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vi-VN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Komensalizam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Jedna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vrsta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štete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korist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Sinergizam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mutualizam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mikroorganizma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koristi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ajednički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život striktno anaerobne i fakultativno anaerobne </a:t>
            </a:r>
            <a:r>
              <a:rPr lang="nb-NO" sz="1600" dirty="0" smtClean="0">
                <a:latin typeface="Arial" pitchFamily="34" charset="0"/>
                <a:cs typeface="Arial" pitchFamily="34" charset="0"/>
              </a:rPr>
              <a:t>vrste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Kompeticija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Nadmetanje (ugl. za hranljive materije)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Interakcija nepovoljna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jednu vrstu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–slabiju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Antagonizam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Interakcija nepovoljna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jednu ili čak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obe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vrste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Mikroorganizmi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metabolite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bakteriocini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38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ticaj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različitih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okruženja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biotički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i biotički faktori</a:t>
            </a:r>
            <a:r>
              <a:rPr lang="vi-VN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sr-Latn-RS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Biotički faktori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međusobni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uticaji samih mikroorganizama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/ mikroorganizama i organizma domaćina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6" t="78599"/>
          <a:stretch/>
        </p:blipFill>
        <p:spPr bwMode="auto">
          <a:xfrm>
            <a:off x="5562600" y="4189094"/>
            <a:ext cx="1105281" cy="8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8" r="67821"/>
          <a:stretch/>
        </p:blipFill>
        <p:spPr bwMode="auto">
          <a:xfrm>
            <a:off x="6553200" y="3089910"/>
            <a:ext cx="1094232" cy="8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5" r="67821" b="21798"/>
          <a:stretch/>
        </p:blipFill>
        <p:spPr bwMode="auto">
          <a:xfrm>
            <a:off x="5791200" y="2057400"/>
            <a:ext cx="1094232" cy="9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iversity, distribution, and antagonistic activities of rhizobacteria of  Panax notoginseng - ScienceDir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r="33509"/>
          <a:stretch/>
        </p:blipFill>
        <p:spPr bwMode="auto">
          <a:xfrm>
            <a:off x="7085076" y="5052058"/>
            <a:ext cx="1830324" cy="1790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3900" y="1630362"/>
            <a:ext cx="7467600" cy="42703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Međusobni odnos mikroorganizama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64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Mehanizmi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rezistencij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bakterija na antibiotike</a:t>
            </a:r>
            <a:r>
              <a:rPr lang="pl-PL" b="1" dirty="0"/>
              <a:t/>
            </a:r>
            <a:br>
              <a:rPr lang="pl-PL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106680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Enzimska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inaktivacija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Modifikacija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ciljnog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Efluks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sistem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l-PL" dirty="0">
                <a:latin typeface="Arial" pitchFamily="34" charset="0"/>
                <a:cs typeface="Arial" pitchFamily="34" charset="0"/>
              </a:rPr>
              <a:t>. Redukcija prolaska antibiotika u bakteriju</a:t>
            </a: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5.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Zaštita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ciljnog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The hunt for new antibiotics grows harder as resistance bui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143500" cy="28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3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001000" cy="5943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Enzimska</a:t>
            </a:r>
            <a:r>
              <a:rPr lang="en-US" sz="3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inaktivacija</a:t>
            </a:r>
            <a:r>
              <a:rPr lang="en-US" sz="3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sz="33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enzime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razlažu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antibiotike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β-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laktamaze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cepaju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β-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laktamski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prsten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penicilina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cefalosporina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karbapenema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Postoje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hemijska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sredstva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nazivaju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inhibitori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beta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laktamaza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dodaju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antibioticima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Sulbaktam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tazobaktam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klavulanska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kiselina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Penicilini </a:t>
            </a:r>
            <a:r>
              <a:rPr lang="it-IT" dirty="0">
                <a:latin typeface="Arial" pitchFamily="34" charset="0"/>
                <a:cs typeface="Arial" pitchFamily="34" charset="0"/>
              </a:rPr>
              <a:t>otporni na delovanje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penicilinaza</a:t>
            </a:r>
            <a:r>
              <a:rPr lang="vi-VN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(kloksacilin, oksacilin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akterije </a:t>
            </a:r>
            <a:r>
              <a:rPr lang="vi-VN" dirty="0">
                <a:latin typeface="Arial" pitchFamily="34" charset="0"/>
                <a:cs typeface="Arial" pitchFamily="34" charset="0"/>
              </a:rPr>
              <a:t>su sposobne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izlučuju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beta-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laktamaze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proširenog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(ESBL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Extended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spectrum beta lactamases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razlažu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većinu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inhibitora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laktamaza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Modifikacija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zamena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ciljnog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mesta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delovanja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sz="3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Receptor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modfikovan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zamenjen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da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više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vezati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23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696200" cy="601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Efluks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pumpa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načajan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utrošak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energije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sopstvene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citoplazme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spoljašnju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sredinu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metabolite,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strane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nepotrebne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komponente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toksine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lekove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Efluks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transmembranski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proteini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aktivnim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transportom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obavljaju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funkciju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izbacivanja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Ovako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samo smanjuje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koncentracija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do tog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nivoa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ispolji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efekat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Redukcija prolaska antibiotika u </a:t>
            </a: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bakteriju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Spoljašnja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membrana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značajno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propustljiva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drugih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aeruginosa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otežano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nikako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prolazi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unutrašnjost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Zaštita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ciljnog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mesta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ovootkriveni </a:t>
            </a:r>
            <a:r>
              <a:rPr lang="pl-PL" dirty="0">
                <a:latin typeface="Arial" pitchFamily="34" charset="0"/>
                <a:cs typeface="Arial" pitchFamily="34" charset="0"/>
              </a:rPr>
              <a:t>mehanizam i opisan je 2005. godine.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akterija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yemlji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same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proizvođači antibiotika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Ciljno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š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odre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proteini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proizvodi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ežu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ciljno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mesto</a:t>
            </a:r>
            <a:r>
              <a:rPr lang="en-US" dirty="0">
                <a:latin typeface="Arial" pitchFamily="34" charset="0"/>
                <a:cs typeface="Arial" pitchFamily="34" charset="0"/>
              </a:rPr>
              <a:t> pre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zauzmu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9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Faktori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koji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podstiču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nastajanje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458200" cy="4873752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Same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proizvode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kojima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konkurente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okruženju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Proi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zvođači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moraju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Klinička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dovela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pojave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rezistencije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već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„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pojačala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vidljivu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manifestaciju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ovog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fenomena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koji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postoji mnogo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duže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Nastanak </a:t>
            </a:r>
            <a:r>
              <a:rPr lang="pl-P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rezistencije bakterija na antibiotike 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podstiču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Bezrazložno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propisivanje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Slobodna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prodaja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recepata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manjoj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trajanje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terapije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tokom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kraćeg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vremena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potrebno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ojačava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fenomen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selektivnog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pritisika</a:t>
            </a:r>
            <a:r>
              <a:rPr lang="sr-Latn-R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ekološkoj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niši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izložene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delovanju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antibiotik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preživljavaju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one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otporne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osetljive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budu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ubijene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pstaju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sojevi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Profilaktičko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zdravim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životinjama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promoteri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rasta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malih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tovnim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životinjama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bolji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brži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prirast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utrošak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hrane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427038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Odnos mikroorganizama i domaćina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Komensalizam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Mikroorganizam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ima koristi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domaćina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štete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koristi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omensalni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.o.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žive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koži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sluznicama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životinja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Staphylococcus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epidermidis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Streptococcus</a:t>
            </a:r>
            <a:r>
              <a:rPr lang="sr-Latn-R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viridans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Simbioza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korist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zajedničkog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života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akterije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sastavni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crevnog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mikrobioma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vitamine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 i K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Štite od patogenih bakterija</a:t>
            </a:r>
          </a:p>
          <a:p>
            <a:pPr algn="ctr"/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Parazitizam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nterakcija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nepovoljna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mikroorganizam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dovodi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bolesti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edna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bude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potisnuta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Antibiotici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It&amp;#39;s time for nature, but ho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t&amp;#39;s time for nature, but how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5334000" cy="6172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Antimikrobna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sredstva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sredstva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inhibiraju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razmnožavanje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ikroorganizama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antibiotici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antivirusni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lekovi, antiparazitici, antiprotozoici i antimikotici.</a:t>
            </a:r>
          </a:p>
          <a:p>
            <a:pPr marL="0" indent="0" algn="ctr">
              <a:buNone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dezinficijensi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konzervansi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koriste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za lečenje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zbog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toksičnosti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sz="1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Antibakterijsko</a:t>
            </a:r>
            <a:r>
              <a:rPr lang="en-US" sz="1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sredstvo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bilo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jedinjenje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prirodno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sintetsko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polusintetsko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cilju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lečenja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bakterijskih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ljud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smanjivanje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broja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predmetima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površinama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namirnicama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supstance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mikrobiološkog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porekla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proizvode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neke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gljivica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cilju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ubijanja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mikroorganizama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okruženja</a:t>
            </a:r>
            <a:endParaRPr lang="sr-Latn-R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Polusintetski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r-Latn-RS" sz="1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dobijeni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hemijskom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modifikacijom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prirodnih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antibiotika</a:t>
            </a: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Latn-R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emioterapeutici</a:t>
            </a:r>
            <a:r>
              <a:rPr lang="sr-Latn-R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sintetisani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hemijskim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laboratorijama</a:t>
            </a:r>
            <a:endParaRPr lang="sr-Latn-R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ix grand ideas to fight the end of antibiotics - BBC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629" y="1605629"/>
            <a:ext cx="6858000" cy="36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705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elektivna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toksičnost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supstance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deluju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patogene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bakterije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nemaju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štetno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delovanje</a:t>
            </a:r>
            <a:r>
              <a:rPr lang="sr-Latn-R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ćelije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domaćina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mogu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upotrebe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lečenju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sistemskih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oboljenja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ljudi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Latn-R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životinja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r-Latn-R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ajveć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strukture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karakteristične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penicilini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Niska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inhibiraju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molekula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fluorohinoloni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neželjena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dejstva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sr-Latn-R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2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osnovu</a:t>
            </a:r>
            <a:r>
              <a:rPr lang="en-US" sz="2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efekta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baktericidni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ubijaju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bakterije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bakteriostatski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– zaustavljaju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razmnožavanje </a:t>
            </a:r>
            <a:r>
              <a:rPr lang="vi-VN" dirty="0">
                <a:latin typeface="Arial" pitchFamily="34" charset="0"/>
                <a:cs typeface="Arial" pitchFamily="34" charset="0"/>
              </a:rPr>
              <a:t>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rast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osnovu spektra delovanja </a:t>
            </a:r>
            <a:endParaRPr lang="sr-Latn-RS" sz="2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uskog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spektra </a:t>
            </a:r>
            <a:endParaRPr lang="sr-Latn-R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 smtClean="0">
                <a:latin typeface="Arial" pitchFamily="34" charset="0"/>
                <a:cs typeface="Arial" pitchFamily="34" charset="0"/>
              </a:rPr>
              <a:t>širokog spektra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2895600"/>
            <a:ext cx="304800" cy="533400"/>
          </a:xfrm>
          <a:prstGeom prst="downArrow">
            <a:avLst>
              <a:gd name="adj1" fmla="val 50000"/>
              <a:gd name="adj2" fmla="val 4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Mehanizmi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312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zida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Oštećenje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propustljivosti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ćelijske</a:t>
            </a:r>
            <a:r>
              <a:rPr lang="en-US" dirty="0">
                <a:latin typeface="Arial" pitchFamily="34" charset="0"/>
                <a:cs typeface="Arial" pitchFamily="34" charset="0"/>
              </a:rPr>
              <a:t> membrane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nukleinskih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kiselina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Mechanisms and Classification of Antibiotics (Antibiotics - Lecture 3)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/>
          <a:stretch/>
        </p:blipFill>
        <p:spPr bwMode="auto">
          <a:xfrm>
            <a:off x="1295400" y="3505200"/>
            <a:ext cx="630310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5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ćelijskog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zida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0010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dirty="0">
                <a:latin typeface="Arial" pitchFamily="34" charset="0"/>
                <a:cs typeface="Arial" pitchFamily="34" charset="0"/>
              </a:rPr>
              <a:t>Ćelijski zid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esencijalna komponenta bakterijske ćelije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smrt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bakterije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enicilini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karbapenemi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beta-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laktamsk</a:t>
            </a:r>
            <a:r>
              <a:rPr lang="sr-Latn-RS" i="1" dirty="0" smtClean="0">
                <a:latin typeface="Arial" pitchFamily="34" charset="0"/>
                <a:cs typeface="Arial" pitchFamily="34" charset="0"/>
              </a:rPr>
              <a:t>i ab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likopeptidi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vankomicin</a:t>
            </a:r>
            <a:r>
              <a:rPr lang="en-US" dirty="0">
                <a:latin typeface="Arial" pitchFamily="34" charset="0"/>
                <a:cs typeface="Arial" pitchFamily="34" charset="0"/>
              </a:rPr>
              <a:t>), bacitracin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cikloserin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hemistry of Antibiotics: Cell Wall Synthesis | BCA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02639"/>
            <a:ext cx="4038600" cy="27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10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724</TotalTime>
  <Words>2431</Words>
  <Application>Microsoft Office PowerPoint</Application>
  <PresentationFormat>On-screen Show (4:3)</PresentationFormat>
  <Paragraphs>256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Biotički faktori </vt:lpstr>
      <vt:lpstr>PowerPoint Presentation</vt:lpstr>
      <vt:lpstr>Međusobni odnos mikroorganizama</vt:lpstr>
      <vt:lpstr>Odnos mikroorganizama i domaćina</vt:lpstr>
      <vt:lpstr>Antibiotici</vt:lpstr>
      <vt:lpstr>PowerPoint Presentation</vt:lpstr>
      <vt:lpstr>PowerPoint Presentation</vt:lpstr>
      <vt:lpstr>Mehanizmi delovanja antibiotika na bakterije </vt:lpstr>
      <vt:lpstr>Inhibicija sinteze ćelijskog zida bakterija </vt:lpstr>
      <vt:lpstr>Penicilini</vt:lpstr>
      <vt:lpstr>PowerPoint Presentation</vt:lpstr>
      <vt:lpstr>Cefalosporini</vt:lpstr>
      <vt:lpstr>PowerPoint Presentation</vt:lpstr>
      <vt:lpstr>Karbapenemi i monobaktami</vt:lpstr>
      <vt:lpstr>Glikopeptidi</vt:lpstr>
      <vt:lpstr>Inhibicija sinteze proteina</vt:lpstr>
      <vt:lpstr>Aminoglikozidi</vt:lpstr>
      <vt:lpstr>Tetraciklini</vt:lpstr>
      <vt:lpstr>Makrolidi</vt:lpstr>
      <vt:lpstr>Amfenikoli</vt:lpstr>
      <vt:lpstr>Linkozamidi</vt:lpstr>
      <vt:lpstr>Inhibicija sinteze nukleinskih kiselina</vt:lpstr>
      <vt:lpstr>Sulfonamidi i trimetoprim</vt:lpstr>
      <vt:lpstr>Rifamicini</vt:lpstr>
      <vt:lpstr>Oštećenje (promena propustljivosti) ćelijske membrane bakterija </vt:lpstr>
      <vt:lpstr>Značaj poznavanja antibiotika u mikrobiologiji</vt:lpstr>
      <vt:lpstr>Osnovni principi upotrebe antibiotika</vt:lpstr>
      <vt:lpstr>Rezistencija bakterija na antibiotike</vt:lpstr>
      <vt:lpstr>PowerPoint Presentation</vt:lpstr>
      <vt:lpstr>Mehanizmi rezistencije bakterija na antibiotike </vt:lpstr>
      <vt:lpstr>PowerPoint Presentation</vt:lpstr>
      <vt:lpstr>PowerPoint Presentation</vt:lpstr>
      <vt:lpstr>PowerPoint Presentation</vt:lpstr>
      <vt:lpstr>Faktori koji podstiču nastajanje rezistencije bakterija na antibiotike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Biotički faktori</dc:title>
  <dc:creator>Windows User</dc:creator>
  <cp:lastModifiedBy>Windows User</cp:lastModifiedBy>
  <cp:revision>44</cp:revision>
  <dcterms:created xsi:type="dcterms:W3CDTF">2021-10-26T10:42:52Z</dcterms:created>
  <dcterms:modified xsi:type="dcterms:W3CDTF">2021-10-27T07:33:04Z</dcterms:modified>
</cp:coreProperties>
</file>