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6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07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025B5-BB86-411A-9E34-947D6A4D8CDB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FB0E1-6D75-4E9A-A7AE-CDF5A7385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8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FB0E1-6D75-4E9A-A7AE-CDF5A73854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79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FB0E1-6D75-4E9A-A7AE-CDF5A73854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97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17.png"/><Relationship Id="rId18" Type="http://schemas.openxmlformats.org/officeDocument/2006/relationships/image" Target="../media/image21.jpeg"/><Relationship Id="rId3" Type="http://schemas.openxmlformats.org/officeDocument/2006/relationships/image" Target="../media/image9.jpeg"/><Relationship Id="rId21" Type="http://schemas.openxmlformats.org/officeDocument/2006/relationships/image" Target="../media/image23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17" Type="http://schemas.openxmlformats.org/officeDocument/2006/relationships/image" Target="../media/image20.jpeg"/><Relationship Id="rId2" Type="http://schemas.openxmlformats.org/officeDocument/2006/relationships/image" Target="../media/image8.jpeg"/><Relationship Id="rId16" Type="http://schemas.openxmlformats.org/officeDocument/2006/relationships/image" Target="../media/image19.jpeg"/><Relationship Id="rId20" Type="http://schemas.microsoft.com/office/2007/relationships/hdphoto" Target="../media/hdphoto8.wdp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5" Type="http://schemas.openxmlformats.org/officeDocument/2006/relationships/image" Target="../media/image18.jpe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10.jpeg"/><Relationship Id="rId9" Type="http://schemas.openxmlformats.org/officeDocument/2006/relationships/image" Target="../media/image13.png"/><Relationship Id="rId1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902591" y="4819650"/>
            <a:ext cx="609600" cy="266700"/>
          </a:xfrm>
          <a:prstGeom prst="roundRect">
            <a:avLst/>
          </a:prstGeom>
          <a:solidFill>
            <a:srgbClr val="FF66CC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19722" y="134077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rgbClr val="7030A0"/>
                </a:solidFill>
                <a:latin typeface="Candara" pitchFamily="34" charset="0"/>
              </a:rPr>
              <a:t> </a:t>
            </a:r>
            <a:r>
              <a:rPr lang="sr-Cyrl-RS" sz="2400" b="1" dirty="0" smtClean="0">
                <a:solidFill>
                  <a:srgbClr val="7030A0"/>
                </a:solidFill>
                <a:latin typeface="Candara" pitchFamily="34" charset="0"/>
              </a:rPr>
              <a:t>  БОЈЕЊЕ ПРЕПАРАТА</a:t>
            </a:r>
            <a:endParaRPr lang="en-US" sz="2400" b="1" dirty="0">
              <a:solidFill>
                <a:srgbClr val="7030A0"/>
              </a:solidFill>
              <a:latin typeface="Candara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3600000">
            <a:off x="3970560" y="327066"/>
            <a:ext cx="0" cy="10747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-3600000">
            <a:off x="4934008" y="327067"/>
            <a:ext cx="0" cy="10747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962892" y="1251604"/>
            <a:ext cx="213153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801591" y="1215737"/>
            <a:ext cx="213153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43892" y="1295400"/>
            <a:ext cx="6276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Candara" pitchFamily="34" charset="0"/>
              </a:rPr>
              <a:t>ПРОСТО</a:t>
            </a:r>
            <a:endParaRPr lang="en-US" sz="2400" b="1" dirty="0">
              <a:latin typeface="Candar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92092" y="1251604"/>
            <a:ext cx="6276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Candara" pitchFamily="34" charset="0"/>
              </a:rPr>
              <a:t>СЛОЖЕНО</a:t>
            </a:r>
            <a:endParaRPr lang="en-US" sz="2400" b="1" dirty="0">
              <a:latin typeface="Candar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59809" y="178500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r-Cyrl-RS" sz="2000" b="1" dirty="0" smtClean="0">
                <a:latin typeface="Candara" pitchFamily="34" charset="0"/>
              </a:rPr>
              <a:t>-Простим бојењем се визуелизује посматрани мо и користи се када су облик, величина и распоред довољни за даљи дијагностички поступак (бактерија/квасац)</a:t>
            </a:r>
          </a:p>
          <a:p>
            <a:pPr algn="ctr"/>
            <a:r>
              <a:rPr lang="sr-Cyrl-RS" sz="2000" b="1" dirty="0">
                <a:latin typeface="Candara" pitchFamily="34" charset="0"/>
              </a:rPr>
              <a:t>и</a:t>
            </a:r>
            <a:r>
              <a:rPr lang="sr-Cyrl-RS" sz="2000" b="1" dirty="0" smtClean="0">
                <a:latin typeface="Candara" pitchFamily="34" charset="0"/>
              </a:rPr>
              <a:t>ли бојење капсуле.</a:t>
            </a:r>
          </a:p>
          <a:p>
            <a:pPr algn="ctr"/>
            <a:r>
              <a:rPr lang="sr-Cyrl-RS" sz="2400" b="1" dirty="0" smtClean="0">
                <a:solidFill>
                  <a:srgbClr val="7030A0"/>
                </a:solidFill>
                <a:latin typeface="Candara" pitchFamily="34" charset="0"/>
              </a:rPr>
              <a:t>ПРИМЕЊУЈЕ СЕ ЈЕДНА БОЈА</a:t>
            </a:r>
          </a:p>
          <a:p>
            <a:pPr algn="ctr"/>
            <a:endParaRPr lang="sr-Cyrl-RS" sz="2400" b="1" dirty="0">
              <a:solidFill>
                <a:srgbClr val="7030A0"/>
              </a:solidFill>
              <a:latin typeface="Candara" pitchFamily="34" charset="0"/>
            </a:endParaRPr>
          </a:p>
          <a:p>
            <a:pPr marL="457200" indent="-457200" algn="ctr">
              <a:buAutoNum type="arabicPeriod"/>
            </a:pPr>
            <a:r>
              <a:rPr lang="sr-Cyrl-RS" sz="2400" b="1" dirty="0" smtClean="0">
                <a:solidFill>
                  <a:srgbClr val="3C16DC"/>
                </a:solidFill>
                <a:latin typeface="Candara" pitchFamily="34" charset="0"/>
              </a:rPr>
              <a:t>МОНОХРОМАТСКА</a:t>
            </a:r>
          </a:p>
          <a:p>
            <a:pPr marL="457200" indent="-457200" algn="ctr">
              <a:buAutoNum type="arabicPeriod"/>
            </a:pPr>
            <a:r>
              <a:rPr lang="sr-Cyrl-RS" sz="2400" b="1" dirty="0" smtClean="0">
                <a:solidFill>
                  <a:srgbClr val="3C16DC"/>
                </a:solidFill>
                <a:latin typeface="Candara" pitchFamily="34" charset="0"/>
              </a:rPr>
              <a:t>МЕТА</a:t>
            </a:r>
            <a:r>
              <a:rPr lang="sr-Cyrl-RS" sz="2400" b="1" dirty="0" smtClean="0">
                <a:solidFill>
                  <a:srgbClr val="FF33CC"/>
                </a:solidFill>
                <a:latin typeface="Candara" pitchFamily="34" charset="0"/>
              </a:rPr>
              <a:t>ХРОМАТСКА</a:t>
            </a:r>
            <a:endParaRPr lang="en-US" sz="2400" b="1" dirty="0">
              <a:solidFill>
                <a:srgbClr val="FF33CC"/>
              </a:solidFill>
              <a:latin typeface="Candara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148446" y="5504543"/>
            <a:ext cx="2843646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168808" y="6146800"/>
            <a:ext cx="2823284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09756" y="551501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Candara" pitchFamily="34" charset="0"/>
              </a:rPr>
              <a:t>ДИФЕРЕНЦИЈАЛНО</a:t>
            </a:r>
            <a:endParaRPr lang="en-US" sz="2400" b="1" dirty="0">
              <a:latin typeface="Candar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1400" y="6182667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Candara" pitchFamily="34" charset="0"/>
              </a:rPr>
              <a:t>СПЕЦИЈАЛНО</a:t>
            </a:r>
            <a:endParaRPr lang="en-US" sz="2400" b="1" dirty="0">
              <a:latin typeface="Candar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81356" y="1788633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r-Cyrl-RS" sz="2000" b="1" dirty="0" smtClean="0">
                <a:latin typeface="Candara" pitchFamily="34" charset="0"/>
              </a:rPr>
              <a:t>-У свим осталим случајевима</a:t>
            </a:r>
          </a:p>
          <a:p>
            <a:pPr algn="ctr"/>
            <a:r>
              <a:rPr lang="sr-Cyrl-RS" sz="2000" b="1" dirty="0" smtClean="0">
                <a:latin typeface="Candara" pitchFamily="34" charset="0"/>
              </a:rPr>
              <a:t>-Визуелизација капсула, спора, фимбрија, метахроматичних гранула, грађа ћелијског зида...(специјална/диференцијална)</a:t>
            </a:r>
          </a:p>
          <a:p>
            <a:pPr algn="ctr"/>
            <a:endParaRPr lang="sr-Cyrl-RS" sz="2000" b="1" dirty="0" smtClean="0">
              <a:latin typeface="Candara" pitchFamily="34" charset="0"/>
            </a:endParaRPr>
          </a:p>
          <a:p>
            <a:pPr algn="ctr"/>
            <a:r>
              <a:rPr lang="sr-Cyrl-RS" sz="2400" b="1" dirty="0" smtClean="0">
                <a:solidFill>
                  <a:srgbClr val="7030A0"/>
                </a:solidFill>
                <a:latin typeface="Candara" pitchFamily="34" charset="0"/>
              </a:rPr>
              <a:t>ПРИМЕЊУЈУ СЕ ДВЕ ИЛИ ВИШЕ БОЈА</a:t>
            </a:r>
            <a:endParaRPr lang="en-US" sz="2400" b="1" dirty="0" smtClean="0">
              <a:solidFill>
                <a:srgbClr val="7030A0"/>
              </a:solidFill>
              <a:latin typeface="Candara" pitchFamily="34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           1. </a:t>
            </a:r>
            <a:r>
              <a:rPr lang="sr-Cyrl-RS" sz="2400" b="1" dirty="0" smtClean="0">
                <a:solidFill>
                  <a:srgbClr val="FF0000"/>
                </a:solidFill>
                <a:latin typeface="Candara" pitchFamily="34" charset="0"/>
              </a:rPr>
              <a:t>СУКЦЕСИВНА</a:t>
            </a:r>
            <a:endParaRPr lang="sr-Latn-RS" sz="2400" b="1" dirty="0" smtClean="0">
              <a:solidFill>
                <a:srgbClr val="FF0000"/>
              </a:solidFill>
              <a:latin typeface="Candara" pitchFamily="34" charset="0"/>
            </a:endParaRPr>
          </a:p>
          <a:p>
            <a:endParaRPr lang="sr-Cyrl-RS" sz="2400" b="1" dirty="0" smtClean="0">
              <a:solidFill>
                <a:srgbClr val="FF0000"/>
              </a:solidFill>
              <a:latin typeface="Candara" pitchFamily="34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           2. </a:t>
            </a:r>
            <a:r>
              <a:rPr lang="sr-Cyrl-RS" sz="2400" b="1" dirty="0" smtClean="0">
                <a:solidFill>
                  <a:srgbClr val="FF0000"/>
                </a:solidFill>
                <a:latin typeface="Candara" pitchFamily="34" charset="0"/>
              </a:rPr>
              <a:t>СИМУЛТАНА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970560" y="4495800"/>
            <a:ext cx="465360" cy="152400"/>
          </a:xfrm>
          <a:prstGeom prst="roundRect">
            <a:avLst/>
          </a:prstGeom>
          <a:solidFill>
            <a:srgbClr val="3C16DC"/>
          </a:solidFill>
          <a:ln>
            <a:solidFill>
              <a:srgbClr val="3C1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970560" y="4876800"/>
            <a:ext cx="465360" cy="152400"/>
          </a:xfrm>
          <a:prstGeom prst="roundRect">
            <a:avLst/>
          </a:prstGeom>
          <a:solidFill>
            <a:srgbClr val="3C16DC"/>
          </a:solidFill>
          <a:ln>
            <a:solidFill>
              <a:srgbClr val="3C1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4" descr="C:\Users\Isidora\Desktop\Untitl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2" b="100000" l="9877" r="100000">
                        <a14:foregroundMark x1="87654" y1="93985" x2="83951" y2="75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15453" y="4133850"/>
            <a:ext cx="83533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Isidora\Desktop\Untitled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214" y="4891542"/>
            <a:ext cx="906574" cy="84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sidora\Desktop\UntitledDE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49" b="100000" l="0" r="100000">
                        <a14:foregroundMark x1="17722" y1="90411" x2="17722" y2="78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089854"/>
            <a:ext cx="75247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89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174735"/>
              </p:ext>
            </p:extLst>
          </p:nvPr>
        </p:nvGraphicFramePr>
        <p:xfrm>
          <a:off x="-34159" y="0"/>
          <a:ext cx="9220200" cy="68527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/>
                <a:gridCol w="1447800"/>
                <a:gridCol w="2286000"/>
                <a:gridCol w="1676400"/>
                <a:gridCol w="2057400"/>
              </a:tblGrid>
              <a:tr h="1044201">
                <a:tc>
                  <a:txBody>
                    <a:bodyPr/>
                    <a:lstStyle/>
                    <a:p>
                      <a:pPr algn="ctr"/>
                      <a:r>
                        <a:rPr lang="sr-Cyrl-RS" sz="1800" b="1" dirty="0" smtClean="0">
                          <a:latin typeface="Candara" pitchFamily="34" charset="0"/>
                        </a:rPr>
                        <a:t>МЕТОДА</a:t>
                      </a:r>
                      <a:r>
                        <a:rPr lang="sr-Cyrl-RS" sz="1800" b="1" baseline="0" dirty="0" smtClean="0">
                          <a:latin typeface="Candara" pitchFamily="34" charset="0"/>
                        </a:rPr>
                        <a:t> БОЈЕЊА</a:t>
                      </a:r>
                      <a:endParaRPr lang="en-US" sz="1800" b="1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800" b="1" dirty="0" smtClean="0">
                          <a:latin typeface="Candara" pitchFamily="34" charset="0"/>
                        </a:rPr>
                        <a:t>ВРСТА БОЈЕЊА</a:t>
                      </a:r>
                      <a:endParaRPr lang="en-US" sz="1800" b="1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800" b="1" dirty="0" smtClean="0">
                          <a:latin typeface="Candara" pitchFamily="34" charset="0"/>
                        </a:rPr>
                        <a:t>СВРХА БОЈЕЊА</a:t>
                      </a:r>
                      <a:endParaRPr lang="en-US" sz="1800" b="1" dirty="0" smtClean="0">
                        <a:latin typeface="Candara" pitchFamily="34" charset="0"/>
                      </a:endParaRPr>
                    </a:p>
                    <a:p>
                      <a:pPr algn="ctr"/>
                      <a:endParaRPr lang="en-US" sz="1800" b="1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800" b="1" dirty="0" smtClean="0">
                          <a:latin typeface="Candara" pitchFamily="34" charset="0"/>
                        </a:rPr>
                        <a:t>РЕЗУЛТАТ БОЈЕЊА</a:t>
                      </a:r>
                      <a:endParaRPr lang="en-US" sz="1800" b="1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800" b="1" dirty="0" smtClean="0">
                          <a:latin typeface="Candara" pitchFamily="34" charset="0"/>
                        </a:rPr>
                        <a:t>ИЗГЛЕД БАКТЕРИЈА</a:t>
                      </a:r>
                      <a:r>
                        <a:rPr lang="sr-Cyrl-RS" sz="1800" b="1" baseline="0" dirty="0" smtClean="0">
                          <a:latin typeface="Candara" pitchFamily="34" charset="0"/>
                        </a:rPr>
                        <a:t> НА МИКРОСКОПУ</a:t>
                      </a:r>
                      <a:endParaRPr lang="en-US" sz="1800" b="1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1983982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err="1" smtClean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Wirtz</a:t>
                      </a:r>
                      <a:r>
                        <a:rPr lang="en-US" b="0" i="1" dirty="0" smtClean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/</a:t>
                      </a:r>
                      <a:r>
                        <a:rPr lang="en-US" sz="1800" b="0" i="1" dirty="0" smtClean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Schaeffer-Fulton</a:t>
                      </a:r>
                      <a:endParaRPr lang="en-US" b="0" i="1" dirty="0">
                        <a:solidFill>
                          <a:schemeClr val="tx1"/>
                        </a:solidFill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Candara" pitchFamily="34" charset="0"/>
                        </a:rPr>
                        <a:t>Сложено</a:t>
                      </a:r>
                    </a:p>
                    <a:p>
                      <a:pPr algn="ctr"/>
                      <a:r>
                        <a:rPr lang="sr-Cyrl-RS" dirty="0" smtClean="0">
                          <a:latin typeface="Candara" pitchFamily="34" charset="0"/>
                        </a:rPr>
                        <a:t>Сукцесивно</a:t>
                      </a:r>
                    </a:p>
                    <a:p>
                      <a:pPr algn="ctr"/>
                      <a:r>
                        <a:rPr lang="sr-Cyrl-RS" dirty="0" smtClean="0">
                          <a:latin typeface="Candara" pitchFamily="34" charset="0"/>
                        </a:rPr>
                        <a:t>Специјално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Candara" pitchFamily="34" charset="0"/>
                        </a:rPr>
                        <a:t>Откривање присуства спора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Candara" pitchFamily="34" charset="0"/>
                        </a:rPr>
                        <a:t>Зелено обојене споре, црвено обојена спорангија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Cyrl-RS" dirty="0" smtClean="0"/>
                    </a:p>
                    <a:p>
                      <a:endParaRPr lang="sr-Cyrl-RS" dirty="0" smtClean="0"/>
                    </a:p>
                    <a:p>
                      <a:endParaRPr lang="sr-Cyrl-RS" dirty="0" smtClean="0"/>
                    </a:p>
                    <a:p>
                      <a:endParaRPr lang="sr-Cyrl-RS" dirty="0" smtClean="0"/>
                    </a:p>
                    <a:p>
                      <a:endParaRPr lang="sr-Cyrl-R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2052204"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>
                          <a:latin typeface="Candara" pitchFamily="34" charset="0"/>
                        </a:rPr>
                        <a:t>Giemsa</a:t>
                      </a:r>
                      <a:endParaRPr lang="en-US" i="1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Candara" pitchFamily="34" charset="0"/>
                        </a:rPr>
                        <a:t>Сложено</a:t>
                      </a:r>
                    </a:p>
                    <a:p>
                      <a:pPr algn="ctr"/>
                      <a:r>
                        <a:rPr lang="sr-Cyrl-RS" dirty="0" smtClean="0">
                          <a:latin typeface="Candara" pitchFamily="34" charset="0"/>
                        </a:rPr>
                        <a:t>Симултано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800" kern="1200" dirty="0" smtClean="0"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Бојење неких рикеција и хламидија</a:t>
                      </a:r>
                      <a:r>
                        <a:rPr lang="sr-Cyrl-R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 и спиралних бактерија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sr-Cyrl-RS" sz="1800" kern="1200" dirty="0" smtClean="0"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Откривање присуства капсуле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800" kern="1200" dirty="0" smtClean="0"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Плаве бактерије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;</a:t>
                      </a:r>
                      <a:r>
                        <a:rPr lang="sr-Cyrl-RS" sz="1800" kern="1200" dirty="0" smtClean="0"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Капсуле</a:t>
                      </a:r>
                      <a:r>
                        <a:rPr lang="sr-Cyrl-R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 -необојена зона оивичена црвеном линијом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Cyrl-RS" dirty="0" smtClean="0"/>
                    </a:p>
                    <a:p>
                      <a:endParaRPr lang="sr-Cyrl-RS" dirty="0" smtClean="0"/>
                    </a:p>
                    <a:p>
                      <a:endParaRPr lang="sr-Cyrl-RS" dirty="0" smtClean="0"/>
                    </a:p>
                    <a:p>
                      <a:endParaRPr lang="sr-Cyrl-RS" dirty="0" smtClean="0"/>
                    </a:p>
                    <a:p>
                      <a:endParaRPr lang="sr-Cyrl-R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1772358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Candara" pitchFamily="34" charset="0"/>
                        </a:rPr>
                        <a:t>Нигрозин</a:t>
                      </a:r>
                    </a:p>
                    <a:p>
                      <a:pPr algn="ctr"/>
                      <a:r>
                        <a:rPr lang="sr-Cyrl-RS" dirty="0" smtClean="0">
                          <a:latin typeface="Candara" pitchFamily="34" charset="0"/>
                        </a:rPr>
                        <a:t>Туш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Candara" pitchFamily="34" charset="0"/>
                        </a:rPr>
                        <a:t>Индиректно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Candara" pitchFamily="34" charset="0"/>
                        </a:rPr>
                        <a:t>Визуелизација бактерија које теже примају боју (спиралне)</a:t>
                      </a:r>
                      <a:r>
                        <a:rPr lang="en-US" dirty="0" smtClean="0">
                          <a:latin typeface="Candara" pitchFamily="34" charset="0"/>
                        </a:rPr>
                        <a:t>;</a:t>
                      </a:r>
                      <a:r>
                        <a:rPr lang="sr-Cyrl-RS" dirty="0" smtClean="0">
                          <a:latin typeface="Candara" pitchFamily="34" charset="0"/>
                        </a:rPr>
                        <a:t>Бојење</a:t>
                      </a:r>
                      <a:r>
                        <a:rPr lang="sr-Cyrl-RS" baseline="0" dirty="0" smtClean="0">
                          <a:latin typeface="Candara" pitchFamily="34" charset="0"/>
                        </a:rPr>
                        <a:t> капсуле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Candara" pitchFamily="34" charset="0"/>
                        </a:rPr>
                        <a:t>Необојене бактерије на сивој/црној позадини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Cyrl-RS" dirty="0" smtClean="0"/>
                    </a:p>
                    <a:p>
                      <a:endParaRPr lang="sr-Cyrl-RS" dirty="0" smtClean="0"/>
                    </a:p>
                    <a:p>
                      <a:endParaRPr lang="sr-Cyrl-RS" dirty="0" smtClean="0"/>
                    </a:p>
                    <a:p>
                      <a:endParaRPr lang="sr-Cyrl-RS" dirty="0" smtClean="0"/>
                    </a:p>
                    <a:p>
                      <a:endParaRPr lang="sr-Cyrl-R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C:\Users\Isidora\Desktop\Untitled - Copy (6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609" y="1066800"/>
            <a:ext cx="1792288" cy="177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Isidora\Desktop\Untitled - Copy (8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438" y="3276600"/>
            <a:ext cx="1904630" cy="172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Isidora\Desktop\wwww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438" y="5110976"/>
            <a:ext cx="1754188" cy="171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 rot="360000">
            <a:off x="7646299" y="4146823"/>
            <a:ext cx="152400" cy="5111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7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67000" y="185806"/>
            <a:ext cx="3075708" cy="5334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207819"/>
            <a:ext cx="6276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0070C0"/>
                </a:solidFill>
                <a:latin typeface="Candara" pitchFamily="34" charset="0"/>
              </a:rPr>
              <a:t>СЛОЖЕНА БОЈЕЊА </a:t>
            </a:r>
            <a:endParaRPr lang="en-US" sz="2400" b="1" dirty="0">
              <a:solidFill>
                <a:srgbClr val="0070C0"/>
              </a:solidFill>
              <a:latin typeface="Candar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145572"/>
            <a:ext cx="9372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b="1" u="sng" dirty="0" smtClean="0">
                <a:solidFill>
                  <a:srgbClr val="C00000"/>
                </a:solidFill>
                <a:latin typeface="Candara" pitchFamily="34" charset="0"/>
              </a:rPr>
              <a:t>НАЈВАЖНИЈЕ БОЈЕЊЕ У БАКТЕРИОЛОГИЈИ:</a:t>
            </a:r>
          </a:p>
          <a:p>
            <a:pPr marL="285750" indent="-285750">
              <a:buFont typeface="Arial" pitchFamily="34" charset="0"/>
              <a:buChar char="•"/>
            </a:pPr>
            <a:endParaRPr lang="sr-Cyrl-RS" sz="2000" b="1" dirty="0" smtClean="0">
              <a:solidFill>
                <a:srgbClr val="C00000"/>
              </a:solidFill>
              <a:latin typeface="Candar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r-Cyrl-RS" sz="2000" b="1" dirty="0" smtClean="0">
                <a:solidFill>
                  <a:srgbClr val="C00000"/>
                </a:solidFill>
                <a:latin typeface="Candara" pitchFamily="34" charset="0"/>
              </a:rPr>
              <a:t>ЧЕСТО СЛУЖИ КАО ПРВА МЕТОДА У ИДЕНТИФИКАЦИЈИ НЕПОЗНАТЕ ВРСТЕ БАКТЕРИЈА</a:t>
            </a:r>
          </a:p>
          <a:p>
            <a:pPr marL="285750" indent="-285750">
              <a:buFont typeface="Arial" pitchFamily="34" charset="0"/>
              <a:buChar char="•"/>
            </a:pPr>
            <a:endParaRPr lang="sr-Cyrl-RS" sz="2000" b="1" dirty="0">
              <a:solidFill>
                <a:srgbClr val="C00000"/>
              </a:solidFill>
              <a:latin typeface="Candar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r-Cyrl-RS" sz="2000" b="1" dirty="0" smtClean="0">
                <a:solidFill>
                  <a:srgbClr val="C00000"/>
                </a:solidFill>
                <a:latin typeface="Candara" pitchFamily="34" charset="0"/>
              </a:rPr>
              <a:t>ЗНАЧАЈНО СУЖАВА ДИФЕРЕНЦИЈАЛНУ ДИЈАГНОЗУ И ИЗБОР ДИЈАГНОСТИЧКИХ ТЕСТОВА КОЈИ ЋЕ СЕ ДАЉЕ ПРИМЕНИТИ У ИДЕНТИФИКАЦИЈИ</a:t>
            </a:r>
          </a:p>
          <a:p>
            <a:pPr marL="285750" indent="-285750">
              <a:buFont typeface="Arial" pitchFamily="34" charset="0"/>
              <a:buChar char="•"/>
            </a:pPr>
            <a:endParaRPr lang="sr-Cyrl-RS" sz="2000" b="1" dirty="0" smtClean="0">
              <a:solidFill>
                <a:srgbClr val="C00000"/>
              </a:solidFill>
              <a:latin typeface="Candar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r-Cyrl-RS" sz="2000" b="1" dirty="0" smtClean="0">
                <a:solidFill>
                  <a:srgbClr val="C00000"/>
                </a:solidFill>
                <a:latin typeface="Candara" pitchFamily="34" charset="0"/>
              </a:rPr>
              <a:t>ИЗБОР АНТИБИОТИКА</a:t>
            </a:r>
          </a:p>
          <a:p>
            <a:pPr marL="285750" indent="-285750">
              <a:buFont typeface="Arial" pitchFamily="34" charset="0"/>
              <a:buChar char="•"/>
            </a:pPr>
            <a:endParaRPr lang="sr-Cyrl-RS" sz="2000" b="1" dirty="0" smtClean="0">
              <a:solidFill>
                <a:srgbClr val="C00000"/>
              </a:solidFill>
              <a:latin typeface="Candar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r-Cyrl-RS" sz="2000" b="1" dirty="0" smtClean="0">
                <a:solidFill>
                  <a:srgbClr val="C00000"/>
                </a:solidFill>
                <a:latin typeface="Candara" pitchFamily="34" charset="0"/>
              </a:rPr>
              <a:t>ТОК БОЛЕСТИ И МОГУЋЕ КОМПЛИКАЦИЈЕ</a:t>
            </a:r>
          </a:p>
          <a:p>
            <a:endParaRPr lang="sr-Cyrl-R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4301" y="721834"/>
            <a:ext cx="850669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Cyrl-RS" sz="2000" b="1" dirty="0" smtClean="0">
                <a:solidFill>
                  <a:srgbClr val="0070C0"/>
                </a:solidFill>
                <a:latin typeface="Candara" pitchFamily="34" charset="0"/>
              </a:rPr>
              <a:t>БОЈЕЊЕ ПО </a:t>
            </a:r>
            <a:r>
              <a:rPr lang="en-US" sz="2000" b="1" i="1" dirty="0" smtClean="0">
                <a:solidFill>
                  <a:srgbClr val="0070C0"/>
                </a:solidFill>
                <a:latin typeface="Candara" pitchFamily="34" charset="0"/>
              </a:rPr>
              <a:t>GRAM</a:t>
            </a:r>
            <a:r>
              <a:rPr lang="en-US" sz="2000" b="1" dirty="0" smtClean="0">
                <a:solidFill>
                  <a:srgbClr val="0070C0"/>
                </a:solidFill>
                <a:latin typeface="Candara" pitchFamily="34" charset="0"/>
              </a:rPr>
              <a:t>-</a:t>
            </a:r>
            <a:r>
              <a:rPr lang="sr-Cyrl-RS" sz="2000" b="1" dirty="0" smtClean="0">
                <a:solidFill>
                  <a:srgbClr val="0070C0"/>
                </a:solidFill>
                <a:latin typeface="Candara" pitchFamily="34" charset="0"/>
              </a:rPr>
              <a:t>У</a:t>
            </a:r>
            <a:endParaRPr lang="en-US" sz="2000" b="1" dirty="0" smtClean="0">
              <a:solidFill>
                <a:srgbClr val="0070C0"/>
              </a:solidFill>
              <a:latin typeface="Candar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r-Cyrl-RS" sz="2000" b="1" dirty="0" smtClean="0">
                <a:solidFill>
                  <a:srgbClr val="0070C0"/>
                </a:solidFill>
                <a:latin typeface="Candara" pitchFamily="34" charset="0"/>
              </a:rPr>
              <a:t>БОЈЕЊЕ ПО </a:t>
            </a:r>
            <a:r>
              <a:rPr lang="en-US" sz="2000" b="1" i="1" dirty="0" smtClean="0">
                <a:solidFill>
                  <a:srgbClr val="0070C0"/>
                </a:solidFill>
                <a:latin typeface="Candara" pitchFamily="34" charset="0"/>
              </a:rPr>
              <a:t>ZIEHL-NEELSEN</a:t>
            </a:r>
            <a:r>
              <a:rPr lang="en-US" sz="2000" b="1" dirty="0" smtClean="0">
                <a:solidFill>
                  <a:srgbClr val="0070C0"/>
                </a:solidFill>
                <a:latin typeface="Candara" pitchFamily="34" charset="0"/>
              </a:rPr>
              <a:t>-</a:t>
            </a:r>
            <a:r>
              <a:rPr lang="sr-Cyrl-RS" sz="2000" b="1" dirty="0" smtClean="0">
                <a:solidFill>
                  <a:srgbClr val="0070C0"/>
                </a:solidFill>
                <a:latin typeface="Candara" pitchFamily="34" charset="0"/>
              </a:rPr>
              <a:t>У</a:t>
            </a:r>
            <a:r>
              <a:rPr lang="en-US" sz="2000" b="1" dirty="0" smtClean="0">
                <a:solidFill>
                  <a:srgbClr val="0070C0"/>
                </a:solidFill>
                <a:latin typeface="Candara" pitchFamily="34" charset="0"/>
              </a:rPr>
              <a:t> </a:t>
            </a:r>
            <a:r>
              <a:rPr lang="sr-Cyrl-RS" sz="2000" b="1" dirty="0" smtClean="0">
                <a:solidFill>
                  <a:srgbClr val="0070C0"/>
                </a:solidFill>
                <a:latin typeface="Candara" pitchFamily="34" charset="0"/>
              </a:rPr>
              <a:t>И МОДИФИКОВАНО БОЈЕЊЕ ПО </a:t>
            </a:r>
            <a:r>
              <a:rPr lang="en-US" sz="2000" b="1" i="1" dirty="0" smtClean="0">
                <a:solidFill>
                  <a:srgbClr val="0070C0"/>
                </a:solidFill>
                <a:latin typeface="Candara" pitchFamily="34" charset="0"/>
              </a:rPr>
              <a:t>ZIEHL-NEELSEN</a:t>
            </a:r>
            <a:r>
              <a:rPr lang="en-US" sz="2000" b="1" dirty="0" smtClean="0">
                <a:solidFill>
                  <a:srgbClr val="0070C0"/>
                </a:solidFill>
                <a:latin typeface="Candara" pitchFamily="34" charset="0"/>
              </a:rPr>
              <a:t>-</a:t>
            </a:r>
            <a:r>
              <a:rPr lang="sr-Cyrl-RS" sz="2000" b="1" dirty="0" smtClean="0">
                <a:solidFill>
                  <a:srgbClr val="0070C0"/>
                </a:solidFill>
                <a:latin typeface="Candara" pitchFamily="34" charset="0"/>
              </a:rPr>
              <a:t>У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RS" sz="2000" b="1" dirty="0" smtClean="0">
                <a:solidFill>
                  <a:srgbClr val="0070C0"/>
                </a:solidFill>
                <a:latin typeface="Candara" pitchFamily="34" charset="0"/>
              </a:rPr>
              <a:t>БОЈЕЊЕ ПО </a:t>
            </a:r>
            <a:r>
              <a:rPr lang="en-US" sz="2000" b="1" i="1" dirty="0" smtClean="0">
                <a:solidFill>
                  <a:srgbClr val="0070C0"/>
                </a:solidFill>
                <a:latin typeface="Candara" pitchFamily="34" charset="0"/>
              </a:rPr>
              <a:t>GIMESA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RS" sz="2000" b="1" dirty="0" smtClean="0">
                <a:solidFill>
                  <a:srgbClr val="0070C0"/>
                </a:solidFill>
                <a:latin typeface="Candara" pitchFamily="34" charset="0"/>
              </a:rPr>
              <a:t>БОЈЕЊЕ ПО </a:t>
            </a:r>
            <a:r>
              <a:rPr lang="en-US" sz="2000" b="1" i="1" dirty="0" smtClean="0">
                <a:solidFill>
                  <a:srgbClr val="0070C0"/>
                </a:solidFill>
                <a:latin typeface="Candara" pitchFamily="34" charset="0"/>
              </a:rPr>
              <a:t>WIRTZ</a:t>
            </a:r>
            <a:r>
              <a:rPr lang="en-US" sz="2000" b="1" dirty="0" smtClean="0">
                <a:solidFill>
                  <a:srgbClr val="0070C0"/>
                </a:solidFill>
                <a:latin typeface="Candara" pitchFamily="34" charset="0"/>
              </a:rPr>
              <a:t>-</a:t>
            </a:r>
            <a:r>
              <a:rPr lang="sr-Cyrl-RS" sz="2000" b="1" dirty="0">
                <a:solidFill>
                  <a:srgbClr val="0070C0"/>
                </a:solidFill>
                <a:latin typeface="Candara" pitchFamily="34" charset="0"/>
              </a:rPr>
              <a:t>У</a:t>
            </a:r>
            <a:r>
              <a:rPr lang="en-US" sz="2000" b="1" dirty="0" smtClean="0">
                <a:solidFill>
                  <a:srgbClr val="0070C0"/>
                </a:solidFill>
                <a:latin typeface="Candara" pitchFamily="34" charset="0"/>
              </a:rPr>
              <a:t>/SCHAEFFER-FULTON</a:t>
            </a:r>
            <a:r>
              <a:rPr lang="sr-Cyrl-RS" sz="2000" dirty="0" smtClean="0">
                <a:solidFill>
                  <a:srgbClr val="0070C0"/>
                </a:solidFill>
                <a:latin typeface="Candara" pitchFamily="34" charset="0"/>
              </a:rPr>
              <a:t>-У</a:t>
            </a:r>
            <a:endParaRPr lang="en-US" sz="2000" dirty="0">
              <a:solidFill>
                <a:srgbClr val="0070C0"/>
              </a:solidFill>
              <a:latin typeface="Candara" pitchFamily="34" charset="0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76200" y="2539425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Candara" pitchFamily="34" charset="0"/>
              </a:rPr>
              <a:t>  </a:t>
            </a:r>
            <a:r>
              <a:rPr lang="sr-Cyrl-RS" sz="3200" b="1" dirty="0" smtClean="0">
                <a:solidFill>
                  <a:srgbClr val="C00000"/>
                </a:solidFill>
                <a:latin typeface="Candara" pitchFamily="34" charset="0"/>
              </a:rPr>
              <a:t> </a:t>
            </a:r>
            <a:r>
              <a:rPr lang="sr-Cyrl-RS" sz="2400" b="1" dirty="0" smtClean="0">
                <a:solidFill>
                  <a:srgbClr val="C00000"/>
                </a:solidFill>
                <a:latin typeface="Candara" pitchFamily="34" charset="0"/>
              </a:rPr>
              <a:t>БОЈЕЊЕ </a:t>
            </a:r>
            <a:r>
              <a:rPr lang="sr-Cyrl-RS" sz="2400" b="1" dirty="0">
                <a:solidFill>
                  <a:srgbClr val="C00000"/>
                </a:solidFill>
                <a:latin typeface="Candara" pitchFamily="34" charset="0"/>
              </a:rPr>
              <a:t>ПО </a:t>
            </a:r>
            <a:r>
              <a:rPr lang="sr-Cyrl-RS" sz="2400" b="1" i="1" dirty="0" smtClean="0">
                <a:solidFill>
                  <a:srgbClr val="C00000"/>
                </a:solidFill>
                <a:latin typeface="Candara" pitchFamily="34" charset="0"/>
              </a:rPr>
              <a:t>ГРАМ</a:t>
            </a:r>
            <a:r>
              <a:rPr lang="sr-Cyrl-RS" sz="2400" b="1" dirty="0" smtClean="0">
                <a:solidFill>
                  <a:srgbClr val="C00000"/>
                </a:solidFill>
                <a:latin typeface="Candara" pitchFamily="34" charset="0"/>
              </a:rPr>
              <a:t>У</a:t>
            </a:r>
            <a:endParaRPr lang="en-US" sz="24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5083" y="2539425"/>
            <a:ext cx="2971800" cy="58477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124200" y="2895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29000" y="2662535"/>
            <a:ext cx="6594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latin typeface="Candara" pitchFamily="34" charset="0"/>
              </a:rPr>
              <a:t>с</a:t>
            </a:r>
            <a:r>
              <a:rPr lang="sr-Cyrl-RS" sz="2400" b="1" dirty="0" smtClean="0">
                <a:latin typeface="Candara" pitchFamily="34" charset="0"/>
              </a:rPr>
              <a:t>ложено, сукцесивно, диференцијално!</a:t>
            </a:r>
            <a:endParaRPr lang="en-US" sz="2400" b="1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04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9073" y="83449"/>
            <a:ext cx="1604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 smtClean="0">
                <a:latin typeface="Candara" pitchFamily="34" charset="0"/>
              </a:rPr>
              <a:t>РЕЗУЛТАТ:</a:t>
            </a:r>
            <a:endParaRPr lang="en-US" sz="2400" b="1" dirty="0">
              <a:latin typeface="Candar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180453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0070C0"/>
                </a:solidFill>
                <a:latin typeface="Candara" pitchFamily="34" charset="0"/>
              </a:rPr>
              <a:t>         </a:t>
            </a:r>
            <a:r>
              <a:rPr lang="sr-Cyrl-RS" sz="2800" b="1" dirty="0" smtClean="0">
                <a:solidFill>
                  <a:srgbClr val="7030A0"/>
                </a:solidFill>
                <a:latin typeface="Candara" pitchFamily="34" charset="0"/>
              </a:rPr>
              <a:t>Грам +                                          </a:t>
            </a:r>
            <a:r>
              <a:rPr lang="sr-Cyrl-RS" sz="2800" b="1" dirty="0" smtClean="0">
                <a:solidFill>
                  <a:srgbClr val="F30793"/>
                </a:solidFill>
                <a:latin typeface="Candara" pitchFamily="34" charset="0"/>
              </a:rPr>
              <a:t>Грам -</a:t>
            </a:r>
            <a:r>
              <a:rPr lang="sr-Cyrl-RS" sz="2800" b="1" dirty="0" smtClean="0">
                <a:solidFill>
                  <a:srgbClr val="0070C0"/>
                </a:solidFill>
                <a:latin typeface="Candara" pitchFamily="34" charset="0"/>
              </a:rPr>
              <a:t>                                                       </a:t>
            </a:r>
            <a:endParaRPr lang="en-US" sz="2800" b="1" dirty="0">
              <a:solidFill>
                <a:srgbClr val="0070C0"/>
              </a:solidFill>
              <a:latin typeface="Candara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rot="3600000">
            <a:off x="1695392" y="1445178"/>
            <a:ext cx="0" cy="107470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-3600000">
            <a:off x="2658840" y="1445179"/>
            <a:ext cx="0" cy="107470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3600000">
            <a:off x="5951760" y="1436420"/>
            <a:ext cx="0" cy="1074702"/>
          </a:xfrm>
          <a:prstGeom prst="straightConnector1">
            <a:avLst/>
          </a:prstGeom>
          <a:ln>
            <a:solidFill>
              <a:srgbClr val="F30793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-3600000">
            <a:off x="6926040" y="1436420"/>
            <a:ext cx="0" cy="1074702"/>
          </a:xfrm>
          <a:prstGeom prst="straightConnector1">
            <a:avLst/>
          </a:prstGeom>
          <a:ln>
            <a:solidFill>
              <a:srgbClr val="F30793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803564" y="2517417"/>
            <a:ext cx="228600" cy="228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32164" y="2389262"/>
            <a:ext cx="228600" cy="228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55073" y="2189069"/>
            <a:ext cx="228600" cy="228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3400" y="2399653"/>
            <a:ext cx="228600" cy="228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223164" y="2597806"/>
            <a:ext cx="228600" cy="228600"/>
          </a:xfrm>
          <a:prstGeom prst="ellipse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51764" y="2469651"/>
            <a:ext cx="228600" cy="228600"/>
          </a:xfrm>
          <a:prstGeom prst="ellipse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174673" y="2269458"/>
            <a:ext cx="228600" cy="228600"/>
          </a:xfrm>
          <a:prstGeom prst="ellipse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953000" y="2480042"/>
            <a:ext cx="228600" cy="228600"/>
          </a:xfrm>
          <a:prstGeom prst="ellipse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083737" y="2780653"/>
            <a:ext cx="802463" cy="152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-2580000">
            <a:off x="2465962" y="2642431"/>
            <a:ext cx="802463" cy="152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16200000">
            <a:off x="3083737" y="2213490"/>
            <a:ext cx="802463" cy="152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7427137" y="2780653"/>
            <a:ext cx="802463" cy="152400"/>
          </a:xfrm>
          <a:prstGeom prst="roundRect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 rot="-2580000">
            <a:off x="6809362" y="2642431"/>
            <a:ext cx="802463" cy="152400"/>
          </a:xfrm>
          <a:prstGeom prst="roundRect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16200000">
            <a:off x="7427137" y="2213490"/>
            <a:ext cx="802463" cy="152400"/>
          </a:xfrm>
          <a:prstGeom prst="roundRect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209800" y="3048000"/>
            <a:ext cx="0" cy="236220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95800" y="762000"/>
            <a:ext cx="0" cy="5029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019800" y="3048000"/>
            <a:ext cx="0" cy="2362200"/>
          </a:xfrm>
          <a:prstGeom prst="line">
            <a:avLst/>
          </a:prstGeom>
          <a:ln w="28575">
            <a:solidFill>
              <a:srgbClr val="F307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8600" y="3048000"/>
            <a:ext cx="2096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i="1" dirty="0" smtClean="0">
                <a:latin typeface="Candara" pitchFamily="34" charset="0"/>
              </a:rPr>
              <a:t>Staphylococcus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Streptococcus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Enterococcus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Micrococcus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Lactococcus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Peptostreptococcus </a:t>
            </a:r>
            <a:r>
              <a:rPr lang="sr-Latn-RS" sz="1400" dirty="0" smtClean="0">
                <a:latin typeface="Candara" pitchFamily="34" charset="0"/>
              </a:rPr>
              <a:t>spp.</a:t>
            </a:r>
            <a:endParaRPr lang="en-US" sz="1400" dirty="0">
              <a:latin typeface="Candar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25328" y="3048000"/>
            <a:ext cx="19418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i="1" dirty="0" smtClean="0">
                <a:latin typeface="Candara" pitchFamily="34" charset="0"/>
              </a:rPr>
              <a:t>Listeria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Corynebacterium </a:t>
            </a:r>
            <a:r>
              <a:rPr lang="sr-Latn-RS" sz="1400" dirty="0" smtClean="0">
                <a:latin typeface="Candara" pitchFamily="34" charset="0"/>
              </a:rPr>
              <a:t>spp.</a:t>
            </a:r>
          </a:p>
          <a:p>
            <a:r>
              <a:rPr lang="sr-Latn-RS" sz="1400" i="1" dirty="0" smtClean="0">
                <a:latin typeface="Candara" pitchFamily="34" charset="0"/>
              </a:rPr>
              <a:t>Bacillus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Clostridium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Erysipelothrix </a:t>
            </a:r>
            <a:r>
              <a:rPr lang="sr-Latn-RS" sz="1400" dirty="0" smtClean="0">
                <a:latin typeface="Candara" pitchFamily="34" charset="0"/>
              </a:rPr>
              <a:t>spp.</a:t>
            </a:r>
          </a:p>
          <a:p>
            <a:r>
              <a:rPr lang="sr-Latn-RS" sz="1400" i="1" dirty="0" smtClean="0">
                <a:latin typeface="Candara" pitchFamily="34" charset="0"/>
              </a:rPr>
              <a:t>Lactobacillus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Rhodococcus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dirty="0" smtClean="0">
                <a:latin typeface="Candara" pitchFamily="34" charset="0"/>
              </a:rPr>
              <a:t>Aktinomicete</a:t>
            </a:r>
          </a:p>
          <a:p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48200" y="30480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i="1" dirty="0" smtClean="0">
                <a:latin typeface="Candara" pitchFamily="34" charset="0"/>
              </a:rPr>
              <a:t>Moraxella</a:t>
            </a:r>
            <a:r>
              <a:rPr lang="sr-Latn-RS" sz="1400" dirty="0" smtClean="0">
                <a:latin typeface="Candara" pitchFamily="34" charset="0"/>
              </a:rPr>
              <a:t> spp</a:t>
            </a:r>
            <a:r>
              <a:rPr lang="sr-Latn-RS" dirty="0" smtClean="0"/>
              <a:t>.</a:t>
            </a:r>
          </a:p>
          <a:p>
            <a:r>
              <a:rPr lang="sr-Latn-RS" sz="1400" i="1" dirty="0" smtClean="0"/>
              <a:t>Neisseria</a:t>
            </a:r>
            <a:r>
              <a:rPr lang="sr-Latn-RS" sz="1400" dirty="0" smtClean="0"/>
              <a:t> spp.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6096000" y="3065145"/>
            <a:ext cx="4419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i="1" dirty="0" smtClean="0">
                <a:latin typeface="Candara" pitchFamily="34" charset="0"/>
              </a:rPr>
              <a:t>Escherichia</a:t>
            </a:r>
            <a:r>
              <a:rPr lang="sr-Latn-RS" sz="1400" dirty="0" smtClean="0">
                <a:latin typeface="Candara" pitchFamily="34" charset="0"/>
              </a:rPr>
              <a:t> coli          </a:t>
            </a:r>
            <a:r>
              <a:rPr lang="sr-Latn-RS" sz="1400" i="1" dirty="0" smtClean="0">
                <a:latin typeface="Candara" pitchFamily="34" charset="0"/>
              </a:rPr>
              <a:t>Pasteurella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Salmonella</a:t>
            </a:r>
            <a:r>
              <a:rPr lang="sr-Latn-RS" sz="1400" dirty="0" smtClean="0">
                <a:latin typeface="Candara" pitchFamily="34" charset="0"/>
              </a:rPr>
              <a:t> spp.        </a:t>
            </a:r>
            <a:r>
              <a:rPr lang="sr-Latn-RS" sz="1400" i="1" dirty="0" smtClean="0">
                <a:latin typeface="Candara" pitchFamily="34" charset="0"/>
              </a:rPr>
              <a:t>Mannheimia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Shigella</a:t>
            </a:r>
            <a:r>
              <a:rPr lang="sr-Latn-RS" sz="1400" dirty="0" smtClean="0">
                <a:latin typeface="Candara" pitchFamily="34" charset="0"/>
              </a:rPr>
              <a:t> spp.               </a:t>
            </a:r>
            <a:r>
              <a:rPr lang="sr-Latn-RS" sz="1400" i="1" dirty="0" smtClean="0">
                <a:latin typeface="Candara" pitchFamily="34" charset="0"/>
              </a:rPr>
              <a:t>Bordetella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Proteus</a:t>
            </a:r>
            <a:r>
              <a:rPr lang="sr-Latn-RS" sz="1400" dirty="0" smtClean="0">
                <a:latin typeface="Candara" pitchFamily="34" charset="0"/>
              </a:rPr>
              <a:t> spp.               </a:t>
            </a:r>
            <a:r>
              <a:rPr lang="sr-Latn-RS" sz="1400" i="1" dirty="0" smtClean="0">
                <a:latin typeface="Candara" pitchFamily="34" charset="0"/>
              </a:rPr>
              <a:t>Francisella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Pseudomona</a:t>
            </a:r>
            <a:r>
              <a:rPr lang="sr-Latn-RS" sz="1400" dirty="0" smtClean="0">
                <a:latin typeface="Candara" pitchFamily="34" charset="0"/>
              </a:rPr>
              <a:t>s spp.   </a:t>
            </a:r>
            <a:r>
              <a:rPr lang="sr-Latn-RS" sz="1400" i="1" dirty="0" smtClean="0">
                <a:latin typeface="Candara" pitchFamily="34" charset="0"/>
              </a:rPr>
              <a:t>Vibrio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Klebsiella</a:t>
            </a:r>
            <a:r>
              <a:rPr lang="sr-Latn-RS" sz="1400" dirty="0" smtClean="0">
                <a:latin typeface="Candara" pitchFamily="34" charset="0"/>
              </a:rPr>
              <a:t> spp.           </a:t>
            </a:r>
            <a:r>
              <a:rPr lang="sr-Latn-RS" sz="1400" i="1" dirty="0" smtClean="0">
                <a:latin typeface="Candara" pitchFamily="34" charset="0"/>
              </a:rPr>
              <a:t>Campylobacte</a:t>
            </a:r>
            <a:r>
              <a:rPr lang="sr-Latn-RS" sz="1400" dirty="0" smtClean="0">
                <a:latin typeface="Candara" pitchFamily="34" charset="0"/>
              </a:rPr>
              <a:t>r spp.</a:t>
            </a:r>
          </a:p>
          <a:p>
            <a:r>
              <a:rPr lang="sr-Latn-RS" sz="1400" i="1" dirty="0" smtClean="0">
                <a:latin typeface="Candara" pitchFamily="34" charset="0"/>
              </a:rPr>
              <a:t>Yersinia</a:t>
            </a:r>
            <a:r>
              <a:rPr lang="sr-Latn-RS" sz="1400" dirty="0" smtClean="0">
                <a:latin typeface="Candara" pitchFamily="34" charset="0"/>
              </a:rPr>
              <a:t> spp.               </a:t>
            </a:r>
            <a:r>
              <a:rPr lang="sr-Latn-RS" sz="1400" i="1" dirty="0" smtClean="0">
                <a:latin typeface="Candara" pitchFamily="34" charset="0"/>
              </a:rPr>
              <a:t>Helicobacter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Brucella spp.</a:t>
            </a:r>
          </a:p>
          <a:p>
            <a:r>
              <a:rPr lang="sr-Latn-RS" sz="1400" i="1" dirty="0" smtClean="0">
                <a:latin typeface="Candara" pitchFamily="34" charset="0"/>
              </a:rPr>
              <a:t>Acinetobacter </a:t>
            </a:r>
            <a:r>
              <a:rPr lang="sr-Latn-RS" sz="1400" dirty="0" smtClean="0">
                <a:latin typeface="Candara" pitchFamily="34" charset="0"/>
              </a:rPr>
              <a:t>spp.</a:t>
            </a:r>
          </a:p>
          <a:p>
            <a:r>
              <a:rPr lang="sr-Latn-RS" sz="1400" i="1" dirty="0" smtClean="0">
                <a:latin typeface="Candara" pitchFamily="34" charset="0"/>
              </a:rPr>
              <a:t>Burkholderia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Haemophilus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r>
              <a:rPr lang="sr-Latn-RS" sz="1400" i="1" dirty="0" smtClean="0">
                <a:latin typeface="Candara" pitchFamily="34" charset="0"/>
              </a:rPr>
              <a:t>Taylorella</a:t>
            </a:r>
            <a:r>
              <a:rPr lang="sr-Latn-RS" sz="1400" dirty="0" smtClean="0">
                <a:latin typeface="Candara" pitchFamily="34" charset="0"/>
              </a:rPr>
              <a:t> spp.</a:t>
            </a:r>
          </a:p>
          <a:p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0" y="5791200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98526" y="6019800"/>
            <a:ext cx="8793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 smtClean="0">
                <a:latin typeface="Candara" pitchFamily="34" charset="0"/>
              </a:rPr>
              <a:t>...Rodovi </a:t>
            </a:r>
            <a:r>
              <a:rPr lang="it-IT" sz="1400" i="1" dirty="0" smtClean="0">
                <a:latin typeface="Candara" pitchFamily="34" charset="0"/>
              </a:rPr>
              <a:t>Borrelia</a:t>
            </a:r>
            <a:r>
              <a:rPr lang="sr-Latn-RS" sz="1400" i="1" dirty="0" smtClean="0">
                <a:latin typeface="Candara" pitchFamily="34" charset="0"/>
              </a:rPr>
              <a:t>,</a:t>
            </a:r>
            <a:r>
              <a:rPr lang="it-IT" sz="1400" dirty="0" smtClean="0">
                <a:latin typeface="Candara" pitchFamily="34" charset="0"/>
              </a:rPr>
              <a:t> </a:t>
            </a:r>
            <a:r>
              <a:rPr lang="it-IT" sz="1400" i="1" dirty="0" smtClean="0">
                <a:latin typeface="Candara" pitchFamily="34" charset="0"/>
              </a:rPr>
              <a:t>Treponem</a:t>
            </a:r>
            <a:r>
              <a:rPr lang="it-IT" sz="1400" dirty="0" smtClean="0">
                <a:latin typeface="Candara" pitchFamily="34" charset="0"/>
              </a:rPr>
              <a:t>a</a:t>
            </a:r>
            <a:r>
              <a:rPr lang="sr-Latn-RS" sz="1400" dirty="0" smtClean="0">
                <a:latin typeface="Candara" pitchFamily="34" charset="0"/>
              </a:rPr>
              <a:t>, </a:t>
            </a:r>
            <a:r>
              <a:rPr lang="en-US" sz="1400" i="1" dirty="0" err="1" smtClean="0">
                <a:latin typeface="Candara" pitchFamily="34" charset="0"/>
              </a:rPr>
              <a:t>Leptospira</a:t>
            </a:r>
            <a:r>
              <a:rPr lang="en-US" sz="1400" dirty="0">
                <a:latin typeface="Candara" pitchFamily="34" charset="0"/>
              </a:rPr>
              <a:t>, </a:t>
            </a:r>
            <a:r>
              <a:rPr lang="en-US" sz="1400" i="1" dirty="0" err="1" smtClean="0">
                <a:latin typeface="Candara" pitchFamily="34" charset="0"/>
              </a:rPr>
              <a:t>Brachyspira</a:t>
            </a:r>
            <a:r>
              <a:rPr lang="sr-Latn-RS" sz="1400" dirty="0" smtClean="0">
                <a:latin typeface="Candara" pitchFamily="34" charset="0"/>
              </a:rPr>
              <a:t>, </a:t>
            </a:r>
            <a:r>
              <a:rPr lang="sr-Latn-RS" sz="1400" i="1" dirty="0" smtClean="0">
                <a:latin typeface="Candara" pitchFamily="34" charset="0"/>
              </a:rPr>
              <a:t>Mycobacterium</a:t>
            </a:r>
            <a:r>
              <a:rPr lang="sr-Latn-RS" sz="1400" dirty="0" smtClean="0">
                <a:latin typeface="Candara" pitchFamily="34" charset="0"/>
              </a:rPr>
              <a:t>, </a:t>
            </a:r>
            <a:r>
              <a:rPr lang="sr-Latn-RS" sz="1400" i="1" dirty="0" smtClean="0">
                <a:latin typeface="Candara" pitchFamily="34" charset="0"/>
              </a:rPr>
              <a:t>Mycoplasma</a:t>
            </a:r>
            <a:r>
              <a:rPr lang="sr-Latn-RS" sz="1400" dirty="0" smtClean="0">
                <a:latin typeface="Candara" pitchFamily="34" charset="0"/>
              </a:rPr>
              <a:t>, </a:t>
            </a:r>
            <a:r>
              <a:rPr lang="en-US" sz="1400" i="1" dirty="0" err="1" smtClean="0">
                <a:latin typeface="Candara" pitchFamily="34" charset="0"/>
              </a:rPr>
              <a:t>Chlamydophila</a:t>
            </a:r>
            <a:r>
              <a:rPr lang="sr-Latn-RS" sz="1400" i="1" dirty="0" smtClean="0">
                <a:latin typeface="Candara" pitchFamily="34" charset="0"/>
              </a:rPr>
              <a:t>, </a:t>
            </a:r>
            <a:r>
              <a:rPr lang="en-US" sz="1400" i="1" dirty="0" smtClean="0">
                <a:latin typeface="Candara" pitchFamily="34" charset="0"/>
              </a:rPr>
              <a:t>Chlamydia</a:t>
            </a:r>
            <a:r>
              <a:rPr lang="sr-Latn-RS" sz="1400" dirty="0" smtClean="0">
                <a:latin typeface="Candara" pitchFamily="34" charset="0"/>
              </a:rPr>
              <a:t>, </a:t>
            </a:r>
            <a:r>
              <a:rPr lang="en-US" sz="1400" i="1" dirty="0" err="1" smtClean="0">
                <a:latin typeface="Candara" pitchFamily="34" charset="0"/>
              </a:rPr>
              <a:t>Coxiella</a:t>
            </a:r>
            <a:r>
              <a:rPr lang="sr-Latn-RS" sz="1400" i="1" dirty="0" smtClean="0">
                <a:latin typeface="Candara" pitchFamily="34" charset="0"/>
              </a:rPr>
              <a:t>, Anaplasma, Erlichia...</a:t>
            </a:r>
            <a:endParaRPr lang="en-US" sz="1400" i="1" dirty="0">
              <a:latin typeface="Candara" pitchFamily="34" charset="0"/>
            </a:endParaRPr>
          </a:p>
        </p:txBody>
      </p:sp>
      <p:pic>
        <p:nvPicPr>
          <p:cNvPr id="46" name="Picture 45" descr="C:\Users\Isidora\Desktop\prsktikum slike\slike iz starog praktikuma\2007.08.20 Mikrobiologija\Slike\tifovi\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6336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46" descr="C:\Users\Isidora\Desktop\prsktikum slike\slike iz starog praktikuma\2007.08.20 Mikrobiologija\Slike\tifovi\1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040" y="0"/>
            <a:ext cx="2211033" cy="1295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44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sidora\Desktop\structure-gram-negative-bacteria-cell-wall-d-illustration-8417467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25" b="962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90317"/>
            <a:ext cx="6400765" cy="640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sidora\Desktop\structure-gram-positive-bacteria-cell-wall-d-illustration-84181826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50" b="95125" l="10000" r="92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1600200"/>
            <a:ext cx="51054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2945" y="523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Candara" pitchFamily="34" charset="0"/>
              </a:rPr>
              <a:t>   ГРАМ - ПОЗИТИВНЕ                             ГРАМ - НЕГАТИВНЕ</a:t>
            </a:r>
            <a:endParaRPr lang="en-US" sz="2400" b="1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90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449" y="4891343"/>
            <a:ext cx="1687599" cy="713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816" y="73967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ПОСТУПАК: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4816" y="577196"/>
            <a:ext cx="8100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Candara" pitchFamily="34" charset="0"/>
              </a:rPr>
              <a:t>Г</a:t>
            </a:r>
            <a:r>
              <a:rPr lang="sr-Cyrl-RS" sz="2400" dirty="0" smtClean="0">
                <a:latin typeface="Candara" pitchFamily="34" charset="0"/>
              </a:rPr>
              <a:t>енцијана љубичасто – примарна боја (2-3 минута) </a:t>
            </a:r>
          </a:p>
          <a:p>
            <a:r>
              <a:rPr lang="sr-Cyrl-RS" sz="2400" b="1" dirty="0" smtClean="0">
                <a:latin typeface="Candara" pitchFamily="34" charset="0"/>
              </a:rPr>
              <a:t>Л</a:t>
            </a:r>
            <a:r>
              <a:rPr lang="sr-Cyrl-RS" sz="2400" dirty="0" smtClean="0">
                <a:latin typeface="Candara" pitchFamily="34" charset="0"/>
              </a:rPr>
              <a:t>угол – штав (1-2 минута)</a:t>
            </a:r>
          </a:p>
          <a:p>
            <a:r>
              <a:rPr lang="sr-Cyrl-RS" sz="2400" b="1" dirty="0" smtClean="0">
                <a:latin typeface="Candara" pitchFamily="34" charset="0"/>
              </a:rPr>
              <a:t>А</a:t>
            </a:r>
            <a:r>
              <a:rPr lang="sr-Cyrl-RS" sz="2400" dirty="0" smtClean="0">
                <a:latin typeface="Candara" pitchFamily="34" charset="0"/>
              </a:rPr>
              <a:t>лкохол (96%)</a:t>
            </a:r>
          </a:p>
          <a:p>
            <a:r>
              <a:rPr lang="sr-Cyrl-RS" sz="2400" b="1" dirty="0" smtClean="0">
                <a:latin typeface="Candara" pitchFamily="34" charset="0"/>
              </a:rPr>
              <a:t>В</a:t>
            </a:r>
            <a:r>
              <a:rPr lang="sr-Cyrl-RS" sz="2400" dirty="0" smtClean="0">
                <a:latin typeface="Candara" pitchFamily="34" charset="0"/>
              </a:rPr>
              <a:t>ода</a:t>
            </a:r>
          </a:p>
          <a:p>
            <a:r>
              <a:rPr lang="sr-Cyrl-RS" sz="2400" b="1" dirty="0" smtClean="0">
                <a:latin typeface="Candara" pitchFamily="34" charset="0"/>
              </a:rPr>
              <a:t>К</a:t>
            </a:r>
            <a:r>
              <a:rPr lang="sr-Cyrl-RS" sz="2400" dirty="0" smtClean="0">
                <a:latin typeface="Candara" pitchFamily="34" charset="0"/>
              </a:rPr>
              <a:t>арбол фуксин – секундарна боја (15-30 секунди)</a:t>
            </a:r>
          </a:p>
          <a:p>
            <a:r>
              <a:rPr lang="sr-Cyrl-RS" sz="2400" b="1" dirty="0" smtClean="0">
                <a:latin typeface="Candara" pitchFamily="34" charset="0"/>
              </a:rPr>
              <a:t>О</a:t>
            </a:r>
            <a:r>
              <a:rPr lang="sr-Cyrl-RS" sz="2400" dirty="0" smtClean="0">
                <a:latin typeface="Candara" pitchFamily="34" charset="0"/>
              </a:rPr>
              <a:t>прати (вода)</a:t>
            </a:r>
            <a:endParaRPr lang="en-US" sz="2400" dirty="0">
              <a:latin typeface="Candara" pitchFamily="34" charset="0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151" y="4891343"/>
            <a:ext cx="1544092" cy="510309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062" y="4849779"/>
            <a:ext cx="1768808" cy="585420"/>
          </a:xfrm>
          <a:prstGeom prst="rect">
            <a:avLst/>
          </a:prstGeom>
        </p:spPr>
      </p:pic>
      <p:pic>
        <p:nvPicPr>
          <p:cNvPr id="27" name="Picture 26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00" b="100000" l="9778" r="98667">
                        <a14:foregroundMark x1="16444" y1="78667" x2="21778" y2="78667"/>
                        <a14:foregroundMark x1="88444" y1="81333" x2="89333" y2="4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663" y="4874774"/>
            <a:ext cx="1644213" cy="543446"/>
          </a:xfrm>
          <a:prstGeom prst="rect">
            <a:avLst/>
          </a:prstGeom>
        </p:spPr>
      </p:pic>
      <p:pic>
        <p:nvPicPr>
          <p:cNvPr id="28" name="Picture 27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89" b="89041" l="10000" r="100000">
                        <a14:foregroundMark x1="80909" y1="71233" x2="89545" y2="616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730" y="4871460"/>
            <a:ext cx="1603052" cy="530192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400"/>
            <a:ext cx="1479569" cy="1275773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994" y="5499102"/>
            <a:ext cx="1451758" cy="1250368"/>
          </a:xfrm>
          <a:prstGeom prst="rect">
            <a:avLst/>
          </a:prstGeom>
        </p:spPr>
      </p:pic>
      <p:pic>
        <p:nvPicPr>
          <p:cNvPr id="32" name="Picture 31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514" y="5470383"/>
            <a:ext cx="1485132" cy="1279087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10" y="5486400"/>
            <a:ext cx="1477344" cy="1271355"/>
          </a:xfrm>
          <a:prstGeom prst="rect">
            <a:avLst/>
          </a:prstGeom>
        </p:spPr>
      </p:pic>
      <p:pic>
        <p:nvPicPr>
          <p:cNvPr id="34" name="Picture 3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248" y="5499102"/>
            <a:ext cx="1468445" cy="1263623"/>
          </a:xfrm>
          <a:prstGeom prst="rect">
            <a:avLst/>
          </a:prstGeom>
        </p:spPr>
      </p:pic>
      <p:pic>
        <p:nvPicPr>
          <p:cNvPr id="35" name="Picture 34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371" y="5501310"/>
            <a:ext cx="1461770" cy="1259205"/>
          </a:xfrm>
          <a:prstGeom prst="rect">
            <a:avLst/>
          </a:prstGeom>
        </p:spPr>
      </p:pic>
      <p:pic>
        <p:nvPicPr>
          <p:cNvPr id="36" name="Picture 35"/>
          <p:cNvPicPr/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459" b="89189" l="9865" r="100000">
                        <a14:foregroundMark x1="87892" y1="68919" x2="80269" y2="68919"/>
                        <a14:foregroundMark x1="16143" y1="74324" x2="60538" y2="79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87" y="4886771"/>
            <a:ext cx="1623076" cy="536819"/>
          </a:xfrm>
          <a:prstGeom prst="rect">
            <a:avLst/>
          </a:prstGeom>
        </p:spPr>
      </p:pic>
      <p:pic>
        <p:nvPicPr>
          <p:cNvPr id="37" name="Picture 36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099" y="3779387"/>
            <a:ext cx="1260415" cy="1182990"/>
          </a:xfrm>
          <a:prstGeom prst="rect">
            <a:avLst/>
          </a:prstGeom>
        </p:spPr>
      </p:pic>
      <p:pic>
        <p:nvPicPr>
          <p:cNvPr id="38" name="Picture 37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825" y="3745051"/>
            <a:ext cx="1268202" cy="1189617"/>
          </a:xfrm>
          <a:prstGeom prst="rect">
            <a:avLst/>
          </a:prstGeom>
        </p:spPr>
      </p:pic>
      <p:pic>
        <p:nvPicPr>
          <p:cNvPr id="39" name="Picture 38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572" y="3754582"/>
            <a:ext cx="1301576" cy="1221650"/>
          </a:xfrm>
          <a:prstGeom prst="rect">
            <a:avLst/>
          </a:prstGeom>
        </p:spPr>
      </p:pic>
      <p:pic>
        <p:nvPicPr>
          <p:cNvPr id="40" name="Picture 39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159" y="3779387"/>
            <a:ext cx="1284889" cy="1206186"/>
          </a:xfrm>
          <a:prstGeom prst="rect">
            <a:avLst/>
          </a:prstGeom>
        </p:spPr>
      </p:pic>
      <p:pic>
        <p:nvPicPr>
          <p:cNvPr id="41" name="Picture 40"/>
          <p:cNvPicPr/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77841">
                        <a14:foregroundMark x1="18750" y1="74850" x2="69318" y2="10778"/>
                        <a14:foregroundMark x1="13636" y1="93413" x2="5114" y2="88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780492"/>
            <a:ext cx="1284889" cy="1205081"/>
          </a:xfrm>
          <a:prstGeom prst="rect">
            <a:avLst/>
          </a:prstGeom>
        </p:spPr>
      </p:pic>
      <p:pic>
        <p:nvPicPr>
          <p:cNvPr id="42" name="Picture 41" descr="Untitled"/>
          <p:cNvPicPr/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49" y="3713018"/>
            <a:ext cx="1120245" cy="1221650"/>
          </a:xfrm>
          <a:prstGeom prst="rect">
            <a:avLst/>
          </a:prstGeom>
          <a:noFill/>
        </p:spPr>
      </p:pic>
      <p:sp>
        <p:nvSpPr>
          <p:cNvPr id="43" name="TextBox 42"/>
          <p:cNvSpPr txBox="1"/>
          <p:nvPr/>
        </p:nvSpPr>
        <p:spPr>
          <a:xfrm>
            <a:off x="169225" y="2917923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ПРИНЦИП: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72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82879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RS" dirty="0"/>
              <a:t>	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782" y="55626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Candara" pitchFamily="34" charset="0"/>
              </a:rPr>
              <a:t>Танак ћелијски зид...</a:t>
            </a:r>
          </a:p>
          <a:p>
            <a:r>
              <a:rPr lang="sr-Cyrl-RS" sz="2400" b="1" dirty="0" smtClean="0">
                <a:latin typeface="Candara" pitchFamily="34" charset="0"/>
              </a:rPr>
              <a:t>Грам варијабилност...</a:t>
            </a:r>
          </a:p>
          <a:p>
            <a:r>
              <a:rPr lang="sr-Cyrl-RS" sz="2400" b="1" dirty="0" smtClean="0">
                <a:latin typeface="Candara" pitchFamily="34" charset="0"/>
              </a:rPr>
              <a:t>Модификације...</a:t>
            </a:r>
          </a:p>
        </p:txBody>
      </p:sp>
      <p:pic>
        <p:nvPicPr>
          <p:cNvPr id="4098" name="Picture 2" descr="C:\Users\Isidora\Desktop\main-qimg-a681e47b9e464ee1cb3345a9decb1c0c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766"/>
            <a:ext cx="7620000" cy="559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75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103031"/>
            <a:ext cx="4191000" cy="5847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-152400" y="103031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Candara" pitchFamily="34" charset="0"/>
              </a:rPr>
              <a:t>  </a:t>
            </a:r>
            <a:r>
              <a:rPr lang="sr-Cyrl-RS" sz="3200" b="1" dirty="0" smtClean="0">
                <a:solidFill>
                  <a:srgbClr val="C00000"/>
                </a:solidFill>
                <a:latin typeface="Candara" pitchFamily="34" charset="0"/>
              </a:rPr>
              <a:t> </a:t>
            </a:r>
            <a:r>
              <a:rPr lang="sr-Cyrl-RS" sz="2400" b="1" dirty="0" smtClean="0">
                <a:solidFill>
                  <a:srgbClr val="C00000"/>
                </a:solidFill>
                <a:latin typeface="Candara" pitchFamily="34" charset="0"/>
              </a:rPr>
              <a:t>БОЈЕЊЕ </a:t>
            </a:r>
            <a:r>
              <a:rPr lang="sr-Cyrl-RS" sz="2400" b="1" dirty="0">
                <a:solidFill>
                  <a:srgbClr val="C00000"/>
                </a:solidFill>
                <a:latin typeface="Candara" pitchFamily="34" charset="0"/>
              </a:rPr>
              <a:t>ПО </a:t>
            </a:r>
            <a:r>
              <a:rPr lang="en-US" sz="2400" b="1" i="1" dirty="0" smtClean="0">
                <a:solidFill>
                  <a:srgbClr val="C00000"/>
                </a:solidFill>
                <a:latin typeface="Candara" pitchFamily="34" charset="0"/>
              </a:rPr>
              <a:t>ZIEHL-NEELSEN-</a:t>
            </a:r>
            <a:r>
              <a:rPr lang="sr-Cyrl-RS" sz="2400" b="1" i="1" dirty="0" smtClean="0">
                <a:solidFill>
                  <a:srgbClr val="C00000"/>
                </a:solidFill>
                <a:latin typeface="Candara" pitchFamily="34" charset="0"/>
              </a:rPr>
              <a:t>У</a:t>
            </a:r>
            <a:endParaRPr lang="en-US" sz="24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762000"/>
            <a:ext cx="891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Candara" pitchFamily="34" charset="0"/>
              </a:rPr>
              <a:t>Ацидоалкохорезистентне бактерије</a:t>
            </a:r>
          </a:p>
          <a:p>
            <a:r>
              <a:rPr lang="sr-Cyrl-RS" sz="2400" dirty="0" smtClean="0">
                <a:latin typeface="Candara" pitchFamily="34" charset="0"/>
              </a:rPr>
              <a:t>Родови </a:t>
            </a:r>
            <a:r>
              <a:rPr lang="sr-Cyrl-RS" sz="2400" i="1" dirty="0" smtClean="0">
                <a:latin typeface="Candara" pitchFamily="34" charset="0"/>
              </a:rPr>
              <a:t>М</a:t>
            </a:r>
            <a:r>
              <a:rPr lang="en-US" sz="2400" i="1" dirty="0" err="1" smtClean="0">
                <a:latin typeface="Candara" pitchFamily="34" charset="0"/>
              </a:rPr>
              <a:t>ycobacterium</a:t>
            </a:r>
            <a:r>
              <a:rPr lang="en-US" sz="2400" i="1" dirty="0" smtClean="0">
                <a:latin typeface="Candara" pitchFamily="34" charset="0"/>
              </a:rPr>
              <a:t> </a:t>
            </a:r>
            <a:r>
              <a:rPr lang="sr-Cyrl-RS" sz="2400" dirty="0" smtClean="0">
                <a:latin typeface="Candara" pitchFamily="34" charset="0"/>
              </a:rPr>
              <a:t>и</a:t>
            </a:r>
            <a:r>
              <a:rPr lang="en-US" sz="2400" dirty="0" smtClean="0">
                <a:latin typeface="Candara" pitchFamily="34" charset="0"/>
              </a:rPr>
              <a:t> </a:t>
            </a:r>
            <a:endParaRPr lang="sr-Cyrl-RS" sz="2400" dirty="0" smtClean="0">
              <a:latin typeface="Candara" pitchFamily="34" charset="0"/>
            </a:endParaRPr>
          </a:p>
          <a:p>
            <a:r>
              <a:rPr lang="en-US" sz="2400" i="1" dirty="0" err="1" smtClean="0">
                <a:latin typeface="Candara" pitchFamily="34" charset="0"/>
              </a:rPr>
              <a:t>Brucella</a:t>
            </a:r>
            <a:r>
              <a:rPr lang="en-US" sz="2400" i="1" dirty="0" smtClean="0">
                <a:latin typeface="Candara" pitchFamily="34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Candara" pitchFamily="34" charset="0"/>
              </a:rPr>
              <a:t>(</a:t>
            </a:r>
            <a:r>
              <a:rPr lang="sr-Cyrl-RS" sz="2400" dirty="0" smtClean="0">
                <a:solidFill>
                  <a:srgbClr val="C00000"/>
                </a:solidFill>
                <a:latin typeface="Candara" pitchFamily="34" charset="0"/>
              </a:rPr>
              <a:t>модификовано бојење по </a:t>
            </a:r>
            <a:r>
              <a:rPr lang="en-US" sz="2400" i="1" dirty="0" err="1" smtClean="0">
                <a:solidFill>
                  <a:srgbClr val="C00000"/>
                </a:solidFill>
                <a:latin typeface="Candara" pitchFamily="34" charset="0"/>
              </a:rPr>
              <a:t>Ziehl</a:t>
            </a:r>
            <a:r>
              <a:rPr lang="en-US" sz="2400" i="1" dirty="0" smtClean="0">
                <a:solidFill>
                  <a:srgbClr val="C00000"/>
                </a:solidFill>
                <a:latin typeface="Candara" pitchFamily="34" charset="0"/>
              </a:rPr>
              <a:t> – </a:t>
            </a:r>
            <a:r>
              <a:rPr lang="en-US" sz="2400" i="1" dirty="0" err="1" smtClean="0">
                <a:solidFill>
                  <a:srgbClr val="C00000"/>
                </a:solidFill>
                <a:latin typeface="Candara" pitchFamily="34" charset="0"/>
              </a:rPr>
              <a:t>Neelsen</a:t>
            </a:r>
            <a:r>
              <a:rPr lang="en-US" sz="2400" i="1" dirty="0" smtClean="0">
                <a:solidFill>
                  <a:srgbClr val="C00000"/>
                </a:solidFill>
                <a:latin typeface="Candara" pitchFamily="34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Candara" pitchFamily="34" charset="0"/>
              </a:rPr>
              <a:t>–</a:t>
            </a:r>
            <a:r>
              <a:rPr lang="sr-Cyrl-RS" sz="2400" dirty="0" smtClean="0">
                <a:solidFill>
                  <a:srgbClr val="C00000"/>
                </a:solidFill>
                <a:latin typeface="Candara" pitchFamily="34" charset="0"/>
              </a:rPr>
              <a:t>у)</a:t>
            </a:r>
          </a:p>
          <a:p>
            <a:endParaRPr lang="sr-Cyrl-RS" sz="2400" i="1" dirty="0">
              <a:latin typeface="Candara" pitchFamily="34" charset="0"/>
            </a:endParaRPr>
          </a:p>
          <a:p>
            <a:r>
              <a:rPr lang="sr-Cyrl-RS" sz="2000" dirty="0" smtClean="0">
                <a:latin typeface="Candara" pitchFamily="34" charset="0"/>
              </a:rPr>
              <a:t>Карбол фуксин</a:t>
            </a:r>
          </a:p>
          <a:p>
            <a:r>
              <a:rPr lang="sr-Cyrl-RS" sz="2000" dirty="0" smtClean="0">
                <a:latin typeface="Candara" pitchFamily="34" charset="0"/>
              </a:rPr>
              <a:t>Вода</a:t>
            </a:r>
          </a:p>
          <a:p>
            <a:r>
              <a:rPr lang="en-US" sz="2000" dirty="0" smtClean="0">
                <a:latin typeface="Candara" pitchFamily="34" charset="0"/>
              </a:rPr>
              <a:t>K</a:t>
            </a:r>
            <a:r>
              <a:rPr lang="sr-Cyrl-RS" sz="2000" dirty="0" smtClean="0">
                <a:latin typeface="Candara" pitchFamily="34" charset="0"/>
              </a:rPr>
              <a:t>исели алкохол</a:t>
            </a:r>
          </a:p>
          <a:p>
            <a:r>
              <a:rPr lang="sr-Cyrl-RS" sz="2000" dirty="0" smtClean="0">
                <a:latin typeface="Candara" pitchFamily="34" charset="0"/>
              </a:rPr>
              <a:t>Метиленско плаво</a:t>
            </a:r>
            <a:endParaRPr lang="en-US" sz="2000" dirty="0">
              <a:latin typeface="Candara" pitchFamily="34" charset="0"/>
            </a:endParaRPr>
          </a:p>
        </p:txBody>
      </p:sp>
      <p:pic>
        <p:nvPicPr>
          <p:cNvPr id="6" name="Picture 5" descr="C:\Users\Isidora\Desktop\prsktikum slike\praktikum slike koje sam skidala\maxresdefaul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759" y="2193674"/>
            <a:ext cx="4294015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ounded Rectangle 7"/>
          <p:cNvSpPr/>
          <p:nvPr/>
        </p:nvSpPr>
        <p:spPr>
          <a:xfrm>
            <a:off x="55836" y="5046867"/>
            <a:ext cx="2958662" cy="5847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7221" y="5100935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C00000"/>
                </a:solidFill>
                <a:latin typeface="Candara" pitchFamily="34" charset="0"/>
              </a:rPr>
              <a:t>БОЈЕЊЕ ПО ГИМЗИ</a:t>
            </a:r>
            <a:endParaRPr lang="en-US" sz="24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220" y="5657671"/>
            <a:ext cx="5770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Candara" pitchFamily="34" charset="0"/>
              </a:rPr>
              <a:t>DIFF-QUICK</a:t>
            </a:r>
            <a:endParaRPr lang="sr-Cyrl-RS" sz="2400" b="1" dirty="0" smtClean="0">
              <a:solidFill>
                <a:srgbClr val="C00000"/>
              </a:solidFill>
              <a:latin typeface="Candara" pitchFamily="34" charset="0"/>
            </a:endParaRPr>
          </a:p>
          <a:p>
            <a:endParaRPr lang="en-US" sz="2400" b="1" dirty="0" smtClean="0">
              <a:solidFill>
                <a:srgbClr val="C00000"/>
              </a:solidFill>
              <a:latin typeface="Candara" pitchFamily="34" charset="0"/>
            </a:endParaRPr>
          </a:p>
          <a:p>
            <a:r>
              <a:rPr lang="sr-Cyrl-RS" sz="2400" b="1" dirty="0" smtClean="0">
                <a:solidFill>
                  <a:srgbClr val="C00000"/>
                </a:solidFill>
                <a:latin typeface="Candara" pitchFamily="34" charset="0"/>
              </a:rPr>
              <a:t>ИНДИРЕКТНО (НЕГАТИВНО) БОЈЕЊЕ</a:t>
            </a:r>
            <a:endParaRPr lang="en-US" sz="2400" b="1" dirty="0">
              <a:solidFill>
                <a:srgbClr val="C0000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984907"/>
              </p:ext>
            </p:extLst>
          </p:nvPr>
        </p:nvGraphicFramePr>
        <p:xfrm>
          <a:off x="-76200" y="0"/>
          <a:ext cx="9220200" cy="69248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/>
                <a:gridCol w="1828800"/>
                <a:gridCol w="1905000"/>
                <a:gridCol w="1752600"/>
                <a:gridCol w="1981200"/>
              </a:tblGrid>
              <a:tr h="1023582">
                <a:tc>
                  <a:txBody>
                    <a:bodyPr/>
                    <a:lstStyle/>
                    <a:p>
                      <a:pPr algn="ctr"/>
                      <a:r>
                        <a:rPr lang="sr-Cyrl-RS" sz="1800" b="1" dirty="0" smtClean="0">
                          <a:latin typeface="Candara" pitchFamily="34" charset="0"/>
                        </a:rPr>
                        <a:t>МЕТОДА</a:t>
                      </a:r>
                      <a:r>
                        <a:rPr lang="sr-Cyrl-RS" sz="1800" b="1" baseline="0" dirty="0" smtClean="0">
                          <a:latin typeface="Candara" pitchFamily="34" charset="0"/>
                        </a:rPr>
                        <a:t> БОЈЕЊА</a:t>
                      </a:r>
                      <a:endParaRPr lang="en-US" sz="1800" b="1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800" b="1" dirty="0" smtClean="0">
                          <a:latin typeface="Candara" pitchFamily="34" charset="0"/>
                        </a:rPr>
                        <a:t>ВРСТА БОЈЕЊА</a:t>
                      </a:r>
                      <a:endParaRPr lang="en-US" sz="1800" b="1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800" b="1" dirty="0" smtClean="0">
                          <a:latin typeface="Candara" pitchFamily="34" charset="0"/>
                        </a:rPr>
                        <a:t>СВРХА БОЈЕЊА</a:t>
                      </a:r>
                      <a:endParaRPr lang="en-US" sz="1800" b="1" dirty="0" smtClean="0">
                        <a:latin typeface="Candara" pitchFamily="34" charset="0"/>
                      </a:endParaRPr>
                    </a:p>
                    <a:p>
                      <a:pPr algn="ctr"/>
                      <a:endParaRPr lang="en-US" sz="1800" b="1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800" b="1" dirty="0" smtClean="0">
                          <a:latin typeface="Candara" pitchFamily="34" charset="0"/>
                        </a:rPr>
                        <a:t>РЕЗУЛТАТ БОЈЕЊА</a:t>
                      </a:r>
                      <a:endParaRPr lang="en-US" sz="1800" b="1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800" b="1" dirty="0" smtClean="0">
                          <a:latin typeface="Candara" pitchFamily="34" charset="0"/>
                        </a:rPr>
                        <a:t>ИЗГЛЕД БАКТЕРИЈА</a:t>
                      </a:r>
                      <a:r>
                        <a:rPr lang="sr-Cyrl-RS" sz="1800" b="1" baseline="0" dirty="0" smtClean="0">
                          <a:latin typeface="Candara" pitchFamily="34" charset="0"/>
                        </a:rPr>
                        <a:t> НА МИКРОСКОПУ</a:t>
                      </a:r>
                      <a:endParaRPr lang="en-US" sz="1800" b="1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1944806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Candara" pitchFamily="34" charset="0"/>
                        </a:rPr>
                        <a:t>Метиленско плаво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Candara" pitchFamily="34" charset="0"/>
                        </a:rPr>
                        <a:t>Просто монохроматско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Candara" pitchFamily="34" charset="0"/>
                        </a:rPr>
                        <a:t>Брза визуелизација облика бактерија и откривање присуства квасаца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Candara" pitchFamily="34" charset="0"/>
                        </a:rPr>
                        <a:t>Плаво обојене бактерије и квасци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Cyrl-RS" dirty="0" smtClean="0"/>
                    </a:p>
                    <a:p>
                      <a:endParaRPr lang="sr-Cyrl-RS" dirty="0" smtClean="0"/>
                    </a:p>
                    <a:p>
                      <a:endParaRPr lang="sr-Cyrl-RS" dirty="0" smtClean="0"/>
                    </a:p>
                    <a:p>
                      <a:endParaRPr lang="sr-Cyrl-RS" dirty="0" smtClean="0"/>
                    </a:p>
                    <a:p>
                      <a:endParaRPr lang="sr-Cyrl-R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1944806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Candara" pitchFamily="34" charset="0"/>
                        </a:rPr>
                        <a:t>Полихромно</a:t>
                      </a:r>
                      <a:r>
                        <a:rPr lang="sr-Cyrl-RS" baseline="0" dirty="0" smtClean="0">
                          <a:latin typeface="Candara" pitchFamily="34" charset="0"/>
                        </a:rPr>
                        <a:t> метиленско плаво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Candara" pitchFamily="34" charset="0"/>
                        </a:rPr>
                        <a:t>Просто метахроматско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Candara" pitchFamily="34" charset="0"/>
                        </a:rPr>
                        <a:t>Откривање присуства капсуле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Candara" pitchFamily="34" charset="0"/>
                        </a:rPr>
                        <a:t>Плаве бактерије окружене ружичастом капсулом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Cyrl-RS" dirty="0" smtClean="0"/>
                    </a:p>
                    <a:p>
                      <a:endParaRPr lang="sr-Cyrl-RS" dirty="0" smtClean="0"/>
                    </a:p>
                    <a:p>
                      <a:endParaRPr lang="sr-Cyrl-RS" dirty="0" smtClean="0"/>
                    </a:p>
                    <a:p>
                      <a:endParaRPr lang="sr-Cyrl-RS" dirty="0" smtClean="0"/>
                    </a:p>
                    <a:p>
                      <a:endParaRPr lang="sr-Cyrl-R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1944806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Candara" pitchFamily="34" charset="0"/>
                        </a:rPr>
                        <a:t>Разблажени карбол фуксин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Candara" pitchFamily="34" charset="0"/>
                        </a:rPr>
                        <a:t>Просто монохроматско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Candara" pitchFamily="34" charset="0"/>
                        </a:rPr>
                        <a:t>Бојење бактерија које теже</a:t>
                      </a:r>
                      <a:r>
                        <a:rPr lang="sr-Cyrl-RS" baseline="0" dirty="0" smtClean="0">
                          <a:latin typeface="Candara" pitchFamily="34" charset="0"/>
                        </a:rPr>
                        <a:t> примају боју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Candara" pitchFamily="34" charset="0"/>
                        </a:rPr>
                        <a:t>Црвено до ружичасто обојене бактерије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Cyrl-RS" dirty="0" smtClean="0"/>
                    </a:p>
                    <a:p>
                      <a:endParaRPr lang="sr-Cyrl-RS" dirty="0" smtClean="0"/>
                    </a:p>
                    <a:p>
                      <a:endParaRPr lang="sr-Cyrl-RS" dirty="0" smtClean="0"/>
                    </a:p>
                    <a:p>
                      <a:endParaRPr lang="sr-Cyrl-RS" dirty="0" smtClean="0"/>
                    </a:p>
                    <a:p>
                      <a:endParaRPr lang="sr-Cyrl-R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8" name="Picture 4" descr="C:\Users\Isidora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9" y="1219200"/>
            <a:ext cx="1776413" cy="164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sidora\Desktop\Untitled -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665" y="3124200"/>
            <a:ext cx="1891079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Isidora\Desktop\Untitled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897" y="5129377"/>
            <a:ext cx="1820847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61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832324"/>
              </p:ext>
            </p:extLst>
          </p:nvPr>
        </p:nvGraphicFramePr>
        <p:xfrm>
          <a:off x="-76200" y="0"/>
          <a:ext cx="9220200" cy="69248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/>
                <a:gridCol w="1905000"/>
                <a:gridCol w="2209800"/>
                <a:gridCol w="1828800"/>
                <a:gridCol w="1905000"/>
              </a:tblGrid>
              <a:tr h="1023582">
                <a:tc>
                  <a:txBody>
                    <a:bodyPr/>
                    <a:lstStyle/>
                    <a:p>
                      <a:pPr algn="ctr"/>
                      <a:r>
                        <a:rPr lang="sr-Cyrl-RS" sz="1800" b="1" dirty="0" smtClean="0">
                          <a:latin typeface="Candara" pitchFamily="34" charset="0"/>
                        </a:rPr>
                        <a:t>МЕТОДА</a:t>
                      </a:r>
                      <a:r>
                        <a:rPr lang="sr-Cyrl-RS" sz="1800" b="1" baseline="0" dirty="0" smtClean="0">
                          <a:latin typeface="Candara" pitchFamily="34" charset="0"/>
                        </a:rPr>
                        <a:t> БОЈЕЊА</a:t>
                      </a:r>
                      <a:endParaRPr lang="en-US" sz="1800" b="1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800" b="1" dirty="0" smtClean="0">
                          <a:latin typeface="Candara" pitchFamily="34" charset="0"/>
                        </a:rPr>
                        <a:t>ВРСТА БОЈЕЊА</a:t>
                      </a:r>
                      <a:endParaRPr lang="en-US" sz="1800" b="1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800" b="1" dirty="0" smtClean="0">
                          <a:latin typeface="Candara" pitchFamily="34" charset="0"/>
                        </a:rPr>
                        <a:t>СВРХА БОЈЕЊА</a:t>
                      </a:r>
                      <a:endParaRPr lang="en-US" sz="1800" b="1" dirty="0" smtClean="0">
                        <a:latin typeface="Candara" pitchFamily="34" charset="0"/>
                      </a:endParaRPr>
                    </a:p>
                    <a:p>
                      <a:pPr algn="ctr"/>
                      <a:endParaRPr lang="en-US" sz="1800" b="1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800" b="1" dirty="0" smtClean="0">
                          <a:latin typeface="Candara" pitchFamily="34" charset="0"/>
                        </a:rPr>
                        <a:t>РЕЗУЛТАТ БОЈЕЊА</a:t>
                      </a:r>
                      <a:endParaRPr lang="en-US" sz="1800" b="1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800" b="1" dirty="0" smtClean="0">
                          <a:latin typeface="Candara" pitchFamily="34" charset="0"/>
                        </a:rPr>
                        <a:t>ИЗГЛЕД БАКТЕРИЈА</a:t>
                      </a:r>
                      <a:r>
                        <a:rPr lang="sr-Cyrl-RS" sz="1800" b="1" baseline="0" dirty="0" smtClean="0">
                          <a:latin typeface="Candara" pitchFamily="34" charset="0"/>
                        </a:rPr>
                        <a:t> НА МИКРОСКОПУ</a:t>
                      </a:r>
                      <a:endParaRPr lang="en-US" sz="1800" b="1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1944806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Candara" pitchFamily="34" charset="0"/>
                        </a:rPr>
                        <a:t>Бојење по Граму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Candara" pitchFamily="34" charset="0"/>
                        </a:rPr>
                        <a:t>Сложено</a:t>
                      </a:r>
                    </a:p>
                    <a:p>
                      <a:pPr algn="ctr"/>
                      <a:r>
                        <a:rPr lang="sr-Cyrl-RS" dirty="0" smtClean="0">
                          <a:latin typeface="Candara" pitchFamily="34" charset="0"/>
                        </a:rPr>
                        <a:t>Сукцесивно</a:t>
                      </a:r>
                    </a:p>
                    <a:p>
                      <a:pPr algn="ctr"/>
                      <a:r>
                        <a:rPr lang="sr-Cyrl-RS" dirty="0" smtClean="0">
                          <a:latin typeface="Candara" pitchFamily="34" charset="0"/>
                        </a:rPr>
                        <a:t>Диференцијално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Candara" pitchFamily="34" charset="0"/>
                        </a:rPr>
                        <a:t>Разликовање Гр</a:t>
                      </a:r>
                      <a:r>
                        <a:rPr lang="sr-Cyrl-RS" baseline="0" dirty="0" smtClean="0">
                          <a:latin typeface="Candara" pitchFamily="34" charset="0"/>
                        </a:rPr>
                        <a:t> + </a:t>
                      </a:r>
                      <a:r>
                        <a:rPr lang="sr-Cyrl-RS" dirty="0" smtClean="0">
                          <a:latin typeface="Candara" pitchFamily="34" charset="0"/>
                        </a:rPr>
                        <a:t>и Гр</a:t>
                      </a:r>
                      <a:r>
                        <a:rPr lang="sr-Cyrl-RS" baseline="0" dirty="0" smtClean="0">
                          <a:latin typeface="Candara" pitchFamily="34" charset="0"/>
                        </a:rPr>
                        <a:t> - на основу грађе ћел. зида (+облик, распоред, величина)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Candara" pitchFamily="34" charset="0"/>
                        </a:rPr>
                        <a:t>Плаво</a:t>
                      </a:r>
                      <a:r>
                        <a:rPr lang="sr-Cyrl-RS" baseline="0" dirty="0" smtClean="0">
                          <a:latin typeface="Candara" pitchFamily="34" charset="0"/>
                        </a:rPr>
                        <a:t> (љубичасто) обојене Гр +</a:t>
                      </a:r>
                    </a:p>
                    <a:p>
                      <a:pPr algn="ctr"/>
                      <a:r>
                        <a:rPr lang="sr-Cyrl-RS" baseline="0" dirty="0" smtClean="0">
                          <a:latin typeface="Candara" pitchFamily="34" charset="0"/>
                        </a:rPr>
                        <a:t>Црвено (ружучасто) обојене Гр -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Cyrl-RS" dirty="0" smtClean="0"/>
                    </a:p>
                    <a:p>
                      <a:endParaRPr lang="sr-Cyrl-RS" dirty="0" smtClean="0"/>
                    </a:p>
                    <a:p>
                      <a:endParaRPr lang="sr-Cyrl-RS" dirty="0" smtClean="0"/>
                    </a:p>
                    <a:p>
                      <a:endParaRPr lang="sr-Cyrl-RS" dirty="0" smtClean="0"/>
                    </a:p>
                    <a:p>
                      <a:endParaRPr lang="sr-Cyrl-R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1944806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Candara" pitchFamily="34" charset="0"/>
                        </a:rPr>
                        <a:t>Бојење по</a:t>
                      </a:r>
                    </a:p>
                    <a:p>
                      <a:pPr algn="ctr"/>
                      <a:r>
                        <a:rPr lang="sr-Latn-RS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Ziehl-Neelsen</a:t>
                      </a:r>
                      <a:r>
                        <a:rPr lang="sr-Cyrl-RS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-у</a:t>
                      </a:r>
                      <a:endParaRPr lang="en-US" b="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Candara" pitchFamily="34" charset="0"/>
                        </a:rPr>
                        <a:t>Сложено</a:t>
                      </a:r>
                    </a:p>
                    <a:p>
                      <a:pPr algn="ctr"/>
                      <a:r>
                        <a:rPr lang="sr-Cyrl-RS" dirty="0" smtClean="0">
                          <a:latin typeface="Candara" pitchFamily="34" charset="0"/>
                        </a:rPr>
                        <a:t>Сукцесивно</a:t>
                      </a:r>
                    </a:p>
                    <a:p>
                      <a:pPr algn="ctr"/>
                      <a:r>
                        <a:rPr lang="sr-Cyrl-RS" dirty="0" smtClean="0">
                          <a:latin typeface="Candara" pitchFamily="34" charset="0"/>
                        </a:rPr>
                        <a:t>Диференцијално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Candara" pitchFamily="34" charset="0"/>
                        </a:rPr>
                        <a:t>Разликовање ацидоалкохорезистентних</a:t>
                      </a:r>
                      <a:r>
                        <a:rPr lang="sr-Cyrl-RS" baseline="0" dirty="0" smtClean="0">
                          <a:latin typeface="Candara" pitchFamily="34" charset="0"/>
                        </a:rPr>
                        <a:t> (</a:t>
                      </a:r>
                      <a:r>
                        <a:rPr lang="en-US" i="1" baseline="0" dirty="0" smtClean="0">
                          <a:latin typeface="Candara" pitchFamily="34" charset="0"/>
                        </a:rPr>
                        <a:t>Mycobacterium </a:t>
                      </a:r>
                      <a:r>
                        <a:rPr lang="en-US" baseline="0" dirty="0" smtClean="0">
                          <a:latin typeface="Candara" pitchFamily="34" charset="0"/>
                        </a:rPr>
                        <a:t>spp.</a:t>
                      </a:r>
                      <a:r>
                        <a:rPr lang="sr-Cyrl-RS" baseline="0" dirty="0" smtClean="0">
                          <a:latin typeface="Candara" pitchFamily="34" charset="0"/>
                        </a:rPr>
                        <a:t>) од </a:t>
                      </a:r>
                      <a:r>
                        <a:rPr lang="sr-Cyrl-RS" dirty="0" smtClean="0">
                          <a:latin typeface="Candara" pitchFamily="34" charset="0"/>
                        </a:rPr>
                        <a:t>осталих врста бактерија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Candara" pitchFamily="34" charset="0"/>
                        </a:rPr>
                        <a:t>Црвено обојене ААР бактерије, плаво обојене све остале бактерије и околно ткиво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Cyrl-RS" dirty="0" smtClean="0"/>
                    </a:p>
                    <a:p>
                      <a:endParaRPr lang="sr-Cyrl-RS" dirty="0" smtClean="0"/>
                    </a:p>
                    <a:p>
                      <a:endParaRPr lang="sr-Cyrl-RS" dirty="0" smtClean="0"/>
                    </a:p>
                    <a:p>
                      <a:endParaRPr lang="sr-Cyrl-RS" dirty="0" smtClean="0"/>
                    </a:p>
                    <a:p>
                      <a:endParaRPr lang="sr-Cyrl-R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1944806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Candara" pitchFamily="34" charset="0"/>
                        </a:rPr>
                        <a:t>Модификовани </a:t>
                      </a:r>
                      <a:r>
                        <a:rPr lang="sr-Latn-RS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Ziehl-Neelsen</a:t>
                      </a:r>
                      <a:r>
                        <a:rPr lang="sr-Cyrl-RS" dirty="0" smtClean="0">
                          <a:latin typeface="Candara" pitchFamily="34" charset="0"/>
                        </a:rPr>
                        <a:t> 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Candara" pitchFamily="34" charset="0"/>
                        </a:rPr>
                        <a:t>Сложено</a:t>
                      </a:r>
                    </a:p>
                    <a:p>
                      <a:pPr algn="ctr"/>
                      <a:r>
                        <a:rPr lang="sr-Cyrl-RS" dirty="0" smtClean="0">
                          <a:latin typeface="Candara" pitchFamily="34" charset="0"/>
                        </a:rPr>
                        <a:t>Сукцесивно</a:t>
                      </a:r>
                    </a:p>
                    <a:p>
                      <a:pPr algn="ctr"/>
                      <a:r>
                        <a:rPr lang="sr-Cyrl-RS" dirty="0" smtClean="0">
                          <a:latin typeface="Candara" pitchFamily="34" charset="0"/>
                        </a:rPr>
                        <a:t>Диференцијално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dirty="0" smtClean="0">
                          <a:latin typeface="Candara" pitchFamily="34" charset="0"/>
                        </a:rPr>
                        <a:t>Разликовање ацидоалкохорезистентних</a:t>
                      </a:r>
                      <a:r>
                        <a:rPr lang="sr-Cyrl-RS" baseline="0" dirty="0" smtClean="0">
                          <a:latin typeface="Candara" pitchFamily="34" charset="0"/>
                        </a:rPr>
                        <a:t> (</a:t>
                      </a:r>
                      <a:r>
                        <a:rPr lang="en-US" i="1" baseline="0" dirty="0" err="1" smtClean="0">
                          <a:latin typeface="Candara" pitchFamily="34" charset="0"/>
                        </a:rPr>
                        <a:t>Brucella</a:t>
                      </a:r>
                      <a:r>
                        <a:rPr lang="en-US" i="1" baseline="0" dirty="0" smtClean="0">
                          <a:latin typeface="Candara" pitchFamily="34" charset="0"/>
                        </a:rPr>
                        <a:t> </a:t>
                      </a:r>
                      <a:r>
                        <a:rPr lang="en-US" baseline="0" dirty="0" smtClean="0">
                          <a:latin typeface="Candara" pitchFamily="34" charset="0"/>
                        </a:rPr>
                        <a:t>spp.</a:t>
                      </a:r>
                      <a:r>
                        <a:rPr lang="sr-Cyrl-RS" baseline="0" dirty="0" smtClean="0">
                          <a:latin typeface="Candara" pitchFamily="34" charset="0"/>
                        </a:rPr>
                        <a:t>) од </a:t>
                      </a:r>
                      <a:r>
                        <a:rPr lang="sr-Cyrl-RS" dirty="0" smtClean="0">
                          <a:latin typeface="Candara" pitchFamily="34" charset="0"/>
                        </a:rPr>
                        <a:t>осталих врста бактерија</a:t>
                      </a:r>
                      <a:endParaRPr lang="en-US" dirty="0" smtClean="0">
                        <a:latin typeface="Candara" pitchFamily="34" charset="0"/>
                      </a:endParaRPr>
                    </a:p>
                    <a:p>
                      <a:pPr algn="ctr"/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dirty="0" smtClean="0">
                          <a:latin typeface="Candara" pitchFamily="34" charset="0"/>
                        </a:rPr>
                        <a:t>Црвено обојене ААР бактерије, плаво обојене све остале бактерије и околно ткиво</a:t>
                      </a:r>
                      <a:endParaRPr lang="en-US" dirty="0" smtClean="0">
                        <a:latin typeface="Candara" pitchFamily="34" charset="0"/>
                      </a:endParaRPr>
                    </a:p>
                    <a:p>
                      <a:pPr algn="ctr"/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Cyrl-RS" dirty="0" smtClean="0"/>
                    </a:p>
                    <a:p>
                      <a:endParaRPr lang="sr-Cyrl-RS" dirty="0" smtClean="0"/>
                    </a:p>
                    <a:p>
                      <a:endParaRPr lang="sr-Cyrl-RS" dirty="0" smtClean="0"/>
                    </a:p>
                    <a:p>
                      <a:endParaRPr lang="sr-Cyrl-RS" dirty="0" smtClean="0"/>
                    </a:p>
                    <a:p>
                      <a:endParaRPr lang="sr-Cyrl-R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Users\Isidora\Desktop\Untitled - Copy (3)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05" b="96396" l="8197" r="934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835" y="1066800"/>
            <a:ext cx="2117518" cy="192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Isidora\Desktop\Untitled - Copy (4) - Copy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03" b="96396" l="5738" r="983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541" y="3124939"/>
            <a:ext cx="1909917" cy="173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Isidora\Desktop\Untitled - Copy (4) - Copy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03" b="96396" l="5738" r="983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541" y="5030952"/>
            <a:ext cx="2008107" cy="182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1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2547</TotalTime>
  <Words>617</Words>
  <Application>Microsoft Office PowerPoint</Application>
  <PresentationFormat>On-screen Show (4:3)</PresentationFormat>
  <Paragraphs>193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Isidora</dc:creator>
  <cp:lastModifiedBy>Isidora</cp:lastModifiedBy>
  <cp:revision>42</cp:revision>
  <dcterms:created xsi:type="dcterms:W3CDTF">2006-08-16T00:00:00Z</dcterms:created>
  <dcterms:modified xsi:type="dcterms:W3CDTF">2021-12-04T17:48:33Z</dcterms:modified>
</cp:coreProperties>
</file>