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CC"/>
    <a:srgbClr val="3C16D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sEid5YES4&amp;ab_channel=GinaRiggio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cQndDoO-Ng&amp;ab_channel=MicrobiologyteachingvideosatNUIGalway" TargetMode="External"/><Relationship Id="rId5" Type="http://schemas.openxmlformats.org/officeDocument/2006/relationships/hyperlink" Target="https://www.youtube.com/watch?v=FJoEMPPr2Ho&amp;ab_channel=MicrobiologyteachingvideosatNUIGalway" TargetMode="External"/><Relationship Id="rId4" Type="http://schemas.openxmlformats.org/officeDocument/2006/relationships/hyperlink" Target="https://www.youtube.com/watch?v=cneascR3OEc&amp;ab_channel=BioNet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89363" y="152400"/>
            <a:ext cx="6477000" cy="6001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4173" y="152400"/>
            <a:ext cx="7207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FFC000"/>
                </a:solidFill>
                <a:latin typeface="Candara" pitchFamily="34" charset="0"/>
              </a:rPr>
              <a:t>МИКРОСКОПСКИ ПРЕПАРАТИ</a:t>
            </a:r>
          </a:p>
          <a:p>
            <a:pPr algn="ctr"/>
            <a:endParaRPr lang="sr-Cyrl-RS" sz="36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71800" y="752564"/>
            <a:ext cx="1676400" cy="602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34263" y="752564"/>
            <a:ext cx="1905000" cy="616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46680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НЕОБОЈЕНИ (НАТИВНИ)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9463" y="146680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ОБОЈЕНИ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2297803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andara" pitchFamily="34" charset="0"/>
              </a:rPr>
              <a:t>Микроорганизми су </a:t>
            </a:r>
            <a:r>
              <a:rPr lang="sr-Cyrl-RS" b="1" dirty="0" smtClean="0">
                <a:latin typeface="Candara" pitchFamily="34" charset="0"/>
              </a:rPr>
              <a:t>живи</a:t>
            </a:r>
            <a:r>
              <a:rPr lang="sr-Cyrl-RS" dirty="0" smtClean="0">
                <a:latin typeface="Candara" pitchFamily="34" charset="0"/>
              </a:rPr>
              <a:t> јер изостају фазе фиксирања и бојења</a:t>
            </a:r>
          </a:p>
          <a:p>
            <a:pPr algn="ctr"/>
            <a:endParaRPr lang="sr-Cyrl-RS" dirty="0">
              <a:latin typeface="Candara" pitchFamily="34" charset="0"/>
            </a:endParaRP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C000"/>
                </a:solidFill>
                <a:latin typeface="Candara" pitchFamily="34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C000"/>
                </a:solidFill>
                <a:latin typeface="Candara" pitchFamily="34" charset="0"/>
              </a:rPr>
              <a:t>Микроскопирање</a:t>
            </a: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7863" y="20574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andara" pitchFamily="34" charset="0"/>
              </a:rPr>
              <a:t>Микроорганизми су </a:t>
            </a:r>
            <a:r>
              <a:rPr lang="sr-Cyrl-RS" b="1" dirty="0" smtClean="0">
                <a:solidFill>
                  <a:srgbClr val="7030A0"/>
                </a:solidFill>
                <a:latin typeface="Candara" pitchFamily="34" charset="0"/>
              </a:rPr>
              <a:t>инактивисани </a:t>
            </a:r>
            <a:r>
              <a:rPr lang="sr-Cyrl-RS" dirty="0" smtClean="0">
                <a:latin typeface="Candara" pitchFamily="34" charset="0"/>
              </a:rPr>
              <a:t>услед фиксирања и бојења препарата</a:t>
            </a:r>
          </a:p>
          <a:p>
            <a:pPr algn="ctr"/>
            <a:endParaRPr lang="sr-Cyrl-RS" dirty="0">
              <a:latin typeface="Candara" pitchFamily="34" charset="0"/>
            </a:endParaRP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C000"/>
                </a:solidFill>
                <a:latin typeface="Candara" pitchFamily="34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7030A0"/>
                </a:solidFill>
                <a:latin typeface="Candara" pitchFamily="34" charset="0"/>
              </a:rPr>
              <a:t>Сушење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7030A0"/>
                </a:solidFill>
                <a:latin typeface="Candara" pitchFamily="34" charset="0"/>
              </a:rPr>
              <a:t>Фиксирање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7030A0"/>
                </a:solidFill>
                <a:latin typeface="Candara" pitchFamily="34" charset="0"/>
              </a:rPr>
              <a:t>Бојење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solidFill>
                  <a:srgbClr val="FFC000"/>
                </a:solidFill>
                <a:latin typeface="Candara" pitchFamily="34" charset="0"/>
              </a:rPr>
              <a:t>Микроскопирање</a:t>
            </a: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16" name="Picture 3" descr="C:\Users\Isidora\Desktop\117851909-microscopic-view-of-the-fungi-candida-albicans-in-the-native-prepa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6" b="98323" l="4000" r="95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183"/>
            <a:ext cx="2881745" cy="27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New-Pi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08" y="4642723"/>
            <a:ext cx="2719037" cy="21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9400" y="117764"/>
            <a:ext cx="3429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7186" y="152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ПРОСТА БОЈЕЊА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06" y="678838"/>
            <a:ext cx="902229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33CC"/>
                </a:solidFill>
                <a:latin typeface="Candara" pitchFamily="34" charset="0"/>
              </a:rPr>
              <a:t>3. БОЈЕЊЕ КАРБОЛ ФУКСИНОМ</a:t>
            </a:r>
          </a:p>
          <a:p>
            <a:pPr algn="ctr"/>
            <a:r>
              <a:rPr lang="sr-Cyrl-RS" sz="2400" dirty="0" smtClean="0">
                <a:solidFill>
                  <a:srgbClr val="FF33CC"/>
                </a:solidFill>
                <a:latin typeface="Candara" pitchFamily="34" charset="0"/>
              </a:rPr>
              <a:t>ПРОСТО-МОНОХРОМАТСКО</a:t>
            </a: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Сврха: </a:t>
            </a:r>
            <a:r>
              <a:rPr lang="sr-Cyrl-RS" sz="2400" dirty="0" smtClean="0">
                <a:latin typeface="Candara" pitchFamily="34" charset="0"/>
              </a:rPr>
              <a:t>Бојење бактерија које теже примају боју </a:t>
            </a:r>
            <a:r>
              <a:rPr lang="en-US" sz="2400" dirty="0">
                <a:latin typeface="Candara" pitchFamily="34" charset="0"/>
              </a:rPr>
              <a:t>(</a:t>
            </a:r>
            <a:r>
              <a:rPr lang="en-US" sz="2400" i="1" dirty="0">
                <a:latin typeface="Candara" pitchFamily="34" charset="0"/>
              </a:rPr>
              <a:t>Campylobacter</a:t>
            </a:r>
            <a:r>
              <a:rPr lang="en-US" sz="2400" dirty="0">
                <a:latin typeface="Candara" pitchFamily="34" charset="0"/>
              </a:rPr>
              <a:t> spp., </a:t>
            </a:r>
            <a:r>
              <a:rPr lang="en-US" sz="2400" i="1" dirty="0" err="1">
                <a:latin typeface="Candara" pitchFamily="34" charset="0"/>
              </a:rPr>
              <a:t>Brachyspira</a:t>
            </a:r>
            <a:r>
              <a:rPr lang="en-US" sz="2400" i="1" dirty="0">
                <a:latin typeface="Candara" pitchFamily="34" charset="0"/>
              </a:rPr>
              <a:t> </a:t>
            </a:r>
            <a:r>
              <a:rPr lang="en-US" sz="2400" i="1" dirty="0" err="1">
                <a:latin typeface="Candara" pitchFamily="34" charset="0"/>
              </a:rPr>
              <a:t>hyodisenteriae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i="1" dirty="0" err="1">
                <a:latin typeface="Candara" pitchFamily="34" charset="0"/>
              </a:rPr>
              <a:t>Fusobacterium</a:t>
            </a:r>
            <a:r>
              <a:rPr lang="en-US" sz="2400" i="1" dirty="0">
                <a:latin typeface="Candara" pitchFamily="34" charset="0"/>
              </a:rPr>
              <a:t> </a:t>
            </a:r>
            <a:r>
              <a:rPr lang="en-US" sz="2400" i="1" dirty="0" err="1" smtClean="0">
                <a:latin typeface="Candara" pitchFamily="34" charset="0"/>
              </a:rPr>
              <a:t>necrophorum</a:t>
            </a:r>
            <a:r>
              <a:rPr lang="sr-Cyrl-RS" sz="2400" i="1" dirty="0" smtClean="0">
                <a:latin typeface="Candara" pitchFamily="34" charset="0"/>
              </a:rPr>
              <a:t>...)</a:t>
            </a:r>
            <a:r>
              <a:rPr lang="en-US" sz="2400" i="1" dirty="0" smtClean="0">
                <a:latin typeface="Candara" pitchFamily="34" charset="0"/>
              </a:rPr>
              <a:t> </a:t>
            </a:r>
          </a:p>
          <a:p>
            <a:endParaRPr lang="en-US" sz="2400" b="1" i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Поступак: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Израда препарата (сушење, фиксирање топлотом) и припрема радног раствора боје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Боја (карбол фуксин) се наноси на добро осушен и фиксиран препарат и остави да делује 4 минута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Испирање водом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Сушење и микроскопирање</a:t>
            </a:r>
            <a:endParaRPr lang="en-US" sz="2400" dirty="0" smtClean="0"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Резултат: </a:t>
            </a:r>
            <a:r>
              <a:rPr lang="sr-Cyrl-RS" sz="2400" dirty="0" smtClean="0">
                <a:latin typeface="Candara" pitchFamily="34" charset="0"/>
              </a:rPr>
              <a:t>ружичасто обојене бактерије</a:t>
            </a:r>
          </a:p>
          <a:p>
            <a:r>
              <a:rPr lang="sr-Cyrl-RS" sz="2400" dirty="0" smtClean="0">
                <a:latin typeface="Candara" pitchFamily="34" charset="0"/>
              </a:rPr>
              <a:t> које не би добро примиле боју приликом</a:t>
            </a:r>
          </a:p>
          <a:p>
            <a:r>
              <a:rPr lang="sr-Cyrl-RS" sz="2400" dirty="0" smtClean="0">
                <a:latin typeface="Candara" pitchFamily="34" charset="0"/>
              </a:rPr>
              <a:t> бојења по Граму</a:t>
            </a:r>
          </a:p>
          <a:p>
            <a:pPr marL="457200" indent="-457200">
              <a:buAutoNum type="arabicPeriod"/>
            </a:pPr>
            <a:endParaRPr lang="sr-Cyrl-R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3C16DC"/>
              </a:solidFill>
              <a:latin typeface="Candara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173730" cy="233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2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61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745" y="43883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ndara" pitchFamily="34" charset="0"/>
              </a:rPr>
              <a:t>1. Покретљивост бактерија под микроскопом и разлика између активног кретања и кретања по Брауну: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2438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ndara" pitchFamily="34" charset="0"/>
              </a:rPr>
              <a:t>2. Припрема чврстих хранљивих подлога: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427" y="3733800"/>
            <a:ext cx="57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ndara" pitchFamily="34" charset="0"/>
              </a:rPr>
              <a:t>3. Припрема препарата са чврсте хранљиве подлоге: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427" y="521386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ndara" pitchFamily="34" charset="0"/>
              </a:rPr>
              <a:t>4. Просто бојење метилнеским плавим: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727" y="113156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https://www.youtube.com/watch?v=oYsEid5YES4&amp;ab_channel=GinaRiggio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727" y="2828514"/>
            <a:ext cx="427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https://www.youtube.com/watch?v=cneascR3OEc&amp;ab_channel=BioNetwork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5582" y="4119174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https://www.youtube.com/watch?v=FJoEMPPr2Ho&amp;ab_channel=MicrobiologyteachingvideosatNUIGalway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4462" y="5643816"/>
            <a:ext cx="479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https://www.youtube.com/watch?v=CcQndDoO-Ng&amp;ab_channel=MicrobiologyteachingvideosatNUIGalway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249382"/>
            <a:ext cx="3657600" cy="457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24938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C000"/>
                </a:solidFill>
                <a:latin typeface="Candara" pitchFamily="34" charset="0"/>
              </a:rPr>
              <a:t>НАТИВНИ ПРЕПАРАТИ</a:t>
            </a:r>
            <a:endParaRPr lang="en-US" sz="24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ndara" pitchFamily="34" charset="0"/>
              </a:rPr>
              <a:t>-Испитивање покретљивости</a:t>
            </a:r>
          </a:p>
          <a:p>
            <a:r>
              <a:rPr lang="sr-Cyrl-RS" sz="2400" dirty="0">
                <a:latin typeface="Candara" pitchFamily="34" charset="0"/>
              </a:rPr>
              <a:t>-</a:t>
            </a:r>
            <a:r>
              <a:rPr lang="sr-Cyrl-RS" sz="2400" dirty="0" smtClean="0">
                <a:latin typeface="Candara" pitchFamily="34" charset="0"/>
              </a:rPr>
              <a:t>Прелиминарна оријенација о присуству/одсуству микроорганизама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ОБИЧАН НАТИВНИ ПРЕПАРАТ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ВИСЕЋА КАП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1026" name="Picture 2" descr="C:\Users\Isidora\Desktop\bacterial_flagella_wikicommon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0116" y="3403812"/>
            <a:ext cx="1778088" cy="22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77" y="3376683"/>
            <a:ext cx="3148446" cy="3007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914400" y="3657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AutoNum type="arabicPeriod"/>
            </a:pPr>
            <a:r>
              <a:rPr lang="sr-Cyrl-RS" b="1" dirty="0">
                <a:solidFill>
                  <a:srgbClr val="FFC000"/>
                </a:solidFill>
                <a:latin typeface="Candara" pitchFamily="34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b="1" dirty="0">
                <a:solidFill>
                  <a:srgbClr val="FFC000"/>
                </a:solidFill>
                <a:latin typeface="Candara" pitchFamily="34" charset="0"/>
              </a:rPr>
              <a:t>Микроскопирање</a:t>
            </a: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927272" y="850823"/>
            <a:ext cx="173182" cy="14798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93972" y="1236821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latin typeface="Candara" pitchFamily="34" charset="0"/>
              </a:rPr>
              <a:t>из </a:t>
            </a:r>
            <a:r>
              <a:rPr lang="sr-Cyrl-RS" sz="2000" dirty="0">
                <a:latin typeface="Candara" pitchFamily="34" charset="0"/>
              </a:rPr>
              <a:t>бујонске културе</a:t>
            </a:r>
            <a:endParaRPr lang="en-US" sz="2000" dirty="0"/>
          </a:p>
        </p:txBody>
      </p:sp>
      <p:pic>
        <p:nvPicPr>
          <p:cNvPr id="11" name="Picture 2" descr="C:\Users\Isidora\Desktop\Is-particles-of-matter-constantly-mo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8" y="5587438"/>
            <a:ext cx="3018505" cy="11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3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29094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ОБОЈЕНИ ПРЕПАРАТИ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6364" y="290946"/>
            <a:ext cx="3657600" cy="4572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57102" y="152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AutoNum type="arabicPeriod"/>
            </a:pPr>
            <a:r>
              <a:rPr lang="sr-Cyrl-RS" b="1" dirty="0">
                <a:solidFill>
                  <a:srgbClr val="FFC000"/>
                </a:solidFill>
                <a:latin typeface="Candara" pitchFamily="34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b="1" dirty="0">
                <a:solidFill>
                  <a:srgbClr val="7030A0"/>
                </a:solidFill>
                <a:latin typeface="Candara" pitchFamily="34" charset="0"/>
              </a:rPr>
              <a:t>Сушење</a:t>
            </a:r>
          </a:p>
          <a:p>
            <a:pPr marL="342900" indent="-342900" algn="ctr">
              <a:buAutoNum type="arabicPeriod"/>
            </a:pPr>
            <a:r>
              <a:rPr lang="sr-Cyrl-RS" b="1" dirty="0">
                <a:solidFill>
                  <a:srgbClr val="7030A0"/>
                </a:solidFill>
                <a:latin typeface="Candara" pitchFamily="34" charset="0"/>
              </a:rPr>
              <a:t>Фиксирање</a:t>
            </a:r>
          </a:p>
          <a:p>
            <a:pPr marL="342900" indent="-342900" algn="ctr">
              <a:buAutoNum type="arabicPeriod"/>
            </a:pPr>
            <a:r>
              <a:rPr lang="sr-Cyrl-RS" b="1" dirty="0">
                <a:solidFill>
                  <a:srgbClr val="7030A0"/>
                </a:solidFill>
                <a:latin typeface="Candara" pitchFamily="34" charset="0"/>
              </a:rPr>
              <a:t>Бојење</a:t>
            </a:r>
          </a:p>
          <a:p>
            <a:pPr marL="342900" indent="-342900" algn="ctr">
              <a:buAutoNum type="arabicPeriod"/>
            </a:pPr>
            <a:r>
              <a:rPr lang="sr-Cyrl-RS" b="1" dirty="0">
                <a:solidFill>
                  <a:srgbClr val="FFC000"/>
                </a:solidFill>
                <a:latin typeface="Candara" pitchFamily="34" charset="0"/>
              </a:rPr>
              <a:t>Микроскопирање</a:t>
            </a: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20" y="971782"/>
            <a:ext cx="65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1. ИЗРАДА ПРЕПАРАТА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20" y="1433447"/>
            <a:ext cx="8936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andara" pitchFamily="34" charset="0"/>
              </a:rPr>
              <a:t>Из течне хранљиве подлоге</a:t>
            </a:r>
          </a:p>
          <a:p>
            <a:r>
              <a:rPr lang="sr-Cyrl-RS" sz="2000" dirty="0" smtClean="0">
                <a:latin typeface="Candara" pitchFamily="34" charset="0"/>
              </a:rPr>
              <a:t>Са чврсте хранљиве подлоге</a:t>
            </a:r>
          </a:p>
          <a:p>
            <a:r>
              <a:rPr lang="sr-Cyrl-RS" sz="2000" dirty="0" smtClean="0">
                <a:latin typeface="Candara" pitchFamily="34" charset="0"/>
              </a:rPr>
              <a:t>Директно из материјала</a:t>
            </a:r>
            <a:r>
              <a:rPr lang="en-US" sz="2000" dirty="0" smtClean="0">
                <a:latin typeface="Candara" pitchFamily="34" charset="0"/>
              </a:rPr>
              <a:t> – </a:t>
            </a:r>
            <a:r>
              <a:rPr lang="sr-Cyrl-RS" sz="2000" dirty="0" smtClean="0">
                <a:latin typeface="Candara" pitchFamily="34" charset="0"/>
              </a:rPr>
              <a:t>течног или чврстог, паренхиматозни органи, мозак, срце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3074" name="Picture 2" descr="C:\Users\Isidora\Desktop\3-s2.0-B9780128022344000021-f02-01-9780128022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" y="2667000"/>
            <a:ext cx="61435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548" y="6088559"/>
            <a:ext cx="544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 pitchFamily="34" charset="0"/>
              </a:rPr>
              <a:t>2. </a:t>
            </a:r>
            <a:r>
              <a:rPr lang="sr-Cyrl-RS" sz="2400" b="1" dirty="0" smtClean="0">
                <a:latin typeface="Candara" pitchFamily="34" charset="0"/>
              </a:rPr>
              <a:t>СУШЕЊЕ ПРЕПАРАТА </a:t>
            </a:r>
            <a:r>
              <a:rPr lang="sr-Cyrl-RS" sz="2000" b="1" dirty="0" smtClean="0">
                <a:latin typeface="Candara" pitchFamily="34" charset="0"/>
              </a:rPr>
              <a:t>– </a:t>
            </a:r>
            <a:r>
              <a:rPr lang="sr-Cyrl-RS" sz="2000" dirty="0" smtClean="0">
                <a:latin typeface="Candara" pitchFamily="34" charset="0"/>
              </a:rPr>
              <a:t>на ваздуху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sr-Cyrl-RS" sz="2000" dirty="0" smtClean="0">
                <a:latin typeface="Candara" pitchFamily="34" charset="0"/>
              </a:rPr>
              <a:t>поред пламеника</a:t>
            </a:r>
            <a:endParaRPr lang="en-US" sz="2000" dirty="0">
              <a:latin typeface="Candara" pitchFamily="34" charset="0"/>
            </a:endParaRPr>
          </a:p>
        </p:txBody>
      </p:sp>
      <p:cxnSp>
        <p:nvCxnSpPr>
          <p:cNvPr id="9" name="Straight Arrow Connector 8"/>
          <p:cNvCxnSpPr>
            <a:endCxn id="2" idx="3"/>
          </p:cNvCxnSpPr>
          <p:nvPr/>
        </p:nvCxnSpPr>
        <p:spPr>
          <a:xfrm>
            <a:off x="4267200" y="519546"/>
            <a:ext cx="1025236" cy="2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C:\Users\proka\Desktop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2743200" cy="2025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9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Isidora\Desktop\prsktikum slike\slike iz starog praktikuma\2007.08.20 Mikrobiologija\Slike\tifovi\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2362200"/>
            <a:ext cx="5105400" cy="42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" y="360218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3. ФИКСИРАЊЕ ПРЕПАРАТА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ОБАВЕЗНО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Размаз се чвршће везује за плочицу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Инактивација микроорганизама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Фиксира се претходно добро осушен препарат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5" name="Picture 2" descr="Image result for methyl alco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3" r="26532"/>
          <a:stretch>
            <a:fillRect/>
          </a:stretch>
        </p:blipFill>
        <p:spPr bwMode="auto">
          <a:xfrm>
            <a:off x="6345382" y="2743200"/>
            <a:ext cx="1828800" cy="39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2362200"/>
            <a:ext cx="1835727" cy="183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60111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7030A0"/>
                </a:solidFill>
                <a:latin typeface="Candara" pitchFamily="34" charset="0"/>
              </a:rPr>
              <a:t>4</a:t>
            </a:r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. БОЈЕЊЕ ПРЕПАРАТА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andara" pitchFamily="34" charset="0"/>
              </a:rPr>
              <a:t>Омогућује визуелизацију:  облика, величине, специјалних структура и грађе ћелијског зида</a:t>
            </a:r>
          </a:p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Боје:</a:t>
            </a:r>
            <a:r>
              <a:rPr lang="sr-Cyrl-RS" sz="2400" dirty="0" smtClean="0">
                <a:latin typeface="Candara" pitchFamily="34" charset="0"/>
              </a:rPr>
              <a:t>  киселе, базне, неутралне</a:t>
            </a:r>
          </a:p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Бојење:</a:t>
            </a:r>
            <a:r>
              <a:rPr lang="sr-Cyrl-RS" sz="2400" dirty="0" smtClean="0">
                <a:latin typeface="Candara" pitchFamily="34" charset="0"/>
              </a:rPr>
              <a:t> </a:t>
            </a:r>
            <a:r>
              <a:rPr lang="sr-Cyrl-RS" sz="2400" dirty="0">
                <a:latin typeface="Candara" pitchFamily="34" charset="0"/>
              </a:rPr>
              <a:t>д</a:t>
            </a:r>
            <a:r>
              <a:rPr lang="sr-Cyrl-RS" sz="2400" dirty="0" smtClean="0">
                <a:latin typeface="Candara" pitchFamily="34" charset="0"/>
              </a:rPr>
              <a:t>иректно </a:t>
            </a:r>
            <a:r>
              <a:rPr lang="sr-Cyrl-RS" sz="2400" dirty="0">
                <a:latin typeface="Candara" pitchFamily="34" charset="0"/>
              </a:rPr>
              <a:t>и</a:t>
            </a:r>
            <a:r>
              <a:rPr lang="sr-Cyrl-RS" sz="2400" dirty="0" smtClean="0">
                <a:latin typeface="Candara" pitchFamily="34" charset="0"/>
              </a:rPr>
              <a:t> индиректно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3733800"/>
            <a:ext cx="2209800" cy="5334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90455" y="20574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9500" y="1890724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300" y="4373287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latin typeface="Candara" pitchFamily="34" charset="0"/>
              </a:rPr>
              <a:t>  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29000"/>
            <a:ext cx="29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</a:t>
            </a:r>
          </a:p>
          <a:p>
            <a:r>
              <a:rPr lang="sr-Cyrl-RS" sz="2800" b="1" dirty="0" smtClean="0">
                <a:latin typeface="Candara" pitchFamily="34" charset="0"/>
              </a:rPr>
              <a:t>+   +   +   +    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1027" name="Picture 3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259" y1="40838" x2="62373" y2="42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5" y="2554012"/>
            <a:ext cx="658336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00700" y="397258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0700" y="35814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32004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3900000">
            <a:off x="3908350" y="2356744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-3900000">
            <a:off x="4846994" y="2356743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52600" y="2874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Базна боја (+)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028" name="Picture 4" descr="C:\Users\Isidor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2" b="100000" l="9877" r="100000">
                        <a14:foregroundMark x1="87654" y1="93985" x2="83951" y2="75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6" y="2792721"/>
            <a:ext cx="1032567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34000" y="28745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Кисела боја (-)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643735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ДИРЕКТНО БОЈЕЊЕ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4648200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ИНДИРЕКТНО БОЈЕЊЕ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1030" name="Picture 6" descr="C:\Users\Isidora\Desktop\FG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48" y="5124379"/>
            <a:ext cx="1484993" cy="13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sidora\Desktop\FWEREWDWEDWEDFWEF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05" y="5124379"/>
            <a:ext cx="1490590" cy="13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645114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3C16DC"/>
                </a:solidFill>
                <a:latin typeface="Candara" pitchFamily="34" charset="0"/>
              </a:rPr>
              <a:t>МЕТИЛЕНСКО ПЛАВО</a:t>
            </a:r>
            <a:r>
              <a:rPr lang="sr-Cyrl-RS" b="1" dirty="0" smtClean="0">
                <a:solidFill>
                  <a:srgbClr val="7030A0"/>
                </a:solidFill>
                <a:latin typeface="Candara" pitchFamily="34" charset="0"/>
              </a:rPr>
              <a:t>, ГЕНЦИЈАНА ЉУБИЧАСТО      </a:t>
            </a:r>
            <a:r>
              <a:rPr lang="en-US" b="1" dirty="0" smtClean="0">
                <a:solidFill>
                  <a:srgbClr val="7030A0"/>
                </a:solidFill>
                <a:latin typeface="Candara" pitchFamily="34" charset="0"/>
              </a:rPr>
              <a:t>      </a:t>
            </a:r>
            <a:r>
              <a:rPr lang="sr-Cyrl-RS" b="1" dirty="0" smtClean="0">
                <a:solidFill>
                  <a:srgbClr val="FF0066"/>
                </a:solidFill>
                <a:latin typeface="Candara" pitchFamily="34" charset="0"/>
              </a:rPr>
              <a:t>ЕОЗИН</a:t>
            </a:r>
            <a:r>
              <a:rPr lang="sr-Cyrl-RS" b="1" dirty="0" smtClean="0">
                <a:latin typeface="Candara" pitchFamily="34" charset="0"/>
              </a:rPr>
              <a:t>, </a:t>
            </a:r>
            <a:r>
              <a:rPr lang="en-US" b="1" i="1" dirty="0" smtClean="0">
                <a:latin typeface="Candara" pitchFamily="34" charset="0"/>
              </a:rPr>
              <a:t>INDIA INK</a:t>
            </a:r>
            <a:r>
              <a:rPr lang="sr-Cyrl-RS" b="1" i="1" dirty="0" smtClean="0">
                <a:latin typeface="Candara" pitchFamily="34" charset="0"/>
              </a:rPr>
              <a:t>,</a:t>
            </a:r>
            <a:r>
              <a:rPr lang="en-US" b="1" i="1" dirty="0" smtClean="0">
                <a:latin typeface="Candara" pitchFamily="34" charset="0"/>
              </a:rPr>
              <a:t> </a:t>
            </a:r>
            <a:r>
              <a:rPr lang="sr-Cyrl-RS" b="1" dirty="0" smtClean="0">
                <a:latin typeface="Candara" pitchFamily="34" charset="0"/>
              </a:rPr>
              <a:t>НИГРОЗИН   </a:t>
            </a:r>
            <a:r>
              <a:rPr lang="sr-Cyrl-RS" b="1" i="1" dirty="0" smtClean="0">
                <a:latin typeface="Candara" pitchFamily="34" charset="0"/>
              </a:rPr>
              <a:t>         </a:t>
            </a:r>
            <a:endParaRPr lang="en-US" b="1" i="1" dirty="0">
              <a:latin typeface="Candara" pitchFamily="34" charset="0"/>
            </a:endParaRPr>
          </a:p>
        </p:txBody>
      </p:sp>
      <p:pic>
        <p:nvPicPr>
          <p:cNvPr id="1026" name="Picture 2" descr="C:\Users\Isidora\Desktop\d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575646"/>
            <a:ext cx="9715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02591" y="4819650"/>
            <a:ext cx="609600" cy="266700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722" y="13407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3. БОЈЕЊЕ ПРЕПАРАТА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3600000">
            <a:off x="3970560" y="327066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-3600000">
            <a:off x="4934008" y="327067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62892" y="1251604"/>
            <a:ext cx="213153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01591" y="1215737"/>
            <a:ext cx="213153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3892" y="1295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2092" y="1251604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СЛОЖЕНО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9809" y="17850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 smtClean="0">
                <a:latin typeface="Candara" pitchFamily="34" charset="0"/>
              </a:rPr>
              <a:t>-Простим бојењем се визуелизује посматрани мо и користи се када су облик, величина и распоред довољни за даљи дијагностички поступак (бактерија/квасац)</a:t>
            </a:r>
          </a:p>
          <a:p>
            <a:pPr algn="ctr"/>
            <a:r>
              <a:rPr lang="sr-Cyrl-RS" sz="2000" b="1" dirty="0">
                <a:latin typeface="Candara" pitchFamily="34" charset="0"/>
              </a:rPr>
              <a:t>и</a:t>
            </a:r>
            <a:r>
              <a:rPr lang="sr-Cyrl-RS" sz="2000" b="1" dirty="0" smtClean="0">
                <a:latin typeface="Candara" pitchFamily="34" charset="0"/>
              </a:rPr>
              <a:t>ли бојење капсуле.</a:t>
            </a:r>
          </a:p>
          <a:p>
            <a:pPr algn="ctr"/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ПРИМЕЊУЈЕ СЕ ЈЕДНА БОЈА</a:t>
            </a:r>
          </a:p>
          <a:p>
            <a:pPr algn="ctr"/>
            <a:endParaRPr lang="sr-Cyrl-RS" sz="2400" b="1" dirty="0">
              <a:solidFill>
                <a:srgbClr val="7030A0"/>
              </a:solidFill>
              <a:latin typeface="Candara" pitchFamily="34" charset="0"/>
            </a:endParaRPr>
          </a:p>
          <a:p>
            <a:pPr marL="457200" indent="-457200" algn="ctr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МОНОХРОМАТСКА</a:t>
            </a:r>
          </a:p>
          <a:p>
            <a:pPr marL="457200" indent="-457200" algn="ctr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МЕТА</a:t>
            </a:r>
            <a:r>
              <a:rPr lang="sr-Cyrl-RS" sz="2400" b="1" dirty="0" smtClean="0">
                <a:solidFill>
                  <a:srgbClr val="FF33CC"/>
                </a:solidFill>
                <a:latin typeface="Candara" pitchFamily="34" charset="0"/>
              </a:rPr>
              <a:t>ХРОМАТСКА</a:t>
            </a:r>
            <a:endParaRPr lang="en-US" sz="2400" b="1" dirty="0">
              <a:solidFill>
                <a:srgbClr val="FF33CC"/>
              </a:solidFill>
              <a:latin typeface="Candar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48446" y="5504543"/>
            <a:ext cx="2843646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68808" y="6146800"/>
            <a:ext cx="2823284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9756" y="551501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ДИФЕРЕНЦИЈАЛНО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61826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СПЕЦИЈАЛНО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1356" y="178863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 smtClean="0">
                <a:latin typeface="Candara" pitchFamily="34" charset="0"/>
              </a:rPr>
              <a:t>-У свим осталим случајевима</a:t>
            </a:r>
          </a:p>
          <a:p>
            <a:pPr algn="ctr"/>
            <a:r>
              <a:rPr lang="sr-Cyrl-RS" sz="2000" b="1" dirty="0" smtClean="0">
                <a:latin typeface="Candara" pitchFamily="34" charset="0"/>
              </a:rPr>
              <a:t>-Визуелизација капсула, спора, фимбрија, метахроматичних гранула, грађа ћелијског зида...(специјална/диференцијална)</a:t>
            </a:r>
          </a:p>
          <a:p>
            <a:pPr algn="ctr"/>
            <a:endParaRPr lang="sr-Cyrl-RS" sz="2000" b="1" dirty="0" smtClean="0">
              <a:latin typeface="Candara" pitchFamily="34" charset="0"/>
            </a:endParaRPr>
          </a:p>
          <a:p>
            <a:pPr algn="ctr"/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ПРИМЕЊУЈУ СЕ ДВЕ ИЛИ ВИШЕ БОЈА</a:t>
            </a:r>
            <a:endParaRPr lang="en-US" sz="2400" b="1" dirty="0" smtClean="0">
              <a:solidFill>
                <a:srgbClr val="7030A0"/>
              </a:solidFill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          1.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СУКЦЕСИВНА</a:t>
            </a:r>
            <a:endParaRPr lang="sr-Latn-RS" sz="24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endParaRPr lang="sr-Cyrl-RS" sz="24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          2.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СИМУЛТАНА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70560" y="4495800"/>
            <a:ext cx="465360" cy="152400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70560" y="4876800"/>
            <a:ext cx="465360" cy="152400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C:\Users\Isidora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" b="100000" l="9877" r="100000">
                        <a14:foregroundMark x1="87654" y1="93985" x2="83951" y2="75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453" y="4133850"/>
            <a:ext cx="83533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sidora\Desktop\Untitle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14" y="4891542"/>
            <a:ext cx="906574" cy="8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UntitledD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9" b="100000" l="0" r="100000">
                        <a14:foregroundMark x1="17722" y1="90411" x2="17722" y2="78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089854"/>
            <a:ext cx="7524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117764"/>
            <a:ext cx="3429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7186" y="152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ПРОСТА БОЈЕЊА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8610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БОЈЕЊЕ МЕТИЛЕНСКИМ ПЛАВИМ – БОЈЕЊЕ ПО </a:t>
            </a:r>
            <a:r>
              <a:rPr lang="sr-Latn-RS" sz="2400" b="1" i="1" dirty="0">
                <a:solidFill>
                  <a:srgbClr val="3C16DC"/>
                </a:solidFill>
                <a:latin typeface="Candara" pitchFamily="34" charset="0"/>
              </a:rPr>
              <a:t>L</a:t>
            </a:r>
            <a:r>
              <a:rPr lang="en-US" sz="2400" b="1" i="1" dirty="0" err="1" smtClean="0">
                <a:solidFill>
                  <a:srgbClr val="3C16DC"/>
                </a:solidFill>
                <a:latin typeface="Candara" pitchFamily="34" charset="0"/>
              </a:rPr>
              <a:t>öeffler</a:t>
            </a:r>
            <a:r>
              <a:rPr lang="en-US" sz="2400" b="1" i="1" dirty="0" smtClean="0">
                <a:solidFill>
                  <a:srgbClr val="3C16DC"/>
                </a:solidFill>
                <a:latin typeface="Candara" pitchFamily="34" charset="0"/>
              </a:rPr>
              <a:t>-</a:t>
            </a: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у</a:t>
            </a:r>
          </a:p>
          <a:p>
            <a:pPr algn="ctr"/>
            <a:r>
              <a:rPr lang="sr-Cyrl-RS" sz="2400" dirty="0" smtClean="0">
                <a:solidFill>
                  <a:srgbClr val="3C16DC"/>
                </a:solidFill>
                <a:latin typeface="Candara" pitchFamily="34" charset="0"/>
              </a:rPr>
              <a:t>ПРОСТО-МОНОХРОМАТСКО</a:t>
            </a:r>
          </a:p>
          <a:p>
            <a:pPr algn="ctr"/>
            <a:endParaRPr lang="sr-Cyrl-RS" sz="2400" b="1" dirty="0">
              <a:solidFill>
                <a:srgbClr val="3C16DC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Сврха: </a:t>
            </a:r>
            <a:r>
              <a:rPr lang="sr-Cyrl-RS" sz="2400" dirty="0" smtClean="0">
                <a:latin typeface="Candara" pitchFamily="34" charset="0"/>
              </a:rPr>
              <a:t>Брза визуелизација облика бактерија и откривање присуства квасаца</a:t>
            </a:r>
            <a:endParaRPr lang="en-US" sz="2400" dirty="0" smtClean="0">
              <a:latin typeface="Candara" pitchFamily="34" charset="0"/>
            </a:endParaRPr>
          </a:p>
          <a:p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Поступак: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Израда препарата (сушење, фиксирање топлотом) и припрема радног раствора боје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Боја (метиленско плаво) се наноси на добро осушен и фиксиран препарат и остави да делује 3-5 минута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Испирање водом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Сушење и микроскопирање</a:t>
            </a:r>
            <a:endParaRPr lang="en-US" sz="2400" dirty="0" smtClean="0"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Резултат: </a:t>
            </a:r>
            <a:r>
              <a:rPr lang="sr-Cyrl-RS" sz="2400" dirty="0" smtClean="0">
                <a:latin typeface="Candara" pitchFamily="34" charset="0"/>
              </a:rPr>
              <a:t>плаво обојене бактерије и квасци</a:t>
            </a:r>
          </a:p>
          <a:p>
            <a:pPr marL="457200" indent="-457200">
              <a:buAutoNum type="arabicPeriod"/>
            </a:pPr>
            <a:endParaRPr lang="sr-Cyrl-R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3C16D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sidora\Desktop\prsktikum slike\slike praktikum\Preparati iz kulture\Candida spp.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3669"/>
            <a:ext cx="3895351" cy="29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5350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70ad0393f5145e8d600d088c64588cf6--methylene-blue-microbi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35350"/>
            <a:ext cx="389535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images (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3668"/>
            <a:ext cx="4038600" cy="29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117764"/>
            <a:ext cx="3429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7186" y="152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ПРОСТА БОЈЕЊА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7309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2. БОЈЕЊЕ ПОЛИХРОМНИМ МЕТИЛЕНСКИМ ПЛАВИМ </a:t>
            </a:r>
            <a:endParaRPr lang="en-US" sz="24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algn="ctr"/>
            <a:r>
              <a:rPr lang="en-US" sz="2400" b="1" dirty="0">
                <a:solidFill>
                  <a:srgbClr val="3C16DC"/>
                </a:solidFill>
                <a:latin typeface="Candara" pitchFamily="34" charset="0"/>
              </a:rPr>
              <a:t> </a:t>
            </a:r>
            <a:r>
              <a:rPr lang="sr-Cyrl-RS" sz="2400" dirty="0" smtClean="0">
                <a:solidFill>
                  <a:srgbClr val="3C16DC"/>
                </a:solidFill>
                <a:latin typeface="Candara" pitchFamily="34" charset="0"/>
              </a:rPr>
              <a:t>ПРОСТО-МЕТАХРОМАТСКО</a:t>
            </a: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Сврха: </a:t>
            </a:r>
            <a:r>
              <a:rPr lang="sr-Cyrl-RS" sz="2400" dirty="0" smtClean="0">
                <a:latin typeface="Candara" pitchFamily="34" charset="0"/>
              </a:rPr>
              <a:t>Откривање присуства капсуле бактерија</a:t>
            </a:r>
            <a:endParaRPr lang="en-US" sz="2400" dirty="0" smtClean="0">
              <a:latin typeface="Candara" pitchFamily="34" charset="0"/>
            </a:endParaRPr>
          </a:p>
          <a:p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Поступак: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Израда препарата</a:t>
            </a:r>
            <a:r>
              <a:rPr lang="en-US" sz="2400" dirty="0" smtClean="0">
                <a:latin typeface="Candara" pitchFamily="34" charset="0"/>
              </a:rPr>
              <a:t>  </a:t>
            </a:r>
            <a:r>
              <a:rPr lang="sr-Cyrl-RS" sz="2400" dirty="0" smtClean="0">
                <a:latin typeface="Candara" pitchFamily="34" charset="0"/>
              </a:rPr>
              <a:t>(</a:t>
            </a:r>
            <a:r>
              <a:rPr lang="en-US" sz="2400" i="1" dirty="0" smtClean="0">
                <a:latin typeface="Candara" pitchFamily="34" charset="0"/>
              </a:rPr>
              <a:t>Bacillus </a:t>
            </a:r>
            <a:r>
              <a:rPr lang="en-US" sz="2400" i="1" dirty="0" err="1" smtClean="0">
                <a:latin typeface="Candara" pitchFamily="34" charset="0"/>
              </a:rPr>
              <a:t>anthracis</a:t>
            </a:r>
            <a:r>
              <a:rPr lang="en-US" sz="2400" dirty="0" smtClean="0">
                <a:latin typeface="Candara" pitchFamily="34" charset="0"/>
              </a:rPr>
              <a:t> – </a:t>
            </a:r>
            <a:r>
              <a:rPr lang="sr-Cyrl-RS" sz="2400" dirty="0" smtClean="0">
                <a:latin typeface="Candara" pitchFamily="34" charset="0"/>
              </a:rPr>
              <a:t>директно из материјала) + сушење, фиксирање алкохолом или  топлотом</a:t>
            </a:r>
            <a:r>
              <a:rPr lang="sr-Latn-RS" sz="2400" dirty="0" smtClean="0">
                <a:latin typeface="Candara" pitchFamily="34" charset="0"/>
              </a:rPr>
              <a:t> </a:t>
            </a:r>
            <a:r>
              <a:rPr lang="sr-Cyrl-RS" sz="2400" dirty="0" smtClean="0">
                <a:latin typeface="Candara" pitchFamily="34" charset="0"/>
              </a:rPr>
              <a:t>(</a:t>
            </a:r>
            <a:r>
              <a:rPr lang="sr-Latn-RS" sz="2400" i="1" dirty="0" smtClean="0">
                <a:latin typeface="Candara" pitchFamily="34" charset="0"/>
              </a:rPr>
              <a:t>B</a:t>
            </a:r>
            <a:r>
              <a:rPr lang="sr-Cyrl-RS" sz="2400" i="1" dirty="0" smtClean="0">
                <a:latin typeface="Candara" pitchFamily="34" charset="0"/>
              </a:rPr>
              <a:t>. </a:t>
            </a:r>
            <a:r>
              <a:rPr lang="sr-Latn-RS" sz="2400" i="1" dirty="0" smtClean="0">
                <a:latin typeface="Candara" pitchFamily="34" charset="0"/>
              </a:rPr>
              <a:t>anthracis</a:t>
            </a:r>
            <a:r>
              <a:rPr lang="sr-Cyrl-RS" sz="2400" dirty="0" smtClean="0">
                <a:latin typeface="Candara" pitchFamily="34" charset="0"/>
              </a:rPr>
              <a:t>) и припрема радног раствора боје </a:t>
            </a:r>
            <a:endParaRPr lang="en-US" sz="2400" dirty="0" smtClean="0">
              <a:latin typeface="Candara" pitchFamily="34" charset="0"/>
            </a:endParaRP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Боја се наноси на добро осушен и фиксиран препарат и остави да делује 30-60 секунди (2-3 минута </a:t>
            </a:r>
            <a:r>
              <a:rPr lang="sr-Latn-RS" sz="2400" i="1" dirty="0" smtClean="0">
                <a:latin typeface="Candara" pitchFamily="34" charset="0"/>
              </a:rPr>
              <a:t>B. anthracis</a:t>
            </a:r>
            <a:r>
              <a:rPr lang="sr-Cyrl-RS" sz="2400" dirty="0" smtClean="0">
                <a:latin typeface="Candar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Испирање водом/раствором хипохлорита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Сушење и микроскопирање</a:t>
            </a:r>
            <a:endParaRPr lang="en-US" sz="2400" dirty="0" smtClean="0"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Резултат:</a:t>
            </a:r>
            <a:r>
              <a:rPr lang="sr-Cyrl-RS" sz="2400" dirty="0" smtClean="0">
                <a:latin typeface="Candara" pitchFamily="34" charset="0"/>
              </a:rPr>
              <a:t> тамно плаво обојене бактерије</a:t>
            </a:r>
          </a:p>
          <a:p>
            <a:r>
              <a:rPr lang="sr-Cyrl-RS" sz="2400" dirty="0" smtClean="0">
                <a:latin typeface="Candara" pitchFamily="34" charset="0"/>
              </a:rPr>
              <a:t> окружене бледоружичастом капсулом</a:t>
            </a:r>
          </a:p>
          <a:p>
            <a:pPr marL="457200" indent="-457200">
              <a:buAutoNum type="arabicPeriod"/>
            </a:pPr>
            <a:endParaRPr lang="sr-Cyrl-R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3C16DC"/>
              </a:solidFill>
              <a:latin typeface="Candar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65" y="4697730"/>
            <a:ext cx="3353435" cy="216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7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555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50</cp:revision>
  <dcterms:created xsi:type="dcterms:W3CDTF">2006-08-16T00:00:00Z</dcterms:created>
  <dcterms:modified xsi:type="dcterms:W3CDTF">2021-11-20T08:39:28Z</dcterms:modified>
</cp:coreProperties>
</file>