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52" r:id="rId1"/>
  </p:sldMasterIdLst>
  <p:notesMasterIdLst>
    <p:notesMasterId r:id="rId35"/>
  </p:notesMasterIdLst>
  <p:handoutMasterIdLst>
    <p:handoutMasterId r:id="rId36"/>
  </p:handoutMasterIdLst>
  <p:sldIdLst>
    <p:sldId id="1116" r:id="rId2"/>
    <p:sldId id="1117" r:id="rId3"/>
    <p:sldId id="1118" r:id="rId4"/>
    <p:sldId id="1119" r:id="rId5"/>
    <p:sldId id="1120" r:id="rId6"/>
    <p:sldId id="1121" r:id="rId7"/>
    <p:sldId id="1122" r:id="rId8"/>
    <p:sldId id="1123" r:id="rId9"/>
    <p:sldId id="1124" r:id="rId10"/>
    <p:sldId id="1125" r:id="rId11"/>
    <p:sldId id="1126" r:id="rId12"/>
    <p:sldId id="1127" r:id="rId13"/>
    <p:sldId id="1128" r:id="rId14"/>
    <p:sldId id="1129" r:id="rId15"/>
    <p:sldId id="1130" r:id="rId16"/>
    <p:sldId id="1131" r:id="rId17"/>
    <p:sldId id="1132" r:id="rId18"/>
    <p:sldId id="1133" r:id="rId19"/>
    <p:sldId id="1134" r:id="rId20"/>
    <p:sldId id="1135" r:id="rId21"/>
    <p:sldId id="1136" r:id="rId22"/>
    <p:sldId id="1137" r:id="rId23"/>
    <p:sldId id="1138" r:id="rId24"/>
    <p:sldId id="1139" r:id="rId25"/>
    <p:sldId id="1140" r:id="rId26"/>
    <p:sldId id="1141" r:id="rId27"/>
    <p:sldId id="1142" r:id="rId28"/>
    <p:sldId id="1143" r:id="rId29"/>
    <p:sldId id="1144" r:id="rId30"/>
    <p:sldId id="1145" r:id="rId31"/>
    <p:sldId id="1146" r:id="rId32"/>
    <p:sldId id="1147" r:id="rId33"/>
    <p:sldId id="114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00"/>
    <a:srgbClr val="FF7C80"/>
    <a:srgbClr val="F7C9AF"/>
    <a:srgbClr val="FFFF99"/>
    <a:srgbClr val="FFFFCC"/>
    <a:srgbClr val="FF9999"/>
    <a:srgbClr val="00FFCC"/>
    <a:srgbClr val="FFCDDE"/>
    <a:srgbClr val="FF9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86445" autoAdjust="0"/>
  </p:normalViewPr>
  <p:slideViewPr>
    <p:cSldViewPr>
      <p:cViewPr varScale="1">
        <p:scale>
          <a:sx n="64" d="100"/>
          <a:sy n="64" d="100"/>
        </p:scale>
        <p:origin x="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33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C685E1-5BEB-4DB4-BF90-20606E08C23E}" type="datetimeFigureOut">
              <a:rPr lang="en-US"/>
              <a:pPr>
                <a:defRPr/>
              </a:pPr>
              <a:t>15-Mar-21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7D2D4E-97D7-4EBD-8D2C-BB172117C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28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D7D0D6-CB0F-4AE6-8BB9-89BE9BC279DC}" type="datetimeFigureOut">
              <a:rPr lang="en-US"/>
              <a:pPr>
                <a:defRPr/>
              </a:pPr>
              <a:t>15-Mar-21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F90788-DA2B-422F-AB95-482BD3F3B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3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48AF66-16F0-44DE-BB1B-DA335CA8404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884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C6E145-338C-442A-B12F-79C7278EE512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3781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82FC3C-804F-476E-BF6B-C475F9EC8F1F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86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EC2C4-E172-4E47-B0A8-8CA5B01E218F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492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451B7A-7980-44DC-A988-18897C79A10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456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4FE2E-16AE-4260-8BD6-0CA7EEF5D34C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5521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797240-A097-430F-BA89-1D05E21C61B1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3843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A8367E-14B7-4725-BD20-8A92FC3EBD9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9467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83029-0AD0-4BEC-8807-644739A5A27D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3357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76CE4F-9369-4206-B431-10A90EE3B0CF}" type="slidenum">
              <a:rPr lang="en-GB" smtClean="0"/>
              <a:pPr/>
              <a:t>18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07192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10CEC2-D76D-4856-BC23-192763A2D335}" type="slidenum">
              <a:rPr lang="en-GB" smtClean="0"/>
              <a:pPr/>
              <a:t>19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1098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F3C686-52FB-4BCB-9ED0-ED332457F292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2030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030EE1-D977-4EA9-8250-980B8DC807C6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927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0246A8-25D0-4CF5-8E4F-B463A396BDB6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6044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7CEE5D-1A82-48FF-A558-EFA51F514F31}" type="slidenum">
              <a:rPr lang="en-GB" smtClean="0"/>
              <a:pPr/>
              <a:t>22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91896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9E44EE-5767-45D4-9358-22C87803559D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4024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ADD03-8786-4134-ABE8-375129F7BEAA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0289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18D388-EC32-4D52-B55F-98082E551C2C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0982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DF978F-4B92-46FF-9BA5-34E27635BCA8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0357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947DB3-EC69-45A9-9EB1-7C5611DB94EC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812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9C32CD-D958-4592-A215-5F69CBFAAB9D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8168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EA87C1-D26D-4616-A64A-F78927DE3DED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291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8DA26B-3655-4E83-AB82-8EED711AEF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096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A98620-8EDE-475F-8AF9-6C105E493548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1767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3EB39E-C05B-4A10-B3EE-B63C845C9F21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2365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5F3728-2667-4090-974E-BF92CC3A706B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7403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406E14-2A1B-466C-A0A4-78E96ED96DA1}" type="slidenum">
              <a:rPr lang="en-GB" smtClean="0"/>
              <a:pPr/>
              <a:t>33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6325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EC44B6-D84D-43B5-B3CB-C89225413985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218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EAAD2C-C853-457F-A56E-40BEBA369F4B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389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AF5C19-3512-4469-9293-86B4DE08C464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001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6ABF7E-B872-407A-A4B4-0AE6C7373549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605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092D9B-C370-4F10-8752-B789F7B07F56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7213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A2B650-8E74-43AB-955E-092B52B8E81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623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070C-D510-4910-94C8-DD353839196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189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D641-23A1-4C11-A6DF-2AFDA949C0B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794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EE34-4366-4811-BF04-F7F848A2F72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358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8501-0994-49EE-9B0A-3F954D102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86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175FF-0806-42C8-B73B-6BD5FE8D7F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63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D3D9-5F21-49B6-BA3A-626ACE0C0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6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107-DB23-474E-87E3-97C78A3F398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833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90E5-D133-44BD-B763-4C0C1D8C49B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0142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2902-CA6C-4188-8217-AF6D4BBAF3A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73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4C43-12ED-4F7D-8B7B-BF3285F7712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764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0E7E-5BBD-46CC-9E27-EA0F5A3685E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190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553A-1BA2-41D9-9B81-321C69D356A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6569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009EB2-5E06-448E-8E0A-B71762A9A2D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468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066-98A0-4928-B973-0D3730FBF2B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17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9A95D0-1056-4704-BFDB-9E0CE144A831}" type="slidenum">
              <a:rPr lang="en-GB" altLang="en-US" smtClean="0">
                <a:cs typeface="Arial" panose="020B0604020202020204" pitchFamily="34" charset="0"/>
              </a:rPr>
              <a:pPr/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5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3" r:id="rId1"/>
    <p:sldLayoutId id="2147486854" r:id="rId2"/>
    <p:sldLayoutId id="2147486855" r:id="rId3"/>
    <p:sldLayoutId id="2147486856" r:id="rId4"/>
    <p:sldLayoutId id="2147486857" r:id="rId5"/>
    <p:sldLayoutId id="2147486858" r:id="rId6"/>
    <p:sldLayoutId id="2147486859" r:id="rId7"/>
    <p:sldLayoutId id="2147486860" r:id="rId8"/>
    <p:sldLayoutId id="2147486861" r:id="rId9"/>
    <p:sldLayoutId id="2147486862" r:id="rId10"/>
    <p:sldLayoutId id="2147486863" r:id="rId11"/>
    <p:sldLayoutId id="2147486867" r:id="rId12"/>
    <p:sldLayoutId id="2147486869" r:id="rId13"/>
    <p:sldLayoutId id="2147486870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upload.wikimedia.org/wikipedia/commons/9/9d/Bruce_Ivins_award_ceremony_crop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b="1" i="1" dirty="0">
                <a:solidFill>
                  <a:srgbClr val="FF7C80"/>
                </a:solidFill>
                <a:latin typeface="+mn-lt"/>
              </a:rPr>
              <a:t>Bacillus</a:t>
            </a:r>
            <a:r>
              <a:rPr lang="sl-SI" sz="3200" b="1" dirty="0">
                <a:solidFill>
                  <a:srgbClr val="FF7C80"/>
                </a:solidFill>
                <a:latin typeface="+mn-lt"/>
              </a:rPr>
              <a:t> spp.</a:t>
            </a:r>
            <a:endParaRPr lang="en-US" sz="3200" b="1" dirty="0">
              <a:solidFill>
                <a:srgbClr val="FF7C8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3200" dirty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</a:rPr>
              <a:t> Rod</a:t>
            </a:r>
            <a:r>
              <a:rPr lang="sl-SI" sz="2800" dirty="0">
                <a:latin typeface="Times New Roman" pitchFamily="18" charset="0"/>
              </a:rPr>
              <a:t> obuhvata preko 50 vrsta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Times New Roman" pitchFamily="18" charset="0"/>
              </a:rPr>
              <a:t> </a:t>
            </a:r>
            <a:r>
              <a:rPr lang="sl-SI" sz="2800" dirty="0" smtClean="0">
                <a:latin typeface="Times New Roman" pitchFamily="18" charset="0"/>
              </a:rPr>
              <a:t>Veliki Gram-pozitivni štapići, stvaraju spore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 smtClean="0">
                <a:latin typeface="Times New Roman" pitchFamily="18" charset="0"/>
              </a:rPr>
              <a:t> Većina vrsta pripada saprofitima</a:t>
            </a:r>
            <a:endParaRPr lang="sl-SI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Times New Roman" pitchFamily="18" charset="0"/>
              </a:rPr>
              <a:t> </a:t>
            </a:r>
            <a:r>
              <a:rPr lang="sl-SI" sz="2800" i="1" dirty="0">
                <a:solidFill>
                  <a:srgbClr val="FF7C80"/>
                </a:solidFill>
                <a:latin typeface="Times New Roman" pitchFamily="18" charset="0"/>
              </a:rPr>
              <a:t>Bacillus anthracis </a:t>
            </a:r>
            <a:r>
              <a:rPr lang="sl-SI" sz="2800" b="1" dirty="0">
                <a:solidFill>
                  <a:srgbClr val="002060"/>
                </a:solidFill>
                <a:latin typeface="Times New Roman" pitchFamily="18" charset="0"/>
              </a:rPr>
              <a:t>– antraks, crni prišt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sl-SI" sz="2800" b="1" dirty="0">
                <a:solidFill>
                  <a:srgbClr val="002060"/>
                </a:solidFill>
                <a:latin typeface="Times New Roman" pitchFamily="18" charset="0"/>
              </a:rPr>
              <a:t>prostrel,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sl-SI" sz="2800" b="1" dirty="0">
                <a:solidFill>
                  <a:srgbClr val="002060"/>
                </a:solidFill>
                <a:latin typeface="Times New Roman" pitchFamily="18" charset="0"/>
              </a:rPr>
              <a:t>bedrenica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- </a:t>
            </a:r>
            <a:r>
              <a:rPr lang="sl-SI" sz="2800" dirty="0">
                <a:latin typeface="Times New Roman" pitchFamily="18" charset="0"/>
              </a:rPr>
              <a:t>zoonoza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3011" name="AutoShape 3" descr="banthrac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12" name="AutoShape 4" descr="banthrac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3013" name="Picture 5" descr="Antraks karbunkul lep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549275"/>
            <a:ext cx="34528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6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42672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FF7C80"/>
                </a:solidFill>
                <a:latin typeface="+mn-lt"/>
              </a:rPr>
              <a:t>- </a:t>
            </a:r>
            <a:r>
              <a:rPr lang="en-US" sz="2400" i="1" dirty="0" err="1">
                <a:solidFill>
                  <a:srgbClr val="FF7C80"/>
                </a:solidFill>
                <a:latin typeface="+mn-lt"/>
              </a:rPr>
              <a:t>i</a:t>
            </a:r>
            <a:r>
              <a:rPr lang="sl-SI" sz="2400" i="1" dirty="0">
                <a:solidFill>
                  <a:srgbClr val="FF7C80"/>
                </a:solidFill>
                <a:latin typeface="+mn-lt"/>
              </a:rPr>
              <a:t>n vitro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 stvaranje kapsule </a:t>
            </a:r>
            <a:r>
              <a:rPr lang="sl-SI" sz="2400" dirty="0">
                <a:latin typeface="+mn-lt"/>
              </a:rPr>
              <a:t>5 – 10% C0</a:t>
            </a:r>
            <a:r>
              <a:rPr lang="sl-SI" sz="2400" baseline="-25000" dirty="0">
                <a:latin typeface="+mn-lt"/>
              </a:rPr>
              <a:t>2</a:t>
            </a:r>
            <a:r>
              <a:rPr lang="sl-SI" sz="2400" dirty="0">
                <a:latin typeface="+mn-lt"/>
              </a:rPr>
              <a:t> na podlozi sa 0,5 % Na bikarbonata ili seruma – S forma kolonija mukoidne, glatke</a:t>
            </a:r>
            <a:endParaRPr lang="en-US" sz="2400" dirty="0">
              <a:latin typeface="+mn-lt"/>
            </a:endParaRPr>
          </a:p>
        </p:txBody>
      </p:sp>
      <p:sp>
        <p:nvSpPr>
          <p:cNvPr id="52227" name="AutoShape 3" descr="banthrac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228" name="AutoShape 4" descr="banthrac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2229" name="Picture 5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76250"/>
            <a:ext cx="2384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Kapsu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56388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0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429000"/>
            <a:ext cx="3240088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357563"/>
            <a:ext cx="338455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09600" y="620713"/>
            <a:ext cx="8534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i="1" dirty="0">
                <a:latin typeface="+mn-lt"/>
              </a:rPr>
              <a:t> </a:t>
            </a:r>
            <a:r>
              <a:rPr lang="sl-SI" sz="2400" i="1" dirty="0">
                <a:solidFill>
                  <a:srgbClr val="FF7C80"/>
                </a:solidFill>
                <a:latin typeface="+mn-lt"/>
              </a:rPr>
              <a:t>B</a:t>
            </a:r>
            <a:r>
              <a:rPr lang="sl-SI" sz="2400" i="1" dirty="0" smtClean="0">
                <a:solidFill>
                  <a:srgbClr val="FF7C80"/>
                </a:solidFill>
                <a:latin typeface="+mn-lt"/>
              </a:rPr>
              <a:t>. anthracis </a:t>
            </a:r>
            <a:r>
              <a:rPr lang="sl-SI" sz="2400" dirty="0">
                <a:latin typeface="+mn-lt"/>
              </a:rPr>
              <a:t>– nema hemolize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Kolonije i do 5 mm velike, ravne, suve, sivkaste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chemeClr val="tx2"/>
                </a:solidFill>
                <a:latin typeface="+mn-lt"/>
              </a:rPr>
              <a:t> R forma – malo uveličanje - narezuckane ivice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                            					</a:t>
            </a:r>
            <a:r>
              <a:rPr lang="sl-SI" sz="2400" dirty="0">
                <a:solidFill>
                  <a:schemeClr val="tx2"/>
                </a:solidFill>
                <a:latin typeface="+mn-lt"/>
              </a:rPr>
              <a:t>–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“</a:t>
            </a:r>
            <a:r>
              <a:rPr lang="sl-SI" sz="2400" dirty="0">
                <a:solidFill>
                  <a:schemeClr val="tx2"/>
                </a:solidFill>
                <a:latin typeface="+mn-lt"/>
              </a:rPr>
              <a:t>pramenovi vune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”</a:t>
            </a:r>
            <a:r>
              <a:rPr lang="sl-SI" sz="2400" dirty="0">
                <a:solidFill>
                  <a:schemeClr val="tx2"/>
                </a:solidFill>
                <a:latin typeface="+mn-lt"/>
              </a:rPr>
              <a:t> 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1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86868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7C80"/>
                </a:solidFill>
                <a:latin typeface="+mn-lt"/>
              </a:rPr>
              <a:t>- </a:t>
            </a:r>
            <a:r>
              <a:rPr lang="en-US" sz="2800" i="1" dirty="0">
                <a:solidFill>
                  <a:srgbClr val="FF7C80"/>
                </a:solidFill>
                <a:latin typeface="+mn-lt"/>
              </a:rPr>
              <a:t>B</a:t>
            </a:r>
            <a:r>
              <a:rPr lang="sl-SI" sz="2800" i="1" dirty="0" smtClean="0">
                <a:solidFill>
                  <a:srgbClr val="FF7C80"/>
                </a:solidFill>
                <a:latin typeface="+mn-lt"/>
              </a:rPr>
              <a:t>. cereus</a:t>
            </a:r>
            <a:r>
              <a:rPr lang="sl-SI" sz="2800" i="1" dirty="0">
                <a:solidFill>
                  <a:srgbClr val="FF7C80"/>
                </a:solidFill>
                <a:latin typeface="+mn-lt"/>
              </a:rPr>
              <a:t>, B</a:t>
            </a:r>
            <a:r>
              <a:rPr lang="sl-SI" sz="2800" i="1" dirty="0" smtClean="0">
                <a:solidFill>
                  <a:srgbClr val="FF7C80"/>
                </a:solidFill>
                <a:latin typeface="+mn-lt"/>
              </a:rPr>
              <a:t>. mycoides</a:t>
            </a:r>
            <a:r>
              <a:rPr lang="sl-SI" sz="2800" i="1" dirty="0">
                <a:solidFill>
                  <a:srgbClr val="FF7C80"/>
                </a:solidFill>
                <a:latin typeface="+mn-lt"/>
              </a:rPr>
              <a:t>, B</a:t>
            </a:r>
            <a:r>
              <a:rPr lang="sl-SI" sz="2800" i="1" dirty="0" smtClean="0">
                <a:solidFill>
                  <a:srgbClr val="FF7C80"/>
                </a:solidFill>
                <a:latin typeface="+mn-lt"/>
              </a:rPr>
              <a:t>. thuringiensis</a:t>
            </a:r>
            <a:endParaRPr lang="sl-SI" sz="2800" i="1" dirty="0">
              <a:solidFill>
                <a:srgbClr val="FF7C80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slične kolonije                                                         	-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400" i="1" dirty="0">
                <a:latin typeface="+mn-lt"/>
              </a:rPr>
              <a:t>B</a:t>
            </a:r>
            <a:r>
              <a:rPr lang="sl-SI" sz="2400" i="1" dirty="0" smtClean="0">
                <a:latin typeface="+mn-lt"/>
              </a:rPr>
              <a:t>. cereus</a:t>
            </a:r>
            <a:r>
              <a:rPr lang="sl-SI" sz="2400" dirty="0" smtClean="0">
                <a:latin typeface="+mn-lt"/>
              </a:rPr>
              <a:t> </a:t>
            </a:r>
            <a:r>
              <a:rPr lang="sl-SI" sz="2400" dirty="0">
                <a:latin typeface="+mn-lt"/>
              </a:rPr>
              <a:t>i </a:t>
            </a:r>
            <a:r>
              <a:rPr lang="sl-SI" sz="2400" i="1" dirty="0">
                <a:latin typeface="+mn-lt"/>
              </a:rPr>
              <a:t>B</a:t>
            </a:r>
            <a:r>
              <a:rPr lang="sl-SI" sz="2400" i="1" dirty="0" smtClean="0">
                <a:latin typeface="+mn-lt"/>
              </a:rPr>
              <a:t>. thuringiensi</a:t>
            </a:r>
            <a:r>
              <a:rPr lang="sl-SI" sz="2400" dirty="0" smtClean="0">
                <a:latin typeface="+mn-lt"/>
              </a:rPr>
              <a:t>s-hemoliza</a:t>
            </a:r>
            <a:endParaRPr lang="sl-SI" sz="2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54275" name="Picture 3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852738"/>
            <a:ext cx="32766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924175"/>
            <a:ext cx="31242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3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838200"/>
            <a:ext cx="2706688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55451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400" i="1" dirty="0">
                <a:solidFill>
                  <a:srgbClr val="FF7C80"/>
                </a:solidFill>
                <a:latin typeface="+mn-lt"/>
              </a:rPr>
              <a:t>B</a:t>
            </a:r>
            <a:r>
              <a:rPr lang="sl-SI" sz="2400" i="1" dirty="0" smtClean="0">
                <a:solidFill>
                  <a:srgbClr val="FF7C80"/>
                </a:solidFill>
                <a:latin typeface="+mn-lt"/>
              </a:rPr>
              <a:t>. cereus</a:t>
            </a:r>
            <a:r>
              <a:rPr lang="sl-SI" sz="2400" i="1" dirty="0" smtClean="0">
                <a:latin typeface="+mn-lt"/>
              </a:rPr>
              <a:t> </a:t>
            </a:r>
            <a:r>
              <a:rPr lang="sl-SI" sz="2400" dirty="0">
                <a:latin typeface="+mn-lt"/>
              </a:rPr>
              <a:t>– pokretan</a:t>
            </a:r>
            <a:r>
              <a:rPr lang="en-US" sz="2400" dirty="0">
                <a:latin typeface="+mn-lt"/>
              </a:rPr>
              <a:t> 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400" i="1" dirty="0">
                <a:solidFill>
                  <a:srgbClr val="FF7C80"/>
                </a:solidFill>
                <a:latin typeface="+mn-lt"/>
              </a:rPr>
              <a:t>B. </a:t>
            </a:r>
            <a:r>
              <a:rPr lang="en-US" sz="2400" i="1" dirty="0">
                <a:solidFill>
                  <a:srgbClr val="FF7C80"/>
                </a:solidFill>
                <a:latin typeface="+mn-lt"/>
              </a:rPr>
              <a:t>t</a:t>
            </a:r>
            <a:r>
              <a:rPr lang="sl-SI" sz="2400" i="1" dirty="0">
                <a:solidFill>
                  <a:srgbClr val="FF7C80"/>
                </a:solidFill>
                <a:latin typeface="+mn-lt"/>
              </a:rPr>
              <a:t>huringiensis</a:t>
            </a:r>
            <a:r>
              <a:rPr lang="en-US" sz="2400" i="1" dirty="0">
                <a:solidFill>
                  <a:srgbClr val="FF7C80"/>
                </a:solidFill>
                <a:latin typeface="+mn-lt"/>
              </a:rPr>
              <a:t> </a:t>
            </a:r>
            <a:r>
              <a:rPr lang="sl-SI" sz="2400" dirty="0">
                <a:latin typeface="+mn-lt"/>
              </a:rPr>
              <a:t>- parasporalni kristali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400" i="1" dirty="0">
                <a:solidFill>
                  <a:srgbClr val="FF7C80"/>
                </a:solidFill>
                <a:latin typeface="+mn-lt"/>
              </a:rPr>
              <a:t>B</a:t>
            </a:r>
            <a:r>
              <a:rPr lang="sl-SI" sz="2400" i="1" dirty="0" smtClean="0">
                <a:solidFill>
                  <a:srgbClr val="FF7C80"/>
                </a:solidFill>
                <a:latin typeface="+mn-lt"/>
              </a:rPr>
              <a:t>. anthracis</a:t>
            </a:r>
            <a:r>
              <a:rPr lang="sl-SI" sz="2400" i="1" dirty="0" smtClean="0">
                <a:latin typeface="+mn-lt"/>
              </a:rPr>
              <a:t> </a:t>
            </a:r>
            <a:r>
              <a:rPr lang="sl-SI" sz="2400" dirty="0">
                <a:latin typeface="+mn-lt"/>
              </a:rPr>
              <a:t>jedini osetljiv na penicilin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Želatin sve razlažu, izuzetak </a:t>
            </a:r>
            <a:r>
              <a:rPr lang="sl-SI" sz="2400" dirty="0">
                <a:solidFill>
                  <a:schemeClr val="tx2"/>
                </a:solidFill>
                <a:latin typeface="+mn-lt"/>
              </a:rPr>
              <a:t>B.anthracis –rast u vidu obrnute jelke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43195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400" dirty="0">
                <a:solidFill>
                  <a:srgbClr val="FF7C80"/>
                </a:solidFill>
                <a:latin typeface="+mn-lt"/>
              </a:rPr>
              <a:t>Patogeneza antraksa</a:t>
            </a:r>
            <a:endParaRPr lang="en-US" sz="2400" dirty="0">
              <a:solidFill>
                <a:srgbClr val="FF7C80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virulencija - </a:t>
            </a:r>
            <a:r>
              <a:rPr lang="sl-SI" sz="2400" dirty="0">
                <a:solidFill>
                  <a:schemeClr val="tx2"/>
                </a:solidFill>
                <a:latin typeface="+mn-lt"/>
              </a:rPr>
              <a:t>stvaranje toksina i kapsule kodirani na plazmidima pOX1 i pOX2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AtxA i AcpA – aktivatori transkripcije    </a:t>
            </a:r>
            <a:r>
              <a:rPr lang="sl-SI" sz="2400" dirty="0">
                <a:latin typeface="+mn-lt"/>
              </a:rPr>
              <a:t>t </a:t>
            </a:r>
            <a:r>
              <a:rPr lang="sl-SI" sz="2400" u="sng" dirty="0">
                <a:latin typeface="+mn-lt"/>
              </a:rPr>
              <a:t>&gt;</a:t>
            </a:r>
            <a:r>
              <a:rPr lang="sl-SI" sz="2400" dirty="0">
                <a:latin typeface="+mn-lt"/>
              </a:rPr>
              <a:t> 37 </a:t>
            </a:r>
            <a:r>
              <a:rPr lang="sl-SI" sz="2400" baseline="30000" dirty="0">
                <a:latin typeface="+mn-lt"/>
              </a:rPr>
              <a:t>o</a:t>
            </a:r>
            <a:r>
              <a:rPr lang="sl-SI" sz="2400" dirty="0">
                <a:latin typeface="+mn-lt"/>
              </a:rPr>
              <a:t>C, koncentracija CO</a:t>
            </a:r>
            <a:r>
              <a:rPr lang="sl-SI" sz="2400" baseline="-25000" dirty="0">
                <a:latin typeface="+mn-lt"/>
              </a:rPr>
              <a:t>2</a:t>
            </a:r>
            <a:r>
              <a:rPr lang="sl-SI" sz="2400" dirty="0">
                <a:latin typeface="+mn-lt"/>
              </a:rPr>
              <a:t> </a:t>
            </a:r>
            <a:r>
              <a:rPr lang="sl-SI" sz="2400" u="sng" dirty="0">
                <a:latin typeface="+mn-lt"/>
              </a:rPr>
              <a:t>&gt;</a:t>
            </a:r>
            <a:r>
              <a:rPr lang="sl-SI" sz="2400" dirty="0">
                <a:latin typeface="+mn-lt"/>
              </a:rPr>
              <a:t> 5%, komponente u serumu</a:t>
            </a:r>
          </a:p>
        </p:txBody>
      </p:sp>
      <p:pic>
        <p:nvPicPr>
          <p:cNvPr id="56323" name="Picture 3" descr="Antraks fagoci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40449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7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66700" y="381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pic>
        <p:nvPicPr>
          <p:cNvPr id="74755" name="Picture 3" descr="Antraks u plucima 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1" y="260350"/>
            <a:ext cx="4821092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6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68313" y="425450"/>
            <a:ext cx="8342312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400" dirty="0">
                <a:latin typeface="+mn-lt"/>
              </a:rPr>
              <a:t>	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Patogeneza </a:t>
            </a:r>
            <a:r>
              <a:rPr lang="sl-SI" sz="2400" i="1" dirty="0">
                <a:solidFill>
                  <a:srgbClr val="FF7C80"/>
                </a:solidFill>
                <a:latin typeface="+mn-lt"/>
              </a:rPr>
              <a:t>B</a:t>
            </a:r>
            <a:r>
              <a:rPr lang="sl-SI" sz="2400" i="1" dirty="0" smtClean="0">
                <a:solidFill>
                  <a:srgbClr val="FF7C80"/>
                </a:solidFill>
                <a:latin typeface="+mn-lt"/>
              </a:rPr>
              <a:t>. anthracis</a:t>
            </a:r>
            <a:endParaRPr lang="en-US" sz="2400" i="1" dirty="0">
              <a:solidFill>
                <a:srgbClr val="FF7C8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r-Latn-RS" sz="1000" dirty="0" smtClean="0">
                <a:solidFill>
                  <a:srgbClr val="FF7C80"/>
                </a:solidFill>
                <a:latin typeface="+mn-lt"/>
              </a:rPr>
              <a:t> </a:t>
            </a:r>
            <a:endParaRPr lang="en-US" sz="1000" dirty="0">
              <a:solidFill>
                <a:srgbClr val="FF7C80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virulencija stvaranje kapsule i toksina, čija je ekspresija regulisana temperaturom i koncentracijom CO</a:t>
            </a:r>
            <a:r>
              <a:rPr lang="sl-SI" sz="2400" baseline="-25000" dirty="0">
                <a:latin typeface="+mn-lt"/>
              </a:rPr>
              <a:t>2</a:t>
            </a:r>
            <a:endParaRPr lang="sl-SI" sz="24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Toksin se sastoji od tri komponente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rgbClr val="FF6699"/>
                </a:solidFill>
                <a:latin typeface="+mn-lt"/>
              </a:rPr>
              <a:t> protektivni antigen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rgbClr val="FF6699"/>
                </a:solidFill>
                <a:latin typeface="+mn-lt"/>
              </a:rPr>
              <a:t> edemski faktor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rgbClr val="FF6699"/>
                </a:solidFill>
                <a:latin typeface="+mn-lt"/>
              </a:rPr>
              <a:t> letalni faktor</a:t>
            </a:r>
            <a:r>
              <a:rPr lang="sl-SI" sz="2400" dirty="0">
                <a:solidFill>
                  <a:srgbClr val="FF9966"/>
                </a:solidFill>
                <a:latin typeface="+mn-lt"/>
              </a:rPr>
              <a:t> </a:t>
            </a:r>
            <a:endParaRPr lang="en-US" sz="2400" dirty="0">
              <a:solidFill>
                <a:srgbClr val="FF99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1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8534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Edemski faktor </a:t>
            </a:r>
            <a:r>
              <a:rPr lang="sl-SI" sz="2400" dirty="0">
                <a:latin typeface="+mn-lt"/>
              </a:rPr>
              <a:t>– kalmod</a:t>
            </a:r>
            <a:r>
              <a:rPr lang="en-US" sz="2400" dirty="0">
                <a:latin typeface="+mn-lt"/>
              </a:rPr>
              <a:t>u</a:t>
            </a:r>
            <a:r>
              <a:rPr lang="sl-SI" sz="2400" dirty="0">
                <a:latin typeface="+mn-lt"/>
              </a:rPr>
              <a:t>lin zavisna adenilat ciklaza – poremećaj homeostaze tečnosti u ćeliji, uticaj na neutrofilne leukocite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Letalni faktor </a:t>
            </a:r>
            <a:r>
              <a:rPr lang="sl-SI" sz="2400" dirty="0">
                <a:latin typeface="+mn-lt"/>
              </a:rPr>
              <a:t>– deluje inaktiviše MAPKK</a:t>
            </a:r>
            <a:r>
              <a:rPr lang="en-US" sz="2400" dirty="0">
                <a:latin typeface="+mn-lt"/>
              </a:rPr>
              <a:t> – </a:t>
            </a:r>
            <a:r>
              <a:rPr lang="en-US" sz="2400" dirty="0" err="1">
                <a:latin typeface="+mn-lt"/>
              </a:rPr>
              <a:t>mitogen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aktiviranu</a:t>
            </a:r>
            <a:r>
              <a:rPr lang="en-US" sz="2400" dirty="0">
                <a:latin typeface="+mn-lt"/>
              </a:rPr>
              <a:t> protein </a:t>
            </a:r>
            <a:r>
              <a:rPr lang="en-US" sz="2400" dirty="0" err="1">
                <a:latin typeface="+mn-lt"/>
              </a:rPr>
              <a:t>kinazu</a:t>
            </a:r>
            <a:r>
              <a:rPr lang="sl-SI" sz="2400" dirty="0">
                <a:latin typeface="+mn-lt"/>
              </a:rPr>
              <a:t> dovodeći do smrti ćelija i oslobađanja citokina iz makrofaga- TNF a i interleukina 1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</a:t>
            </a:r>
            <a:r>
              <a:rPr lang="sl-SI" sz="2400" dirty="0">
                <a:solidFill>
                  <a:schemeClr val="tx2"/>
                </a:solidFill>
                <a:latin typeface="+mn-lt"/>
              </a:rPr>
              <a:t>Nakupljanje tečnosti u tkivima – edem i nekroza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</a:t>
            </a:r>
            <a:r>
              <a:rPr lang="sl-SI" sz="2400" dirty="0">
                <a:solidFill>
                  <a:schemeClr val="tx2"/>
                </a:solidFill>
                <a:latin typeface="+mn-lt"/>
              </a:rPr>
              <a:t>Septi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k</a:t>
            </a:r>
            <a:r>
              <a:rPr lang="sl-SI" sz="2400" dirty="0">
                <a:solidFill>
                  <a:schemeClr val="tx2"/>
                </a:solidFill>
                <a:latin typeface="+mn-lt"/>
              </a:rPr>
              <a:t>emija, povećanje permeabilnosti krvnih sudova, krvarenja, šok i </a:t>
            </a:r>
            <a:r>
              <a:rPr lang="sr-Latn-CS" sz="2400" dirty="0">
                <a:solidFill>
                  <a:schemeClr val="tx2"/>
                </a:solidFill>
                <a:latin typeface="+mn-lt"/>
              </a:rPr>
              <a:t>smrt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4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7541406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2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upload.wikimedia.org/wikipedia/commons/thumb/1/14/Anthraxtoxins_diagram_en.png/400px-Anthraxtoxins_diagram_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696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58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35183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sr-Latn-CS" sz="2800" dirty="0">
                <a:solidFill>
                  <a:srgbClr val="FF7C80"/>
                </a:solidFill>
                <a:latin typeface="+mn-lt"/>
              </a:rPr>
              <a:t>Mojsije</a:t>
            </a:r>
            <a:r>
              <a:rPr lang="sr-Latn-CS" sz="2800" dirty="0">
                <a:latin typeface="+mn-lt"/>
              </a:rPr>
              <a:t> pretnja faraonu 1491. godine p.n.e.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sr-Latn-CS" sz="2800" dirty="0">
                <a:solidFill>
                  <a:srgbClr val="FF7C80"/>
                </a:solidFill>
                <a:latin typeface="+mn-lt"/>
              </a:rPr>
              <a:t>Homer, Hipokrat, Galen </a:t>
            </a:r>
            <a:r>
              <a:rPr lang="sr-Latn-CS" sz="2800" dirty="0">
                <a:solidFill>
                  <a:schemeClr val="tx2"/>
                </a:solidFill>
                <a:latin typeface="+mn-lt"/>
              </a:rPr>
              <a:t>. . 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800" dirty="0">
                <a:latin typeface="+mn-lt"/>
              </a:rPr>
              <a:t> Epidemija u Evropi 1613. godine 60.000 ljudi umrlo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800" dirty="0">
                <a:latin typeface="+mn-lt"/>
              </a:rPr>
              <a:t> 1850.godine u Francuskoj velika epizootija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800" dirty="0">
                <a:solidFill>
                  <a:schemeClr val="tx2"/>
                </a:solidFill>
                <a:latin typeface="+mn-lt"/>
              </a:rPr>
              <a:t> Prva bolest kod ljudi i životinja kod koje je utvrđena etiologija – izolovan uzročnik bolesti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800" dirty="0">
                <a:solidFill>
                  <a:schemeClr val="tx2"/>
                </a:solidFill>
                <a:latin typeface="+mn-lt"/>
              </a:rPr>
              <a:t> Prva bolest za koju je pronađena uspešna vakcina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6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20000"/>
          </a:blip>
          <a:srcRect/>
          <a:stretch>
            <a:fillRect/>
          </a:stretch>
        </p:blipFill>
        <p:spPr bwMode="auto">
          <a:xfrm>
            <a:off x="1524000" y="2057400"/>
            <a:ext cx="597535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762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sr-Latn-CS" sz="28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Apoptoza ćelije</a:t>
            </a:r>
            <a:r>
              <a:rPr lang="en-US" sz="28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8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8534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400" dirty="0">
                <a:latin typeface="+mn-lt"/>
              </a:rPr>
              <a:t>	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Klinička slika</a:t>
            </a:r>
            <a:endParaRPr lang="en-US" sz="2400" dirty="0">
              <a:solidFill>
                <a:srgbClr val="FF7C8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sl-SI" sz="2400" dirty="0">
              <a:solidFill>
                <a:srgbClr val="FF7C80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Inkubacija nekoliko časova ili dana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rgbClr val="FF7C80"/>
                </a:solidFill>
                <a:latin typeface="+mn-lt"/>
              </a:rPr>
              <a:t>Najosetljiviji preživari – ovce i krave </a:t>
            </a:r>
            <a:endParaRPr lang="en-US" sz="2400" dirty="0">
              <a:solidFill>
                <a:srgbClr val="FF7C80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sr-Latn-CS" sz="24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sl-SI" sz="2400" dirty="0">
                <a:latin typeface="+mn-lt"/>
              </a:rPr>
              <a:t>perakutni 1- 2 časa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akutni tok do 24 časa</a:t>
            </a:r>
          </a:p>
          <a:p>
            <a:pPr>
              <a:spcBef>
                <a:spcPct val="50000"/>
              </a:spcBef>
              <a:defRPr/>
            </a:pPr>
            <a:r>
              <a:rPr lang="sl-SI" sz="2400" dirty="0" smtClean="0">
                <a:latin typeface="+mn-lt"/>
              </a:rPr>
              <a:t>- bez </a:t>
            </a:r>
            <a:r>
              <a:rPr lang="sl-SI" sz="2400" dirty="0">
                <a:latin typeface="+mn-lt"/>
              </a:rPr>
              <a:t>simptoma iznenadna smrt, temperatura preko 42 </a:t>
            </a:r>
            <a:r>
              <a:rPr lang="sl-SI" sz="2400" baseline="30000" dirty="0">
                <a:latin typeface="+mn-lt"/>
              </a:rPr>
              <a:t>0</a:t>
            </a:r>
            <a:r>
              <a:rPr lang="sl-SI" sz="2400" dirty="0">
                <a:latin typeface="+mn-lt"/>
              </a:rPr>
              <a:t>C, depresija, kongestija mukoze i petehijalna krvarenja</a:t>
            </a:r>
            <a:endParaRPr lang="en-US" sz="2400" dirty="0">
              <a:latin typeface="+mn-lt"/>
            </a:endParaRPr>
          </a:p>
        </p:txBody>
      </p:sp>
      <p:pic>
        <p:nvPicPr>
          <p:cNvPr id="62467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609600"/>
            <a:ext cx="342900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60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coloradodisasterhelp.colostate.edu/prefair/images/Dz/Antrax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59801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anthrax dea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249738"/>
            <a:ext cx="30480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630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95288" y="620713"/>
            <a:ext cx="85344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- </a:t>
            </a:r>
            <a:r>
              <a:rPr lang="sl-SI" sz="2400" dirty="0">
                <a:latin typeface="+mn-lt"/>
              </a:rPr>
              <a:t>duži tok – subkutani edem, krvavi proliv, postmortalno – naduven leš, nekopletan rigor mortis, opsežna krvarenja i edem, prisustvo nezgrušane krvi katranaste boje, uvećana slezina</a:t>
            </a:r>
            <a:endParaRPr lang="en-US" sz="2400" dirty="0">
              <a:latin typeface="+mn-lt"/>
            </a:endParaRPr>
          </a:p>
        </p:txBody>
      </p:sp>
      <p:pic>
        <p:nvPicPr>
          <p:cNvPr id="64515" name="Picture 3" descr="antrrax3"/>
          <p:cNvPicPr>
            <a:picLocks noChangeAspect="1" noChangeArrowheads="1"/>
          </p:cNvPicPr>
          <p:nvPr/>
        </p:nvPicPr>
        <p:blipFill>
          <a:blip r:embed="rId3" cstate="print">
            <a:lum bright="24000" contrast="30000"/>
          </a:blip>
          <a:srcRect/>
          <a:stretch>
            <a:fillRect/>
          </a:stretch>
        </p:blipFill>
        <p:spPr bwMode="auto">
          <a:xfrm>
            <a:off x="2555875" y="2997200"/>
            <a:ext cx="3797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62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66700" y="381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5165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Svinje</a:t>
            </a:r>
            <a:r>
              <a:rPr lang="sl-SI" sz="2400" dirty="0">
                <a:latin typeface="+mn-lt"/>
              </a:rPr>
              <a:t> – lokalni otok grla sa regionalnim limfadenitisom, creva- dizenterija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Konji</a:t>
            </a:r>
            <a:r>
              <a:rPr lang="sl-SI" sz="2400" dirty="0">
                <a:latin typeface="+mn-lt"/>
              </a:rPr>
              <a:t> – duži tok bolesti, subkutani otok, otok grla, ređe hemoragični enteritis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Psi</a:t>
            </a:r>
            <a:r>
              <a:rPr lang="sl-SI" sz="2400" dirty="0">
                <a:solidFill>
                  <a:srgbClr val="FF0066"/>
                </a:solidFill>
                <a:latin typeface="+mn-lt"/>
              </a:rPr>
              <a:t> </a:t>
            </a:r>
            <a:r>
              <a:rPr lang="sl-SI" sz="2400" dirty="0">
                <a:latin typeface="+mn-lt"/>
              </a:rPr>
              <a:t>– ređe obolele, simptomi slični onim kod svinja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65540" name="Picture 4" descr="human_intestin_mucosa_ed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836613"/>
            <a:ext cx="2747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22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66700" y="381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365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7C80"/>
                </a:solidFill>
                <a:latin typeface="+mn-lt"/>
              </a:rPr>
              <a:t>  </a:t>
            </a:r>
            <a:r>
              <a:rPr lang="sl-SI" sz="2800" b="1" dirty="0">
                <a:solidFill>
                  <a:srgbClr val="FF7C80"/>
                </a:solidFill>
                <a:latin typeface="+mn-lt"/>
              </a:rPr>
              <a:t>Ljudi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kožna forma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crevna forma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plućna forma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73732" name="Picture 7" descr="http://www.skinsight.com/images/dx/webAtlas/anthrax_29307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57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9" descr="cutaneous anthra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450" y="304800"/>
            <a:ext cx="2028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11" descr="anthrax le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733800"/>
            <a:ext cx="3543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3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382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</a:t>
            </a:r>
            <a:r>
              <a:rPr lang="sl-SI" sz="2800" dirty="0">
                <a:solidFill>
                  <a:srgbClr val="FF7C80"/>
                </a:solidFill>
                <a:latin typeface="+mn-lt"/>
              </a:rPr>
              <a:t>Postavljanje dijagnoze oboljenja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solidFill>
                  <a:schemeClr val="tx2"/>
                </a:solidFill>
                <a:latin typeface="+mn-lt"/>
              </a:rPr>
              <a:t> Klinički znaci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solidFill>
                  <a:srgbClr val="FFCCFF"/>
                </a:solidFill>
                <a:latin typeface="+mn-lt"/>
              </a:rPr>
              <a:t> </a:t>
            </a:r>
            <a:r>
              <a:rPr lang="sl-SI" sz="2800" dirty="0">
                <a:solidFill>
                  <a:srgbClr val="FF6699"/>
                </a:solidFill>
                <a:latin typeface="+mn-lt"/>
              </a:rPr>
              <a:t>NE OTVARATI LEŠ- STRUČNA GREŠKA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Smanjena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koncentracija</a:t>
            </a:r>
            <a:r>
              <a:rPr lang="en-US" sz="2800" dirty="0">
                <a:latin typeface="+mn-lt"/>
              </a:rPr>
              <a:t> CO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u </a:t>
            </a:r>
            <a:r>
              <a:rPr lang="en-US" sz="2800" dirty="0" err="1">
                <a:latin typeface="+mn-lt"/>
              </a:rPr>
              <a:t>tkivu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stvaranje</a:t>
            </a:r>
            <a:r>
              <a:rPr lang="en-US" sz="28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spora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Tlo – alkalno, vlašno, bogato Ca i N</a:t>
            </a:r>
            <a:r>
              <a:rPr lang="en-US" sz="2800" dirty="0">
                <a:latin typeface="+mn-lt"/>
              </a:rPr>
              <a:t> – </a:t>
            </a:r>
            <a:r>
              <a:rPr lang="en-US" sz="2800" dirty="0" err="1">
                <a:latin typeface="+mn-lt"/>
              </a:rPr>
              <a:t>prisutne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decenijama</a:t>
            </a:r>
            <a:r>
              <a:rPr lang="sl-SI" sz="2800" dirty="0">
                <a:latin typeface="+mn-lt"/>
              </a:rPr>
              <a:t> spore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Na površini tla usled poplava, kopanja, uleganja</a:t>
            </a:r>
          </a:p>
          <a:p>
            <a:pPr>
              <a:spcBef>
                <a:spcPct val="50000"/>
              </a:spcBef>
              <a:defRPr/>
            </a:pP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38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Uzorak – krv iz repne vene kod preživara, peritonealna tečnost svinje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Dezinfekcija 70% alkohol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Pravljenje mikroskopskih preparata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Izolacija i identifikacija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chemeClr val="tx2"/>
                </a:solidFill>
                <a:latin typeface="+mn-lt"/>
              </a:rPr>
              <a:t> Ascoli termoprecipitacija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 smtClean="0">
                <a:latin typeface="+mn-lt"/>
              </a:rPr>
              <a:t>Biološki </a:t>
            </a:r>
            <a:r>
              <a:rPr lang="sl-SI" sz="2400" dirty="0">
                <a:latin typeface="+mn-lt"/>
              </a:rPr>
              <a:t>ogled – miš  </a:t>
            </a:r>
            <a:r>
              <a:rPr lang="sl-SI" sz="2400" dirty="0" smtClean="0">
                <a:latin typeface="+mn-lt"/>
              </a:rPr>
              <a:t>i </a:t>
            </a:r>
            <a:r>
              <a:rPr lang="sl-SI" sz="2400" dirty="0">
                <a:latin typeface="+mn-lt"/>
              </a:rPr>
              <a:t>zamorac </a:t>
            </a:r>
            <a:endParaRPr lang="sl-SI" sz="2400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400" dirty="0" smtClean="0">
                <a:latin typeface="+mn-lt"/>
              </a:rPr>
              <a:t>smrt </a:t>
            </a:r>
            <a:r>
              <a:rPr lang="sl-SI" sz="2400" dirty="0">
                <a:latin typeface="+mn-lt"/>
              </a:rPr>
              <a:t>za 24-48 h </a:t>
            </a:r>
            <a:endParaRPr lang="en-US" sz="2400" dirty="0">
              <a:latin typeface="+mn-lt"/>
            </a:endParaRPr>
          </a:p>
        </p:txBody>
      </p:sp>
      <p:pic>
        <p:nvPicPr>
          <p:cNvPr id="19458" name="Picture 2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95600"/>
            <a:ext cx="3664327" cy="2838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31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838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Terapija</a:t>
            </a:r>
            <a:r>
              <a:rPr lang="sl-SI" sz="2400" dirty="0">
                <a:latin typeface="+mn-lt"/>
              </a:rPr>
              <a:t> – penicilin, oksitetraciklin</a:t>
            </a:r>
            <a:endParaRPr lang="en-US" sz="2400" dirty="0">
              <a:latin typeface="+mn-lt"/>
            </a:endParaRPr>
          </a:p>
          <a:p>
            <a:pPr lvl="4"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sr-Latn-CS" sz="2400" dirty="0">
                <a:latin typeface="+mn-lt"/>
              </a:rPr>
              <a:t>fluorokvinoloni</a:t>
            </a:r>
            <a:endParaRPr lang="sl-SI" sz="24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Kontrola bolesti </a:t>
            </a:r>
          </a:p>
          <a:p>
            <a:pPr lvl="1"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Vakcina Sterne soj – akapsularan soj</a:t>
            </a:r>
            <a:r>
              <a:rPr lang="en-US" sz="2400" dirty="0">
                <a:latin typeface="+mn-lt"/>
              </a:rPr>
              <a:t> </a:t>
            </a:r>
            <a:r>
              <a:rPr lang="sl-SI" sz="2400" dirty="0">
                <a:latin typeface="+mn-lt"/>
              </a:rPr>
              <a:t>1939.godina </a:t>
            </a:r>
          </a:p>
          <a:p>
            <a:pPr lvl="1"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Dezinfekcija </a:t>
            </a:r>
          </a:p>
          <a:p>
            <a:pPr lvl="2"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5% formalin</a:t>
            </a:r>
            <a:r>
              <a:rPr lang="en-US" sz="2400" dirty="0">
                <a:latin typeface="+mn-lt"/>
              </a:rPr>
              <a:t> 10 h</a:t>
            </a:r>
            <a:endParaRPr lang="sl-SI" sz="2400" dirty="0">
              <a:latin typeface="+mn-lt"/>
            </a:endParaRPr>
          </a:p>
          <a:p>
            <a:pPr lvl="2"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3% persirćena kiselina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0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7886"/>
            <a:ext cx="8229600" cy="2935287"/>
          </a:xfrm>
        </p:spPr>
        <p:txBody>
          <a:bodyPr/>
          <a:lstStyle/>
          <a:p>
            <a:pPr>
              <a:defRPr/>
            </a:pPr>
            <a:r>
              <a:rPr lang="sr-Latn-CS" sz="28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Kontrola bolesti</a:t>
            </a:r>
            <a:r>
              <a:rPr lang="en-US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sr-Latn-CS" sz="2800" dirty="0" smtClean="0">
                <a:latin typeface="+mn-lt"/>
              </a:rPr>
              <a:t>- </a:t>
            </a:r>
            <a:r>
              <a:rPr lang="sr-Latn-CS" sz="2800" dirty="0">
                <a:latin typeface="+mn-lt"/>
              </a:rPr>
              <a:t>Neškodljivo ukljanjanje leševa životinja</a:t>
            </a:r>
            <a:br>
              <a:rPr lang="sr-Latn-CS" sz="2800" dirty="0">
                <a:latin typeface="+mn-lt"/>
              </a:rPr>
            </a:br>
            <a:r>
              <a:rPr lang="sr-Latn-CS" sz="2800" dirty="0">
                <a:latin typeface="+mn-lt"/>
              </a:rPr>
              <a:t>- Spaljivanje ili duboko zakopavanje</a:t>
            </a:r>
            <a:r>
              <a:rPr lang="sr-Latn-CS" sz="3800" dirty="0">
                <a:latin typeface="Times New Roman" pitchFamily="18" charset="0"/>
              </a:rPr>
              <a:t/>
            </a:r>
            <a:br>
              <a:rPr lang="sr-Latn-CS" sz="3800" dirty="0">
                <a:latin typeface="Times New Roman" pitchFamily="18" charset="0"/>
              </a:rPr>
            </a:br>
            <a:r>
              <a:rPr lang="sr-Latn-CS" sz="3400" dirty="0">
                <a:latin typeface="Times New Roman" pitchFamily="18" charset="0"/>
              </a:rPr>
              <a:t/>
            </a:r>
            <a:br>
              <a:rPr lang="sr-Latn-CS" sz="3400" dirty="0">
                <a:latin typeface="Times New Roman" pitchFamily="18" charset="0"/>
              </a:rPr>
            </a:br>
            <a:r>
              <a:rPr lang="sr-Latn-CS" sz="3400" dirty="0">
                <a:latin typeface="Times New Roman" pitchFamily="18" charset="0"/>
              </a:rPr>
              <a:t>  		</a:t>
            </a:r>
            <a:endParaRPr lang="en-US" dirty="0"/>
          </a:p>
        </p:txBody>
      </p:sp>
      <p:pic>
        <p:nvPicPr>
          <p:cNvPr id="69635" name="Picture 3" descr="sanacija 2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8000"/>
          </a:blip>
          <a:stretch>
            <a:fillRect/>
          </a:stretch>
        </p:blipFill>
        <p:spPr>
          <a:xfrm>
            <a:off x="270153" y="2438400"/>
            <a:ext cx="1928541" cy="2728913"/>
          </a:xfrm>
          <a:noFill/>
        </p:spPr>
      </p:pic>
      <p:pic>
        <p:nvPicPr>
          <p:cNvPr id="69636" name="Picture 4" descr="Sanacija 1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>
          <a:xfrm>
            <a:off x="2614341" y="3023173"/>
            <a:ext cx="2563917" cy="1713628"/>
          </a:xfrm>
          <a:noFill/>
        </p:spPr>
      </p:pic>
      <p:pic>
        <p:nvPicPr>
          <p:cNvPr id="69637" name="Picture 5" descr="sanacija 3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>
          <a:xfrm>
            <a:off x="5270129" y="2590800"/>
            <a:ext cx="3629032" cy="2353534"/>
          </a:xfrm>
          <a:noFill/>
        </p:spPr>
      </p:pic>
    </p:spTree>
    <p:extLst>
      <p:ext uri="{BB962C8B-B14F-4D97-AF65-F5344CB8AC3E}">
        <p14:creationId xmlns:p14="http://schemas.microsoft.com/office/powerpoint/2010/main" val="40946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30480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800" dirty="0">
                <a:latin typeface="+mn-lt"/>
              </a:rPr>
              <a:t> </a:t>
            </a:r>
            <a:r>
              <a:rPr lang="sr-Latn-CS" sz="2800" dirty="0">
                <a:solidFill>
                  <a:schemeClr val="tx2"/>
                </a:solidFill>
                <a:latin typeface="+mn-lt"/>
              </a:rPr>
              <a:t>1876. godine </a:t>
            </a:r>
            <a:r>
              <a:rPr lang="sr-Latn-CS" sz="28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Robert Koch </a:t>
            </a:r>
            <a:r>
              <a:rPr lang="sr-Latn-CS" sz="2800" dirty="0">
                <a:solidFill>
                  <a:schemeClr val="tx2"/>
                </a:solidFill>
                <a:latin typeface="+mn-lt"/>
              </a:rPr>
              <a:t>identifikovao 	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          				          </a:t>
            </a:r>
            <a:r>
              <a:rPr lang="sr-Latn-CS" sz="2800" dirty="0">
                <a:solidFill>
                  <a:schemeClr val="tx2"/>
                </a:solidFill>
                <a:latin typeface="+mn-lt"/>
              </a:rPr>
              <a:t>uzročnika antraksa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solidFill>
                  <a:schemeClr val="tx2"/>
                </a:solidFill>
                <a:latin typeface="+mn-lt"/>
              </a:rPr>
              <a:t> 1881. godine </a:t>
            </a:r>
            <a:r>
              <a:rPr lang="sl-SI" sz="28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Louis Pasteur </a:t>
            </a:r>
            <a:r>
              <a:rPr lang="sl-SI" sz="2800" dirty="0">
                <a:solidFill>
                  <a:schemeClr val="tx2"/>
                </a:solidFill>
                <a:latin typeface="+mn-lt"/>
              </a:rPr>
              <a:t>proizveo vakcinu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5059" name="AutoShape 3" descr="banthrac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060" name="AutoShape 4" descr="banthrac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5061" name="Picture 5" descr="Koch- original fotografije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611188" y="404813"/>
            <a:ext cx="8280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5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Bioteroriz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765175"/>
            <a:ext cx="43942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1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589962" cy="5238750"/>
          </a:xfrm>
        </p:spPr>
        <p:txBody>
          <a:bodyPr/>
          <a:lstStyle/>
          <a:p>
            <a:pPr algn="just">
              <a:buFontTx/>
              <a:buChar char="-"/>
              <a:defRPr/>
            </a:pPr>
            <a:r>
              <a:rPr lang="en-US" sz="2800" b="1" dirty="0">
                <a:solidFill>
                  <a:srgbClr val="FF7C80"/>
                </a:solidFill>
                <a:effectLst/>
                <a:latin typeface="+mn-lt"/>
              </a:rPr>
              <a:t>WHO </a:t>
            </a:r>
            <a:r>
              <a:rPr lang="sr-Latn-CS" sz="2800" b="1" dirty="0">
                <a:solidFill>
                  <a:srgbClr val="FF7C80"/>
                </a:solidFill>
                <a:effectLst/>
                <a:latin typeface="+mn-lt"/>
              </a:rPr>
              <a:t>1970.godine procena </a:t>
            </a:r>
            <a:r>
              <a:rPr lang="en-US" sz="2800" b="1" dirty="0">
                <a:effectLst/>
                <a:latin typeface="+mn-lt"/>
              </a:rPr>
              <a:t>– </a:t>
            </a:r>
            <a:r>
              <a:rPr lang="sr-Latn-CS" sz="2800" b="1" dirty="0">
                <a:effectLst/>
                <a:latin typeface="+mn-lt"/>
              </a:rPr>
              <a:t>hipoteza 3 dana nakon oslobađanja 50 kg spora B.anthracis-a 2 km od grada od 500.000 stanovnika 125.000 obolelih a 95.000 umrlih</a:t>
            </a:r>
            <a:r>
              <a:rPr lang="sr-Latn-CS" sz="2800" b="1" dirty="0" smtClean="0">
                <a:effectLst/>
                <a:latin typeface="+mn-lt"/>
              </a:rPr>
              <a:t>.</a:t>
            </a:r>
            <a:br>
              <a:rPr lang="sr-Latn-CS" sz="2800" b="1" dirty="0" smtClean="0">
                <a:effectLst/>
                <a:latin typeface="+mn-lt"/>
              </a:rPr>
            </a:br>
            <a:r>
              <a:rPr lang="sr-Latn-CS" sz="2800" b="1" dirty="0">
                <a:effectLst/>
                <a:latin typeface="+mn-lt"/>
              </a:rPr>
              <a:t/>
            </a:r>
            <a:br>
              <a:rPr lang="sr-Latn-CS" sz="2800" b="1" dirty="0">
                <a:effectLst/>
                <a:latin typeface="+mn-lt"/>
              </a:rPr>
            </a:br>
            <a:r>
              <a:rPr lang="sr-Latn-CS" sz="2800" b="1" dirty="0">
                <a:effectLst/>
                <a:latin typeface="+mn-lt"/>
              </a:rPr>
              <a:t/>
            </a:r>
            <a:br>
              <a:rPr lang="sr-Latn-CS" sz="2800" b="1" dirty="0">
                <a:effectLst/>
                <a:latin typeface="+mn-lt"/>
              </a:rPr>
            </a:br>
            <a:r>
              <a:rPr lang="sr-Latn-CS" sz="2800" b="1" dirty="0">
                <a:effectLst/>
                <a:latin typeface="+mn-lt"/>
              </a:rPr>
              <a:t>- </a:t>
            </a:r>
            <a:r>
              <a:rPr lang="sr-Latn-CS" sz="2800" b="1" dirty="0">
                <a:solidFill>
                  <a:srgbClr val="FF7C80"/>
                </a:solidFill>
                <a:effectLst/>
                <a:latin typeface="+mn-lt"/>
              </a:rPr>
              <a:t>Sverdlovsk 1979.godine </a:t>
            </a:r>
            <a:r>
              <a:rPr lang="sr-Latn-CS" sz="2800" b="1" dirty="0">
                <a:effectLst/>
                <a:latin typeface="+mn-lt"/>
              </a:rPr>
              <a:t>najmanje 66 ljudi umrlo nakon incidenta u vojnom postrojenju, 50.000 ljudi radilo u proizvodnji biološkog </a:t>
            </a:r>
            <a:r>
              <a:rPr lang="sr-Latn-CS" sz="2800" b="1" dirty="0" smtClean="0">
                <a:effectLst/>
                <a:latin typeface="+mn-lt"/>
              </a:rPr>
              <a:t>oružja</a:t>
            </a:r>
            <a:r>
              <a:rPr lang="en-US" sz="2800" b="1" dirty="0" smtClean="0">
                <a:effectLst/>
                <a:latin typeface="+mn-lt"/>
              </a:rPr>
              <a:t>.</a:t>
            </a:r>
            <a:r>
              <a:rPr lang="sr-Latn-RS" sz="2800" b="1" dirty="0" smtClean="0">
                <a:effectLst/>
                <a:latin typeface="+mn-lt"/>
              </a:rPr>
              <a:t/>
            </a:r>
            <a:br>
              <a:rPr lang="sr-Latn-RS" sz="2800" b="1" dirty="0" smtClean="0">
                <a:effectLst/>
                <a:latin typeface="+mn-lt"/>
              </a:rPr>
            </a:br>
            <a:r>
              <a:rPr lang="en-US" sz="2800" b="1" dirty="0" smtClean="0">
                <a:effectLst/>
                <a:latin typeface="+mn-lt"/>
              </a:rPr>
              <a:t/>
            </a:r>
            <a:br>
              <a:rPr lang="en-US" sz="2800" b="1" dirty="0" smtClean="0">
                <a:effectLst/>
                <a:latin typeface="+mn-lt"/>
              </a:rPr>
            </a:br>
            <a:r>
              <a:rPr lang="en-US" sz="2800" b="1" dirty="0" smtClean="0">
                <a:effectLst/>
                <a:latin typeface="+mn-lt"/>
              </a:rPr>
              <a:t>  </a:t>
            </a:r>
            <a:r>
              <a:rPr lang="sr-Latn-CS" sz="2800" b="1" dirty="0">
                <a:effectLst/>
                <a:latin typeface="+mn-lt"/>
              </a:rPr>
              <a:t/>
            </a:r>
            <a:br>
              <a:rPr lang="sr-Latn-CS" sz="2800" b="1" dirty="0">
                <a:effectLst/>
                <a:latin typeface="+mn-lt"/>
              </a:rPr>
            </a:br>
            <a:r>
              <a:rPr lang="sr-Latn-CS" sz="2800" b="1" dirty="0">
                <a:effectLst/>
                <a:latin typeface="+mn-lt"/>
              </a:rPr>
              <a:t>- Procena 1969</a:t>
            </a:r>
            <a:r>
              <a:rPr lang="sr-Latn-CS" sz="2800" b="1" dirty="0" smtClean="0">
                <a:effectLst/>
                <a:latin typeface="+mn-lt"/>
              </a:rPr>
              <a:t>. godine </a:t>
            </a:r>
            <a:r>
              <a:rPr lang="sr-Latn-CS" sz="2800" b="1" dirty="0">
                <a:effectLst/>
                <a:latin typeface="+mn-lt"/>
              </a:rPr>
              <a:t>U.S. postrojenja u slučaju potrebe u mogućnosti da proizvedu 650 tona agenasa – biološkog oružja</a:t>
            </a:r>
            <a:r>
              <a:rPr lang="sr-Latn-CS" sz="2800" b="1" dirty="0">
                <a:solidFill>
                  <a:srgbClr val="FF9966"/>
                </a:solidFill>
                <a:effectLst/>
                <a:latin typeface="+mn-lt"/>
              </a:rPr>
              <a:t> </a:t>
            </a:r>
            <a:r>
              <a:rPr lang="sr-Latn-CS" sz="32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sr-Latn-CS" sz="32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32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2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1"/>
            <a:ext cx="8229600" cy="3733800"/>
          </a:xfrm>
        </p:spPr>
        <p:txBody>
          <a:bodyPr/>
          <a:lstStyle/>
          <a:p>
            <a:pPr algn="l">
              <a:defRPr/>
            </a:pPr>
            <a:r>
              <a:rPr lang="sr-Latn-CS" sz="2800" b="1" dirty="0">
                <a:solidFill>
                  <a:srgbClr val="FF7C80"/>
                </a:solidFill>
                <a:effectLst/>
                <a:latin typeface="+mn-lt"/>
              </a:rPr>
              <a:t>Irak – otpočeo proizvodnju 1974.godine</a:t>
            </a:r>
            <a:r>
              <a:rPr lang="sr-Latn-CS" sz="2800" b="1" dirty="0">
                <a:solidFill>
                  <a:srgbClr val="FF9966"/>
                </a:solidFill>
                <a:effectLst/>
                <a:latin typeface="+mn-lt"/>
              </a:rPr>
              <a:t/>
            </a:r>
            <a:br>
              <a:rPr lang="sr-Latn-CS" sz="2800" b="1" dirty="0">
                <a:solidFill>
                  <a:srgbClr val="FF9966"/>
                </a:solidFill>
                <a:effectLst/>
                <a:latin typeface="+mn-lt"/>
              </a:rPr>
            </a:br>
            <a: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  <a:t>Toksini </a:t>
            </a:r>
            <a:r>
              <a:rPr lang="sr-Latn-CS" sz="2800" b="1" i="1" dirty="0">
                <a:solidFill>
                  <a:srgbClr val="002060"/>
                </a:solidFill>
                <a:effectLst/>
                <a:latin typeface="+mn-lt"/>
              </a:rPr>
              <a:t>Clostridium botulinum </a:t>
            </a:r>
            <a: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  <a:t>380.000 litara 	   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sr-Latn-CS" sz="2800" b="1" dirty="0" smtClean="0">
                <a:solidFill>
                  <a:srgbClr val="002060"/>
                </a:solidFill>
                <a:effectLst/>
                <a:latin typeface="+mn-lt"/>
              </a:rPr>
              <a:t>Aflatoxin </a:t>
            </a:r>
            <a: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  <a:t>2.000 litara</a:t>
            </a:r>
            <a:b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  <a:t>Spore </a:t>
            </a:r>
            <a:r>
              <a:rPr lang="sr-Latn-CS" sz="2800" b="1" i="1" dirty="0" smtClean="0">
                <a:solidFill>
                  <a:srgbClr val="002060"/>
                </a:solidFill>
                <a:effectLst/>
                <a:latin typeface="+mn-lt"/>
              </a:rPr>
              <a:t>Bacillus </a:t>
            </a:r>
            <a:r>
              <a:rPr lang="sr-Latn-CS" sz="2800" b="1" i="1" dirty="0">
                <a:solidFill>
                  <a:srgbClr val="002060"/>
                </a:solidFill>
                <a:effectLst/>
                <a:latin typeface="+mn-lt"/>
              </a:rPr>
              <a:t>anthracis </a:t>
            </a:r>
            <a: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  <a:t>84.250 litara 	  	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sr-Latn-CS" sz="2800" b="1" i="1" dirty="0" smtClean="0">
                <a:solidFill>
                  <a:srgbClr val="002060"/>
                </a:solidFill>
                <a:effectLst/>
                <a:latin typeface="+mn-lt"/>
              </a:rPr>
              <a:t>Clostridium </a:t>
            </a:r>
            <a:r>
              <a:rPr lang="sr-Latn-CS" sz="2800" b="1" i="1" dirty="0">
                <a:solidFill>
                  <a:srgbClr val="002060"/>
                </a:solidFill>
                <a:effectLst/>
                <a:latin typeface="+mn-lt"/>
              </a:rPr>
              <a:t>perfringens </a:t>
            </a:r>
            <a: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  <a:t>3.400 litara</a:t>
            </a:r>
            <a:b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  <a:t>SCUD rakete – 145 litara</a:t>
            </a:r>
            <a:b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sr-Latn-CS" sz="2800" b="1" dirty="0">
                <a:solidFill>
                  <a:srgbClr val="002060"/>
                </a:solidFill>
                <a:effectLst/>
                <a:latin typeface="+mn-lt"/>
              </a:rPr>
              <a:t>R400 bombe – 90 litara</a:t>
            </a:r>
            <a:endParaRPr lang="en-US" sz="2800" b="1" dirty="0">
              <a:solidFill>
                <a:srgbClr val="00206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0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xenophilius.files.wordpress.com/2008/08/page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55721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1066800" y="457200"/>
            <a:ext cx="731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sz="2000" b="1" dirty="0">
                <a:solidFill>
                  <a:srgbClr val="FF7C80"/>
                </a:solidFill>
                <a:latin typeface="+mn-lt"/>
                <a:cs typeface="Times New Roman" pitchFamily="18" charset="0"/>
              </a:rPr>
              <a:t>Pisma sa sporama antraksa 18 septembar 2001</a:t>
            </a:r>
          </a:p>
          <a:p>
            <a:pPr>
              <a:defRPr/>
            </a:pPr>
            <a:r>
              <a:rPr lang="sr-Latn-CS" sz="2000" b="1" dirty="0">
                <a:solidFill>
                  <a:srgbClr val="FF7C80"/>
                </a:solidFill>
                <a:latin typeface="+mn-lt"/>
                <a:cs typeface="Times New Roman" pitchFamily="18" charset="0"/>
              </a:rPr>
              <a:t>SAD -5 osoba  umrlo + 17 inficirano 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6705600" y="2286000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7C80"/>
                </a:solidFill>
                <a:latin typeface="+mn-lt"/>
                <a:cs typeface="Times New Roman" pitchFamily="18" charset="0"/>
              </a:rPr>
              <a:t>Bruce Edwards </a:t>
            </a:r>
            <a:r>
              <a:rPr lang="en-US" sz="2000" b="1" dirty="0" err="1">
                <a:solidFill>
                  <a:srgbClr val="FF7C80"/>
                </a:solidFill>
                <a:latin typeface="+mn-lt"/>
                <a:cs typeface="Times New Roman" pitchFamily="18" charset="0"/>
              </a:rPr>
              <a:t>Ivins</a:t>
            </a:r>
            <a:endParaRPr lang="en-US" sz="2000" b="1" dirty="0">
              <a:solidFill>
                <a:srgbClr val="FF7C8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5781" name="Picture 4" descr="File:Bruce Ivins award ceremony cro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429000"/>
            <a:ext cx="20843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13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9750" y="1196975"/>
            <a:ext cx="838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- </a:t>
            </a:r>
            <a:r>
              <a:rPr lang="sl-SI" sz="2800" i="1" dirty="0">
                <a:solidFill>
                  <a:srgbClr val="FF7C80"/>
                </a:solidFill>
                <a:latin typeface="+mn-lt"/>
              </a:rPr>
              <a:t>B</a:t>
            </a:r>
            <a:r>
              <a:rPr lang="sl-SI" sz="2800" i="1" dirty="0" smtClean="0">
                <a:solidFill>
                  <a:srgbClr val="FF7C80"/>
                </a:solidFill>
                <a:latin typeface="+mn-lt"/>
              </a:rPr>
              <a:t>. cereus</a:t>
            </a:r>
            <a:r>
              <a:rPr lang="sl-SI" sz="2800" i="1" dirty="0" smtClean="0">
                <a:latin typeface="+mn-lt"/>
              </a:rPr>
              <a:t> </a:t>
            </a:r>
            <a:r>
              <a:rPr lang="sl-SI" sz="2400" dirty="0">
                <a:latin typeface="+mn-lt"/>
              </a:rPr>
              <a:t>– goveda mastitis - retko                              	           ljudi trovanja, infekcije oka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800" i="1" dirty="0">
                <a:solidFill>
                  <a:srgbClr val="FF7C80"/>
                </a:solidFill>
                <a:latin typeface="+mn-lt"/>
              </a:rPr>
              <a:t>B</a:t>
            </a:r>
            <a:r>
              <a:rPr lang="sl-SI" sz="2800" i="1" dirty="0" smtClean="0">
                <a:solidFill>
                  <a:srgbClr val="FF7C80"/>
                </a:solidFill>
                <a:latin typeface="+mn-lt"/>
              </a:rPr>
              <a:t>. licheniformis</a:t>
            </a:r>
            <a:r>
              <a:rPr lang="sl-SI" sz="2800" i="1" dirty="0" smtClean="0">
                <a:latin typeface="+mn-lt"/>
              </a:rPr>
              <a:t> </a:t>
            </a:r>
            <a:r>
              <a:rPr lang="sl-SI" sz="2400" dirty="0">
                <a:latin typeface="+mn-lt"/>
              </a:rPr>
              <a:t>– goveda abortus – sporadično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800" i="1" dirty="0">
                <a:solidFill>
                  <a:srgbClr val="FF7C80"/>
                </a:solidFill>
                <a:latin typeface="+mn-lt"/>
              </a:rPr>
              <a:t>B</a:t>
            </a:r>
            <a:r>
              <a:rPr lang="sl-SI" sz="2800" i="1" dirty="0" smtClean="0">
                <a:solidFill>
                  <a:srgbClr val="FF7C80"/>
                </a:solidFill>
                <a:latin typeface="+mn-lt"/>
              </a:rPr>
              <a:t>. larvae</a:t>
            </a:r>
            <a:r>
              <a:rPr lang="sl-SI" sz="2800" i="1" dirty="0" smtClean="0">
                <a:latin typeface="+mn-lt"/>
              </a:rPr>
              <a:t> </a:t>
            </a:r>
            <a:r>
              <a:rPr lang="sl-SI" sz="2400" dirty="0">
                <a:latin typeface="+mn-lt"/>
              </a:rPr>
              <a:t>– </a:t>
            </a:r>
            <a:r>
              <a:rPr lang="sl-SI" sz="2400" dirty="0" smtClean="0">
                <a:latin typeface="+mn-lt"/>
              </a:rPr>
              <a:t>novi naziv </a:t>
            </a:r>
            <a:r>
              <a:rPr lang="sl-SI" sz="2800" i="1" dirty="0" smtClean="0">
                <a:solidFill>
                  <a:srgbClr val="FF7C80"/>
                </a:solidFill>
                <a:latin typeface="+mn-lt"/>
              </a:rPr>
              <a:t>Paenibacillus larvae                            </a:t>
            </a:r>
            <a:r>
              <a:rPr lang="sl-SI" sz="2400" i="1" dirty="0" smtClean="0">
                <a:solidFill>
                  <a:srgbClr val="FF7C80"/>
                </a:solidFill>
                <a:latin typeface="+mn-lt"/>
              </a:rPr>
              <a:t>			</a:t>
            </a:r>
            <a:r>
              <a:rPr lang="sl-SI" sz="2400" i="1" dirty="0" smtClean="0">
                <a:latin typeface="+mn-lt"/>
              </a:rPr>
              <a:t>- </a:t>
            </a:r>
            <a:r>
              <a:rPr lang="sl-SI" sz="2400" dirty="0" smtClean="0">
                <a:latin typeface="+mn-lt"/>
              </a:rPr>
              <a:t>pčele </a:t>
            </a:r>
            <a:r>
              <a:rPr lang="sl-SI" sz="2400" dirty="0">
                <a:latin typeface="+mn-lt"/>
              </a:rPr>
              <a:t>– američka kuga legla  </a:t>
            </a:r>
            <a:endParaRPr lang="sl-SI" sz="2400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400" dirty="0" smtClean="0">
                <a:latin typeface="+mn-lt"/>
              </a:rPr>
              <a:t>                                         ili američka trulež pčelinjeg legla                                                                </a:t>
            </a:r>
            <a:endParaRPr lang="en-US" sz="2400" dirty="0">
              <a:latin typeface="+mn-lt"/>
            </a:endParaRPr>
          </a:p>
        </p:txBody>
      </p:sp>
      <p:sp>
        <p:nvSpPr>
          <p:cNvPr id="46083" name="AutoShape 3" descr="banthrac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084" name="AutoShape 4" descr="banthrac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839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D60093"/>
                </a:solidFill>
                <a:latin typeface="+mn-lt"/>
              </a:rPr>
              <a:t>	</a:t>
            </a:r>
            <a:r>
              <a:rPr lang="sl-SI" sz="2800" b="1" dirty="0">
                <a:solidFill>
                  <a:srgbClr val="FF7C80"/>
                </a:solidFill>
                <a:latin typeface="+mn-lt"/>
              </a:rPr>
              <a:t>Mikroskopske karakteristike </a:t>
            </a:r>
            <a:endParaRPr lang="en-US" sz="2800" b="1" dirty="0">
              <a:solidFill>
                <a:srgbClr val="FF7C8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7C80"/>
                </a:solidFill>
                <a:latin typeface="+mn-lt"/>
              </a:rPr>
              <a:t>Gram pozitivne sporogene bakterije </a:t>
            </a:r>
            <a:r>
              <a:rPr lang="sl-SI" sz="2800" b="1" dirty="0" smtClean="0">
                <a:solidFill>
                  <a:srgbClr val="FF7C80"/>
                </a:solidFill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i </a:t>
            </a:r>
            <a:r>
              <a:rPr lang="sl-SI" sz="2800" dirty="0">
                <a:latin typeface="+mn-lt"/>
              </a:rPr>
              <a:t>preko 10 </a:t>
            </a:r>
            <a:r>
              <a:rPr lang="sl-SI" sz="2800" dirty="0">
                <a:latin typeface="Symbol" pitchFamily="18" charset="2"/>
              </a:rPr>
              <a:t>m</a:t>
            </a:r>
            <a:r>
              <a:rPr lang="sl-SI" sz="2800" dirty="0">
                <a:latin typeface="+mn-lt"/>
              </a:rPr>
              <a:t>m duge, pojedinačne, u paru ili lancima, sve pokretne izuzev </a:t>
            </a:r>
            <a:r>
              <a:rPr lang="sl-SI" sz="2800" dirty="0" smtClean="0">
                <a:latin typeface="+mn-lt"/>
              </a:rPr>
              <a:t>      </a:t>
            </a:r>
            <a:r>
              <a:rPr lang="sl-SI" sz="2800" i="1" dirty="0" smtClean="0">
                <a:latin typeface="+mn-lt"/>
              </a:rPr>
              <a:t>B. anthracis</a:t>
            </a:r>
            <a:r>
              <a:rPr lang="sl-SI" sz="2800" dirty="0" smtClean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i </a:t>
            </a:r>
            <a:r>
              <a:rPr lang="sl-SI" sz="2800" i="1" dirty="0">
                <a:latin typeface="+mn-lt"/>
              </a:rPr>
              <a:t>B</a:t>
            </a:r>
            <a:r>
              <a:rPr lang="sl-SI" sz="2800" i="1" dirty="0" smtClean="0">
                <a:latin typeface="+mn-lt"/>
              </a:rPr>
              <a:t>. mycoides </a:t>
            </a:r>
            <a:endParaRPr lang="en-US" sz="2800" i="1" dirty="0">
              <a:latin typeface="+mn-lt"/>
            </a:endParaRPr>
          </a:p>
        </p:txBody>
      </p:sp>
      <p:pic>
        <p:nvPicPr>
          <p:cNvPr id="47107" name="Picture 3" descr="bacillus spore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427538" y="2781300"/>
            <a:ext cx="41910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B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39750" y="2781300"/>
            <a:ext cx="35052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8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NTHRAX%20fig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141663"/>
            <a:ext cx="46307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72755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7C80"/>
                </a:solidFill>
                <a:latin typeface="+mn-lt"/>
              </a:rPr>
              <a:t>Razlika </a:t>
            </a:r>
            <a:r>
              <a:rPr lang="sl-SI" sz="2800" i="1" dirty="0">
                <a:solidFill>
                  <a:srgbClr val="FF7C80"/>
                </a:solidFill>
                <a:latin typeface="+mn-lt"/>
              </a:rPr>
              <a:t>Bacillus</a:t>
            </a:r>
            <a:r>
              <a:rPr lang="sl-SI" sz="2800" dirty="0">
                <a:solidFill>
                  <a:srgbClr val="FF7C80"/>
                </a:solidFill>
                <a:latin typeface="+mn-lt"/>
              </a:rPr>
              <a:t> spp. od </a:t>
            </a:r>
            <a:r>
              <a:rPr lang="sl-SI" sz="2800" i="1" dirty="0">
                <a:solidFill>
                  <a:srgbClr val="FF7C80"/>
                </a:solidFill>
                <a:latin typeface="+mn-lt"/>
              </a:rPr>
              <a:t>Clostridium</a:t>
            </a:r>
            <a:r>
              <a:rPr lang="sl-SI" sz="2800" dirty="0">
                <a:solidFill>
                  <a:srgbClr val="FF7C80"/>
                </a:solidFill>
                <a:latin typeface="+mn-lt"/>
              </a:rPr>
              <a:t> spp.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sl-SI" sz="2800" dirty="0">
                <a:solidFill>
                  <a:schemeClr val="tx2"/>
                </a:solidFill>
                <a:latin typeface="+mn-lt"/>
              </a:rPr>
              <a:t>rastu aerobno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solidFill>
                  <a:schemeClr val="tx2"/>
                </a:solidFill>
                <a:latin typeface="+mn-lt"/>
              </a:rPr>
              <a:t> enzim katalaza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solidFill>
                  <a:schemeClr val="tx2"/>
                </a:solidFill>
                <a:latin typeface="+mn-lt"/>
              </a:rPr>
              <a:t> odsečeni-pravi a ne obli krajevi ćelije</a:t>
            </a:r>
            <a:r>
              <a:rPr lang="sl-SI" sz="2800" dirty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3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dirty="0">
                <a:solidFill>
                  <a:srgbClr val="D60093"/>
                </a:solidFill>
                <a:latin typeface="Times New Roman" pitchFamily="18" charset="0"/>
              </a:rPr>
              <a:t>	</a:t>
            </a:r>
            <a:r>
              <a:rPr lang="sl-SI" sz="2800" dirty="0">
                <a:solidFill>
                  <a:srgbClr val="FF7C80"/>
                </a:solidFill>
                <a:latin typeface="+mn-lt"/>
              </a:rPr>
              <a:t>Kulturelne karakteristike</a:t>
            </a:r>
            <a:endParaRPr lang="en-US" sz="2800" dirty="0">
              <a:solidFill>
                <a:srgbClr val="FF7C8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sz="2800" dirty="0">
              <a:solidFill>
                <a:srgbClr val="D60093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sz="2800" dirty="0">
              <a:solidFill>
                <a:srgbClr val="D60093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sl-SI" sz="2400" dirty="0">
              <a:solidFill>
                <a:srgbClr val="D60093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aerobne i fakultativne anaerobe bakterije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izolacija- hranljivi agar, krvni agar, PLET agar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 R forma </a:t>
            </a:r>
            <a:r>
              <a:rPr lang="en-US" sz="2400" dirty="0" err="1">
                <a:solidFill>
                  <a:schemeClr val="tx2"/>
                </a:solidFill>
                <a:latin typeface="+mn-lt"/>
              </a:rPr>
              <a:t>kolonija</a:t>
            </a:r>
            <a:r>
              <a:rPr lang="en-US" sz="2400" dirty="0">
                <a:latin typeface="+mn-lt"/>
              </a:rPr>
              <a:t> –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preparatu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duga</a:t>
            </a:r>
            <a:r>
              <a:rPr lang="sl-SI" sz="2400" dirty="0">
                <a:latin typeface="+mn-lt"/>
              </a:rPr>
              <a:t>čki lanci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D60093"/>
                </a:solidFill>
                <a:latin typeface="+mn-lt"/>
              </a:rPr>
              <a:t> </a:t>
            </a:r>
            <a:endParaRPr lang="en-US" sz="2800" dirty="0">
              <a:solidFill>
                <a:srgbClr val="D60093"/>
              </a:solidFill>
              <a:latin typeface="+mn-lt"/>
            </a:endParaRPr>
          </a:p>
        </p:txBody>
      </p:sp>
      <p:pic>
        <p:nvPicPr>
          <p:cNvPr id="49155" name="Picture 3" descr="B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572000" y="1268413"/>
            <a:ext cx="4191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sca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96975"/>
            <a:ext cx="3759200" cy="24987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2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400" dirty="0">
                <a:solidFill>
                  <a:srgbClr val="D60093"/>
                </a:solidFill>
                <a:latin typeface="+mn-lt"/>
              </a:rPr>
              <a:t>	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Kulturelne karakteristike</a:t>
            </a:r>
            <a:endParaRPr lang="en-US" sz="2400" dirty="0">
              <a:solidFill>
                <a:srgbClr val="FF7C8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R forma </a:t>
            </a:r>
            <a:r>
              <a:rPr lang="en-US" sz="2400" dirty="0" err="1">
                <a:solidFill>
                  <a:schemeClr val="tx2"/>
                </a:solidFill>
                <a:latin typeface="+mn-lt"/>
              </a:rPr>
              <a:t>kolonija</a:t>
            </a:r>
            <a:r>
              <a:rPr lang="en-US" sz="2400" dirty="0">
                <a:latin typeface="+mn-lt"/>
              </a:rPr>
              <a:t> –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preparatu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duga</a:t>
            </a:r>
            <a:r>
              <a:rPr lang="sl-SI" sz="2400" dirty="0">
                <a:latin typeface="+mn-lt"/>
              </a:rPr>
              <a:t>čki lanci</a:t>
            </a:r>
          </a:p>
          <a:p>
            <a:pPr>
              <a:spcBef>
                <a:spcPct val="50000"/>
              </a:spcBef>
              <a:defRPr/>
            </a:pPr>
            <a:r>
              <a:rPr lang="sl-SI" sz="32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D60093"/>
              </a:solidFill>
              <a:latin typeface="Times New Roman" pitchFamily="18" charset="0"/>
            </a:endParaRPr>
          </a:p>
        </p:txBody>
      </p:sp>
      <p:pic>
        <p:nvPicPr>
          <p:cNvPr id="50179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438400"/>
            <a:ext cx="4016375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853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chemeClr val="tx2"/>
                </a:solidFill>
                <a:latin typeface="+mn-lt"/>
              </a:rPr>
              <a:t> Preparat iz tkiva i krvi</a:t>
            </a:r>
            <a:r>
              <a:rPr lang="sl-SI" sz="2400" dirty="0">
                <a:latin typeface="+mn-lt"/>
              </a:rPr>
              <a:t> – pojedinačne bakterije ili u paru i kraćim lancima uz prisustvo kapsule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</a:t>
            </a:r>
            <a:r>
              <a:rPr lang="sl-SI" sz="2400" dirty="0">
                <a:solidFill>
                  <a:srgbClr val="FF7C80"/>
                </a:solidFill>
                <a:latin typeface="+mn-lt"/>
              </a:rPr>
              <a:t>Kapsula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400" dirty="0">
                <a:latin typeface="+mn-lt"/>
              </a:rPr>
              <a:t>- poli D glutaminska kiselina</a:t>
            </a:r>
          </a:p>
          <a:p>
            <a:pPr>
              <a:spcBef>
                <a:spcPct val="50000"/>
              </a:spcBef>
              <a:defRPr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1203" name="AutoShape 3" descr="banthrac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04" name="AutoShape 4" descr="banthrac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1205" name="Picture 5" descr="Kapsula tkivo"/>
          <p:cNvPicPr>
            <a:picLocks noChangeAspect="1" noChangeArrowheads="1"/>
          </p:cNvPicPr>
          <p:nvPr/>
        </p:nvPicPr>
        <p:blipFill>
          <a:blip r:embed="rId3" cstate="print">
            <a:lum bright="-8000" contrast="32000"/>
          </a:blip>
          <a:srcRect/>
          <a:stretch>
            <a:fillRect/>
          </a:stretch>
        </p:blipFill>
        <p:spPr bwMode="auto">
          <a:xfrm>
            <a:off x="827088" y="3068638"/>
            <a:ext cx="417671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smear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213100"/>
            <a:ext cx="32067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8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Deja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19573</TotalTime>
  <Words>574</Words>
  <Application>Microsoft Office PowerPoint</Application>
  <PresentationFormat>On-screen Show (4:3)</PresentationFormat>
  <Paragraphs>142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Tahoma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“Apoptoza ćelije”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Kontrola bolesti - Neškodljivo ukljanjanje leševa životinja - Spaljivanje ili duboko zakopavanje      </vt:lpstr>
      <vt:lpstr>PowerPoint Presentation</vt:lpstr>
      <vt:lpstr>WHO 1970.godine procena – hipoteza 3 dana nakon oslobađanja 50 kg spora B.anthracis-a 2 km od grada od 500.000 stanovnika 125.000 obolelih a 95.000 umrlih.   - Sverdlovsk 1979.godine najmanje 66 ljudi umrlo nakon incidenta u vojnom postrojenju, 50.000 ljudi radilo u proizvodnji biološkog oružja.     - Procena 1969. godine U.S. postrojenja u slučaju potrebe u mogućnosti da proizvedu 650 tona agenasa – biološkog oružja  </vt:lpstr>
      <vt:lpstr>Irak – otpočeo proizvodnju 1974.godine  Toksini Clostridium botulinum 380.000 litara       Aflatoxin 2.000 litara Spore Bacillus anthracis 84.250 litara       Clostridium perfringens 3.400 litara  SCUD rakete – 145 litara R400 bombe – 90 litara</vt:lpstr>
      <vt:lpstr>PowerPoint Presentation</vt:lpstr>
    </vt:vector>
  </TitlesOfParts>
  <Company>VET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mikrobiologiju</dc:title>
  <dc:creator>Dejan</dc:creator>
  <cp:lastModifiedBy>Dejan Krnjaic</cp:lastModifiedBy>
  <cp:revision>454</cp:revision>
  <dcterms:created xsi:type="dcterms:W3CDTF">2002-10-17T22:18:13Z</dcterms:created>
  <dcterms:modified xsi:type="dcterms:W3CDTF">2021-03-14T23:35:39Z</dcterms:modified>
</cp:coreProperties>
</file>