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56" r:id="rId3"/>
    <p:sldId id="257" r:id="rId4"/>
    <p:sldId id="260" r:id="rId5"/>
    <p:sldId id="258" r:id="rId6"/>
    <p:sldId id="259" r:id="rId7"/>
    <p:sldId id="261" r:id="rId8"/>
    <p:sldId id="264" r:id="rId9"/>
    <p:sldId id="265" r:id="rId10"/>
    <p:sldId id="262" r:id="rId11"/>
    <p:sldId id="279" r:id="rId12"/>
    <p:sldId id="280" r:id="rId13"/>
    <p:sldId id="266" r:id="rId14"/>
    <p:sldId id="268" r:id="rId15"/>
    <p:sldId id="269" r:id="rId16"/>
    <p:sldId id="275" r:id="rId17"/>
    <p:sldId id="267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7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33FA-F222-4215-87A9-27CDF84B1BB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66284-1648-432F-885A-93FB8960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66284-1648-432F-885A-93FB8960BD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850900"/>
            <a:ext cx="57912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8462" y="95999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Candara" pitchFamily="34" charset="0"/>
              </a:rPr>
              <a:t>Узимање и слање материјала</a:t>
            </a:r>
          </a:p>
          <a:p>
            <a:r>
              <a:rPr lang="sr-Cyrl-RS" sz="3200" b="1" dirty="0" smtClean="0">
                <a:latin typeface="Candara" pitchFamily="34" charset="0"/>
              </a:rPr>
              <a:t> на микробиолошки преглед</a:t>
            </a:r>
            <a:endParaRPr lang="en-US" sz="3200" b="1" dirty="0"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2" y="2286000"/>
            <a:ext cx="56292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09998"/>
            <a:ext cx="3020291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277091"/>
            <a:ext cx="39624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25872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  <a:latin typeface="Candara" pitchFamily="34" charset="0"/>
              </a:rPr>
              <a:t>ПРОПРАТНИ АКТ</a:t>
            </a:r>
            <a:endParaRPr lang="en-US" sz="36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Име, адреса, број телефона власника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Прелиминарна дијагноза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Захтев за потребна лабораторијска испитивања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Информације о врсти и броју животиња, начину њиховог узгоја и исхране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Врста, број, старост и пол оболелих животиња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Датум прве и наредних појава обољења са описом клиничких знака болести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Број угинулих животиња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Обдукциони налаз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Терапија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Имунопрофилакса</a:t>
            </a:r>
          </a:p>
          <a:p>
            <a:pPr marL="342900" indent="-342900">
              <a:buAutoNum type="arabicPeriod"/>
            </a:pPr>
            <a:r>
              <a:rPr lang="sr-Cyrl-RS" sz="2000" dirty="0" smtClean="0">
                <a:latin typeface="Candara" pitchFamily="34" charset="0"/>
              </a:rPr>
              <a:t>Име, адреса, телефон/електронска пошта особе која </a:t>
            </a:r>
          </a:p>
          <a:p>
            <a:r>
              <a:rPr lang="sr-Cyrl-RS" sz="2000" dirty="0" smtClean="0">
                <a:latin typeface="Candara" pitchFamily="34" charset="0"/>
              </a:rPr>
              <a:t>      шаље материјал као и датум слања материјала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sidora\Desktop\20211021_135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821140"/>
            <a:ext cx="6172200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sidora\Desktop\Facebook-Like-Butt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9" b="96797" l="1552" r="43276">
                        <a14:foregroundMark x1="9310" y1="86121" x2="7586" y2="55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3492215" cy="16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Ap_facebook_disl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89985" l="49563" r="90000">
                        <a14:foregroundMark x1="58875" y1="25411" x2="75250" y2="30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52" y="5105400"/>
            <a:ext cx="3808100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251593777_310619653895057_16857144082371048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9099"/>
            <a:ext cx="5219228" cy="6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7852" y="551765"/>
            <a:ext cx="51816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3988" y="68579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latin typeface="Candara" pitchFamily="34" charset="0"/>
              </a:rPr>
              <a:t>ХРАНЉИВЕ ПОДЛОГЕ</a:t>
            </a:r>
            <a:endParaRPr lang="en-US" sz="3600" b="1" dirty="0">
              <a:latin typeface="Candara" pitchFamily="34" charset="0"/>
            </a:endParaRPr>
          </a:p>
        </p:txBody>
      </p:sp>
      <p:pic>
        <p:nvPicPr>
          <p:cNvPr id="4098" name="Picture 2" descr="C:\Users\Isidora\Desktop\Culture-media-used-in-microb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3307"/>
            <a:ext cx="8255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Isidora\Desktop\prsktikum slike\slike iz starog praktikuma\2007.08.20 Mikrobiologija\Slike\tifovi\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029200"/>
            <a:ext cx="2273300" cy="1541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685800" y="152400"/>
            <a:ext cx="74676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7900" y="23614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Медијуми који служе за култивисање микроорганизама </a:t>
            </a:r>
            <a:r>
              <a:rPr lang="sr-Cyrl-RS" b="1" dirty="0">
                <a:latin typeface="Candara" pitchFamily="34" charset="0"/>
              </a:rPr>
              <a:t>(бактерија и гљивица)</a:t>
            </a:r>
            <a:r>
              <a:rPr lang="sr-Cyrl-RS" dirty="0">
                <a:latin typeface="Candara" pitchFamily="34" charset="0"/>
              </a:rPr>
              <a:t> – гајење у </a:t>
            </a:r>
            <a:r>
              <a:rPr lang="sr-Latn-RS" i="1" dirty="0">
                <a:latin typeface="Candara" pitchFamily="34" charset="0"/>
              </a:rPr>
              <a:t>in vitro</a:t>
            </a:r>
            <a:r>
              <a:rPr lang="sr-Cyrl-RS" i="1" dirty="0">
                <a:latin typeface="Candara" pitchFamily="34" charset="0"/>
              </a:rPr>
              <a:t> </a:t>
            </a:r>
            <a:r>
              <a:rPr lang="sr-Cyrl-RS" dirty="0">
                <a:latin typeface="Candara" pitchFamily="34" charset="0"/>
              </a:rPr>
              <a:t>условима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3100" y="1066800"/>
            <a:ext cx="74676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300" y="1134070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Садрже све што је потребно да би један микроорганизам могао да расте и да се размножава + температура и </a:t>
            </a:r>
            <a:r>
              <a:rPr lang="sr-Cyrl-RS" dirty="0" smtClean="0">
                <a:latin typeface="Candara" pitchFamily="34" charset="0"/>
              </a:rPr>
              <a:t>кисеоник</a:t>
            </a:r>
            <a:r>
              <a:rPr lang="en-US" dirty="0" smtClean="0">
                <a:latin typeface="Candara" pitchFamily="34" charset="0"/>
              </a:rPr>
              <a:t>/</a:t>
            </a:r>
            <a:r>
              <a:rPr lang="sr-Cyrl-RS" dirty="0" smtClean="0">
                <a:latin typeface="Candara" pitchFamily="34" charset="0"/>
              </a:rPr>
              <a:t>угљен </a:t>
            </a:r>
            <a:r>
              <a:rPr lang="sr-Cyrl-RS" dirty="0">
                <a:latin typeface="Candara" pitchFamily="34" charset="0"/>
              </a:rPr>
              <a:t>диоксид</a:t>
            </a:r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78373"/>
            <a:ext cx="2514599" cy="18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7" y="5029200"/>
            <a:ext cx="2351719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23900" y="1982786"/>
            <a:ext cx="7467600" cy="91281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0893" y="1981200"/>
            <a:ext cx="739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У микробиолошким лабораторијама постоји посебна издвојена просторија за прављење подлога (купују се у прашкастом стању и припремају према прескрипцији) </a:t>
            </a:r>
          </a:p>
          <a:p>
            <a:endParaRPr lang="en-US" dirty="0"/>
          </a:p>
        </p:txBody>
      </p:sp>
      <p:pic>
        <p:nvPicPr>
          <p:cNvPr id="12290" name="Picture 2" descr="C:\Users\Isidora\Desktop\me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3069794"/>
            <a:ext cx="2546982" cy="18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sidora\Desktop\5821621-4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4355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Isidora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76" y="2735478"/>
            <a:ext cx="3476191" cy="3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rgbClr val="C00000"/>
                </a:solidFill>
                <a:latin typeface="Candara" pitchFamily="34" charset="0"/>
              </a:rPr>
              <a:t>Према конзистенцији деле се на:</a:t>
            </a:r>
          </a:p>
          <a:p>
            <a:endParaRPr lang="sr-Cyrl-RS" b="1" u="sng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Течне (бујони)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Полутечне (полутечни агар)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Чврсте (агар)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29732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Агар нема хранљиву вредност</a:t>
            </a:r>
            <a:r>
              <a:rPr lang="en-US" b="1" dirty="0" smtClean="0">
                <a:latin typeface="Candara" pitchFamily="34" charset="0"/>
              </a:rPr>
              <a:t>!</a:t>
            </a:r>
            <a:endParaRPr lang="sr-Cyrl-RS" b="1" dirty="0" smtClean="0">
              <a:latin typeface="Candara" pitchFamily="34" charset="0"/>
            </a:endParaRPr>
          </a:p>
          <a:p>
            <a:r>
              <a:rPr lang="sr-Cyrl-RS" b="1" dirty="0" smtClean="0">
                <a:latin typeface="Candara" pitchFamily="34" charset="0"/>
              </a:rPr>
              <a:t>Конзистенција зависи од количине додатог агара</a:t>
            </a:r>
            <a:r>
              <a:rPr lang="en-US" b="1" dirty="0" smtClean="0">
                <a:latin typeface="Candara" pitchFamily="34" charset="0"/>
              </a:rPr>
              <a:t>!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17369" r="29213" b="28387"/>
          <a:stretch>
            <a:fillRect/>
          </a:stretch>
        </p:blipFill>
        <p:spPr bwMode="auto">
          <a:xfrm>
            <a:off x="6248400" y="152400"/>
            <a:ext cx="2070100" cy="202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Isidora\Desktop\nutrient-broth-500x5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56" y="152400"/>
            <a:ext cx="2023344" cy="20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034199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rgbClr val="C00000"/>
                </a:solidFill>
                <a:latin typeface="Candara" pitchFamily="34" charset="0"/>
              </a:rPr>
              <a:t>Према намени деле се на:</a:t>
            </a:r>
          </a:p>
          <a:p>
            <a:endParaRPr lang="sr-Cyrl-RS" b="1" u="sng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Основне хп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Обогаћене хп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Подлоге за обогаћивање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Селективне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Диференцијалне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Специјалне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ndara" pitchFamily="34" charset="0"/>
              </a:rPr>
              <a:t>Подлоге са обојеним супстратом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72" y="5750004"/>
            <a:ext cx="89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B050"/>
                </a:solidFill>
                <a:latin typeface="Candara" pitchFamily="34" charset="0"/>
              </a:rPr>
              <a:t>*Не постоји подлога која обезбеђује адекватне услове за култивисање свих м.о.</a:t>
            </a:r>
          </a:p>
          <a:p>
            <a:r>
              <a:rPr lang="sr-Cyrl-RS" b="1" dirty="0" smtClean="0">
                <a:solidFill>
                  <a:srgbClr val="7030A0"/>
                </a:solidFill>
                <a:latin typeface="Candara" pitchFamily="34" charset="0"/>
              </a:rPr>
              <a:t>*Изглед колонија на чврстим подлогама представља важан критеријум у идентификацији врсте</a:t>
            </a:r>
            <a:endParaRPr lang="en-US" b="1" dirty="0">
              <a:solidFill>
                <a:srgbClr val="7030A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524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241012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1. ОСНОВНЕ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andara" pitchFamily="34" charset="0"/>
              </a:rPr>
              <a:t>Хранљиви агар, хранљиви бујон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39957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sz="2400" dirty="0" smtClean="0">
                <a:latin typeface="Candara" pitchFamily="34" charset="0"/>
              </a:rPr>
              <a:t>- Садрже основне хранљиве материје (без неких посебних додатака)</a:t>
            </a:r>
          </a:p>
          <a:p>
            <a:pPr algn="just">
              <a:defRPr/>
            </a:pPr>
            <a:r>
              <a:rPr lang="sr-Cyrl-RS" sz="2400" dirty="0" smtClean="0">
                <a:latin typeface="Candara" pitchFamily="34" charset="0"/>
              </a:rPr>
              <a:t>- Погодују већини мање захтевних микроорганизама</a:t>
            </a:r>
            <a:endParaRPr lang="sr-Latn-RS" sz="2400" dirty="0">
              <a:latin typeface="Candara" pitchFamily="34" charset="0"/>
            </a:endParaRPr>
          </a:p>
        </p:txBody>
      </p:sp>
      <p:pic>
        <p:nvPicPr>
          <p:cNvPr id="6" name="Picture 2" descr="C:\Users\Isidora\Desktop\nutrient-broth-500x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198594"/>
            <a:ext cx="2247900" cy="22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sidora\Desktop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2743200"/>
            <a:ext cx="3476191" cy="3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52400"/>
            <a:ext cx="6934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4101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ndara" pitchFamily="34" charset="0"/>
              </a:rPr>
              <a:t>2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ОБОГАЋЕНЕ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1706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Крвни агар, чоколадни агар, серум агар, 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brain-heart infusion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агар</a:t>
            </a: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2065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sr-Cyrl-RS" sz="2400" dirty="0" smtClean="0">
                <a:latin typeface="Candara" pitchFamily="34" charset="0"/>
              </a:rPr>
              <a:t>Садрже основне хранљиве материје + додатке који погудују нутритивно захтевнијим микроорганизмима (дефибринисана крв, крвни серум)</a:t>
            </a:r>
          </a:p>
          <a:p>
            <a:pPr marL="342900" indent="-342900" algn="just">
              <a:buFontTx/>
              <a:buChar char="-"/>
            </a:pPr>
            <a:r>
              <a:rPr lang="sr-Cyrl-RS" sz="2400" dirty="0" smtClean="0">
                <a:latin typeface="Candara" pitchFamily="34" charset="0"/>
              </a:rPr>
              <a:t>Њиховом применом могу се одредити нека својства м.о. - хемолиза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4338" name="Picture 2" descr="C:\Users\Isidora\Desktop\chocolate-agar-plate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Isidora\Desktop\Double-Red-Line_10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151179"/>
            <a:ext cx="3249374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Isidora\Desktop\Blood-agar-showing-golden-yellow-colonies-with-beta-hemoly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15" y="2987033"/>
            <a:ext cx="2500169" cy="2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971800" y="4343400"/>
            <a:ext cx="201374" cy="1412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2400"/>
            <a:ext cx="59436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4101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3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ПОДЛОГЕ</a:t>
            </a:r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ЗА ОБОГАЋИВАЊЕ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Candara" pitchFamily="34" charset="0"/>
              </a:rPr>
              <a:t>- </a:t>
            </a: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Служе за циљано откривање патогених бактерија у испитиваним узорцима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Candara" pitchFamily="34" charset="0"/>
              </a:rPr>
              <a:t>- </a:t>
            </a:r>
            <a:r>
              <a:rPr lang="sr-Cyrl-RS" sz="2400" dirty="0">
                <a:solidFill>
                  <a:prstClr val="black"/>
                </a:solidFill>
                <a:latin typeface="Candara" pitchFamily="34" charset="0"/>
              </a:rPr>
              <a:t>П</a:t>
            </a: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овећавање броја циљаних микроорганизама којих у узорку има мало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Candara" pitchFamily="34" charset="0"/>
              </a:rPr>
              <a:t>Salmonella 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spp. -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Rapaport 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Vasiliadis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бујон, </a:t>
            </a:r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Selenit F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бујон, тетратионатни бујон</a:t>
            </a:r>
            <a:endParaRPr lang="sr-Latn-RS" dirty="0">
              <a:solidFill>
                <a:prstClr val="black"/>
              </a:solidFill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36" y="2722523"/>
            <a:ext cx="2362200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2523"/>
            <a:ext cx="2667000" cy="2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52400"/>
            <a:ext cx="6934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4567" y="241012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4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СЕЛЕКТИВНЕ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8061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dirty="0" smtClean="0"/>
              <a:t>- </a:t>
            </a:r>
            <a:r>
              <a:rPr lang="sr-Cyrl-RS" sz="2400" dirty="0" smtClean="0">
                <a:latin typeface="Candara" pitchFamily="34" charset="0"/>
              </a:rPr>
              <a:t>Селективно поспешују раст одређених м.о., а инхибишу раст      других</a:t>
            </a:r>
          </a:p>
          <a:p>
            <a:pPr>
              <a:defRPr/>
            </a:pPr>
            <a:r>
              <a:rPr lang="sr-Cyrl-RS" sz="2400" dirty="0" smtClean="0">
                <a:latin typeface="Candara" pitchFamily="34" charset="0"/>
              </a:rPr>
              <a:t>- </a:t>
            </a:r>
            <a:r>
              <a:rPr lang="sr-Latn-RS" sz="2400" dirty="0" smtClean="0">
                <a:latin typeface="Candara" pitchFamily="34" charset="0"/>
              </a:rPr>
              <a:t>NaCl</a:t>
            </a:r>
            <a:r>
              <a:rPr lang="sr-Latn-RS" sz="2400" dirty="0">
                <a:latin typeface="Candara" pitchFamily="34" charset="0"/>
              </a:rPr>
              <a:t>, </a:t>
            </a:r>
            <a:r>
              <a:rPr lang="sr-Cyrl-RS" sz="2400" dirty="0" smtClean="0">
                <a:latin typeface="Candara" pitchFamily="34" charset="0"/>
              </a:rPr>
              <a:t>антибиотици, брилијант зелено, талијум-ацетат</a:t>
            </a:r>
            <a:endParaRPr lang="sr-Latn-RS" sz="2400" b="1" dirty="0"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34" y="2895600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3797300" cy="2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0" y="4495800"/>
            <a:ext cx="3900346" cy="21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Cain_figu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38" y="762000"/>
            <a:ext cx="3237562" cy="24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doctor-uniform-cleans-ears-cat-cotton-swab-veterinary-clinic-2120718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71" y="762000"/>
            <a:ext cx="3124200" cy="24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sidora\Desktop\09-509-5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3" y="762000"/>
            <a:ext cx="17907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sidora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00" y="3388521"/>
            <a:ext cx="1590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52400"/>
            <a:ext cx="326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ЖИВЕ ЖИВОТИЊЕ</a:t>
            </a:r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80010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6424" y="24101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5. ДИФЕРЕНЦИЈАЛНЕ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sz="2400" u="sng" dirty="0" smtClean="0">
                <a:solidFill>
                  <a:prstClr val="black"/>
                </a:solidFill>
                <a:latin typeface="Candara" pitchFamily="34" charset="0"/>
              </a:rPr>
              <a:t>Принцип: </a:t>
            </a:r>
            <a:r>
              <a:rPr lang="sr-Cyrl-RS" sz="2400" dirty="0" smtClean="0">
                <a:solidFill>
                  <a:prstClr val="black"/>
                </a:solidFill>
                <a:latin typeface="Candara" pitchFamily="34" charset="0"/>
              </a:rPr>
              <a:t>Бактерије сличних морфолошких карактеристика се биохемијски разликују чиме је омогућена њихова диференцијација</a:t>
            </a:r>
            <a:endParaRPr lang="sr-Latn-RS" sz="2400" b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24" y="6324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prstClr val="black"/>
                </a:solidFill>
                <a:latin typeface="Candara" pitchFamily="34" charset="0"/>
              </a:rPr>
              <a:t>Mac </a:t>
            </a:r>
            <a:r>
              <a:rPr lang="sr-Latn-RS" dirty="0">
                <a:solidFill>
                  <a:prstClr val="black"/>
                </a:solidFill>
                <a:latin typeface="Candara" pitchFamily="34" charset="0"/>
              </a:rPr>
              <a:t>Conkey agar, XLD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агар</a:t>
            </a:r>
            <a:r>
              <a:rPr lang="en-US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sr-Cyrl-RS" dirty="0" smtClean="0">
                <a:solidFill>
                  <a:prstClr val="black"/>
                </a:solidFill>
                <a:latin typeface="Candara" pitchFamily="34" charset="0"/>
              </a:rPr>
              <a:t>ендо агар</a:t>
            </a:r>
            <a:endParaRPr lang="sr-Latn-R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5362" name="Picture 2" descr="C:\Users\Isidora\Desktop\prsktikum slike\bakteriologija slike\Kolonije\Razlika laktoza pozitivnih i negativnih -MacC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644426" cy="30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78731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i="1" dirty="0" smtClean="0"/>
              <a:t>     </a:t>
            </a:r>
            <a:r>
              <a:rPr lang="en-US" b="1" i="1" dirty="0" smtClean="0"/>
              <a:t>E. Coli </a:t>
            </a:r>
            <a:r>
              <a:rPr lang="sr-Cyrl-RS" b="1" dirty="0" smtClean="0"/>
              <a:t>и</a:t>
            </a:r>
            <a:r>
              <a:rPr lang="en-US" b="1" dirty="0" smtClean="0"/>
              <a:t> </a:t>
            </a:r>
            <a:r>
              <a:rPr lang="en-US" b="1" i="1" dirty="0" smtClean="0"/>
              <a:t>Salmonella</a:t>
            </a:r>
            <a:r>
              <a:rPr lang="en-US" b="1" dirty="0" smtClean="0"/>
              <a:t> </a:t>
            </a:r>
            <a:r>
              <a:rPr lang="sr-Cyrl-RS" b="1" dirty="0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MacConkey</a:t>
            </a:r>
            <a:r>
              <a:rPr lang="sr-Cyrl-RS" b="1" dirty="0" smtClean="0"/>
              <a:t> агару         </a:t>
            </a:r>
            <a:r>
              <a:rPr lang="sr-Cyrl-RS" b="1" i="1" dirty="0" smtClean="0"/>
              <a:t>Е. </a:t>
            </a:r>
            <a:r>
              <a:rPr lang="sr-Latn-RS" b="1" i="1" dirty="0" smtClean="0"/>
              <a:t>coli </a:t>
            </a:r>
            <a:r>
              <a:rPr lang="sr-Latn-RS" b="1" dirty="0" smtClean="0"/>
              <a:t>i </a:t>
            </a:r>
            <a:r>
              <a:rPr lang="sr-Latn-RS" b="1" i="1" dirty="0" smtClean="0"/>
              <a:t>Salmonella</a:t>
            </a:r>
            <a:r>
              <a:rPr lang="sr-Latn-RS" b="1" dirty="0" smtClean="0"/>
              <a:t> spp. </a:t>
            </a:r>
            <a:r>
              <a:rPr lang="sr-Cyrl-RS" b="1" dirty="0" smtClean="0"/>
              <a:t>на </a:t>
            </a:r>
            <a:r>
              <a:rPr lang="sr-Latn-RS" b="1" dirty="0" smtClean="0"/>
              <a:t>XLD </a:t>
            </a:r>
            <a:r>
              <a:rPr lang="sr-Cyrl-RS" b="1" dirty="0" smtClean="0"/>
              <a:t>агару                 </a:t>
            </a:r>
            <a:endParaRPr lang="en-US" b="1" dirty="0"/>
          </a:p>
        </p:txBody>
      </p:sp>
      <p:pic>
        <p:nvPicPr>
          <p:cNvPr id="11" name="Picture 10" descr="XLD Agar - Lab 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85" y="2667000"/>
            <a:ext cx="3618230" cy="304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5656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sr-Cyrl-RS" sz="2400" dirty="0" smtClean="0">
                <a:latin typeface="Candara" pitchFamily="34" charset="0"/>
              </a:rPr>
              <a:t>Садрже посебне хранљиве материје за гајење само једне/неколико сродних врста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776" y="1524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4101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6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СПЕЦИЈАЛНЕ ХРАНЉИВЕ ПОДЛОГЕ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10" y="5562600"/>
            <a:ext cx="768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sr-Latn-RS" dirty="0" smtClean="0">
                <a:latin typeface="Candara" pitchFamily="34" charset="0"/>
              </a:rPr>
              <a:t>Leven</a:t>
            </a:r>
            <a:r>
              <a:rPr lang="en-US" dirty="0" smtClean="0">
                <a:latin typeface="Candara" pitchFamily="34" charset="0"/>
              </a:rPr>
              <a:t>stein </a:t>
            </a:r>
            <a:r>
              <a:rPr lang="sr-Latn-RS" dirty="0" smtClean="0">
                <a:latin typeface="Candara" pitchFamily="34" charset="0"/>
              </a:rPr>
              <a:t>Jensen</a:t>
            </a:r>
            <a:r>
              <a:rPr lang="sr-Latn-RS" dirty="0">
                <a:latin typeface="Candara" pitchFamily="34" charset="0"/>
              </a:rPr>
              <a:t>, Middlebrook – </a:t>
            </a:r>
            <a:r>
              <a:rPr lang="sr-Cyrl-RS" dirty="0" smtClean="0">
                <a:latin typeface="Candara" pitchFamily="34" charset="0"/>
              </a:rPr>
              <a:t>за бактерије из рода </a:t>
            </a:r>
            <a:r>
              <a:rPr lang="sr-Latn-RS" i="1" dirty="0" smtClean="0">
                <a:latin typeface="Candara" pitchFamily="34" charset="0"/>
              </a:rPr>
              <a:t>Mycobacterium</a:t>
            </a:r>
            <a:endParaRPr lang="sr-Cyrl-RS" i="1" dirty="0" smtClean="0">
              <a:latin typeface="Candara" pitchFamily="34" charset="0"/>
            </a:endParaRPr>
          </a:p>
          <a:p>
            <a:pPr>
              <a:defRPr/>
            </a:pPr>
            <a:r>
              <a:rPr lang="sr-Latn-RS" dirty="0" smtClean="0">
                <a:latin typeface="Candara" pitchFamily="34" charset="0"/>
              </a:rPr>
              <a:t>-</a:t>
            </a:r>
            <a:r>
              <a:rPr lang="sr-Cyrl-RS" dirty="0" smtClean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   </a:t>
            </a:r>
            <a:r>
              <a:rPr lang="sr-Cyrl-RS" dirty="0" smtClean="0">
                <a:latin typeface="Candara" pitchFamily="34" charset="0"/>
              </a:rPr>
              <a:t>Подлога по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dirty="0">
                <a:latin typeface="Candara" pitchFamily="34" charset="0"/>
              </a:rPr>
              <a:t>Korthofu, EMJH </a:t>
            </a:r>
            <a:r>
              <a:rPr lang="sr-Cyrl-RS" dirty="0" smtClean="0">
                <a:latin typeface="Candara" pitchFamily="34" charset="0"/>
              </a:rPr>
              <a:t>подлога</a:t>
            </a:r>
            <a:r>
              <a:rPr lang="sr-Latn-RS" dirty="0">
                <a:latin typeface="Candara" pitchFamily="34" charset="0"/>
              </a:rPr>
              <a:t> </a:t>
            </a:r>
            <a:r>
              <a:rPr lang="sr-Latn-RS" dirty="0" smtClean="0">
                <a:latin typeface="Candara" pitchFamily="34" charset="0"/>
              </a:rPr>
              <a:t>– </a:t>
            </a:r>
            <a:r>
              <a:rPr lang="sr-Cyrl-RS" dirty="0" smtClean="0">
                <a:latin typeface="Candara" pitchFamily="34" charset="0"/>
              </a:rPr>
              <a:t>за бактерија из рода</a:t>
            </a:r>
            <a:r>
              <a:rPr lang="sr-Latn-RS" dirty="0" smtClean="0">
                <a:latin typeface="Candara" pitchFamily="34" charset="0"/>
              </a:rPr>
              <a:t> </a:t>
            </a:r>
            <a:r>
              <a:rPr lang="sr-Latn-RS" i="1" dirty="0">
                <a:latin typeface="Candara" pitchFamily="34" charset="0"/>
              </a:rPr>
              <a:t>Leptospira</a:t>
            </a:r>
          </a:p>
          <a:p>
            <a:pPr>
              <a:defRPr/>
            </a:pPr>
            <a:r>
              <a:rPr lang="sr-Latn-RS" dirty="0" smtClean="0">
                <a:latin typeface="Candara" pitchFamily="34" charset="0"/>
              </a:rPr>
              <a:t>-    Brucella </a:t>
            </a:r>
            <a:r>
              <a:rPr lang="sr-Cyrl-RS" dirty="0" smtClean="0">
                <a:latin typeface="Candara" pitchFamily="34" charset="0"/>
              </a:rPr>
              <a:t>агар – за бактерије из рода </a:t>
            </a:r>
            <a:r>
              <a:rPr lang="sr-Latn-RS" i="1" dirty="0" smtClean="0">
                <a:latin typeface="Candara" pitchFamily="34" charset="0"/>
              </a:rPr>
              <a:t>Brucella</a:t>
            </a:r>
            <a:endParaRPr lang="en-US" i="1" dirty="0"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1" y="2057400"/>
            <a:ext cx="320833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696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24101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C00000"/>
                </a:solidFill>
                <a:latin typeface="Candara" pitchFamily="34" charset="0"/>
              </a:rPr>
              <a:t>7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. ПОДЛОГЕ</a:t>
            </a:r>
            <a:r>
              <a:rPr lang="sr-Cyrl-RS" sz="3200" b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СА ОБОЈЕНИМ СУПСТРАТОМ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25940"/>
            <a:ext cx="8610600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RS" sz="2000" u="sng" dirty="0" smtClean="0">
                <a:latin typeface="Candara" pitchFamily="34" charset="0"/>
              </a:rPr>
              <a:t>Принцип: </a:t>
            </a:r>
            <a:r>
              <a:rPr lang="sr-Cyrl-RS" sz="2000" dirty="0" smtClean="0">
                <a:latin typeface="Candara" pitchFamily="34" charset="0"/>
              </a:rPr>
              <a:t>Подлоге у себи имају инкорпорисана једињења коњугована са хромогеним или флуоресцентним бојама – бактерије које имају способност коришћења одређених једињења их уносе из подлоге и уграђују у себе</a:t>
            </a:r>
          </a:p>
          <a:p>
            <a:pPr algn="just">
              <a:defRPr/>
            </a:pPr>
            <a:r>
              <a:rPr lang="sr-Cyrl-RS" sz="2000" dirty="0" smtClean="0">
                <a:latin typeface="Candara" pitchFamily="34" charset="0"/>
              </a:rPr>
              <a:t>- Колоније </a:t>
            </a:r>
            <a:r>
              <a:rPr lang="sr-Cyrl-RS" sz="2000" dirty="0">
                <a:latin typeface="Candara" pitchFamily="34" charset="0"/>
              </a:rPr>
              <a:t>различитих микроорганизама на овим подлогама имају различиту боју захваљујући њиховим различитим биохемијским карактеристикама</a:t>
            </a:r>
            <a:endParaRPr lang="sr-Latn-RS" sz="2000" dirty="0">
              <a:latin typeface="Candara" pitchFamily="34" charset="0"/>
            </a:endParaRPr>
          </a:p>
          <a:p>
            <a:pPr algn="just">
              <a:defRPr/>
            </a:pPr>
            <a:endParaRPr lang="sr-Latn-RS" sz="1050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211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ndara" pitchFamily="34" charset="0"/>
              </a:rPr>
              <a:t>DIASALM</a:t>
            </a:r>
            <a:r>
              <a:rPr lang="sr-Latn-RS" dirty="0">
                <a:latin typeface="Candara" pitchFamily="34" charset="0"/>
              </a:rPr>
              <a:t>, Coli </a:t>
            </a:r>
            <a:r>
              <a:rPr lang="sr-Latn-RS" dirty="0" smtClean="0">
                <a:latin typeface="Candara" pitchFamily="34" charset="0"/>
              </a:rPr>
              <a:t>ID</a:t>
            </a:r>
            <a:r>
              <a:rPr lang="sr-Cyrl-RS" dirty="0" smtClean="0">
                <a:latin typeface="Candara" pitchFamily="34" charset="0"/>
              </a:rPr>
              <a:t>, </a:t>
            </a:r>
            <a:r>
              <a:rPr lang="sr-Latn-RS" dirty="0" smtClean="0">
                <a:latin typeface="Candara" pitchFamily="34" charset="0"/>
              </a:rPr>
              <a:t>UTI </a:t>
            </a:r>
            <a:r>
              <a:rPr lang="sr-Cyrl-RS" dirty="0" smtClean="0">
                <a:latin typeface="Candara" pitchFamily="34" charset="0"/>
              </a:rPr>
              <a:t>агар</a:t>
            </a:r>
            <a:endParaRPr lang="sr-Latn-RS" dirty="0">
              <a:latin typeface="Candara" pitchFamily="34" charset="0"/>
            </a:endParaRPr>
          </a:p>
          <a:p>
            <a:endParaRPr lang="en-US" dirty="0"/>
          </a:p>
        </p:txBody>
      </p:sp>
      <p:pic>
        <p:nvPicPr>
          <p:cNvPr id="16386" name="Picture 2" descr="C:\Users\Isidora\Desktop\downloa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" y="3318307"/>
            <a:ext cx="2854638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39" y="3118933"/>
            <a:ext cx="3218980" cy="32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Isidora\Desktop\CL46-1000Wx1000H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3" y="3182055"/>
            <a:ext cx="3092736" cy="30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sidora\Desktop\HBTF-MtnRKi3kJ4pd4k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5967"/>
            <a:ext cx="5439477" cy="37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895600" y="228600"/>
            <a:ext cx="3124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228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Температура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457" y="4951863"/>
            <a:ext cx="7889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Психрофилне бактерије </a:t>
            </a: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15 </a:t>
            </a:r>
            <a:r>
              <a:rPr lang="sr-Latn-RS" sz="2400" b="1" dirty="0">
                <a:solidFill>
                  <a:srgbClr val="C00000"/>
                </a:solidFill>
                <a:latin typeface="Candara" pitchFamily="34" charset="0"/>
              </a:rPr>
              <a:t>– 20 °C</a:t>
            </a:r>
            <a:endParaRPr lang="sr-Latn-RS" sz="2400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Мезофилне бактерије </a:t>
            </a: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25-40 </a:t>
            </a:r>
            <a:r>
              <a:rPr lang="sr-Latn-RS" sz="2400" b="1" dirty="0">
                <a:solidFill>
                  <a:srgbClr val="C00000"/>
                </a:solidFill>
                <a:latin typeface="Candara" pitchFamily="34" charset="0"/>
              </a:rPr>
              <a:t>°</a:t>
            </a: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C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 – </a:t>
            </a: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већина патогених</a:t>
            </a:r>
            <a:endParaRPr lang="sr-Latn-RS" sz="2400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Термофилне бактерије</a:t>
            </a:r>
            <a:r>
              <a:rPr lang="sr-Latn-RS" sz="24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sr-Latn-RS" sz="2400" b="1" dirty="0">
                <a:solidFill>
                  <a:srgbClr val="C00000"/>
                </a:solidFill>
                <a:latin typeface="Candara" pitchFamily="34" charset="0"/>
              </a:rPr>
              <a:t>45-60 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sidora\Desktop\OSC_Microbio_09_03_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12" y="733329"/>
            <a:ext cx="6023544" cy="39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29084" y="228600"/>
            <a:ext cx="1752600" cy="10668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7359" y="379386"/>
            <a:ext cx="27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ndara" pitchFamily="34" charset="0"/>
              </a:rPr>
              <a:t>pH</a:t>
            </a:r>
            <a:endParaRPr lang="en-US" sz="40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861138"/>
            <a:ext cx="7450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Ацидофилне </a:t>
            </a:r>
            <a:r>
              <a:rPr lang="sr-Cyrl-RS" sz="2400" dirty="0">
                <a:solidFill>
                  <a:srgbClr val="C00000"/>
                </a:solidFill>
                <a:latin typeface="Candara" pitchFamily="34" charset="0"/>
              </a:rPr>
              <a:t>бактерије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0 – 5,5</a:t>
            </a:r>
            <a:endParaRPr lang="sr-Latn-RS" sz="2400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Неутрофилне </a:t>
            </a:r>
            <a:r>
              <a:rPr lang="sr-Cyrl-RS" sz="2400" dirty="0">
                <a:solidFill>
                  <a:srgbClr val="C00000"/>
                </a:solidFill>
                <a:latin typeface="Candara" pitchFamily="34" charset="0"/>
              </a:rPr>
              <a:t>бактерије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5,5 – 8 - </a:t>
            </a: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већина бактерија</a:t>
            </a:r>
            <a:endParaRPr lang="sr-Latn-RS" sz="2400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defRPr/>
            </a:pPr>
            <a:r>
              <a:rPr lang="sr-Cyrl-RS" sz="2400" dirty="0" smtClean="0">
                <a:solidFill>
                  <a:srgbClr val="C00000"/>
                </a:solidFill>
                <a:latin typeface="Candara" pitchFamily="34" charset="0"/>
              </a:rPr>
              <a:t>Алкалифилне </a:t>
            </a:r>
            <a:r>
              <a:rPr lang="sr-Cyrl-RS" sz="2400" dirty="0">
                <a:solidFill>
                  <a:srgbClr val="C00000"/>
                </a:solidFill>
                <a:latin typeface="Candara" pitchFamily="34" charset="0"/>
              </a:rPr>
              <a:t>бактерије</a:t>
            </a:r>
            <a:r>
              <a:rPr lang="sr-Latn-RS" sz="24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8 – 11,5</a:t>
            </a:r>
            <a:endParaRPr lang="sr-Latn-R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40f9875b63eb4781ad13998dff9e2a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" y="545910"/>
            <a:ext cx="6237288" cy="38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00200" y="228600"/>
            <a:ext cx="54102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25188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  <a:latin typeface="Candara" pitchFamily="34" charset="0"/>
              </a:rPr>
              <a:t>ОДНОС ПРЕМА КИСЕОНИКУ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435532"/>
            <a:ext cx="5029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Стриктни</a:t>
            </a:r>
            <a:r>
              <a:rPr lang="en-US" sz="2400" b="1" dirty="0" smtClean="0">
                <a:solidFill>
                  <a:srgbClr val="00B0F0"/>
                </a:solidFill>
                <a:latin typeface="Candara" pitchFamily="34" charset="0"/>
              </a:rPr>
              <a:t> (</a:t>
            </a:r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облигатни) аероби</a:t>
            </a:r>
          </a:p>
          <a:p>
            <a:pPr algn="ctr"/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Факултативни анаероби</a:t>
            </a:r>
          </a:p>
          <a:p>
            <a:pPr algn="ctr"/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Стриктни </a:t>
            </a:r>
            <a:r>
              <a:rPr lang="en-US" sz="2400" b="1" dirty="0">
                <a:solidFill>
                  <a:srgbClr val="00B0F0"/>
                </a:solidFill>
                <a:latin typeface="Candara" pitchFamily="34" charset="0"/>
              </a:rPr>
              <a:t>(</a:t>
            </a:r>
            <a:r>
              <a:rPr lang="sr-Cyrl-RS" sz="2400" b="1" dirty="0">
                <a:solidFill>
                  <a:srgbClr val="00B0F0"/>
                </a:solidFill>
                <a:latin typeface="Candara" pitchFamily="34" charset="0"/>
              </a:rPr>
              <a:t>облигатни) </a:t>
            </a:r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анаероби</a:t>
            </a:r>
          </a:p>
          <a:p>
            <a:pPr algn="ctr"/>
            <a:r>
              <a:rPr lang="sr-Cyrl-RS" sz="2400" b="1" dirty="0">
                <a:solidFill>
                  <a:srgbClr val="00B0F0"/>
                </a:solidFill>
                <a:latin typeface="Candara" pitchFamily="34" charset="0"/>
              </a:rPr>
              <a:t>Аеротолерантни анаероби</a:t>
            </a:r>
          </a:p>
          <a:p>
            <a:pPr algn="ctr"/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Микроаерофили</a:t>
            </a:r>
          </a:p>
          <a:p>
            <a:pPr algn="ctr"/>
            <a:r>
              <a:rPr lang="sr-Cyrl-RS" sz="2400" b="1" dirty="0" smtClean="0">
                <a:solidFill>
                  <a:srgbClr val="00B0F0"/>
                </a:solidFill>
                <a:latin typeface="Candara" pitchFamily="34" charset="0"/>
              </a:rPr>
              <a:t>Капнофили</a:t>
            </a:r>
          </a:p>
          <a:p>
            <a:pPr lvl="0"/>
            <a:r>
              <a:rPr lang="sr-Latn-RS" sz="2000" dirty="0"/>
              <a:t>	</a:t>
            </a:r>
            <a:endParaRPr lang="sr-Latn-RS" sz="28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Isidora\Desktop\09-509-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3" y="304800"/>
            <a:ext cx="17907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images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08056" cy="30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download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42" y="4218709"/>
            <a:ext cx="3367088" cy="23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download (2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3" y="4191000"/>
            <a:ext cx="34696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sidora\Desktop\images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4200"/>
            <a:ext cx="2552620" cy="18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sidora\Desktop\dirty-knife-close-up-cutting-board-cutting-piece-meat-to-show-residue-can-lead-to-bacteria-574376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76" y="152400"/>
            <a:ext cx="3118564" cy="21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Endotracheal-L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947886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Isidora\Desktop\DrawingBl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377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Isidora\Desktop\imag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9377"/>
            <a:ext cx="39624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Isidora\Desktop\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0290"/>
            <a:ext cx="4800600" cy="33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hand-holding-blood-in-test-tube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32" y="229377"/>
            <a:ext cx="1125468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downloa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85" y="246437"/>
            <a:ext cx="1068387" cy="14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sidora\Desktop\sperm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84" y="3040290"/>
            <a:ext cx="1313115" cy="9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sidora\Desktop\lung-human-icon-respiratory-system-260nw-16615953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35" y="3124200"/>
            <a:ext cx="906462" cy="9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Isidora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7" y="204355"/>
            <a:ext cx="4572000" cy="29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dog-urine-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4355"/>
            <a:ext cx="3962400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ProP-Cystocentesis_Blind-Step-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9" y="3276086"/>
            <a:ext cx="4585648" cy="28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sidora\Desktop\Male, step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4" y="2971800"/>
            <a:ext cx="403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sidora\Desktop\urin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96" y="5586412"/>
            <a:ext cx="1908575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idora\Desktop\dt_biopsy_im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3505200"/>
            <a:ext cx="308208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2289"/>
            <a:ext cx="3137832" cy="226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dogpeeking-40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44723"/>
            <a:ext cx="35814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sidora\Desktop\5f816103a8e68_1602310869fish_meat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07" y="3505200"/>
            <a:ext cx="31033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sidora\Desktop\istockphoto-1188846697-612x6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6" y="444680"/>
            <a:ext cx="3525415" cy="26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0738"/>
            <a:ext cx="2468562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sidora\Desktop\blood_cells_from_bone_2018-01sca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03" y="2994746"/>
            <a:ext cx="1641397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4161631"/>
            <a:ext cx="3255818" cy="24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Isidora\Desktop\Control-decomposition-stages-a-fresh-b-bloat-c-active-decay-d-advanced-dec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63" y="4161631"/>
            <a:ext cx="4416474" cy="24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" y="6858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97" y="685801"/>
            <a:ext cx="2219404" cy="17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2522372"/>
            <a:ext cx="180801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Isidora\Desktop\pathogens-09-00633-g0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66" y="668215"/>
            <a:ext cx="2809797" cy="2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502603" y="4810846"/>
            <a:ext cx="650797" cy="2945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38396" y="14498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УГИНУЛЕ ЖИВОТИЊЕ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3074" name="Picture 2" descr="C:\Users\Isidora\Desktop\dog-brain-220873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79" y="2522372"/>
            <a:ext cx="221940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7000" y="5410200"/>
            <a:ext cx="4140200" cy="1143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000" y="271790"/>
            <a:ext cx="8864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C00000"/>
                </a:solidFill>
                <a:latin typeface="Candara" pitchFamily="34" charset="0"/>
              </a:rPr>
              <a:t>У ПРАВО ВРЕМЕ: </a:t>
            </a:r>
          </a:p>
          <a:p>
            <a:pPr marL="457200" indent="-457200">
              <a:buFontTx/>
              <a:buChar char="-"/>
            </a:pPr>
            <a:r>
              <a:rPr lang="sr-Cyrl-RS" u="sng" dirty="0" smtClean="0">
                <a:latin typeface="Candara" pitchFamily="34" charset="0"/>
              </a:rPr>
              <a:t>Најкраћи могући рок: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Пре антимикробне терапије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Пре труљења леша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Пре појаве секундарне бактеријске инфекције</a:t>
            </a:r>
          </a:p>
          <a:p>
            <a:pPr marL="457200" indent="-457200">
              <a:buFontTx/>
              <a:buChar char="-"/>
            </a:pPr>
            <a:endParaRPr lang="sr-Cyrl-RS" sz="28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800" b="1" dirty="0" smtClean="0">
                <a:solidFill>
                  <a:srgbClr val="C00000"/>
                </a:solidFill>
                <a:latin typeface="Candara" pitchFamily="34" charset="0"/>
              </a:rPr>
              <a:t>СА ПРАВОГ МЕСТА: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Зависно од клиничких симптома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Зависно од промењених органа </a:t>
            </a:r>
          </a:p>
          <a:p>
            <a:pPr marL="457200" indent="-45720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Зависно од сумње на одређени инфективни агенс</a:t>
            </a:r>
          </a:p>
          <a:p>
            <a:pPr marL="457200" indent="-457200">
              <a:buFontTx/>
              <a:buChar char="-"/>
            </a:pPr>
            <a:endParaRPr lang="sr-Cyrl-RS" sz="28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800" b="1" dirty="0" smtClean="0">
                <a:solidFill>
                  <a:srgbClr val="C00000"/>
                </a:solidFill>
                <a:latin typeface="Candara" pitchFamily="34" charset="0"/>
              </a:rPr>
              <a:t>НА ПРАВИ НАЧИН: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Зависно од узорка</a:t>
            </a:r>
          </a:p>
          <a:p>
            <a:pPr marL="285750" indent="-285750">
              <a:buFontTx/>
              <a:buChar char="-"/>
            </a:pPr>
            <a:r>
              <a:rPr lang="sr-Cyrl-RS" b="1" dirty="0" smtClean="0">
                <a:latin typeface="Candara" pitchFamily="34" charset="0"/>
              </a:rPr>
              <a:t> </a:t>
            </a:r>
            <a:r>
              <a:rPr lang="sr-Cyrl-RS" dirty="0" smtClean="0">
                <a:latin typeface="Candara" pitchFamily="34" charset="0"/>
              </a:rPr>
              <a:t>Заштитити себе, заштитити друге, заштитити околину, заштитити узорак од       контаминације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endParaRPr lang="sr-Cyrl-RS" sz="28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50399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*** Законске одредбе о узорковању чије непридржавање носи кривичну одговорност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6019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C:\Users\Isidora\Desktop\antraks-960x5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57552"/>
            <a:ext cx="2226387" cy="16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sidora\Desktop\827ffc8aeb27d296a403f51a0cb26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5057553"/>
            <a:ext cx="2470150" cy="16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6100" y="304800"/>
            <a:ext cx="42672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andara" pitchFamily="34" charset="0"/>
              </a:rPr>
              <a:t>Паковање и транспорт </a:t>
            </a:r>
            <a:endParaRPr lang="en-US" sz="3200" dirty="0">
              <a:latin typeface="Candara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835975"/>
            <a:ext cx="5258291" cy="29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2954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itchFamily="34" charset="0"/>
              </a:rPr>
              <a:t>Узорци се узимају у стерилним посудама које морају бити адекватно обележене и слојевито запаковане </a:t>
            </a:r>
          </a:p>
          <a:p>
            <a:endParaRPr lang="sr-Cyrl-RS" sz="2400" dirty="0">
              <a:latin typeface="Candara" pitchFamily="34" charset="0"/>
            </a:endParaRPr>
          </a:p>
          <a:p>
            <a:r>
              <a:rPr lang="sr-Cyrl-RS" sz="2400" dirty="0" smtClean="0">
                <a:latin typeface="Candara" pitchFamily="34" charset="0"/>
              </a:rPr>
              <a:t>Транспортне подлоге</a:t>
            </a:r>
          </a:p>
          <a:p>
            <a:endParaRPr lang="sr-Cyrl-RS" sz="2400" dirty="0">
              <a:latin typeface="Candara" pitchFamily="34" charset="0"/>
            </a:endParaRPr>
          </a:p>
          <a:p>
            <a:r>
              <a:rPr lang="sr-Cyrl-RS" sz="2400" dirty="0" smtClean="0">
                <a:latin typeface="Candara" pitchFamily="34" charset="0"/>
              </a:rPr>
              <a:t>Транспорт: </a:t>
            </a:r>
            <a:endParaRPr lang="en-US" sz="2400" dirty="0" smtClean="0">
              <a:latin typeface="Candara" pitchFamily="34" charset="0"/>
            </a:endParaRPr>
          </a:p>
          <a:p>
            <a:r>
              <a:rPr lang="sr-Cyrl-RS" sz="2400" dirty="0" smtClean="0">
                <a:latin typeface="Candara" pitchFamily="34" charset="0"/>
              </a:rPr>
              <a:t>2-8</a:t>
            </a:r>
            <a:r>
              <a:rPr lang="vi-VN" sz="2400" baseline="30000" dirty="0" smtClean="0">
                <a:latin typeface="Candara" pitchFamily="34" charset="0"/>
                <a:cs typeface="Calibri" pitchFamily="34" charset="0"/>
              </a:rPr>
              <a:t>o</a:t>
            </a:r>
            <a:r>
              <a:rPr lang="vi-VN" sz="2400" dirty="0" smtClean="0">
                <a:latin typeface="Candara" pitchFamily="34" charset="0"/>
                <a:cs typeface="Calibri" pitchFamily="34" charset="0"/>
              </a:rPr>
              <a:t>C</a:t>
            </a:r>
            <a:r>
              <a:rPr lang="sr-Cyrl-RS" sz="2400" dirty="0" smtClean="0">
                <a:latin typeface="Candara" pitchFamily="34" charset="0"/>
                <a:cs typeface="Calibri" pitchFamily="34" charset="0"/>
              </a:rPr>
              <a:t> – 72 часа</a:t>
            </a:r>
          </a:p>
          <a:p>
            <a:r>
              <a:rPr lang="sr-Cyrl-RS" sz="2400" dirty="0" smtClean="0">
                <a:latin typeface="Candara" pitchFamily="34" charset="0"/>
                <a:cs typeface="Calibri" pitchFamily="34" charset="0"/>
              </a:rPr>
              <a:t>-20</a:t>
            </a:r>
            <a:r>
              <a:rPr lang="vi-VN" sz="2400" baseline="30000" dirty="0">
                <a:latin typeface="Candara" pitchFamily="34" charset="0"/>
                <a:cs typeface="Calibri" pitchFamily="34" charset="0"/>
              </a:rPr>
              <a:t>o</a:t>
            </a:r>
            <a:r>
              <a:rPr lang="vi-VN" sz="2400" dirty="0">
                <a:latin typeface="Candara" pitchFamily="34" charset="0"/>
                <a:cs typeface="Calibri" pitchFamily="34" charset="0"/>
              </a:rPr>
              <a:t>C</a:t>
            </a:r>
            <a:endParaRPr lang="sr-Cyrl-RS" sz="2400" dirty="0" smtClean="0">
              <a:latin typeface="Candara" pitchFamily="34" charset="0"/>
              <a:cs typeface="Calibri" pitchFamily="34" charset="0"/>
            </a:endParaRPr>
          </a:p>
          <a:p>
            <a:r>
              <a:rPr lang="sr-Cyrl-RS" sz="2400" dirty="0" smtClean="0">
                <a:latin typeface="Candara" pitchFamily="34" charset="0"/>
                <a:cs typeface="Calibri" pitchFamily="34" charset="0"/>
              </a:rPr>
              <a:t>-70</a:t>
            </a:r>
            <a:r>
              <a:rPr lang="vi-VN" sz="2400" baseline="30000" dirty="0">
                <a:latin typeface="Candara" pitchFamily="34" charset="0"/>
                <a:cs typeface="Calibri" pitchFamily="34" charset="0"/>
              </a:rPr>
              <a:t>o</a:t>
            </a:r>
            <a:r>
              <a:rPr lang="vi-VN" sz="2400" dirty="0">
                <a:latin typeface="Candara" pitchFamily="34" charset="0"/>
                <a:cs typeface="Calibri" pitchFamily="34" charset="0"/>
              </a:rPr>
              <a:t>C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0242" name="Picture 2" descr="C:\Users\Isidora\Desktop\ihwx.05c943de-5e71-409d-9bc9-8a37345939a1.500.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2100"/>
            <a:ext cx="3518475" cy="35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673</Words>
  <Application>Microsoft Office PowerPoint</Application>
  <PresentationFormat>On-screen Show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57</cp:revision>
  <dcterms:created xsi:type="dcterms:W3CDTF">2006-08-16T00:00:00Z</dcterms:created>
  <dcterms:modified xsi:type="dcterms:W3CDTF">2021-11-03T12:44:53Z</dcterms:modified>
</cp:coreProperties>
</file>