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139" r:id="rId1"/>
  </p:sldMasterIdLst>
  <p:notesMasterIdLst>
    <p:notesMasterId r:id="rId105"/>
  </p:notesMasterIdLst>
  <p:handoutMasterIdLst>
    <p:handoutMasterId r:id="rId106"/>
  </p:handoutMasterIdLst>
  <p:sldIdLst>
    <p:sldId id="597" r:id="rId2"/>
    <p:sldId id="598" r:id="rId3"/>
    <p:sldId id="599" r:id="rId4"/>
    <p:sldId id="600" r:id="rId5"/>
    <p:sldId id="601" r:id="rId6"/>
    <p:sldId id="602" r:id="rId7"/>
    <p:sldId id="603" r:id="rId8"/>
    <p:sldId id="604" r:id="rId9"/>
    <p:sldId id="605" r:id="rId10"/>
    <p:sldId id="707" r:id="rId11"/>
    <p:sldId id="606" r:id="rId12"/>
    <p:sldId id="705" r:id="rId13"/>
    <p:sldId id="607" r:id="rId14"/>
    <p:sldId id="608" r:id="rId15"/>
    <p:sldId id="609" r:id="rId16"/>
    <p:sldId id="610" r:id="rId17"/>
    <p:sldId id="611" r:id="rId18"/>
    <p:sldId id="612" r:id="rId19"/>
    <p:sldId id="613" r:id="rId20"/>
    <p:sldId id="711" r:id="rId21"/>
    <p:sldId id="614" r:id="rId22"/>
    <p:sldId id="615" r:id="rId23"/>
    <p:sldId id="616" r:id="rId24"/>
    <p:sldId id="617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632" r:id="rId40"/>
    <p:sldId id="633" r:id="rId41"/>
    <p:sldId id="634" r:id="rId42"/>
    <p:sldId id="635" r:id="rId43"/>
    <p:sldId id="636" r:id="rId44"/>
    <p:sldId id="637" r:id="rId45"/>
    <p:sldId id="638" r:id="rId46"/>
    <p:sldId id="639" r:id="rId47"/>
    <p:sldId id="640" r:id="rId48"/>
    <p:sldId id="641" r:id="rId49"/>
    <p:sldId id="642" r:id="rId50"/>
    <p:sldId id="643" r:id="rId51"/>
    <p:sldId id="644" r:id="rId52"/>
    <p:sldId id="645" r:id="rId53"/>
    <p:sldId id="646" r:id="rId54"/>
    <p:sldId id="647" r:id="rId55"/>
    <p:sldId id="648" r:id="rId56"/>
    <p:sldId id="649" r:id="rId57"/>
    <p:sldId id="650" r:id="rId58"/>
    <p:sldId id="651" r:id="rId59"/>
    <p:sldId id="652" r:id="rId60"/>
    <p:sldId id="653" r:id="rId61"/>
    <p:sldId id="654" r:id="rId62"/>
    <p:sldId id="655" r:id="rId63"/>
    <p:sldId id="656" r:id="rId64"/>
    <p:sldId id="657" r:id="rId65"/>
    <p:sldId id="658" r:id="rId66"/>
    <p:sldId id="659" r:id="rId67"/>
    <p:sldId id="660" r:id="rId68"/>
    <p:sldId id="662" r:id="rId69"/>
    <p:sldId id="663" r:id="rId70"/>
    <p:sldId id="664" r:id="rId71"/>
    <p:sldId id="665" r:id="rId72"/>
    <p:sldId id="666" r:id="rId73"/>
    <p:sldId id="667" r:id="rId74"/>
    <p:sldId id="668" r:id="rId75"/>
    <p:sldId id="669" r:id="rId76"/>
    <p:sldId id="670" r:id="rId77"/>
    <p:sldId id="671" r:id="rId78"/>
    <p:sldId id="672" r:id="rId79"/>
    <p:sldId id="673" r:id="rId80"/>
    <p:sldId id="674" r:id="rId81"/>
    <p:sldId id="675" r:id="rId82"/>
    <p:sldId id="676" r:id="rId83"/>
    <p:sldId id="677" r:id="rId84"/>
    <p:sldId id="678" r:id="rId85"/>
    <p:sldId id="679" r:id="rId86"/>
    <p:sldId id="680" r:id="rId87"/>
    <p:sldId id="681" r:id="rId88"/>
    <p:sldId id="682" r:id="rId89"/>
    <p:sldId id="683" r:id="rId90"/>
    <p:sldId id="684" r:id="rId91"/>
    <p:sldId id="685" r:id="rId92"/>
    <p:sldId id="686" r:id="rId93"/>
    <p:sldId id="687" r:id="rId94"/>
    <p:sldId id="688" r:id="rId95"/>
    <p:sldId id="689" r:id="rId96"/>
    <p:sldId id="690" r:id="rId97"/>
    <p:sldId id="691" r:id="rId98"/>
    <p:sldId id="692" r:id="rId99"/>
    <p:sldId id="693" r:id="rId100"/>
    <p:sldId id="694" r:id="rId101"/>
    <p:sldId id="695" r:id="rId102"/>
    <p:sldId id="696" r:id="rId103"/>
    <p:sldId id="697" r:id="rId10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7C80"/>
    <a:srgbClr val="FF5050"/>
    <a:srgbClr val="F7C9AF"/>
    <a:srgbClr val="FFFF99"/>
    <a:srgbClr val="FFFFCC"/>
    <a:srgbClr val="FF9999"/>
    <a:srgbClr val="00FFCC"/>
    <a:srgbClr val="FFCDDE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98" autoAdjust="0"/>
    <p:restoredTop sz="86445" autoAdjust="0"/>
  </p:normalViewPr>
  <p:slideViewPr>
    <p:cSldViewPr>
      <p:cViewPr>
        <p:scale>
          <a:sx n="60" d="100"/>
          <a:sy n="60" d="100"/>
        </p:scale>
        <p:origin x="9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69D44-2A77-40A8-B5C0-32B5D730319D}" type="doc">
      <dgm:prSet loTypeId="urn:microsoft.com/office/officeart/2005/8/layout/hierarchy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4E7390-27D2-481B-B962-16CFAF0B3072}">
      <dgm:prSet phldrT="[Text]" custT="1"/>
      <dgm:spPr/>
      <dgm:t>
        <a:bodyPr/>
        <a:lstStyle/>
        <a:p>
          <a:r>
            <a:rPr lang="sr-Latn-CS" sz="2000" b="1" dirty="0" smtClean="0">
              <a:latin typeface="Times New Roman" pitchFamily="18" charset="0"/>
              <a:cs typeface="Times New Roman" pitchFamily="18" charset="0"/>
            </a:rPr>
            <a:t>Gram pozitivne bakterije </a:t>
          </a:r>
        </a:p>
        <a:p>
          <a:r>
            <a:rPr lang="sr-Latn-CS" sz="2000" b="1" dirty="0" smtClean="0">
              <a:latin typeface="Times New Roman" pitchFamily="18" charset="0"/>
              <a:cs typeface="Times New Roman" pitchFamily="18" charset="0"/>
            </a:rPr>
            <a:t>sa visokim G+C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E96353FC-857A-46EE-AF25-036E2B41A411}" type="parTrans" cxnId="{34FD14B9-7C9B-4915-B888-944195AB2A53}">
      <dgm:prSet/>
      <dgm:spPr/>
      <dgm:t>
        <a:bodyPr/>
        <a:lstStyle/>
        <a:p>
          <a:endParaRPr lang="en-US"/>
        </a:p>
      </dgm:t>
    </dgm:pt>
    <dgm:pt modelId="{2B456BB3-18AF-4DEB-988A-524FB5321755}" type="sibTrans" cxnId="{34FD14B9-7C9B-4915-B888-944195AB2A53}">
      <dgm:prSet/>
      <dgm:spPr/>
      <dgm:t>
        <a:bodyPr/>
        <a:lstStyle/>
        <a:p>
          <a:endParaRPr lang="en-US"/>
        </a:p>
      </dgm:t>
    </dgm:pt>
    <dgm:pt modelId="{5C58025B-510F-43FF-B636-B98D330D9052}">
      <dgm:prSet phldrT="[Text]" custT="1"/>
      <dgm:spPr/>
      <dgm:t>
        <a:bodyPr/>
        <a:lstStyle/>
        <a:p>
          <a:r>
            <a:rPr lang="sr-Latn-CS" sz="2000" b="1" dirty="0" smtClean="0">
              <a:latin typeface="Times New Roman" pitchFamily="18" charset="0"/>
              <a:cs typeface="Times New Roman" pitchFamily="18" charset="0"/>
            </a:rPr>
            <a:t>Stvaraju filamente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34771221-86AD-4AC4-A964-6F7A9EBC1EA6}" type="parTrans" cxnId="{66E2ECAE-ABD8-4EF5-B81A-F0DFF2FA400E}">
      <dgm:prSet/>
      <dgm:spPr/>
      <dgm:t>
        <a:bodyPr/>
        <a:lstStyle/>
        <a:p>
          <a:endParaRPr lang="en-US"/>
        </a:p>
      </dgm:t>
    </dgm:pt>
    <dgm:pt modelId="{915611DB-3BD5-4F7F-9338-0F14C1D31390}" type="sibTrans" cxnId="{66E2ECAE-ABD8-4EF5-B81A-F0DFF2FA400E}">
      <dgm:prSet/>
      <dgm:spPr/>
      <dgm:t>
        <a:bodyPr/>
        <a:lstStyle/>
        <a:p>
          <a:endParaRPr lang="en-US"/>
        </a:p>
      </dgm:t>
    </dgm:pt>
    <dgm:pt modelId="{59548E6C-6C0B-4EC6-B727-31862D89E481}">
      <dgm:prSet phldrT="[Text]"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Bez</a:t>
          </a:r>
        </a:p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konidiospora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41B34DF2-FD9B-4A45-AA45-E154EFAC18DA}" type="parTrans" cxnId="{E5D889A6-0952-4752-A805-5DE43C096925}">
      <dgm:prSet/>
      <dgm:spPr/>
      <dgm:t>
        <a:bodyPr/>
        <a:lstStyle/>
        <a:p>
          <a:endParaRPr lang="en-US"/>
        </a:p>
      </dgm:t>
    </dgm:pt>
    <dgm:pt modelId="{EFFC238D-9721-4C8B-8FD8-9586062DFE8A}" type="sibTrans" cxnId="{E5D889A6-0952-4752-A805-5DE43C096925}">
      <dgm:prSet/>
      <dgm:spPr/>
      <dgm:t>
        <a:bodyPr/>
        <a:lstStyle/>
        <a:p>
          <a:endParaRPr lang="en-US"/>
        </a:p>
      </dgm:t>
    </dgm:pt>
    <dgm:pt modelId="{D72C7320-4E36-493E-AA8D-986093B301E0}">
      <dgm:prSet phldrT="[Text]"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Stvaraju</a:t>
          </a:r>
        </a:p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konidiospore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14AD079A-550A-47DE-A1D1-A802EF363103}" type="parTrans" cxnId="{15370891-DE31-4E2E-95C9-2EE392A9134D}">
      <dgm:prSet/>
      <dgm:spPr/>
      <dgm:t>
        <a:bodyPr/>
        <a:lstStyle/>
        <a:p>
          <a:endParaRPr lang="en-US"/>
        </a:p>
      </dgm:t>
    </dgm:pt>
    <dgm:pt modelId="{A3790C4F-5D15-4847-8FE8-C45AFC5527F0}" type="sibTrans" cxnId="{15370891-DE31-4E2E-95C9-2EE392A9134D}">
      <dgm:prSet/>
      <dgm:spPr/>
      <dgm:t>
        <a:bodyPr/>
        <a:lstStyle/>
        <a:p>
          <a:endParaRPr lang="en-US"/>
        </a:p>
      </dgm:t>
    </dgm:pt>
    <dgm:pt modelId="{D1E00E0E-68B9-4C5D-9BDB-634969E36633}">
      <dgm:prSet phldrT="[Text]" custT="1"/>
      <dgm:spPr/>
      <dgm:t>
        <a:bodyPr/>
        <a:lstStyle/>
        <a:p>
          <a:r>
            <a:rPr lang="sr-Latn-CS" sz="2000" b="1" smtClean="0">
              <a:latin typeface="Times New Roman" pitchFamily="18" charset="0"/>
              <a:cs typeface="Times New Roman" pitchFamily="18" charset="0"/>
            </a:rPr>
            <a:t>Bez micelijuma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0AD0BD9C-2089-4E5C-A7D5-8064E4CCB132}" type="parTrans" cxnId="{6A19DF18-C50C-41F2-96E8-1A37C7DF59EB}">
      <dgm:prSet/>
      <dgm:spPr/>
      <dgm:t>
        <a:bodyPr/>
        <a:lstStyle/>
        <a:p>
          <a:endParaRPr lang="en-US"/>
        </a:p>
      </dgm:t>
    </dgm:pt>
    <dgm:pt modelId="{5DCF4D9B-8FC3-4775-8337-B1328CB45A55}" type="sibTrans" cxnId="{6A19DF18-C50C-41F2-96E8-1A37C7DF59EB}">
      <dgm:prSet/>
      <dgm:spPr/>
      <dgm:t>
        <a:bodyPr/>
        <a:lstStyle/>
        <a:p>
          <a:endParaRPr lang="en-US"/>
        </a:p>
      </dgm:t>
    </dgm:pt>
    <dgm:pt modelId="{F4754DCA-1940-494A-9C4E-722B8557DA2C}">
      <dgm:prSet phldrT="[Text]"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Nisu</a:t>
          </a:r>
        </a:p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acidorezistentne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160D32B8-6338-4446-9DA9-F9CB3E019FE2}" type="parTrans" cxnId="{C7C90A81-FF7F-45D6-A699-5466EDE78626}">
      <dgm:prSet/>
      <dgm:spPr/>
      <dgm:t>
        <a:bodyPr/>
        <a:lstStyle/>
        <a:p>
          <a:endParaRPr lang="en-US"/>
        </a:p>
      </dgm:t>
    </dgm:pt>
    <dgm:pt modelId="{5F591FB0-DD15-4876-A791-02E1D1DFD5D7}" type="sibTrans" cxnId="{C7C90A81-FF7F-45D6-A699-5466EDE78626}">
      <dgm:prSet/>
      <dgm:spPr/>
      <dgm:t>
        <a:bodyPr/>
        <a:lstStyle/>
        <a:p>
          <a:endParaRPr lang="en-US"/>
        </a:p>
      </dgm:t>
    </dgm:pt>
    <dgm:pt modelId="{0597D4E9-9BFF-4DE5-AC41-5CDD2C3E3A1D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Acido rezistentne</a:t>
          </a:r>
        </a:p>
        <a:p>
          <a:r>
            <a:rPr lang="sr-Latn-CS" sz="16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rPr>
            <a:t>Nocardia</a:t>
          </a:r>
          <a:endParaRPr lang="en-US" sz="1600" b="1" i="1" dirty="0">
            <a:solidFill>
              <a:srgbClr val="FF5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84D744-7FF6-430D-B66C-F0ABBBEBD6E9}" type="parTrans" cxnId="{728BD9E2-C66B-47BC-A96A-1EC59DCE4347}">
      <dgm:prSet/>
      <dgm:spPr/>
      <dgm:t>
        <a:bodyPr/>
        <a:lstStyle/>
        <a:p>
          <a:endParaRPr lang="en-US"/>
        </a:p>
      </dgm:t>
    </dgm:pt>
    <dgm:pt modelId="{42652FAC-7EC3-49D4-AD60-8BC451E9D89C}" type="sibTrans" cxnId="{728BD9E2-C66B-47BC-A96A-1EC59DCE4347}">
      <dgm:prSet/>
      <dgm:spPr/>
      <dgm:t>
        <a:bodyPr/>
        <a:lstStyle/>
        <a:p>
          <a:endParaRPr lang="en-US"/>
        </a:p>
      </dgm:t>
    </dgm:pt>
    <dgm:pt modelId="{08AB479B-2549-4437-A387-861A4DBD5638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Fiksiraju N2</a:t>
          </a:r>
        </a:p>
        <a:p>
          <a:r>
            <a:rPr lang="sr-Latn-CS" sz="1200" b="1" i="1" dirty="0" smtClean="0">
              <a:latin typeface="Times New Roman" pitchFamily="18" charset="0"/>
              <a:cs typeface="Times New Roman" pitchFamily="18" charset="0"/>
            </a:rPr>
            <a:t>Frankia</a:t>
          </a:r>
          <a:endParaRPr lang="en-US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CC970D12-CD39-4046-8851-8DED9164D4DF}" type="parTrans" cxnId="{F3E7AB50-3B85-42D9-B960-5CFC8B263840}">
      <dgm:prSet/>
      <dgm:spPr/>
      <dgm:t>
        <a:bodyPr/>
        <a:lstStyle/>
        <a:p>
          <a:endParaRPr lang="en-US"/>
        </a:p>
      </dgm:t>
    </dgm:pt>
    <dgm:pt modelId="{EF5EC884-D0A1-4FF3-89E3-A544750C18E7}" type="sibTrans" cxnId="{F3E7AB50-3B85-42D9-B960-5CFC8B263840}">
      <dgm:prSet/>
      <dgm:spPr/>
      <dgm:t>
        <a:bodyPr/>
        <a:lstStyle/>
        <a:p>
          <a:endParaRPr lang="en-US"/>
        </a:p>
      </dgm:t>
    </dgm:pt>
    <dgm:pt modelId="{62A5FA6A-3492-403A-AE63-E4D678394731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Aerobne</a:t>
          </a:r>
        </a:p>
        <a:p>
          <a:r>
            <a:rPr lang="sr-Latn-CS" sz="1200" b="1" i="1" dirty="0" smtClean="0">
              <a:latin typeface="Times New Roman" pitchFamily="18" charset="0"/>
              <a:cs typeface="Times New Roman" pitchFamily="18" charset="0"/>
            </a:rPr>
            <a:t>Streptomyces</a:t>
          </a:r>
          <a:endParaRPr lang="en-US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AEB319A3-B4CE-4F68-9B60-A2B75041116E}" type="parTrans" cxnId="{E6A888E9-BA9B-4E82-BB53-C4494B06D9AB}">
      <dgm:prSet/>
      <dgm:spPr/>
      <dgm:t>
        <a:bodyPr/>
        <a:lstStyle/>
        <a:p>
          <a:endParaRPr lang="en-US"/>
        </a:p>
      </dgm:t>
    </dgm:pt>
    <dgm:pt modelId="{E67A45BB-2143-4D8E-9D8F-48DFC648DD3E}" type="sibTrans" cxnId="{E6A888E9-BA9B-4E82-BB53-C4494B06D9AB}">
      <dgm:prSet/>
      <dgm:spPr/>
      <dgm:t>
        <a:bodyPr/>
        <a:lstStyle/>
        <a:p>
          <a:endParaRPr lang="en-US"/>
        </a:p>
      </dgm:t>
    </dgm:pt>
    <dgm:pt modelId="{9A96E6E0-D73F-4AEB-9BFA-F510E6939A04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Anaerobne</a:t>
          </a:r>
        </a:p>
        <a:p>
          <a:r>
            <a:rPr lang="sr-Latn-CS" sz="16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rPr>
            <a:t>Actinomyces</a:t>
          </a:r>
          <a:endParaRPr lang="en-US" sz="1600" b="1" i="1" dirty="0">
            <a:solidFill>
              <a:srgbClr val="FF5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CB9483-2039-4EE6-B3D5-F31BBF4AA429}" type="parTrans" cxnId="{DA1514B5-12C3-40F5-B1C2-CE2781225C17}">
      <dgm:prSet/>
      <dgm:spPr/>
      <dgm:t>
        <a:bodyPr/>
        <a:lstStyle/>
        <a:p>
          <a:endParaRPr lang="en-US"/>
        </a:p>
      </dgm:t>
    </dgm:pt>
    <dgm:pt modelId="{D685ED0F-DA86-47B7-AAD7-FC5D2B7AC4DD}" type="sibTrans" cxnId="{DA1514B5-12C3-40F5-B1C2-CE2781225C17}">
      <dgm:prSet/>
      <dgm:spPr/>
      <dgm:t>
        <a:bodyPr/>
        <a:lstStyle/>
        <a:p>
          <a:endParaRPr lang="en-US"/>
        </a:p>
      </dgm:t>
    </dgm:pt>
    <dgm:pt modelId="{BB2259C2-FE6B-43F9-A5C5-4071E77AEF65}">
      <dgm:prSet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Acidorezistentne</a:t>
          </a:r>
        </a:p>
        <a:p>
          <a:r>
            <a:rPr lang="sr-Latn-CS" sz="16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rPr>
            <a:t>Mycobacterium</a:t>
          </a:r>
          <a:endParaRPr lang="en-US" sz="1600" b="1" i="1" dirty="0">
            <a:solidFill>
              <a:srgbClr val="FF5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D93F7F-FC04-4507-9A81-BEA8F7611105}" type="parTrans" cxnId="{27DFB46B-3AB0-4020-9F91-CD120A046EE4}">
      <dgm:prSet/>
      <dgm:spPr/>
      <dgm:t>
        <a:bodyPr/>
        <a:lstStyle/>
        <a:p>
          <a:endParaRPr lang="en-US"/>
        </a:p>
      </dgm:t>
    </dgm:pt>
    <dgm:pt modelId="{A6F1231B-B9C0-4288-B0AB-696996592B58}" type="sibTrans" cxnId="{27DFB46B-3AB0-4020-9F91-CD120A046EE4}">
      <dgm:prSet/>
      <dgm:spPr/>
      <dgm:t>
        <a:bodyPr/>
        <a:lstStyle/>
        <a:p>
          <a:endParaRPr lang="en-US"/>
        </a:p>
      </dgm:t>
    </dgm:pt>
    <dgm:pt modelId="{A66977E8-E28D-4191-B298-E3B38ACC5481}">
      <dgm:prSet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Gram pozitivne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F985C2B6-AF05-4C48-9FDC-E1EA9EE6094A}" type="parTrans" cxnId="{B4BE113D-F212-44BA-880A-284B792A04F2}">
      <dgm:prSet/>
      <dgm:spPr/>
      <dgm:t>
        <a:bodyPr/>
        <a:lstStyle/>
        <a:p>
          <a:endParaRPr lang="en-US"/>
        </a:p>
      </dgm:t>
    </dgm:pt>
    <dgm:pt modelId="{3F9299C5-4403-40DF-B88A-2806C57D20B1}" type="sibTrans" cxnId="{B4BE113D-F212-44BA-880A-284B792A04F2}">
      <dgm:prSet/>
      <dgm:spPr/>
      <dgm:t>
        <a:bodyPr/>
        <a:lstStyle/>
        <a:p>
          <a:endParaRPr lang="en-US"/>
        </a:p>
      </dgm:t>
    </dgm:pt>
    <dgm:pt modelId="{ED2C1C73-66DC-4E79-AB62-0065E50E3578}">
      <dgm:prSet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Gram varijabilne</a:t>
          </a:r>
        </a:p>
        <a:p>
          <a:r>
            <a:rPr lang="sr-Latn-CS" sz="1600" b="1" i="1" dirty="0" smtClean="0">
              <a:latin typeface="Times New Roman" pitchFamily="18" charset="0"/>
              <a:cs typeface="Times New Roman" pitchFamily="18" charset="0"/>
            </a:rPr>
            <a:t>Garderella</a:t>
          </a:r>
          <a:endParaRPr lang="en-US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DDD9F89F-BB7E-4CE5-A977-9DC167FDD60E}" type="parTrans" cxnId="{1F6C7E7E-E2E1-47D8-8956-A4A5A16D8018}">
      <dgm:prSet/>
      <dgm:spPr/>
      <dgm:t>
        <a:bodyPr/>
        <a:lstStyle/>
        <a:p>
          <a:endParaRPr lang="en-US"/>
        </a:p>
      </dgm:t>
    </dgm:pt>
    <dgm:pt modelId="{BB06113E-7229-49F6-9517-1928DF21D667}" type="sibTrans" cxnId="{1F6C7E7E-E2E1-47D8-8956-A4A5A16D8018}">
      <dgm:prSet/>
      <dgm:spPr/>
      <dgm:t>
        <a:bodyPr/>
        <a:lstStyle/>
        <a:p>
          <a:endParaRPr lang="en-US"/>
        </a:p>
      </dgm:t>
    </dgm:pt>
    <dgm:pt modelId="{B818AA7D-F622-4776-A81A-E70E53EB9845}">
      <dgm:prSet custT="1"/>
      <dgm:spPr/>
      <dgm:t>
        <a:bodyPr/>
        <a:lstStyle/>
        <a:p>
          <a:r>
            <a:rPr lang="sr-Latn-CS" sz="16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rPr>
            <a:t>Corynebacterium</a:t>
          </a:r>
          <a:endParaRPr lang="en-US" sz="1600" b="1" i="1" dirty="0">
            <a:solidFill>
              <a:srgbClr val="FF5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B02E41-E15E-43C1-A8C3-DFFFF44FFA16}" type="parTrans" cxnId="{3BCA2FBF-A5AC-4478-897C-A650E769D5A0}">
      <dgm:prSet/>
      <dgm:spPr/>
      <dgm:t>
        <a:bodyPr/>
        <a:lstStyle/>
        <a:p>
          <a:endParaRPr lang="en-US"/>
        </a:p>
      </dgm:t>
    </dgm:pt>
    <dgm:pt modelId="{681C9826-6DE3-4574-9916-11062C7E36E4}" type="sibTrans" cxnId="{3BCA2FBF-A5AC-4478-897C-A650E769D5A0}">
      <dgm:prSet/>
      <dgm:spPr/>
      <dgm:t>
        <a:bodyPr/>
        <a:lstStyle/>
        <a:p>
          <a:endParaRPr lang="en-US"/>
        </a:p>
      </dgm:t>
    </dgm:pt>
    <dgm:pt modelId="{133E1351-8541-40D0-9F76-EA113E705A61}">
      <dgm:prSet custT="1"/>
      <dgm:spPr/>
      <dgm:t>
        <a:bodyPr/>
        <a:lstStyle/>
        <a:p>
          <a:r>
            <a:rPr lang="sr-Latn-CS" sz="16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rPr>
            <a:t>Propionibacterium</a:t>
          </a:r>
          <a:endParaRPr lang="en-US" sz="1600" b="1" i="1" dirty="0">
            <a:solidFill>
              <a:srgbClr val="FF5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771617-AE7D-468F-A377-44A5CD21DEC3}" type="parTrans" cxnId="{BB8015DC-D1C8-48F3-A606-571798E4DECC}">
      <dgm:prSet/>
      <dgm:spPr/>
      <dgm:t>
        <a:bodyPr/>
        <a:lstStyle/>
        <a:p>
          <a:endParaRPr lang="en-US"/>
        </a:p>
      </dgm:t>
    </dgm:pt>
    <dgm:pt modelId="{0EDEC7D7-A0AA-4268-B801-7B7B0413B38F}" type="sibTrans" cxnId="{BB8015DC-D1C8-48F3-A606-571798E4DECC}">
      <dgm:prSet/>
      <dgm:spPr/>
      <dgm:t>
        <a:bodyPr/>
        <a:lstStyle/>
        <a:p>
          <a:endParaRPr lang="en-US"/>
        </a:p>
      </dgm:t>
    </dgm:pt>
    <dgm:pt modelId="{4D7152DA-66CD-435C-9C7F-22CE18C4AE43}" type="pres">
      <dgm:prSet presAssocID="{BC869D44-2A77-40A8-B5C0-32B5D73031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6B7E433-86F0-467D-AE8A-EB10C0D6DC89}" type="pres">
      <dgm:prSet presAssocID="{2F4E7390-27D2-481B-B962-16CFAF0B3072}" presName="hierRoot1" presStyleCnt="0"/>
      <dgm:spPr/>
    </dgm:pt>
    <dgm:pt modelId="{BD5934E6-99E6-4F72-9E9C-771D1BECA106}" type="pres">
      <dgm:prSet presAssocID="{2F4E7390-27D2-481B-B962-16CFAF0B3072}" presName="composite" presStyleCnt="0"/>
      <dgm:spPr/>
    </dgm:pt>
    <dgm:pt modelId="{7D39F4C1-AA31-41B1-80C0-93B9107CDC5B}" type="pres">
      <dgm:prSet presAssocID="{2F4E7390-27D2-481B-B962-16CFAF0B3072}" presName="background" presStyleLbl="node0" presStyleIdx="0" presStyleCnt="1"/>
      <dgm:spPr/>
    </dgm:pt>
    <dgm:pt modelId="{4D0544C7-2DB2-4878-AD17-AF980B53353D}" type="pres">
      <dgm:prSet presAssocID="{2F4E7390-27D2-481B-B962-16CFAF0B3072}" presName="text" presStyleLbl="fgAcc0" presStyleIdx="0" presStyleCnt="1" custScaleX="536114" custScaleY="1319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CBF3F3-4834-4448-BF7E-A577CB715166}" type="pres">
      <dgm:prSet presAssocID="{2F4E7390-27D2-481B-B962-16CFAF0B3072}" presName="hierChild2" presStyleCnt="0"/>
      <dgm:spPr/>
    </dgm:pt>
    <dgm:pt modelId="{DDA59736-F4B2-4BDD-95D3-0816358FE850}" type="pres">
      <dgm:prSet presAssocID="{34771221-86AD-4AC4-A964-6F7A9EBC1EA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E3919FE-D68D-4B98-8061-94FEF2D3906A}" type="pres">
      <dgm:prSet presAssocID="{5C58025B-510F-43FF-B636-B98D330D9052}" presName="hierRoot2" presStyleCnt="0"/>
      <dgm:spPr/>
    </dgm:pt>
    <dgm:pt modelId="{4BD671D2-0E12-421A-9557-565F1F0CDC09}" type="pres">
      <dgm:prSet presAssocID="{5C58025B-510F-43FF-B636-B98D330D9052}" presName="composite2" presStyleCnt="0"/>
      <dgm:spPr/>
    </dgm:pt>
    <dgm:pt modelId="{EE209627-4021-4862-A797-F6C11E89EDF4}" type="pres">
      <dgm:prSet presAssocID="{5C58025B-510F-43FF-B636-B98D330D9052}" presName="background2" presStyleLbl="node2" presStyleIdx="0" presStyleCnt="2"/>
      <dgm:spPr/>
    </dgm:pt>
    <dgm:pt modelId="{CC71C77A-94C8-4CED-B48F-97E5B4994FBE}" type="pres">
      <dgm:prSet presAssocID="{5C58025B-510F-43FF-B636-B98D330D9052}" presName="text2" presStyleLbl="fgAcc2" presStyleIdx="0" presStyleCnt="2" custScaleX="2079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95D29B-C4BB-4AD2-AE3F-F3C863A33E4E}" type="pres">
      <dgm:prSet presAssocID="{5C58025B-510F-43FF-B636-B98D330D9052}" presName="hierChild3" presStyleCnt="0"/>
      <dgm:spPr/>
    </dgm:pt>
    <dgm:pt modelId="{592BB3EC-0AB2-4BF6-81C8-B291279774D0}" type="pres">
      <dgm:prSet presAssocID="{41B34DF2-FD9B-4A45-AA45-E154EFAC18DA}" presName="Name17" presStyleLbl="parChTrans1D3" presStyleIdx="0" presStyleCnt="4"/>
      <dgm:spPr/>
      <dgm:t>
        <a:bodyPr/>
        <a:lstStyle/>
        <a:p>
          <a:endParaRPr lang="en-US"/>
        </a:p>
      </dgm:t>
    </dgm:pt>
    <dgm:pt modelId="{DD49299D-5698-497D-8170-C2EA423815FC}" type="pres">
      <dgm:prSet presAssocID="{59548E6C-6C0B-4EC6-B727-31862D89E481}" presName="hierRoot3" presStyleCnt="0"/>
      <dgm:spPr/>
    </dgm:pt>
    <dgm:pt modelId="{2C563554-5ECD-4EDD-8229-32CFE952DCB5}" type="pres">
      <dgm:prSet presAssocID="{59548E6C-6C0B-4EC6-B727-31862D89E481}" presName="composite3" presStyleCnt="0"/>
      <dgm:spPr/>
    </dgm:pt>
    <dgm:pt modelId="{DDAB44EC-63E5-45FE-BBEB-D74185BF5253}" type="pres">
      <dgm:prSet presAssocID="{59548E6C-6C0B-4EC6-B727-31862D89E481}" presName="background3" presStyleLbl="node3" presStyleIdx="0" presStyleCnt="4"/>
      <dgm:spPr/>
    </dgm:pt>
    <dgm:pt modelId="{3FEC4608-9B0B-4CA1-A8DD-2CAEBC43332A}" type="pres">
      <dgm:prSet presAssocID="{59548E6C-6C0B-4EC6-B727-31862D89E481}" presName="text3" presStyleLbl="fgAcc3" presStyleIdx="0" presStyleCnt="4" custScaleX="1574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7C706B-B0F3-4548-9782-5EC9295763B9}" type="pres">
      <dgm:prSet presAssocID="{59548E6C-6C0B-4EC6-B727-31862D89E481}" presName="hierChild4" presStyleCnt="0"/>
      <dgm:spPr/>
    </dgm:pt>
    <dgm:pt modelId="{A5828BC2-98AB-413A-9405-717626095ADA}" type="pres">
      <dgm:prSet presAssocID="{AC84D744-7FF6-430D-B66C-F0ABBBEBD6E9}" presName="Name23" presStyleLbl="parChTrans1D4" presStyleIdx="0" presStyleCnt="8"/>
      <dgm:spPr/>
      <dgm:t>
        <a:bodyPr/>
        <a:lstStyle/>
        <a:p>
          <a:endParaRPr lang="en-US"/>
        </a:p>
      </dgm:t>
    </dgm:pt>
    <dgm:pt modelId="{2F1E1BDA-175B-4118-B46C-8AAF12B4FED2}" type="pres">
      <dgm:prSet presAssocID="{0597D4E9-9BFF-4DE5-AC41-5CDD2C3E3A1D}" presName="hierRoot4" presStyleCnt="0"/>
      <dgm:spPr/>
    </dgm:pt>
    <dgm:pt modelId="{C4F16042-D613-4176-B787-58B8AD8B9340}" type="pres">
      <dgm:prSet presAssocID="{0597D4E9-9BFF-4DE5-AC41-5CDD2C3E3A1D}" presName="composite4" presStyleCnt="0"/>
      <dgm:spPr/>
    </dgm:pt>
    <dgm:pt modelId="{8B754202-BABC-491C-9237-CDBA66552B2A}" type="pres">
      <dgm:prSet presAssocID="{0597D4E9-9BFF-4DE5-AC41-5CDD2C3E3A1D}" presName="background4" presStyleLbl="node4" presStyleIdx="0" presStyleCnt="8"/>
      <dgm:spPr/>
    </dgm:pt>
    <dgm:pt modelId="{C61915F1-9223-4F36-A583-CA97A0C52808}" type="pres">
      <dgm:prSet presAssocID="{0597D4E9-9BFF-4DE5-AC41-5CDD2C3E3A1D}" presName="text4" presStyleLbl="fgAcc4" presStyleIdx="0" presStyleCnt="8" custScaleX="1223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766F04-0FA4-40B1-AFE9-B04FAAC31BD8}" type="pres">
      <dgm:prSet presAssocID="{0597D4E9-9BFF-4DE5-AC41-5CDD2C3E3A1D}" presName="hierChild5" presStyleCnt="0"/>
      <dgm:spPr/>
    </dgm:pt>
    <dgm:pt modelId="{B84FD87C-DF58-47E2-B9EE-97102D8C352B}" type="pres">
      <dgm:prSet presAssocID="{CC970D12-CD39-4046-8851-8DED9164D4DF}" presName="Name23" presStyleLbl="parChTrans1D4" presStyleIdx="1" presStyleCnt="8"/>
      <dgm:spPr/>
      <dgm:t>
        <a:bodyPr/>
        <a:lstStyle/>
        <a:p>
          <a:endParaRPr lang="en-US"/>
        </a:p>
      </dgm:t>
    </dgm:pt>
    <dgm:pt modelId="{500A0AF2-82DB-4199-A270-7598B29C91A6}" type="pres">
      <dgm:prSet presAssocID="{08AB479B-2549-4437-A387-861A4DBD5638}" presName="hierRoot4" presStyleCnt="0"/>
      <dgm:spPr/>
    </dgm:pt>
    <dgm:pt modelId="{4D0C5C38-5059-4531-9866-9EC223776FD7}" type="pres">
      <dgm:prSet presAssocID="{08AB479B-2549-4437-A387-861A4DBD5638}" presName="composite4" presStyleCnt="0"/>
      <dgm:spPr/>
    </dgm:pt>
    <dgm:pt modelId="{65F07714-887A-4E0D-9125-91B81A8059F9}" type="pres">
      <dgm:prSet presAssocID="{08AB479B-2549-4437-A387-861A4DBD5638}" presName="background4" presStyleLbl="node4" presStyleIdx="1" presStyleCnt="8"/>
      <dgm:spPr/>
    </dgm:pt>
    <dgm:pt modelId="{6B0EED53-E2C9-497D-96A3-21747996E71A}" type="pres">
      <dgm:prSet presAssocID="{08AB479B-2549-4437-A387-861A4DBD5638}" presName="text4" presStyleLbl="fgAcc4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3526B9-B5ED-4DAF-88B8-15C5A588E3D8}" type="pres">
      <dgm:prSet presAssocID="{08AB479B-2549-4437-A387-861A4DBD5638}" presName="hierChild5" presStyleCnt="0"/>
      <dgm:spPr/>
    </dgm:pt>
    <dgm:pt modelId="{83208ACF-E660-45F2-8B86-58743DE2BE42}" type="pres">
      <dgm:prSet presAssocID="{14AD079A-550A-47DE-A1D1-A802EF363103}" presName="Name17" presStyleLbl="parChTrans1D3" presStyleIdx="1" presStyleCnt="4"/>
      <dgm:spPr/>
      <dgm:t>
        <a:bodyPr/>
        <a:lstStyle/>
        <a:p>
          <a:endParaRPr lang="en-US"/>
        </a:p>
      </dgm:t>
    </dgm:pt>
    <dgm:pt modelId="{440A17DF-C029-4646-8EAA-EE8D5CA8D469}" type="pres">
      <dgm:prSet presAssocID="{D72C7320-4E36-493E-AA8D-986093B301E0}" presName="hierRoot3" presStyleCnt="0"/>
      <dgm:spPr/>
    </dgm:pt>
    <dgm:pt modelId="{3D5821AF-17F5-4433-86F8-8AEBE74B4D48}" type="pres">
      <dgm:prSet presAssocID="{D72C7320-4E36-493E-AA8D-986093B301E0}" presName="composite3" presStyleCnt="0"/>
      <dgm:spPr/>
    </dgm:pt>
    <dgm:pt modelId="{64D74C0F-79B7-45EA-B408-AE0F8416153F}" type="pres">
      <dgm:prSet presAssocID="{D72C7320-4E36-493E-AA8D-986093B301E0}" presName="background3" presStyleLbl="node3" presStyleIdx="1" presStyleCnt="4"/>
      <dgm:spPr/>
    </dgm:pt>
    <dgm:pt modelId="{B4A14E36-2C01-4031-BE31-341C32FDC05F}" type="pres">
      <dgm:prSet presAssocID="{D72C7320-4E36-493E-AA8D-986093B301E0}" presName="text3" presStyleLbl="fgAcc3" presStyleIdx="1" presStyleCnt="4" custScaleX="150521" custLinFactNeighborX="-37876" custLinFactNeighborY="-9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33BD8C-9FCB-412B-983E-F4E19D93F1B9}" type="pres">
      <dgm:prSet presAssocID="{D72C7320-4E36-493E-AA8D-986093B301E0}" presName="hierChild4" presStyleCnt="0"/>
      <dgm:spPr/>
    </dgm:pt>
    <dgm:pt modelId="{A84D4EBA-C7CD-482D-B57B-F02C86C582F9}" type="pres">
      <dgm:prSet presAssocID="{AEB319A3-B4CE-4F68-9B60-A2B75041116E}" presName="Name23" presStyleLbl="parChTrans1D4" presStyleIdx="2" presStyleCnt="8"/>
      <dgm:spPr/>
      <dgm:t>
        <a:bodyPr/>
        <a:lstStyle/>
        <a:p>
          <a:endParaRPr lang="en-US"/>
        </a:p>
      </dgm:t>
    </dgm:pt>
    <dgm:pt modelId="{31B1D767-962E-4ADA-A061-C0B147625CF9}" type="pres">
      <dgm:prSet presAssocID="{62A5FA6A-3492-403A-AE63-E4D678394731}" presName="hierRoot4" presStyleCnt="0"/>
      <dgm:spPr/>
    </dgm:pt>
    <dgm:pt modelId="{78AD6153-83FD-4029-966F-F3112F96259A}" type="pres">
      <dgm:prSet presAssocID="{62A5FA6A-3492-403A-AE63-E4D678394731}" presName="composite4" presStyleCnt="0"/>
      <dgm:spPr/>
    </dgm:pt>
    <dgm:pt modelId="{DEEE7AF6-AE26-4FF0-AB97-EFC2FE7AE82D}" type="pres">
      <dgm:prSet presAssocID="{62A5FA6A-3492-403A-AE63-E4D678394731}" presName="background4" presStyleLbl="node4" presStyleIdx="2" presStyleCnt="8"/>
      <dgm:spPr/>
    </dgm:pt>
    <dgm:pt modelId="{54F41456-B8BD-4107-A54D-BFDB03D4E852}" type="pres">
      <dgm:prSet presAssocID="{62A5FA6A-3492-403A-AE63-E4D678394731}" presName="text4" presStyleLbl="fgAcc4" presStyleIdx="2" presStyleCnt="8" custScaleX="123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E13179-923B-47AE-96AB-F59D3C2A6851}" type="pres">
      <dgm:prSet presAssocID="{62A5FA6A-3492-403A-AE63-E4D678394731}" presName="hierChild5" presStyleCnt="0"/>
      <dgm:spPr/>
    </dgm:pt>
    <dgm:pt modelId="{854473E7-F6AE-4868-9A0C-C0235939B618}" type="pres">
      <dgm:prSet presAssocID="{15CB9483-2039-4EE6-B3D5-F31BBF4AA429}" presName="Name23" presStyleLbl="parChTrans1D4" presStyleIdx="3" presStyleCnt="8"/>
      <dgm:spPr/>
      <dgm:t>
        <a:bodyPr/>
        <a:lstStyle/>
        <a:p>
          <a:endParaRPr lang="en-US"/>
        </a:p>
      </dgm:t>
    </dgm:pt>
    <dgm:pt modelId="{FB200772-DDE9-4EAF-B118-7D550A9FA878}" type="pres">
      <dgm:prSet presAssocID="{9A96E6E0-D73F-4AEB-9BFA-F510E6939A04}" presName="hierRoot4" presStyleCnt="0"/>
      <dgm:spPr/>
    </dgm:pt>
    <dgm:pt modelId="{BE7742D8-BFE1-4AAF-93A5-487A1BCB87C2}" type="pres">
      <dgm:prSet presAssocID="{9A96E6E0-D73F-4AEB-9BFA-F510E6939A04}" presName="composite4" presStyleCnt="0"/>
      <dgm:spPr/>
    </dgm:pt>
    <dgm:pt modelId="{65EF784F-141C-4D7E-A1B3-24D7309A324A}" type="pres">
      <dgm:prSet presAssocID="{9A96E6E0-D73F-4AEB-9BFA-F510E6939A04}" presName="background4" presStyleLbl="node4" presStyleIdx="3" presStyleCnt="8"/>
      <dgm:spPr/>
    </dgm:pt>
    <dgm:pt modelId="{D75C8C2B-94EA-44B7-8C51-FA5E499C5385}" type="pres">
      <dgm:prSet presAssocID="{9A96E6E0-D73F-4AEB-9BFA-F510E6939A04}" presName="text4" presStyleLbl="fgAcc4" presStyleIdx="3" presStyleCnt="8" custScaleX="1941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CBAD35-B06F-4C44-A493-29060F9E1E95}" type="pres">
      <dgm:prSet presAssocID="{9A96E6E0-D73F-4AEB-9BFA-F510E6939A04}" presName="hierChild5" presStyleCnt="0"/>
      <dgm:spPr/>
    </dgm:pt>
    <dgm:pt modelId="{8C61F74A-A6CD-475E-9CF3-7585D318DAAB}" type="pres">
      <dgm:prSet presAssocID="{0AD0BD9C-2089-4E5C-A7D5-8064E4CCB13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5FCD466-E960-48D9-A692-E3543ED243C3}" type="pres">
      <dgm:prSet presAssocID="{D1E00E0E-68B9-4C5D-9BDB-634969E36633}" presName="hierRoot2" presStyleCnt="0"/>
      <dgm:spPr/>
    </dgm:pt>
    <dgm:pt modelId="{33DDAF94-F6ED-44A3-903F-243F857EC96E}" type="pres">
      <dgm:prSet presAssocID="{D1E00E0E-68B9-4C5D-9BDB-634969E36633}" presName="composite2" presStyleCnt="0"/>
      <dgm:spPr/>
    </dgm:pt>
    <dgm:pt modelId="{F82780DD-662D-4E5B-859F-BFF458DBD6F1}" type="pres">
      <dgm:prSet presAssocID="{D1E00E0E-68B9-4C5D-9BDB-634969E36633}" presName="background2" presStyleLbl="node2" presStyleIdx="1" presStyleCnt="2"/>
      <dgm:spPr/>
    </dgm:pt>
    <dgm:pt modelId="{5ECCCA17-3BBA-4C61-AFE5-60F056014058}" type="pres">
      <dgm:prSet presAssocID="{D1E00E0E-68B9-4C5D-9BDB-634969E36633}" presName="text2" presStyleLbl="fgAcc2" presStyleIdx="1" presStyleCnt="2" custScaleX="1749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4F5125-93B2-4173-ACF4-DBEFBBAD3907}" type="pres">
      <dgm:prSet presAssocID="{D1E00E0E-68B9-4C5D-9BDB-634969E36633}" presName="hierChild3" presStyleCnt="0"/>
      <dgm:spPr/>
    </dgm:pt>
    <dgm:pt modelId="{13C687B6-169E-41C6-A424-30F561C6C694}" type="pres">
      <dgm:prSet presAssocID="{7BD93F7F-FC04-4507-9A81-BEA8F7611105}" presName="Name17" presStyleLbl="parChTrans1D3" presStyleIdx="2" presStyleCnt="4"/>
      <dgm:spPr/>
      <dgm:t>
        <a:bodyPr/>
        <a:lstStyle/>
        <a:p>
          <a:endParaRPr lang="en-US"/>
        </a:p>
      </dgm:t>
    </dgm:pt>
    <dgm:pt modelId="{E2978D63-590D-4B9F-9B37-DA8CB50FBD3C}" type="pres">
      <dgm:prSet presAssocID="{BB2259C2-FE6B-43F9-A5C5-4071E77AEF65}" presName="hierRoot3" presStyleCnt="0"/>
      <dgm:spPr/>
    </dgm:pt>
    <dgm:pt modelId="{F6FE973D-17F6-455C-A9F1-36BCD417BCE8}" type="pres">
      <dgm:prSet presAssocID="{BB2259C2-FE6B-43F9-A5C5-4071E77AEF65}" presName="composite3" presStyleCnt="0"/>
      <dgm:spPr/>
    </dgm:pt>
    <dgm:pt modelId="{73D09851-F966-417B-A92E-242331F12527}" type="pres">
      <dgm:prSet presAssocID="{BB2259C2-FE6B-43F9-A5C5-4071E77AEF65}" presName="background3" presStyleLbl="node3" presStyleIdx="2" presStyleCnt="4"/>
      <dgm:spPr/>
    </dgm:pt>
    <dgm:pt modelId="{3FA19ED7-2200-41A5-99E8-73CF692D1FA0}" type="pres">
      <dgm:prSet presAssocID="{BB2259C2-FE6B-43F9-A5C5-4071E77AEF65}" presName="text3" presStyleLbl="fgAcc3" presStyleIdx="2" presStyleCnt="4" custScaleX="1995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6BE055-C57E-4221-AC56-E0CFF85025BB}" type="pres">
      <dgm:prSet presAssocID="{BB2259C2-FE6B-43F9-A5C5-4071E77AEF65}" presName="hierChild4" presStyleCnt="0"/>
      <dgm:spPr/>
    </dgm:pt>
    <dgm:pt modelId="{D457F014-41F2-4F18-AA5F-5B53C4FCDFBD}" type="pres">
      <dgm:prSet presAssocID="{160D32B8-6338-4446-9DA9-F9CB3E019FE2}" presName="Name17" presStyleLbl="parChTrans1D3" presStyleIdx="3" presStyleCnt="4"/>
      <dgm:spPr/>
      <dgm:t>
        <a:bodyPr/>
        <a:lstStyle/>
        <a:p>
          <a:endParaRPr lang="en-US"/>
        </a:p>
      </dgm:t>
    </dgm:pt>
    <dgm:pt modelId="{F55CEC7C-6D4F-48C0-824A-08C72B31C1CD}" type="pres">
      <dgm:prSet presAssocID="{F4754DCA-1940-494A-9C4E-722B8557DA2C}" presName="hierRoot3" presStyleCnt="0"/>
      <dgm:spPr/>
    </dgm:pt>
    <dgm:pt modelId="{76BA62EC-88EC-4A9F-8CA6-C2AD7937F243}" type="pres">
      <dgm:prSet presAssocID="{F4754DCA-1940-494A-9C4E-722B8557DA2C}" presName="composite3" presStyleCnt="0"/>
      <dgm:spPr/>
    </dgm:pt>
    <dgm:pt modelId="{F6E94A19-C411-4CF0-94D6-1E297C4FEAB6}" type="pres">
      <dgm:prSet presAssocID="{F4754DCA-1940-494A-9C4E-722B8557DA2C}" presName="background3" presStyleLbl="node3" presStyleIdx="3" presStyleCnt="4"/>
      <dgm:spPr/>
    </dgm:pt>
    <dgm:pt modelId="{8A14C114-7B50-4E90-AAED-9F570ED7704C}" type="pres">
      <dgm:prSet presAssocID="{F4754DCA-1940-494A-9C4E-722B8557DA2C}" presName="text3" presStyleLbl="fgAcc3" presStyleIdx="3" presStyleCnt="4" custScaleX="203695" custLinFactNeighborX="6599" custLinFactNeighborY="79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DF0C27-4873-448E-AA6F-55332D6E42BD}" type="pres">
      <dgm:prSet presAssocID="{F4754DCA-1940-494A-9C4E-722B8557DA2C}" presName="hierChild4" presStyleCnt="0"/>
      <dgm:spPr/>
    </dgm:pt>
    <dgm:pt modelId="{6839BDB2-6B8C-4B6D-ACB0-CA23B5891934}" type="pres">
      <dgm:prSet presAssocID="{F985C2B6-AF05-4C48-9FDC-E1EA9EE6094A}" presName="Name23" presStyleLbl="parChTrans1D4" presStyleIdx="4" presStyleCnt="8"/>
      <dgm:spPr/>
      <dgm:t>
        <a:bodyPr/>
        <a:lstStyle/>
        <a:p>
          <a:endParaRPr lang="en-US"/>
        </a:p>
      </dgm:t>
    </dgm:pt>
    <dgm:pt modelId="{7DCB3EBD-F5B9-4C69-8FBA-567CF383DFAB}" type="pres">
      <dgm:prSet presAssocID="{A66977E8-E28D-4191-B298-E3B38ACC5481}" presName="hierRoot4" presStyleCnt="0"/>
      <dgm:spPr/>
    </dgm:pt>
    <dgm:pt modelId="{AF372CCF-7C64-451E-97A5-88E4CBE7E9C1}" type="pres">
      <dgm:prSet presAssocID="{A66977E8-E28D-4191-B298-E3B38ACC5481}" presName="composite4" presStyleCnt="0"/>
      <dgm:spPr/>
    </dgm:pt>
    <dgm:pt modelId="{DFCD2EA9-A63B-46BA-88DC-35C76DED14CE}" type="pres">
      <dgm:prSet presAssocID="{A66977E8-E28D-4191-B298-E3B38ACC5481}" presName="background4" presStyleLbl="node4" presStyleIdx="4" presStyleCnt="8"/>
      <dgm:spPr/>
    </dgm:pt>
    <dgm:pt modelId="{5242EA86-1BF3-4C48-A61E-4061201D5318}" type="pres">
      <dgm:prSet presAssocID="{A66977E8-E28D-4191-B298-E3B38ACC5481}" presName="text4" presStyleLbl="fgAcc4" presStyleIdx="4" presStyleCnt="8" custScaleX="135314" custLinFactNeighborX="-42944" custLinFactNeighborY="973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95010C-3160-408B-99C0-EAD52C2FE4FA}" type="pres">
      <dgm:prSet presAssocID="{A66977E8-E28D-4191-B298-E3B38ACC5481}" presName="hierChild5" presStyleCnt="0"/>
      <dgm:spPr/>
    </dgm:pt>
    <dgm:pt modelId="{9C511ADE-61B7-4660-9C94-8C6CAA03D9B7}" type="pres">
      <dgm:prSet presAssocID="{17B02E41-E15E-43C1-A8C3-DFFFF44FFA16}" presName="Name23" presStyleLbl="parChTrans1D4" presStyleIdx="5" presStyleCnt="8"/>
      <dgm:spPr/>
      <dgm:t>
        <a:bodyPr/>
        <a:lstStyle/>
        <a:p>
          <a:endParaRPr lang="en-US"/>
        </a:p>
      </dgm:t>
    </dgm:pt>
    <dgm:pt modelId="{4F59F3BC-E9F5-43CD-84B6-3E72B3B63D72}" type="pres">
      <dgm:prSet presAssocID="{B818AA7D-F622-4776-A81A-E70E53EB9845}" presName="hierRoot4" presStyleCnt="0"/>
      <dgm:spPr/>
    </dgm:pt>
    <dgm:pt modelId="{9AD074F4-3595-4913-A986-87638E3D2582}" type="pres">
      <dgm:prSet presAssocID="{B818AA7D-F622-4776-A81A-E70E53EB9845}" presName="composite4" presStyleCnt="0"/>
      <dgm:spPr/>
    </dgm:pt>
    <dgm:pt modelId="{842C5A49-D7B9-4193-BB5A-247C653926B7}" type="pres">
      <dgm:prSet presAssocID="{B818AA7D-F622-4776-A81A-E70E53EB9845}" presName="background4" presStyleLbl="node4" presStyleIdx="5" presStyleCnt="8"/>
      <dgm:spPr/>
    </dgm:pt>
    <dgm:pt modelId="{48087652-4081-4F1A-9B64-613F3FDBA9E0}" type="pres">
      <dgm:prSet presAssocID="{B818AA7D-F622-4776-A81A-E70E53EB9845}" presName="text4" presStyleLbl="fgAcc4" presStyleIdx="5" presStyleCnt="8" custScaleX="231224" custLinFactNeighborX="-11962" custLinFactNeighborY="837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CFC099-6028-442D-B46C-0A2B1DBCB3B7}" type="pres">
      <dgm:prSet presAssocID="{B818AA7D-F622-4776-A81A-E70E53EB9845}" presName="hierChild5" presStyleCnt="0"/>
      <dgm:spPr/>
    </dgm:pt>
    <dgm:pt modelId="{B402E2AB-35D0-41B2-8C9E-2E95BBC52E67}" type="pres">
      <dgm:prSet presAssocID="{F3771617-AE7D-468F-A377-44A5CD21DEC3}" presName="Name23" presStyleLbl="parChTrans1D4" presStyleIdx="6" presStyleCnt="8"/>
      <dgm:spPr/>
      <dgm:t>
        <a:bodyPr/>
        <a:lstStyle/>
        <a:p>
          <a:endParaRPr lang="en-US"/>
        </a:p>
      </dgm:t>
    </dgm:pt>
    <dgm:pt modelId="{21F09ADD-1EFF-43B3-A4D2-5C880B8D9CF9}" type="pres">
      <dgm:prSet presAssocID="{133E1351-8541-40D0-9F76-EA113E705A61}" presName="hierRoot4" presStyleCnt="0"/>
      <dgm:spPr/>
    </dgm:pt>
    <dgm:pt modelId="{7E357DA6-4CC7-43DE-ACC9-BA87DA7C5B71}" type="pres">
      <dgm:prSet presAssocID="{133E1351-8541-40D0-9F76-EA113E705A61}" presName="composite4" presStyleCnt="0"/>
      <dgm:spPr/>
    </dgm:pt>
    <dgm:pt modelId="{D74A1DCE-243F-420F-A1F0-05DF3B894CDC}" type="pres">
      <dgm:prSet presAssocID="{133E1351-8541-40D0-9F76-EA113E705A61}" presName="background4" presStyleLbl="node4" presStyleIdx="6" presStyleCnt="8"/>
      <dgm:spPr/>
    </dgm:pt>
    <dgm:pt modelId="{48C7FEC4-B4F7-4651-BB8B-AD969823D0CE}" type="pres">
      <dgm:prSet presAssocID="{133E1351-8541-40D0-9F76-EA113E705A61}" presName="text4" presStyleLbl="fgAcc4" presStyleIdx="6" presStyleCnt="8" custScaleX="335457" custLinFactNeighborX="1759" custLinFactNeighborY="937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C6D7B1-9063-493C-B4B7-2136F24E7E0A}" type="pres">
      <dgm:prSet presAssocID="{133E1351-8541-40D0-9F76-EA113E705A61}" presName="hierChild5" presStyleCnt="0"/>
      <dgm:spPr/>
    </dgm:pt>
    <dgm:pt modelId="{06B31280-4C87-431E-89C2-B305996933F5}" type="pres">
      <dgm:prSet presAssocID="{DDD9F89F-BB7E-4CE5-A977-9DC167FDD60E}" presName="Name23" presStyleLbl="parChTrans1D4" presStyleIdx="7" presStyleCnt="8"/>
      <dgm:spPr/>
      <dgm:t>
        <a:bodyPr/>
        <a:lstStyle/>
        <a:p>
          <a:endParaRPr lang="en-US"/>
        </a:p>
      </dgm:t>
    </dgm:pt>
    <dgm:pt modelId="{07445382-EDC0-41F5-AB18-F8864E4EDEA7}" type="pres">
      <dgm:prSet presAssocID="{ED2C1C73-66DC-4E79-AB62-0065E50E3578}" presName="hierRoot4" presStyleCnt="0"/>
      <dgm:spPr/>
    </dgm:pt>
    <dgm:pt modelId="{7665B277-A228-43CB-89AD-59B7C571B1C1}" type="pres">
      <dgm:prSet presAssocID="{ED2C1C73-66DC-4E79-AB62-0065E50E3578}" presName="composite4" presStyleCnt="0"/>
      <dgm:spPr/>
    </dgm:pt>
    <dgm:pt modelId="{2522B3D9-76F9-4EAE-ADCE-8C962823E367}" type="pres">
      <dgm:prSet presAssocID="{ED2C1C73-66DC-4E79-AB62-0065E50E3578}" presName="background4" presStyleLbl="node4" presStyleIdx="7" presStyleCnt="8"/>
      <dgm:spPr/>
    </dgm:pt>
    <dgm:pt modelId="{9AB00E7F-F379-4026-8FFC-E5B255BC3A16}" type="pres">
      <dgm:prSet presAssocID="{ED2C1C73-66DC-4E79-AB62-0065E50E3578}" presName="text4" presStyleLbl="fgAcc4" presStyleIdx="7" presStyleCnt="8" custScaleX="197708" custLinFactNeighborX="-7517" custLinFactNeighborY="8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CD653B-3694-42BE-BF10-0833303983AC}" type="pres">
      <dgm:prSet presAssocID="{ED2C1C73-66DC-4E79-AB62-0065E50E3578}" presName="hierChild5" presStyleCnt="0"/>
      <dgm:spPr/>
    </dgm:pt>
  </dgm:ptLst>
  <dgm:cxnLst>
    <dgm:cxn modelId="{4AD5311E-F1D6-4C78-A08A-1E7925A89E46}" type="presOf" srcId="{DDD9F89F-BB7E-4CE5-A977-9DC167FDD60E}" destId="{06B31280-4C87-431E-89C2-B305996933F5}" srcOrd="0" destOrd="0" presId="urn:microsoft.com/office/officeart/2005/8/layout/hierarchy1"/>
    <dgm:cxn modelId="{4DC74CDE-192E-4561-9817-AB17F742A8CF}" type="presOf" srcId="{A66977E8-E28D-4191-B298-E3B38ACC5481}" destId="{5242EA86-1BF3-4C48-A61E-4061201D5318}" srcOrd="0" destOrd="0" presId="urn:microsoft.com/office/officeart/2005/8/layout/hierarchy1"/>
    <dgm:cxn modelId="{EF6EA96A-4674-46B0-9479-E7C629A3E77D}" type="presOf" srcId="{F985C2B6-AF05-4C48-9FDC-E1EA9EE6094A}" destId="{6839BDB2-6B8C-4B6D-ACB0-CA23B5891934}" srcOrd="0" destOrd="0" presId="urn:microsoft.com/office/officeart/2005/8/layout/hierarchy1"/>
    <dgm:cxn modelId="{C282ED70-AD6D-465D-AE35-A2AEFE7863F0}" type="presOf" srcId="{D72C7320-4E36-493E-AA8D-986093B301E0}" destId="{B4A14E36-2C01-4031-BE31-341C32FDC05F}" srcOrd="0" destOrd="0" presId="urn:microsoft.com/office/officeart/2005/8/layout/hierarchy1"/>
    <dgm:cxn modelId="{27DFB46B-3AB0-4020-9F91-CD120A046EE4}" srcId="{D1E00E0E-68B9-4C5D-9BDB-634969E36633}" destId="{BB2259C2-FE6B-43F9-A5C5-4071E77AEF65}" srcOrd="0" destOrd="0" parTransId="{7BD93F7F-FC04-4507-9A81-BEA8F7611105}" sibTransId="{A6F1231B-B9C0-4288-B0AB-696996592B58}"/>
    <dgm:cxn modelId="{B4BE113D-F212-44BA-880A-284B792A04F2}" srcId="{F4754DCA-1940-494A-9C4E-722B8557DA2C}" destId="{A66977E8-E28D-4191-B298-E3B38ACC5481}" srcOrd="0" destOrd="0" parTransId="{F985C2B6-AF05-4C48-9FDC-E1EA9EE6094A}" sibTransId="{3F9299C5-4403-40DF-B88A-2806C57D20B1}"/>
    <dgm:cxn modelId="{5EDE13B8-4239-4E6A-A32B-C6916A9639E3}" type="presOf" srcId="{15CB9483-2039-4EE6-B3D5-F31BBF4AA429}" destId="{854473E7-F6AE-4868-9A0C-C0235939B618}" srcOrd="0" destOrd="0" presId="urn:microsoft.com/office/officeart/2005/8/layout/hierarchy1"/>
    <dgm:cxn modelId="{66E2ECAE-ABD8-4EF5-B81A-F0DFF2FA400E}" srcId="{2F4E7390-27D2-481B-B962-16CFAF0B3072}" destId="{5C58025B-510F-43FF-B636-B98D330D9052}" srcOrd="0" destOrd="0" parTransId="{34771221-86AD-4AC4-A964-6F7A9EBC1EA6}" sibTransId="{915611DB-3BD5-4F7F-9338-0F14C1D31390}"/>
    <dgm:cxn modelId="{B5823BFD-66B0-4C11-9472-BFFA0D3F4A18}" type="presOf" srcId="{ED2C1C73-66DC-4E79-AB62-0065E50E3578}" destId="{9AB00E7F-F379-4026-8FFC-E5B255BC3A16}" srcOrd="0" destOrd="0" presId="urn:microsoft.com/office/officeart/2005/8/layout/hierarchy1"/>
    <dgm:cxn modelId="{70B64F08-DC1F-4690-9229-61A8E1654CA3}" type="presOf" srcId="{2F4E7390-27D2-481B-B962-16CFAF0B3072}" destId="{4D0544C7-2DB2-4878-AD17-AF980B53353D}" srcOrd="0" destOrd="0" presId="urn:microsoft.com/office/officeart/2005/8/layout/hierarchy1"/>
    <dgm:cxn modelId="{734DA1C0-56AC-46BC-B057-D9A8FF788815}" type="presOf" srcId="{5C58025B-510F-43FF-B636-B98D330D9052}" destId="{CC71C77A-94C8-4CED-B48F-97E5B4994FBE}" srcOrd="0" destOrd="0" presId="urn:microsoft.com/office/officeart/2005/8/layout/hierarchy1"/>
    <dgm:cxn modelId="{E6A888E9-BA9B-4E82-BB53-C4494B06D9AB}" srcId="{D72C7320-4E36-493E-AA8D-986093B301E0}" destId="{62A5FA6A-3492-403A-AE63-E4D678394731}" srcOrd="0" destOrd="0" parTransId="{AEB319A3-B4CE-4F68-9B60-A2B75041116E}" sibTransId="{E67A45BB-2143-4D8E-9D8F-48DFC648DD3E}"/>
    <dgm:cxn modelId="{CCF1650D-1958-4872-84AD-557D7C7A75C6}" type="presOf" srcId="{CC970D12-CD39-4046-8851-8DED9164D4DF}" destId="{B84FD87C-DF58-47E2-B9EE-97102D8C352B}" srcOrd="0" destOrd="0" presId="urn:microsoft.com/office/officeart/2005/8/layout/hierarchy1"/>
    <dgm:cxn modelId="{C7C90A81-FF7F-45D6-A699-5466EDE78626}" srcId="{D1E00E0E-68B9-4C5D-9BDB-634969E36633}" destId="{F4754DCA-1940-494A-9C4E-722B8557DA2C}" srcOrd="1" destOrd="0" parTransId="{160D32B8-6338-4446-9DA9-F9CB3E019FE2}" sibTransId="{5F591FB0-DD15-4876-A791-02E1D1DFD5D7}"/>
    <dgm:cxn modelId="{C0F828B0-0974-415A-8C6E-EC43A96CDCD3}" type="presOf" srcId="{BC869D44-2A77-40A8-B5C0-32B5D730319D}" destId="{4D7152DA-66CD-435C-9C7F-22CE18C4AE43}" srcOrd="0" destOrd="0" presId="urn:microsoft.com/office/officeart/2005/8/layout/hierarchy1"/>
    <dgm:cxn modelId="{0827E087-5DA7-492C-A2A9-B852BF1D4E8F}" type="presOf" srcId="{14AD079A-550A-47DE-A1D1-A802EF363103}" destId="{83208ACF-E660-45F2-8B86-58743DE2BE42}" srcOrd="0" destOrd="0" presId="urn:microsoft.com/office/officeart/2005/8/layout/hierarchy1"/>
    <dgm:cxn modelId="{B534D58B-9AD2-4525-A019-BB03CD42B214}" type="presOf" srcId="{0AD0BD9C-2089-4E5C-A7D5-8064E4CCB132}" destId="{8C61F74A-A6CD-475E-9CF3-7585D318DAAB}" srcOrd="0" destOrd="0" presId="urn:microsoft.com/office/officeart/2005/8/layout/hierarchy1"/>
    <dgm:cxn modelId="{F3E7AB50-3B85-42D9-B960-5CFC8B263840}" srcId="{59548E6C-6C0B-4EC6-B727-31862D89E481}" destId="{08AB479B-2549-4437-A387-861A4DBD5638}" srcOrd="1" destOrd="0" parTransId="{CC970D12-CD39-4046-8851-8DED9164D4DF}" sibTransId="{EF5EC884-D0A1-4FF3-89E3-A544750C18E7}"/>
    <dgm:cxn modelId="{15370891-DE31-4E2E-95C9-2EE392A9134D}" srcId="{5C58025B-510F-43FF-B636-B98D330D9052}" destId="{D72C7320-4E36-493E-AA8D-986093B301E0}" srcOrd="1" destOrd="0" parTransId="{14AD079A-550A-47DE-A1D1-A802EF363103}" sibTransId="{A3790C4F-5D15-4847-8FE8-C45AFC5527F0}"/>
    <dgm:cxn modelId="{65F992B3-4135-4A0A-B825-EE1F0BA930EF}" type="presOf" srcId="{08AB479B-2549-4437-A387-861A4DBD5638}" destId="{6B0EED53-E2C9-497D-96A3-21747996E71A}" srcOrd="0" destOrd="0" presId="urn:microsoft.com/office/officeart/2005/8/layout/hierarchy1"/>
    <dgm:cxn modelId="{46348333-3F5F-4292-8F84-B0355232402E}" type="presOf" srcId="{17B02E41-E15E-43C1-A8C3-DFFFF44FFA16}" destId="{9C511ADE-61B7-4660-9C94-8C6CAA03D9B7}" srcOrd="0" destOrd="0" presId="urn:microsoft.com/office/officeart/2005/8/layout/hierarchy1"/>
    <dgm:cxn modelId="{587196C3-011F-4AB0-9A70-66BC737AF5EA}" type="presOf" srcId="{D1E00E0E-68B9-4C5D-9BDB-634969E36633}" destId="{5ECCCA17-3BBA-4C61-AFE5-60F056014058}" srcOrd="0" destOrd="0" presId="urn:microsoft.com/office/officeart/2005/8/layout/hierarchy1"/>
    <dgm:cxn modelId="{5D349879-E119-4C8C-A469-133884BCBE27}" type="presOf" srcId="{0597D4E9-9BFF-4DE5-AC41-5CDD2C3E3A1D}" destId="{C61915F1-9223-4F36-A583-CA97A0C52808}" srcOrd="0" destOrd="0" presId="urn:microsoft.com/office/officeart/2005/8/layout/hierarchy1"/>
    <dgm:cxn modelId="{DA1514B5-12C3-40F5-B1C2-CE2781225C17}" srcId="{D72C7320-4E36-493E-AA8D-986093B301E0}" destId="{9A96E6E0-D73F-4AEB-9BFA-F510E6939A04}" srcOrd="1" destOrd="0" parTransId="{15CB9483-2039-4EE6-B3D5-F31BBF4AA429}" sibTransId="{D685ED0F-DA86-47B7-AAD7-FC5D2B7AC4DD}"/>
    <dgm:cxn modelId="{6B2B3408-CF4C-457D-AA29-5C6C9290B9E7}" type="presOf" srcId="{62A5FA6A-3492-403A-AE63-E4D678394731}" destId="{54F41456-B8BD-4107-A54D-BFDB03D4E852}" srcOrd="0" destOrd="0" presId="urn:microsoft.com/office/officeart/2005/8/layout/hierarchy1"/>
    <dgm:cxn modelId="{4C336D4A-C50E-46F6-91AC-63F027747D56}" type="presOf" srcId="{AEB319A3-B4CE-4F68-9B60-A2B75041116E}" destId="{A84D4EBA-C7CD-482D-B57B-F02C86C582F9}" srcOrd="0" destOrd="0" presId="urn:microsoft.com/office/officeart/2005/8/layout/hierarchy1"/>
    <dgm:cxn modelId="{9E1E059E-9393-4650-8CED-D0FBC8E55A8D}" type="presOf" srcId="{F3771617-AE7D-468F-A377-44A5CD21DEC3}" destId="{B402E2AB-35D0-41B2-8C9E-2E95BBC52E67}" srcOrd="0" destOrd="0" presId="urn:microsoft.com/office/officeart/2005/8/layout/hierarchy1"/>
    <dgm:cxn modelId="{3BCA2FBF-A5AC-4478-897C-A650E769D5A0}" srcId="{A66977E8-E28D-4191-B298-E3B38ACC5481}" destId="{B818AA7D-F622-4776-A81A-E70E53EB9845}" srcOrd="0" destOrd="0" parTransId="{17B02E41-E15E-43C1-A8C3-DFFFF44FFA16}" sibTransId="{681C9826-6DE3-4574-9916-11062C7E36E4}"/>
    <dgm:cxn modelId="{E5D889A6-0952-4752-A805-5DE43C096925}" srcId="{5C58025B-510F-43FF-B636-B98D330D9052}" destId="{59548E6C-6C0B-4EC6-B727-31862D89E481}" srcOrd="0" destOrd="0" parTransId="{41B34DF2-FD9B-4A45-AA45-E154EFAC18DA}" sibTransId="{EFFC238D-9721-4C8B-8FD8-9586062DFE8A}"/>
    <dgm:cxn modelId="{0356CEAF-33FC-4AF7-8325-9850CF3B7275}" type="presOf" srcId="{9A96E6E0-D73F-4AEB-9BFA-F510E6939A04}" destId="{D75C8C2B-94EA-44B7-8C51-FA5E499C5385}" srcOrd="0" destOrd="0" presId="urn:microsoft.com/office/officeart/2005/8/layout/hierarchy1"/>
    <dgm:cxn modelId="{0FE9B6B9-A94A-491C-8006-CD543AF22B0B}" type="presOf" srcId="{B818AA7D-F622-4776-A81A-E70E53EB9845}" destId="{48087652-4081-4F1A-9B64-613F3FDBA9E0}" srcOrd="0" destOrd="0" presId="urn:microsoft.com/office/officeart/2005/8/layout/hierarchy1"/>
    <dgm:cxn modelId="{9B044DEF-A0CD-44CE-A301-B9036C3B2462}" type="presOf" srcId="{160D32B8-6338-4446-9DA9-F9CB3E019FE2}" destId="{D457F014-41F2-4F18-AA5F-5B53C4FCDFBD}" srcOrd="0" destOrd="0" presId="urn:microsoft.com/office/officeart/2005/8/layout/hierarchy1"/>
    <dgm:cxn modelId="{CB6780A1-5A7C-4F01-80C2-7AA689B7199D}" type="presOf" srcId="{AC84D744-7FF6-430D-B66C-F0ABBBEBD6E9}" destId="{A5828BC2-98AB-413A-9405-717626095ADA}" srcOrd="0" destOrd="0" presId="urn:microsoft.com/office/officeart/2005/8/layout/hierarchy1"/>
    <dgm:cxn modelId="{728BD9E2-C66B-47BC-A96A-1EC59DCE4347}" srcId="{59548E6C-6C0B-4EC6-B727-31862D89E481}" destId="{0597D4E9-9BFF-4DE5-AC41-5CDD2C3E3A1D}" srcOrd="0" destOrd="0" parTransId="{AC84D744-7FF6-430D-B66C-F0ABBBEBD6E9}" sibTransId="{42652FAC-7EC3-49D4-AD60-8BC451E9D89C}"/>
    <dgm:cxn modelId="{27A6BC60-91CF-4264-A86A-DDFA3E8B3B3C}" type="presOf" srcId="{BB2259C2-FE6B-43F9-A5C5-4071E77AEF65}" destId="{3FA19ED7-2200-41A5-99E8-73CF692D1FA0}" srcOrd="0" destOrd="0" presId="urn:microsoft.com/office/officeart/2005/8/layout/hierarchy1"/>
    <dgm:cxn modelId="{34FD14B9-7C9B-4915-B888-944195AB2A53}" srcId="{BC869D44-2A77-40A8-B5C0-32B5D730319D}" destId="{2F4E7390-27D2-481B-B962-16CFAF0B3072}" srcOrd="0" destOrd="0" parTransId="{E96353FC-857A-46EE-AF25-036E2B41A411}" sibTransId="{2B456BB3-18AF-4DEB-988A-524FB5321755}"/>
    <dgm:cxn modelId="{BB8015DC-D1C8-48F3-A606-571798E4DECC}" srcId="{A66977E8-E28D-4191-B298-E3B38ACC5481}" destId="{133E1351-8541-40D0-9F76-EA113E705A61}" srcOrd="1" destOrd="0" parTransId="{F3771617-AE7D-468F-A377-44A5CD21DEC3}" sibTransId="{0EDEC7D7-A0AA-4268-B801-7B7B0413B38F}"/>
    <dgm:cxn modelId="{BA43DD5D-17F2-44DA-9C74-9C17EB7D1F34}" type="presOf" srcId="{F4754DCA-1940-494A-9C4E-722B8557DA2C}" destId="{8A14C114-7B50-4E90-AAED-9F570ED7704C}" srcOrd="0" destOrd="0" presId="urn:microsoft.com/office/officeart/2005/8/layout/hierarchy1"/>
    <dgm:cxn modelId="{5306EAFA-14A1-4D02-9E1E-3898AC23D51B}" type="presOf" srcId="{7BD93F7F-FC04-4507-9A81-BEA8F7611105}" destId="{13C687B6-169E-41C6-A424-30F561C6C694}" srcOrd="0" destOrd="0" presId="urn:microsoft.com/office/officeart/2005/8/layout/hierarchy1"/>
    <dgm:cxn modelId="{4A8CF27E-F844-4436-AD2B-3EDA19F3D833}" type="presOf" srcId="{41B34DF2-FD9B-4A45-AA45-E154EFAC18DA}" destId="{592BB3EC-0AB2-4BF6-81C8-B291279774D0}" srcOrd="0" destOrd="0" presId="urn:microsoft.com/office/officeart/2005/8/layout/hierarchy1"/>
    <dgm:cxn modelId="{0D02247A-DF52-4660-9C6D-8BDCEE4E075F}" type="presOf" srcId="{133E1351-8541-40D0-9F76-EA113E705A61}" destId="{48C7FEC4-B4F7-4651-BB8B-AD969823D0CE}" srcOrd="0" destOrd="0" presId="urn:microsoft.com/office/officeart/2005/8/layout/hierarchy1"/>
    <dgm:cxn modelId="{5A942D52-85B1-4C2C-9A62-0099A897C795}" type="presOf" srcId="{59548E6C-6C0B-4EC6-B727-31862D89E481}" destId="{3FEC4608-9B0B-4CA1-A8DD-2CAEBC43332A}" srcOrd="0" destOrd="0" presId="urn:microsoft.com/office/officeart/2005/8/layout/hierarchy1"/>
    <dgm:cxn modelId="{2EB34A19-4D0B-4E8B-B352-958BEE2FCB6D}" type="presOf" srcId="{34771221-86AD-4AC4-A964-6F7A9EBC1EA6}" destId="{DDA59736-F4B2-4BDD-95D3-0816358FE850}" srcOrd="0" destOrd="0" presId="urn:microsoft.com/office/officeart/2005/8/layout/hierarchy1"/>
    <dgm:cxn modelId="{6A19DF18-C50C-41F2-96E8-1A37C7DF59EB}" srcId="{2F4E7390-27D2-481B-B962-16CFAF0B3072}" destId="{D1E00E0E-68B9-4C5D-9BDB-634969E36633}" srcOrd="1" destOrd="0" parTransId="{0AD0BD9C-2089-4E5C-A7D5-8064E4CCB132}" sibTransId="{5DCF4D9B-8FC3-4775-8337-B1328CB45A55}"/>
    <dgm:cxn modelId="{1F6C7E7E-E2E1-47D8-8956-A4A5A16D8018}" srcId="{F4754DCA-1940-494A-9C4E-722B8557DA2C}" destId="{ED2C1C73-66DC-4E79-AB62-0065E50E3578}" srcOrd="1" destOrd="0" parTransId="{DDD9F89F-BB7E-4CE5-A977-9DC167FDD60E}" sibTransId="{BB06113E-7229-49F6-9517-1928DF21D667}"/>
    <dgm:cxn modelId="{FAA0F3A0-2AC9-4505-8313-48DFB35ED9DF}" type="presParOf" srcId="{4D7152DA-66CD-435C-9C7F-22CE18C4AE43}" destId="{96B7E433-86F0-467D-AE8A-EB10C0D6DC89}" srcOrd="0" destOrd="0" presId="urn:microsoft.com/office/officeart/2005/8/layout/hierarchy1"/>
    <dgm:cxn modelId="{80F3A779-3E19-4B8F-B2B6-15D5EF5802F7}" type="presParOf" srcId="{96B7E433-86F0-467D-AE8A-EB10C0D6DC89}" destId="{BD5934E6-99E6-4F72-9E9C-771D1BECA106}" srcOrd="0" destOrd="0" presId="urn:microsoft.com/office/officeart/2005/8/layout/hierarchy1"/>
    <dgm:cxn modelId="{E6043362-B8EB-4C33-8F2A-E47574C79464}" type="presParOf" srcId="{BD5934E6-99E6-4F72-9E9C-771D1BECA106}" destId="{7D39F4C1-AA31-41B1-80C0-93B9107CDC5B}" srcOrd="0" destOrd="0" presId="urn:microsoft.com/office/officeart/2005/8/layout/hierarchy1"/>
    <dgm:cxn modelId="{5945186A-3F09-43B3-B445-ACE69D6C0630}" type="presParOf" srcId="{BD5934E6-99E6-4F72-9E9C-771D1BECA106}" destId="{4D0544C7-2DB2-4878-AD17-AF980B53353D}" srcOrd="1" destOrd="0" presId="urn:microsoft.com/office/officeart/2005/8/layout/hierarchy1"/>
    <dgm:cxn modelId="{DC57B746-A0C9-4790-A41B-FB651D7C36E1}" type="presParOf" srcId="{96B7E433-86F0-467D-AE8A-EB10C0D6DC89}" destId="{42CBF3F3-4834-4448-BF7E-A577CB715166}" srcOrd="1" destOrd="0" presId="urn:microsoft.com/office/officeart/2005/8/layout/hierarchy1"/>
    <dgm:cxn modelId="{38C221D3-B922-4342-9866-75496967A145}" type="presParOf" srcId="{42CBF3F3-4834-4448-BF7E-A577CB715166}" destId="{DDA59736-F4B2-4BDD-95D3-0816358FE850}" srcOrd="0" destOrd="0" presId="urn:microsoft.com/office/officeart/2005/8/layout/hierarchy1"/>
    <dgm:cxn modelId="{B107E290-DD71-409A-A9A5-9FB0DBE2AF38}" type="presParOf" srcId="{42CBF3F3-4834-4448-BF7E-A577CB715166}" destId="{CE3919FE-D68D-4B98-8061-94FEF2D3906A}" srcOrd="1" destOrd="0" presId="urn:microsoft.com/office/officeart/2005/8/layout/hierarchy1"/>
    <dgm:cxn modelId="{30223E8E-2DED-4424-9149-40929F47C9FC}" type="presParOf" srcId="{CE3919FE-D68D-4B98-8061-94FEF2D3906A}" destId="{4BD671D2-0E12-421A-9557-565F1F0CDC09}" srcOrd="0" destOrd="0" presId="urn:microsoft.com/office/officeart/2005/8/layout/hierarchy1"/>
    <dgm:cxn modelId="{61137774-92DB-4864-AC4B-D13BC67353DA}" type="presParOf" srcId="{4BD671D2-0E12-421A-9557-565F1F0CDC09}" destId="{EE209627-4021-4862-A797-F6C11E89EDF4}" srcOrd="0" destOrd="0" presId="urn:microsoft.com/office/officeart/2005/8/layout/hierarchy1"/>
    <dgm:cxn modelId="{2D26A7F9-A9F5-40DE-809F-0A9F2CB05C42}" type="presParOf" srcId="{4BD671D2-0E12-421A-9557-565F1F0CDC09}" destId="{CC71C77A-94C8-4CED-B48F-97E5B4994FBE}" srcOrd="1" destOrd="0" presId="urn:microsoft.com/office/officeart/2005/8/layout/hierarchy1"/>
    <dgm:cxn modelId="{9AD84A42-4442-4924-9E13-702E105C14C7}" type="presParOf" srcId="{CE3919FE-D68D-4B98-8061-94FEF2D3906A}" destId="{1695D29B-C4BB-4AD2-AE3F-F3C863A33E4E}" srcOrd="1" destOrd="0" presId="urn:microsoft.com/office/officeart/2005/8/layout/hierarchy1"/>
    <dgm:cxn modelId="{CDA02B04-0122-4FE8-90A5-0D0324D30BA2}" type="presParOf" srcId="{1695D29B-C4BB-4AD2-AE3F-F3C863A33E4E}" destId="{592BB3EC-0AB2-4BF6-81C8-B291279774D0}" srcOrd="0" destOrd="0" presId="urn:microsoft.com/office/officeart/2005/8/layout/hierarchy1"/>
    <dgm:cxn modelId="{29FE2460-0E53-477A-A458-1F87AF2A4DB4}" type="presParOf" srcId="{1695D29B-C4BB-4AD2-AE3F-F3C863A33E4E}" destId="{DD49299D-5698-497D-8170-C2EA423815FC}" srcOrd="1" destOrd="0" presId="urn:microsoft.com/office/officeart/2005/8/layout/hierarchy1"/>
    <dgm:cxn modelId="{182FF046-40D4-4399-95DF-0724EA307442}" type="presParOf" srcId="{DD49299D-5698-497D-8170-C2EA423815FC}" destId="{2C563554-5ECD-4EDD-8229-32CFE952DCB5}" srcOrd="0" destOrd="0" presId="urn:microsoft.com/office/officeart/2005/8/layout/hierarchy1"/>
    <dgm:cxn modelId="{91289992-9B53-4EE1-B334-E13B0C686D00}" type="presParOf" srcId="{2C563554-5ECD-4EDD-8229-32CFE952DCB5}" destId="{DDAB44EC-63E5-45FE-BBEB-D74185BF5253}" srcOrd="0" destOrd="0" presId="urn:microsoft.com/office/officeart/2005/8/layout/hierarchy1"/>
    <dgm:cxn modelId="{A4CAF253-D601-460D-A737-6C9ACD98079B}" type="presParOf" srcId="{2C563554-5ECD-4EDD-8229-32CFE952DCB5}" destId="{3FEC4608-9B0B-4CA1-A8DD-2CAEBC43332A}" srcOrd="1" destOrd="0" presId="urn:microsoft.com/office/officeart/2005/8/layout/hierarchy1"/>
    <dgm:cxn modelId="{38F79E49-0958-49B0-821D-9AE1676ED40E}" type="presParOf" srcId="{DD49299D-5698-497D-8170-C2EA423815FC}" destId="{977C706B-B0F3-4548-9782-5EC9295763B9}" srcOrd="1" destOrd="0" presId="urn:microsoft.com/office/officeart/2005/8/layout/hierarchy1"/>
    <dgm:cxn modelId="{AC5BE877-C091-4B18-B62B-A2E3A29C304B}" type="presParOf" srcId="{977C706B-B0F3-4548-9782-5EC9295763B9}" destId="{A5828BC2-98AB-413A-9405-717626095ADA}" srcOrd="0" destOrd="0" presId="urn:microsoft.com/office/officeart/2005/8/layout/hierarchy1"/>
    <dgm:cxn modelId="{5FA400A5-B31C-4904-B471-A9D8940DEF2D}" type="presParOf" srcId="{977C706B-B0F3-4548-9782-5EC9295763B9}" destId="{2F1E1BDA-175B-4118-B46C-8AAF12B4FED2}" srcOrd="1" destOrd="0" presId="urn:microsoft.com/office/officeart/2005/8/layout/hierarchy1"/>
    <dgm:cxn modelId="{2193D57B-98B2-4F42-AFD2-525AE40132C7}" type="presParOf" srcId="{2F1E1BDA-175B-4118-B46C-8AAF12B4FED2}" destId="{C4F16042-D613-4176-B787-58B8AD8B9340}" srcOrd="0" destOrd="0" presId="urn:microsoft.com/office/officeart/2005/8/layout/hierarchy1"/>
    <dgm:cxn modelId="{D6CD91A8-0CF8-414E-8CD5-AE3EA94D88DA}" type="presParOf" srcId="{C4F16042-D613-4176-B787-58B8AD8B9340}" destId="{8B754202-BABC-491C-9237-CDBA66552B2A}" srcOrd="0" destOrd="0" presId="urn:microsoft.com/office/officeart/2005/8/layout/hierarchy1"/>
    <dgm:cxn modelId="{3679049F-FD90-46B2-909B-41E0F86B39B5}" type="presParOf" srcId="{C4F16042-D613-4176-B787-58B8AD8B9340}" destId="{C61915F1-9223-4F36-A583-CA97A0C52808}" srcOrd="1" destOrd="0" presId="urn:microsoft.com/office/officeart/2005/8/layout/hierarchy1"/>
    <dgm:cxn modelId="{3F25C230-2B9E-4B48-94BC-3CD4A32192BF}" type="presParOf" srcId="{2F1E1BDA-175B-4118-B46C-8AAF12B4FED2}" destId="{20766F04-0FA4-40B1-AFE9-B04FAAC31BD8}" srcOrd="1" destOrd="0" presId="urn:microsoft.com/office/officeart/2005/8/layout/hierarchy1"/>
    <dgm:cxn modelId="{26961DC0-1387-4EBE-BCDC-D5393E2DA9E0}" type="presParOf" srcId="{977C706B-B0F3-4548-9782-5EC9295763B9}" destId="{B84FD87C-DF58-47E2-B9EE-97102D8C352B}" srcOrd="2" destOrd="0" presId="urn:microsoft.com/office/officeart/2005/8/layout/hierarchy1"/>
    <dgm:cxn modelId="{1AA09269-6992-4348-8B5E-CC0CBB3D0A3A}" type="presParOf" srcId="{977C706B-B0F3-4548-9782-5EC9295763B9}" destId="{500A0AF2-82DB-4199-A270-7598B29C91A6}" srcOrd="3" destOrd="0" presId="urn:microsoft.com/office/officeart/2005/8/layout/hierarchy1"/>
    <dgm:cxn modelId="{DE246B64-19B8-4CE4-A3E8-08BF2836C919}" type="presParOf" srcId="{500A0AF2-82DB-4199-A270-7598B29C91A6}" destId="{4D0C5C38-5059-4531-9866-9EC223776FD7}" srcOrd="0" destOrd="0" presId="urn:microsoft.com/office/officeart/2005/8/layout/hierarchy1"/>
    <dgm:cxn modelId="{33BAD426-86A7-42FC-8FC9-5CEDE4E81F5F}" type="presParOf" srcId="{4D0C5C38-5059-4531-9866-9EC223776FD7}" destId="{65F07714-887A-4E0D-9125-91B81A8059F9}" srcOrd="0" destOrd="0" presId="urn:microsoft.com/office/officeart/2005/8/layout/hierarchy1"/>
    <dgm:cxn modelId="{DAFC098C-B81A-453A-8DCD-44D492D61575}" type="presParOf" srcId="{4D0C5C38-5059-4531-9866-9EC223776FD7}" destId="{6B0EED53-E2C9-497D-96A3-21747996E71A}" srcOrd="1" destOrd="0" presId="urn:microsoft.com/office/officeart/2005/8/layout/hierarchy1"/>
    <dgm:cxn modelId="{811E7F97-28A7-4CC7-8B49-39EBE079069D}" type="presParOf" srcId="{500A0AF2-82DB-4199-A270-7598B29C91A6}" destId="{0D3526B9-B5ED-4DAF-88B8-15C5A588E3D8}" srcOrd="1" destOrd="0" presId="urn:microsoft.com/office/officeart/2005/8/layout/hierarchy1"/>
    <dgm:cxn modelId="{75614F99-E68E-4F1E-8AF7-AA0C20EBE5E1}" type="presParOf" srcId="{1695D29B-C4BB-4AD2-AE3F-F3C863A33E4E}" destId="{83208ACF-E660-45F2-8B86-58743DE2BE42}" srcOrd="2" destOrd="0" presId="urn:microsoft.com/office/officeart/2005/8/layout/hierarchy1"/>
    <dgm:cxn modelId="{408803DB-8550-409C-81DA-BCE2BFA54026}" type="presParOf" srcId="{1695D29B-C4BB-4AD2-AE3F-F3C863A33E4E}" destId="{440A17DF-C029-4646-8EAA-EE8D5CA8D469}" srcOrd="3" destOrd="0" presId="urn:microsoft.com/office/officeart/2005/8/layout/hierarchy1"/>
    <dgm:cxn modelId="{FF39F87F-F089-46BB-BE1D-F5575EBAF89F}" type="presParOf" srcId="{440A17DF-C029-4646-8EAA-EE8D5CA8D469}" destId="{3D5821AF-17F5-4433-86F8-8AEBE74B4D48}" srcOrd="0" destOrd="0" presId="urn:microsoft.com/office/officeart/2005/8/layout/hierarchy1"/>
    <dgm:cxn modelId="{7D2CE1A4-C602-4E3E-B92A-5C1449AEDA38}" type="presParOf" srcId="{3D5821AF-17F5-4433-86F8-8AEBE74B4D48}" destId="{64D74C0F-79B7-45EA-B408-AE0F8416153F}" srcOrd="0" destOrd="0" presId="urn:microsoft.com/office/officeart/2005/8/layout/hierarchy1"/>
    <dgm:cxn modelId="{AFE49DA8-5673-438B-B6AE-503C33942AF5}" type="presParOf" srcId="{3D5821AF-17F5-4433-86F8-8AEBE74B4D48}" destId="{B4A14E36-2C01-4031-BE31-341C32FDC05F}" srcOrd="1" destOrd="0" presId="urn:microsoft.com/office/officeart/2005/8/layout/hierarchy1"/>
    <dgm:cxn modelId="{E62BBE3B-7DD8-4E63-9BD6-65328B7508AA}" type="presParOf" srcId="{440A17DF-C029-4646-8EAA-EE8D5CA8D469}" destId="{1E33BD8C-9FCB-412B-983E-F4E19D93F1B9}" srcOrd="1" destOrd="0" presId="urn:microsoft.com/office/officeart/2005/8/layout/hierarchy1"/>
    <dgm:cxn modelId="{B1D0F38E-ED92-497B-B4CB-7F917241A00D}" type="presParOf" srcId="{1E33BD8C-9FCB-412B-983E-F4E19D93F1B9}" destId="{A84D4EBA-C7CD-482D-B57B-F02C86C582F9}" srcOrd="0" destOrd="0" presId="urn:microsoft.com/office/officeart/2005/8/layout/hierarchy1"/>
    <dgm:cxn modelId="{0D717B33-8E2B-4D67-A201-BA45531CFF10}" type="presParOf" srcId="{1E33BD8C-9FCB-412B-983E-F4E19D93F1B9}" destId="{31B1D767-962E-4ADA-A061-C0B147625CF9}" srcOrd="1" destOrd="0" presId="urn:microsoft.com/office/officeart/2005/8/layout/hierarchy1"/>
    <dgm:cxn modelId="{602100A6-0AC9-41BF-88E8-50455CF2DDF8}" type="presParOf" srcId="{31B1D767-962E-4ADA-A061-C0B147625CF9}" destId="{78AD6153-83FD-4029-966F-F3112F96259A}" srcOrd="0" destOrd="0" presId="urn:microsoft.com/office/officeart/2005/8/layout/hierarchy1"/>
    <dgm:cxn modelId="{FB686DD6-F22B-489D-B9B6-219581C94498}" type="presParOf" srcId="{78AD6153-83FD-4029-966F-F3112F96259A}" destId="{DEEE7AF6-AE26-4FF0-AB97-EFC2FE7AE82D}" srcOrd="0" destOrd="0" presId="urn:microsoft.com/office/officeart/2005/8/layout/hierarchy1"/>
    <dgm:cxn modelId="{7D12A5DA-594D-4FD4-8C9B-48B5B0A27AB8}" type="presParOf" srcId="{78AD6153-83FD-4029-966F-F3112F96259A}" destId="{54F41456-B8BD-4107-A54D-BFDB03D4E852}" srcOrd="1" destOrd="0" presId="urn:microsoft.com/office/officeart/2005/8/layout/hierarchy1"/>
    <dgm:cxn modelId="{45FFA66F-97FB-4853-AC3D-14E16E1362E2}" type="presParOf" srcId="{31B1D767-962E-4ADA-A061-C0B147625CF9}" destId="{8AE13179-923B-47AE-96AB-F59D3C2A6851}" srcOrd="1" destOrd="0" presId="urn:microsoft.com/office/officeart/2005/8/layout/hierarchy1"/>
    <dgm:cxn modelId="{AFEDCFE9-8836-4EB4-AD0B-E5F6AA260DA1}" type="presParOf" srcId="{1E33BD8C-9FCB-412B-983E-F4E19D93F1B9}" destId="{854473E7-F6AE-4868-9A0C-C0235939B618}" srcOrd="2" destOrd="0" presId="urn:microsoft.com/office/officeart/2005/8/layout/hierarchy1"/>
    <dgm:cxn modelId="{5AA6FE4A-908C-49E7-BE35-AD621BEBFCE4}" type="presParOf" srcId="{1E33BD8C-9FCB-412B-983E-F4E19D93F1B9}" destId="{FB200772-DDE9-4EAF-B118-7D550A9FA878}" srcOrd="3" destOrd="0" presId="urn:microsoft.com/office/officeart/2005/8/layout/hierarchy1"/>
    <dgm:cxn modelId="{3B7C3238-3EC2-4139-9C24-8DD156C7D00C}" type="presParOf" srcId="{FB200772-DDE9-4EAF-B118-7D550A9FA878}" destId="{BE7742D8-BFE1-4AAF-93A5-487A1BCB87C2}" srcOrd="0" destOrd="0" presId="urn:microsoft.com/office/officeart/2005/8/layout/hierarchy1"/>
    <dgm:cxn modelId="{E23796C9-88E9-4F94-B654-BFECFD338D0A}" type="presParOf" srcId="{BE7742D8-BFE1-4AAF-93A5-487A1BCB87C2}" destId="{65EF784F-141C-4D7E-A1B3-24D7309A324A}" srcOrd="0" destOrd="0" presId="urn:microsoft.com/office/officeart/2005/8/layout/hierarchy1"/>
    <dgm:cxn modelId="{5D1A7784-3FBB-44E9-932D-6C4ADBE3BA55}" type="presParOf" srcId="{BE7742D8-BFE1-4AAF-93A5-487A1BCB87C2}" destId="{D75C8C2B-94EA-44B7-8C51-FA5E499C5385}" srcOrd="1" destOrd="0" presId="urn:microsoft.com/office/officeart/2005/8/layout/hierarchy1"/>
    <dgm:cxn modelId="{08FBDBF1-3545-4348-9C49-AD1928D5CB27}" type="presParOf" srcId="{FB200772-DDE9-4EAF-B118-7D550A9FA878}" destId="{D8CBAD35-B06F-4C44-A493-29060F9E1E95}" srcOrd="1" destOrd="0" presId="urn:microsoft.com/office/officeart/2005/8/layout/hierarchy1"/>
    <dgm:cxn modelId="{DB439E55-2057-4120-8711-437583A60197}" type="presParOf" srcId="{42CBF3F3-4834-4448-BF7E-A577CB715166}" destId="{8C61F74A-A6CD-475E-9CF3-7585D318DAAB}" srcOrd="2" destOrd="0" presId="urn:microsoft.com/office/officeart/2005/8/layout/hierarchy1"/>
    <dgm:cxn modelId="{F40B88BE-C5FF-4EF9-B00A-783289E87E81}" type="presParOf" srcId="{42CBF3F3-4834-4448-BF7E-A577CB715166}" destId="{D5FCD466-E960-48D9-A692-E3543ED243C3}" srcOrd="3" destOrd="0" presId="urn:microsoft.com/office/officeart/2005/8/layout/hierarchy1"/>
    <dgm:cxn modelId="{48B166EA-8B46-48AC-B7EF-36D315ACDEE7}" type="presParOf" srcId="{D5FCD466-E960-48D9-A692-E3543ED243C3}" destId="{33DDAF94-F6ED-44A3-903F-243F857EC96E}" srcOrd="0" destOrd="0" presId="urn:microsoft.com/office/officeart/2005/8/layout/hierarchy1"/>
    <dgm:cxn modelId="{78C2724B-DF73-4495-9519-D685115762BC}" type="presParOf" srcId="{33DDAF94-F6ED-44A3-903F-243F857EC96E}" destId="{F82780DD-662D-4E5B-859F-BFF458DBD6F1}" srcOrd="0" destOrd="0" presId="urn:microsoft.com/office/officeart/2005/8/layout/hierarchy1"/>
    <dgm:cxn modelId="{EFA95B70-50D7-461A-BF12-23E4A97130D8}" type="presParOf" srcId="{33DDAF94-F6ED-44A3-903F-243F857EC96E}" destId="{5ECCCA17-3BBA-4C61-AFE5-60F056014058}" srcOrd="1" destOrd="0" presId="urn:microsoft.com/office/officeart/2005/8/layout/hierarchy1"/>
    <dgm:cxn modelId="{5A26525A-177C-4363-9A2A-252CC0C98291}" type="presParOf" srcId="{D5FCD466-E960-48D9-A692-E3543ED243C3}" destId="{564F5125-93B2-4173-ACF4-DBEFBBAD3907}" srcOrd="1" destOrd="0" presId="urn:microsoft.com/office/officeart/2005/8/layout/hierarchy1"/>
    <dgm:cxn modelId="{451E2E0B-67B1-4D1C-9C02-BD719E216217}" type="presParOf" srcId="{564F5125-93B2-4173-ACF4-DBEFBBAD3907}" destId="{13C687B6-169E-41C6-A424-30F561C6C694}" srcOrd="0" destOrd="0" presId="urn:microsoft.com/office/officeart/2005/8/layout/hierarchy1"/>
    <dgm:cxn modelId="{202CD778-4FD8-4F20-AD6C-99F73DF8CAC4}" type="presParOf" srcId="{564F5125-93B2-4173-ACF4-DBEFBBAD3907}" destId="{E2978D63-590D-4B9F-9B37-DA8CB50FBD3C}" srcOrd="1" destOrd="0" presId="urn:microsoft.com/office/officeart/2005/8/layout/hierarchy1"/>
    <dgm:cxn modelId="{1155F411-ECD6-4421-B6E3-BC2AF3C701BB}" type="presParOf" srcId="{E2978D63-590D-4B9F-9B37-DA8CB50FBD3C}" destId="{F6FE973D-17F6-455C-A9F1-36BCD417BCE8}" srcOrd="0" destOrd="0" presId="urn:microsoft.com/office/officeart/2005/8/layout/hierarchy1"/>
    <dgm:cxn modelId="{124ABA06-0015-42F5-B7A9-E34A491A0C8B}" type="presParOf" srcId="{F6FE973D-17F6-455C-A9F1-36BCD417BCE8}" destId="{73D09851-F966-417B-A92E-242331F12527}" srcOrd="0" destOrd="0" presId="urn:microsoft.com/office/officeart/2005/8/layout/hierarchy1"/>
    <dgm:cxn modelId="{C3959961-B0B6-4DA0-9BB6-0E906C2DEA84}" type="presParOf" srcId="{F6FE973D-17F6-455C-A9F1-36BCD417BCE8}" destId="{3FA19ED7-2200-41A5-99E8-73CF692D1FA0}" srcOrd="1" destOrd="0" presId="urn:microsoft.com/office/officeart/2005/8/layout/hierarchy1"/>
    <dgm:cxn modelId="{D8220CFB-C31D-42C2-A6B2-6AB09E2E22CF}" type="presParOf" srcId="{E2978D63-590D-4B9F-9B37-DA8CB50FBD3C}" destId="{DB6BE055-C57E-4221-AC56-E0CFF85025BB}" srcOrd="1" destOrd="0" presId="urn:microsoft.com/office/officeart/2005/8/layout/hierarchy1"/>
    <dgm:cxn modelId="{1AF949E8-5C9F-4AF8-88B6-73C7CF47A582}" type="presParOf" srcId="{564F5125-93B2-4173-ACF4-DBEFBBAD3907}" destId="{D457F014-41F2-4F18-AA5F-5B53C4FCDFBD}" srcOrd="2" destOrd="0" presId="urn:microsoft.com/office/officeart/2005/8/layout/hierarchy1"/>
    <dgm:cxn modelId="{091F7890-123D-4319-B127-E2E8B24CE509}" type="presParOf" srcId="{564F5125-93B2-4173-ACF4-DBEFBBAD3907}" destId="{F55CEC7C-6D4F-48C0-824A-08C72B31C1CD}" srcOrd="3" destOrd="0" presId="urn:microsoft.com/office/officeart/2005/8/layout/hierarchy1"/>
    <dgm:cxn modelId="{EB87FB8D-8602-4F5C-88A4-4F724749F87C}" type="presParOf" srcId="{F55CEC7C-6D4F-48C0-824A-08C72B31C1CD}" destId="{76BA62EC-88EC-4A9F-8CA6-C2AD7937F243}" srcOrd="0" destOrd="0" presId="urn:microsoft.com/office/officeart/2005/8/layout/hierarchy1"/>
    <dgm:cxn modelId="{ABC05804-A778-4D0C-849F-6F44410007C0}" type="presParOf" srcId="{76BA62EC-88EC-4A9F-8CA6-C2AD7937F243}" destId="{F6E94A19-C411-4CF0-94D6-1E297C4FEAB6}" srcOrd="0" destOrd="0" presId="urn:microsoft.com/office/officeart/2005/8/layout/hierarchy1"/>
    <dgm:cxn modelId="{504E66D9-AFDC-4373-A1B0-2D60962CE7CF}" type="presParOf" srcId="{76BA62EC-88EC-4A9F-8CA6-C2AD7937F243}" destId="{8A14C114-7B50-4E90-AAED-9F570ED7704C}" srcOrd="1" destOrd="0" presId="urn:microsoft.com/office/officeart/2005/8/layout/hierarchy1"/>
    <dgm:cxn modelId="{EB0419A9-303B-4D71-A032-B6DC6CBFA648}" type="presParOf" srcId="{F55CEC7C-6D4F-48C0-824A-08C72B31C1CD}" destId="{4FDF0C27-4873-448E-AA6F-55332D6E42BD}" srcOrd="1" destOrd="0" presId="urn:microsoft.com/office/officeart/2005/8/layout/hierarchy1"/>
    <dgm:cxn modelId="{E0FFBC61-0AED-4FB3-8241-C6D813D4774A}" type="presParOf" srcId="{4FDF0C27-4873-448E-AA6F-55332D6E42BD}" destId="{6839BDB2-6B8C-4B6D-ACB0-CA23B5891934}" srcOrd="0" destOrd="0" presId="urn:microsoft.com/office/officeart/2005/8/layout/hierarchy1"/>
    <dgm:cxn modelId="{7B94545B-88E7-47CC-980C-FA7CA6E75685}" type="presParOf" srcId="{4FDF0C27-4873-448E-AA6F-55332D6E42BD}" destId="{7DCB3EBD-F5B9-4C69-8FBA-567CF383DFAB}" srcOrd="1" destOrd="0" presId="urn:microsoft.com/office/officeart/2005/8/layout/hierarchy1"/>
    <dgm:cxn modelId="{D067506D-C265-4E94-9BD2-66EE7CD11EBC}" type="presParOf" srcId="{7DCB3EBD-F5B9-4C69-8FBA-567CF383DFAB}" destId="{AF372CCF-7C64-451E-97A5-88E4CBE7E9C1}" srcOrd="0" destOrd="0" presId="urn:microsoft.com/office/officeart/2005/8/layout/hierarchy1"/>
    <dgm:cxn modelId="{813E8B61-5A5C-467D-8D6D-CA3992CD6300}" type="presParOf" srcId="{AF372CCF-7C64-451E-97A5-88E4CBE7E9C1}" destId="{DFCD2EA9-A63B-46BA-88DC-35C76DED14CE}" srcOrd="0" destOrd="0" presId="urn:microsoft.com/office/officeart/2005/8/layout/hierarchy1"/>
    <dgm:cxn modelId="{D63EFF85-0754-4CF1-BD83-601B9966C097}" type="presParOf" srcId="{AF372CCF-7C64-451E-97A5-88E4CBE7E9C1}" destId="{5242EA86-1BF3-4C48-A61E-4061201D5318}" srcOrd="1" destOrd="0" presId="urn:microsoft.com/office/officeart/2005/8/layout/hierarchy1"/>
    <dgm:cxn modelId="{39017E54-549D-4BDC-BD7F-F5747C75A678}" type="presParOf" srcId="{7DCB3EBD-F5B9-4C69-8FBA-567CF383DFAB}" destId="{7D95010C-3160-408B-99C0-EAD52C2FE4FA}" srcOrd="1" destOrd="0" presId="urn:microsoft.com/office/officeart/2005/8/layout/hierarchy1"/>
    <dgm:cxn modelId="{8BF391CB-0931-4BF9-85C0-7BB8048F2C77}" type="presParOf" srcId="{7D95010C-3160-408B-99C0-EAD52C2FE4FA}" destId="{9C511ADE-61B7-4660-9C94-8C6CAA03D9B7}" srcOrd="0" destOrd="0" presId="urn:microsoft.com/office/officeart/2005/8/layout/hierarchy1"/>
    <dgm:cxn modelId="{8740EFE8-6BEB-471C-B052-2FBD88C12A5A}" type="presParOf" srcId="{7D95010C-3160-408B-99C0-EAD52C2FE4FA}" destId="{4F59F3BC-E9F5-43CD-84B6-3E72B3B63D72}" srcOrd="1" destOrd="0" presId="urn:microsoft.com/office/officeart/2005/8/layout/hierarchy1"/>
    <dgm:cxn modelId="{EC47C988-A27F-4814-B083-CD0714D5AA20}" type="presParOf" srcId="{4F59F3BC-E9F5-43CD-84B6-3E72B3B63D72}" destId="{9AD074F4-3595-4913-A986-87638E3D2582}" srcOrd="0" destOrd="0" presId="urn:microsoft.com/office/officeart/2005/8/layout/hierarchy1"/>
    <dgm:cxn modelId="{E1AAA880-D800-458F-8902-7ACDE8568EE5}" type="presParOf" srcId="{9AD074F4-3595-4913-A986-87638E3D2582}" destId="{842C5A49-D7B9-4193-BB5A-247C653926B7}" srcOrd="0" destOrd="0" presId="urn:microsoft.com/office/officeart/2005/8/layout/hierarchy1"/>
    <dgm:cxn modelId="{5C0C77FC-D98E-444E-A1C1-B862846E00FC}" type="presParOf" srcId="{9AD074F4-3595-4913-A986-87638E3D2582}" destId="{48087652-4081-4F1A-9B64-613F3FDBA9E0}" srcOrd="1" destOrd="0" presId="urn:microsoft.com/office/officeart/2005/8/layout/hierarchy1"/>
    <dgm:cxn modelId="{C94E7827-F9FB-4512-A633-523D9CE52DDB}" type="presParOf" srcId="{4F59F3BC-E9F5-43CD-84B6-3E72B3B63D72}" destId="{24CFC099-6028-442D-B46C-0A2B1DBCB3B7}" srcOrd="1" destOrd="0" presId="urn:microsoft.com/office/officeart/2005/8/layout/hierarchy1"/>
    <dgm:cxn modelId="{023F61DC-3978-494F-A26E-8B592CE9A484}" type="presParOf" srcId="{7D95010C-3160-408B-99C0-EAD52C2FE4FA}" destId="{B402E2AB-35D0-41B2-8C9E-2E95BBC52E67}" srcOrd="2" destOrd="0" presId="urn:microsoft.com/office/officeart/2005/8/layout/hierarchy1"/>
    <dgm:cxn modelId="{75ABDEF2-7191-48EE-8EA4-F3DE2EE762BA}" type="presParOf" srcId="{7D95010C-3160-408B-99C0-EAD52C2FE4FA}" destId="{21F09ADD-1EFF-43B3-A4D2-5C880B8D9CF9}" srcOrd="3" destOrd="0" presId="urn:microsoft.com/office/officeart/2005/8/layout/hierarchy1"/>
    <dgm:cxn modelId="{42CEC2CC-26FC-4B45-9087-6B2A7167162F}" type="presParOf" srcId="{21F09ADD-1EFF-43B3-A4D2-5C880B8D9CF9}" destId="{7E357DA6-4CC7-43DE-ACC9-BA87DA7C5B71}" srcOrd="0" destOrd="0" presId="urn:microsoft.com/office/officeart/2005/8/layout/hierarchy1"/>
    <dgm:cxn modelId="{438F4EF0-D6A8-4891-9D87-1A137DD1F6BA}" type="presParOf" srcId="{7E357DA6-4CC7-43DE-ACC9-BA87DA7C5B71}" destId="{D74A1DCE-243F-420F-A1F0-05DF3B894CDC}" srcOrd="0" destOrd="0" presId="urn:microsoft.com/office/officeart/2005/8/layout/hierarchy1"/>
    <dgm:cxn modelId="{2B7118E6-8C04-4BFA-A30B-D0FF063B23C6}" type="presParOf" srcId="{7E357DA6-4CC7-43DE-ACC9-BA87DA7C5B71}" destId="{48C7FEC4-B4F7-4651-BB8B-AD969823D0CE}" srcOrd="1" destOrd="0" presId="urn:microsoft.com/office/officeart/2005/8/layout/hierarchy1"/>
    <dgm:cxn modelId="{830BA811-34A9-49DF-A97E-B8701A7E3C0C}" type="presParOf" srcId="{21F09ADD-1EFF-43B3-A4D2-5C880B8D9CF9}" destId="{76C6D7B1-9063-493C-B4B7-2136F24E7E0A}" srcOrd="1" destOrd="0" presId="urn:microsoft.com/office/officeart/2005/8/layout/hierarchy1"/>
    <dgm:cxn modelId="{4DA47A5D-4797-439E-B31B-FDD7B7A56979}" type="presParOf" srcId="{4FDF0C27-4873-448E-AA6F-55332D6E42BD}" destId="{06B31280-4C87-431E-89C2-B305996933F5}" srcOrd="2" destOrd="0" presId="urn:microsoft.com/office/officeart/2005/8/layout/hierarchy1"/>
    <dgm:cxn modelId="{1BDC9818-BC87-4DBE-B622-5BB51D13AA95}" type="presParOf" srcId="{4FDF0C27-4873-448E-AA6F-55332D6E42BD}" destId="{07445382-EDC0-41F5-AB18-F8864E4EDEA7}" srcOrd="3" destOrd="0" presId="urn:microsoft.com/office/officeart/2005/8/layout/hierarchy1"/>
    <dgm:cxn modelId="{B0E7FA70-6EE6-4360-99BD-7B1B2BBE366A}" type="presParOf" srcId="{07445382-EDC0-41F5-AB18-F8864E4EDEA7}" destId="{7665B277-A228-43CB-89AD-59B7C571B1C1}" srcOrd="0" destOrd="0" presId="urn:microsoft.com/office/officeart/2005/8/layout/hierarchy1"/>
    <dgm:cxn modelId="{4AF003B0-D466-42E2-98F8-85AC31BAE4B8}" type="presParOf" srcId="{7665B277-A228-43CB-89AD-59B7C571B1C1}" destId="{2522B3D9-76F9-4EAE-ADCE-8C962823E367}" srcOrd="0" destOrd="0" presId="urn:microsoft.com/office/officeart/2005/8/layout/hierarchy1"/>
    <dgm:cxn modelId="{1F37AD61-DA33-4082-B41D-85D137BDCBCE}" type="presParOf" srcId="{7665B277-A228-43CB-89AD-59B7C571B1C1}" destId="{9AB00E7F-F379-4026-8FFC-E5B255BC3A16}" srcOrd="1" destOrd="0" presId="urn:microsoft.com/office/officeart/2005/8/layout/hierarchy1"/>
    <dgm:cxn modelId="{5D2F7B5E-71DA-46F7-AF43-1A2E86E44766}" type="presParOf" srcId="{07445382-EDC0-41F5-AB18-F8864E4EDEA7}" destId="{90CD653B-3694-42BE-BF10-0833303983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22-Aug-21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28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22-Aug-21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596C50-BD11-4AA4-A5B8-D2321AC47176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702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9679CA-FE64-4819-9087-08E0987DB550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37756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0CE365-E939-48BC-A98E-F42B6CAF3014}" type="slidenum">
              <a:rPr lang="en-GB" smtClean="0"/>
              <a:pPr/>
              <a:t>101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119068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54D366-4B29-49F8-B07F-CB0CFFCA968B}" type="slidenum">
              <a:rPr lang="en-GB" smtClean="0"/>
              <a:pPr/>
              <a:t>102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5248348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F83136-9096-4EE3-BC20-55566576CBE9}" type="slidenum">
              <a:rPr lang="en-GB" smtClean="0"/>
              <a:pPr/>
              <a:t>103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17020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9679CA-FE64-4819-9087-08E0987DB550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29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72DB4D-54C7-45A4-AA94-D7AF502DA1A5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DFDAA-DC08-41F9-A972-63E095254CAA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3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BABF86-4F5A-4BEB-B3AF-45E793F91114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45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9C49E4-8C66-40C3-876B-72E6131DC481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592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E3D703-ACE7-4710-AA24-47E2913C9E60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953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574004-E148-492C-BD87-0F8C7421066C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940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53D13B-2380-4D8C-AA4C-12EB5BD8C1D9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94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53D13B-2380-4D8C-AA4C-12EB5BD8C1D9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61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98CDA1-483A-4577-B5BB-EF1226F98154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17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31A6A6-3EC0-40AF-A712-0CCE47D45EED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149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BF06BD-51D4-434F-97A5-911C3BCDBE0B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648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0AF0EF-1AE3-4B3A-8073-3C99FBDD49F7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085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9FF3F7-936D-4D48-B43E-0503F28899CB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428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12024E-4E10-4A1F-BED2-DA57A4ADEF94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29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6EAEE8-97A0-4368-986A-412FED1B6E1A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42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49BCE4-79DC-44F9-9C03-B50FDEAA6D95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626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C287E2-25CA-4493-9B44-181AADA49C8F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694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D0C955-AAC1-446D-9AA1-BB9A68545F2A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829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CF9456-B657-4556-BD5F-673C5019900F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82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D66C6F-3268-47D4-A11B-5F2A95180182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58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E54BB4-4538-423C-B09E-9D00D2D41FB4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513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912E56-DD1A-4DDB-8DC4-7CC4FC362F3E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384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BC03D4-9A51-4A89-B222-7FFEABCB6035}" type="slidenum">
              <a:rPr lang="ar-SA" altLang="en-US"/>
              <a:pPr eaLnBrk="1" hangingPunct="1"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2482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5D2155-B68F-4EA5-BB4E-72F8AB6A2405}" type="slidenum">
              <a:rPr lang="en-GB" altLang="en-US"/>
              <a:pPr eaLnBrk="1" hangingPunct="1"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4060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3A8435-39C3-474C-B6CF-E9816C8F2C26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441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C28538-3C4B-483B-94DE-5C0D5B13118F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951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247377-BB6E-4D6F-8165-9F7D9E2BFCAA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219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0E2DC7-B356-4706-A3B4-AD655140E777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29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BFDDA-982D-419F-9A37-9BE617D2A5EC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332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5E77F1-7FA8-4750-97B3-B93F3584D0BD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85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4687F4-1EF4-467A-BBF9-B4B65ACBD99C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187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CAB40D-C2B9-4379-A0EE-3FC45592CAC3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512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B6CB31-1F82-4EF6-8888-21D0B5E79606}" type="slidenum">
              <a:rPr lang="en-GB" altLang="en-US"/>
              <a:pPr eaLnBrk="1" hangingPunct="1"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7340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2F9B93-BC2C-458B-8324-06A011A5C6E7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635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AA91E0-DD20-4D57-83E6-D0D38091BFE2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890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BBE861-AA27-4F4E-AC7B-F672C45FB3E1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617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BEC57C-CED8-4482-B92F-4779BFA46FE1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8975"/>
            <a:ext cx="4565650" cy="3424238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657645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23E6A4-8133-4245-BF8C-2F3581AC0B2B}" type="slidenum">
              <a:rPr lang="en-GB" altLang="en-US"/>
              <a:pPr eaLnBrk="1" hangingPunct="1"/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9835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C4AD50-ACDF-43B0-A744-6AF907EEA189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05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E6101D-90ED-4BF0-A6E9-391C52785FCD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180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4FD62D-F061-4F26-A04E-BD5669EE6CF3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06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2F5725-3D6F-4809-9689-0E8337CAC6AC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650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E06DB9-E2AC-4575-AA50-0D140AF22593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293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B2DA83-E0EA-4867-B0DF-DDE2B3DADAD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7115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45879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F7D4A0-91B8-499C-89E4-D6AFF25B197B}" type="slidenum">
              <a:rPr lang="et-EE" altLang="en-US"/>
              <a:pPr eaLnBrk="1" hangingPunct="1"/>
              <a:t>54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7799081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24A921-3BDE-4662-BE53-F1CACED93649}" type="slidenum">
              <a:rPr lang="en-GB" altLang="en-US"/>
              <a:pPr eaLnBrk="1" hangingPunct="1"/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2650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7DCB85-350D-46E9-9457-E674C06AD770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5544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410A60-858E-410F-A37F-FCA3BC487F6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0992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190A5E-570D-4592-93E9-DF15E120C9D9}" type="slidenum">
              <a:rPr lang="en-US" altLang="en-US"/>
              <a:pPr eaLnBrk="1" hangingPunct="1"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4125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E60DB4-FE9C-4582-BFD1-862503A8D91A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965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67B81C-C703-4172-AAB8-CFCC63688F32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891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701618-9FD7-41D2-B256-322B9EF3FA48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6930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E319DF-0EE1-4B83-A977-E0CCB2E76E6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479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30B024-EA25-4E4E-A760-9EF6098B27AB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3520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B1AE6F-25AF-4888-A674-6CB7AC5EEE1D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5461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909AE4-FC5F-4C29-90E4-7AF5AE59064A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7739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33BAA3-D6A8-423C-85A2-BC09C3C52B34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0123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DAED25-BDC3-4C07-B05A-07626C92018F}" type="slidenum">
              <a:rPr lang="en-GB" smtClean="0"/>
              <a:pPr/>
              <a:t>66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238454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71A573-0402-4365-A16F-A094B996EA01}" type="slidenum">
              <a:rPr lang="en-GB" smtClean="0"/>
              <a:pPr/>
              <a:t>67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344998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3B4DC0-C9EC-4E1F-8F0C-D27925DC24CA}" type="slidenum">
              <a:rPr lang="en-US" smtClean="0"/>
              <a:pPr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20661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79DBC9-1392-494F-B097-8E2CEBA40890}" type="slidenum">
              <a:rPr lang="en-US" smtClean="0"/>
              <a:pPr/>
              <a:t>69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25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FA0FA4-71CF-4F08-86C0-DADD210ABDC7}" type="slidenum">
              <a:rPr lang="en-US" smtClean="0"/>
              <a:pPr/>
              <a:t>70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192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3B31AD-782F-4697-9DB0-B85BD5F32DA0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728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CC42F9-61C7-4DF1-BE86-6B5DFAACA2BB}" type="slidenum">
              <a:rPr lang="en-US" smtClean="0"/>
              <a:pPr/>
              <a:t>71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12498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03978D-3D28-4C81-8B73-CBA2E51C5EC2}" type="slidenum">
              <a:rPr lang="en-US" smtClean="0"/>
              <a:pPr/>
              <a:t>72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70099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CDA0E1-3ECD-4E47-ABFC-4BF99D393FB8}" type="slidenum">
              <a:rPr lang="en-US" smtClean="0"/>
              <a:pPr/>
              <a:t>73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621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D447FE-903D-4D2B-849E-EDCE759D9B65}" type="slidenum">
              <a:rPr lang="en-US" smtClean="0"/>
              <a:pPr/>
              <a:t>74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69773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6D30F9-B69D-4F26-8355-BFFB934EC70D}" type="slidenum">
              <a:rPr lang="en-US" smtClean="0"/>
              <a:pPr/>
              <a:t>75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01533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041EAF-A593-489D-BD45-57FCAAC9609A}" type="slidenum">
              <a:rPr lang="en-US" smtClean="0"/>
              <a:pPr/>
              <a:t>76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37014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A8A493-B374-45B0-AC5F-27885C6C63B5}" type="slidenum">
              <a:rPr lang="en-US" smtClean="0"/>
              <a:pPr/>
              <a:t>77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61080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2F50B-739E-4538-BC88-727C07AC7330}" type="slidenum">
              <a:rPr lang="en-US" smtClean="0"/>
              <a:pPr/>
              <a:t>78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563454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3DA391-454B-4C64-9535-3349E9EF4BFE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65855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281ADD-9F24-4ED6-A855-8EC087FCB066}" type="slidenum">
              <a:rPr lang="en-US" smtClean="0"/>
              <a:pPr/>
              <a:t>80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048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E39B62-A43B-4F01-962B-FD453C64F58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4884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0B572F-9CD0-44DA-ADC6-9E442342C6D6}" type="slidenum">
              <a:rPr lang="en-US" smtClean="0"/>
              <a:pPr/>
              <a:t>81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91873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A6E35A-0F17-4A26-A287-B5D97C2A0891}" type="slidenum">
              <a:rPr lang="en-US" smtClean="0"/>
              <a:pPr/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97448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274F4C-5C26-4088-9E16-74EA96E01046}" type="slidenum">
              <a:rPr lang="en-US" smtClean="0"/>
              <a:pPr/>
              <a:t>83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30011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9753D4-E5DD-4EAE-8D00-598512869C4F}" type="slidenum">
              <a:rPr lang="en-US" smtClean="0"/>
              <a:pPr/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34892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21E8EF-1537-42AB-AABC-AFA04715CB45}" type="slidenum">
              <a:rPr lang="en-US" smtClean="0"/>
              <a:pPr/>
              <a:t>85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62141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83F5D8-F214-4B21-A8B3-2CF5CDBBABB2}" type="slidenum">
              <a:rPr lang="en-US" smtClean="0"/>
              <a:pPr/>
              <a:t>86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46153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EAD47D-9250-43BF-A554-30CD190D900A}" type="slidenum">
              <a:rPr lang="en-US" smtClean="0"/>
              <a:pPr/>
              <a:t>87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267796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0FA604-3A92-483E-B80D-A443A139AF23}" type="slidenum">
              <a:rPr lang="en-US" smtClean="0"/>
              <a:pPr/>
              <a:t>88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92140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D92E28-4770-49E8-897D-B9EB04ED6FE0}" type="slidenum">
              <a:rPr lang="en-US" smtClean="0"/>
              <a:pPr/>
              <a:t>89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08013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003656-1F12-4086-BA3B-6A86C8E7C749}" type="slidenum">
              <a:rPr lang="en-US" smtClean="0"/>
              <a:pPr/>
              <a:t>90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705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2B1B3E-C6D0-4DE5-A10B-6E0F02B62FEF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0226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A6D198-F058-4C34-9CE1-E08D26C6812B}" type="slidenum">
              <a:rPr lang="en-GB" smtClean="0"/>
              <a:pPr/>
              <a:t>91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745290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1B2A48-2489-4B12-956F-86C71B9E81DF}" type="slidenum">
              <a:rPr lang="en-US" smtClean="0"/>
              <a:pPr/>
              <a:t>92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61781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B362E-0601-46CD-BB61-F00D32F56141}" type="slidenum">
              <a:rPr lang="en-GB" smtClean="0"/>
              <a:pPr/>
              <a:t>93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754468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E1CAB7-0699-40B5-9C31-BC9245CB1A93}" type="slidenum">
              <a:rPr lang="en-US" smtClean="0"/>
              <a:pPr/>
              <a:t>94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91690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58550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28642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195389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87850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05407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87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5A7E070C-D510-4910-94C8-DD353839196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918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3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1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25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75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3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D641-23A1-4C11-A6DF-2AFDA949C0B0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33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E34-4366-4811-BF04-F7F848A2F728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42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0107-DB23-474E-87E3-97C78A3F39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442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90E5-D133-44BD-B763-4C0C1D8C49BA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193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2902-CA6C-4188-8217-AF6D4BBAF3A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849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C43-12ED-4F7D-8B7B-BF3285F7712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50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0E7E-5BBD-46CC-9E27-EA0F5A3685EB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47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553A-1BA2-41D9-9B81-321C69D356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70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9EB2-5E06-448E-8E0A-B71762A9A2D0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9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C066-98A0-4928-B973-0D3730FBF2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52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8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42" r:id="rId3"/>
    <p:sldLayoutId id="2147486143" r:id="rId4"/>
    <p:sldLayoutId id="2147486144" r:id="rId5"/>
    <p:sldLayoutId id="2147486145" r:id="rId6"/>
    <p:sldLayoutId id="2147486146" r:id="rId7"/>
    <p:sldLayoutId id="2147486147" r:id="rId8"/>
    <p:sldLayoutId id="2147486148" r:id="rId9"/>
    <p:sldLayoutId id="2147486149" r:id="rId10"/>
    <p:sldLayoutId id="2147486150" r:id="rId11"/>
    <p:sldLayoutId id="2147486151" r:id="rId12"/>
    <p:sldLayoutId id="2147486152" r:id="rId13"/>
    <p:sldLayoutId id="2147486153" r:id="rId14"/>
    <p:sldLayoutId id="2147486154" r:id="rId15"/>
    <p:sldLayoutId id="2147486155" r:id="rId16"/>
    <p:sldLayoutId id="21474861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riskclearinghouse.umd.edu/Aug1998/Slides/Zeigler/img001.gi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d/Actinomyces_israelii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6/Corynebacterium_diphtheriae_Gram_stain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38200" y="620713"/>
            <a:ext cx="795178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7C80"/>
                </a:solidFill>
                <a:latin typeface="Times New Roman" pitchFamily="18" charset="0"/>
                <a:cs typeface="Arial" charset="0"/>
              </a:rPr>
              <a:t>	</a:t>
            </a:r>
            <a:r>
              <a:rPr lang="en-US" sz="3600" b="1" i="1" dirty="0">
                <a:solidFill>
                  <a:srgbClr val="FF7C80"/>
                </a:solidFill>
                <a:latin typeface="+mj-lt"/>
                <a:cs typeface="Arial" charset="0"/>
              </a:rPr>
              <a:t>Streptococcus</a:t>
            </a:r>
            <a:r>
              <a:rPr lang="en-US" sz="3600" b="1" dirty="0">
                <a:solidFill>
                  <a:srgbClr val="FF7C80"/>
                </a:solidFill>
                <a:latin typeface="+mj-lt"/>
                <a:cs typeface="Arial" charset="0"/>
              </a:rPr>
              <a:t> spp.</a:t>
            </a:r>
            <a:endParaRPr lang="en-US" sz="2400" b="1" dirty="0">
              <a:solidFill>
                <a:srgbClr val="FF7C8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+mj-lt"/>
                <a:cs typeface="Arial" charset="0"/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Arial" charset="0"/>
              </a:rPr>
              <a:t>Gram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Arial" charset="0"/>
              </a:rPr>
              <a:t>po</a:t>
            </a:r>
            <a:r>
              <a:rPr lang="sl-SI" sz="2800" dirty="0">
                <a:solidFill>
                  <a:srgbClr val="002060"/>
                </a:solidFill>
                <a:latin typeface="+mj-lt"/>
                <a:cs typeface="Arial" charset="0"/>
              </a:rPr>
              <a:t>zitivne </a:t>
            </a:r>
            <a:r>
              <a:rPr lang="hr-HR" sz="2800" dirty="0">
                <a:solidFill>
                  <a:srgbClr val="002060"/>
                </a:solidFill>
                <a:latin typeface="+mj-lt"/>
                <a:cs typeface="Arial" charset="0"/>
              </a:rPr>
              <a:t>sferičnog oblika bakterije</a:t>
            </a:r>
            <a:r>
              <a:rPr lang="hr-HR" sz="2800" dirty="0">
                <a:latin typeface="+mj-lt"/>
                <a:cs typeface="Arial" charset="0"/>
              </a:rPr>
              <a:t>, veličine oko 1 </a:t>
            </a:r>
            <a:r>
              <a:rPr lang="hr-HR" sz="2800" dirty="0">
                <a:latin typeface="Symbol" pitchFamily="18" charset="2"/>
                <a:cs typeface="Arial" charset="0"/>
              </a:rPr>
              <a:t>m</a:t>
            </a:r>
            <a:r>
              <a:rPr lang="hr-HR" sz="2800" dirty="0">
                <a:latin typeface="+mj-lt"/>
                <a:cs typeface="Arial" charset="0"/>
              </a:rPr>
              <a:t>m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j-lt"/>
                <a:cs typeface="Arial" charset="0"/>
              </a:rPr>
              <a:t>- Nakon deobe bakterije koja se odigrava u jednoj ravni stvaraju se parovi i lanci različite dužine</a:t>
            </a:r>
            <a:endParaRPr lang="en-US" sz="2800" dirty="0">
              <a:latin typeface="+mj-lt"/>
              <a:cs typeface="Arial" charset="0"/>
            </a:endParaRPr>
          </a:p>
        </p:txBody>
      </p:sp>
      <p:pic>
        <p:nvPicPr>
          <p:cNvPr id="2051" name="Picture 4" descr="T02836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3990"/>
            <a:ext cx="27432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Streptococcus 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3352800" cy="238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671495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276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/>
        </p:nvSpPr>
        <p:spPr bwMode="auto">
          <a:xfrm>
            <a:off x="990600" y="609600"/>
            <a:ext cx="8763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en-US" altLang="ko-KR" sz="3200" b="1" dirty="0" err="1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Najva</a:t>
            </a:r>
            <a:r>
              <a:rPr lang="sr-Latn-C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žniji antibiotici koje sintetišu </a:t>
            </a:r>
          </a:p>
          <a:p>
            <a:pPr eaLnBrk="0" hangingPunct="0"/>
            <a:r>
              <a:rPr lang="en-US" altLang="ko-KR" sz="3200" b="1" i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32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spp.</a:t>
            </a:r>
            <a:endParaRPr lang="en-US" altLang="ko-KR" sz="32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7" descr="16_Table10-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81994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0919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772400" cy="914400"/>
          </a:xfrm>
        </p:spPr>
        <p:txBody>
          <a:bodyPr/>
          <a:lstStyle/>
          <a:p>
            <a:r>
              <a:rPr lang="sr-Latn-CS" sz="3600" b="1" i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Actinomyces </a:t>
            </a:r>
            <a:r>
              <a:rPr lang="sr-Latn-CS" sz="36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spp.</a:t>
            </a:r>
            <a:endParaRPr lang="en-GB" sz="3600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Content Placeholder 4"/>
          <p:cNvSpPr>
            <a:spLocks noGrp="1"/>
          </p:cNvSpPr>
          <p:nvPr>
            <p:ph idx="4294967295"/>
          </p:nvPr>
        </p:nvSpPr>
        <p:spPr>
          <a:xfrm>
            <a:off x="419100" y="1111770"/>
            <a:ext cx="8382000" cy="2590800"/>
          </a:xfrm>
        </p:spPr>
        <p:txBody>
          <a:bodyPr>
            <a:normAutofit fontScale="92500" lnSpcReduction="10000"/>
          </a:bodyPr>
          <a:lstStyle/>
          <a:p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Actinomyces viscosus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piogranulomatozne inflamatorne reakcije – psi, mačke, goveda, svinje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Gram pozitivan filamentozna bakterija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Anaerob ili mikroaerofil</a:t>
            </a:r>
          </a:p>
          <a:p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Dermatophilus congolensis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spirotrihoza goveda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Stvara zoospore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7293" y="3636363"/>
            <a:ext cx="30718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667593"/>
            <a:ext cx="29337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245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228600" y="571500"/>
            <a:ext cx="7772400" cy="914400"/>
          </a:xfrm>
        </p:spPr>
        <p:txBody>
          <a:bodyPr/>
          <a:lstStyle/>
          <a:p>
            <a:r>
              <a:rPr lang="sr-Latn-CS" sz="3200" b="1" i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Actinomyces</a:t>
            </a:r>
            <a:r>
              <a:rPr lang="sr-Latn-CS" sz="3200" b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spp.</a:t>
            </a:r>
            <a:endParaRPr lang="en-GB" sz="3200" b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4294967295"/>
          </p:nvPr>
        </p:nvSpPr>
        <p:spPr>
          <a:xfrm>
            <a:off x="1371600" y="1485900"/>
            <a:ext cx="7772400" cy="3429000"/>
          </a:xfrm>
        </p:spPr>
        <p:txBody>
          <a:bodyPr/>
          <a:lstStyle/>
          <a:p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Actinomyces bovis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- aktinomikoza goveda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Sumporne granule, rozete</a:t>
            </a:r>
          </a:p>
          <a:p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Actinomyces israelli –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gnojni procesi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 cstate="print"/>
          <a:srcRect l="7419" t="50917" b="3667"/>
          <a:stretch>
            <a:fillRect/>
          </a:stretch>
        </p:blipFill>
        <p:spPr bwMode="auto">
          <a:xfrm>
            <a:off x="2819400" y="3403573"/>
            <a:ext cx="3763963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0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4294967295"/>
          </p:nvPr>
        </p:nvSpPr>
        <p:spPr>
          <a:xfrm>
            <a:off x="551656" y="862013"/>
            <a:ext cx="7935913" cy="1447800"/>
          </a:xfrm>
        </p:spPr>
        <p:txBody>
          <a:bodyPr/>
          <a:lstStyle/>
          <a:p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Nocardia asteroides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 gnojne infekcije psi, goveda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6" descr="http://timm.main.teikyo-u.ac.jp/pfdb/image/makimura_k_20010526/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656" y="1617143"/>
            <a:ext cx="2601913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 descr="http://pathmicro.med.sc.edu/mycology/nocard-cd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828800"/>
            <a:ext cx="354979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Nocardia-asteroides Morpholog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4538" y="4343400"/>
            <a:ext cx="2150147" cy="192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Times New Roman" pitchFamily="18" charset="0"/>
                <a:cs typeface="Arial" charset="0"/>
              </a:rPr>
              <a:t>	</a:t>
            </a:r>
            <a:r>
              <a:rPr lang="sl-SI" sz="3200" dirty="0">
                <a:solidFill>
                  <a:srgbClr val="FF7C80"/>
                </a:solidFill>
                <a:latin typeface="+mn-lt"/>
                <a:cs typeface="Arial" charset="0"/>
              </a:rPr>
              <a:t>Faktori virulencije</a:t>
            </a:r>
          </a:p>
          <a:p>
            <a:pPr>
              <a:spcBef>
                <a:spcPct val="50000"/>
              </a:spcBef>
              <a:defRPr/>
            </a:pPr>
            <a:endParaRPr lang="sl-SI" sz="3200" dirty="0">
              <a:solidFill>
                <a:srgbClr val="FF5050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4000"/>
            <a:ext cx="6400800" cy="44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62000" y="981075"/>
            <a:ext cx="8382000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Times New Roman" pitchFamily="18" charset="0"/>
                <a:cs typeface="Arial" charset="0"/>
              </a:rPr>
              <a:t>	</a:t>
            </a:r>
            <a:r>
              <a:rPr lang="sl-SI" sz="3200" dirty="0">
                <a:solidFill>
                  <a:srgbClr val="FF7C80"/>
                </a:solidFill>
                <a:latin typeface="+mn-lt"/>
                <a:cs typeface="Arial" charset="0"/>
              </a:rPr>
              <a:t>Faktori virulencije</a:t>
            </a:r>
          </a:p>
          <a:p>
            <a:pPr>
              <a:spcBef>
                <a:spcPct val="50000"/>
              </a:spcBef>
              <a:defRPr/>
            </a:pPr>
            <a:endParaRPr lang="sl-SI" sz="3200" dirty="0">
              <a:solidFill>
                <a:srgbClr val="FF505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002060"/>
                </a:solidFill>
                <a:latin typeface="+mn-lt"/>
                <a:cs typeface="Arial" charset="0"/>
              </a:rPr>
              <a:t>Enzimi i toksini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</a:rPr>
              <a:t>S</a:t>
            </a:r>
            <a:r>
              <a:rPr lang="sl-SI" sz="2800" dirty="0" smtClean="0">
                <a:latin typeface="+mn-lt"/>
                <a:cs typeface="Arial" charset="0"/>
              </a:rPr>
              <a:t>treptolizini </a:t>
            </a:r>
            <a:r>
              <a:rPr lang="sl-SI" sz="2800" dirty="0">
                <a:latin typeface="+mn-lt"/>
                <a:cs typeface="Arial" charset="0"/>
              </a:rPr>
              <a:t>O i S (hemolizini)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Hialuronidaza, Dnaza, 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NADaza, streptokinaza (fibrinolizin) i proteaze</a:t>
            </a:r>
          </a:p>
        </p:txBody>
      </p:sp>
      <p:pic>
        <p:nvPicPr>
          <p:cNvPr id="11267" name="Picture 3" descr="ro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3375"/>
            <a:ext cx="22574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0" y="3068638"/>
            <a:ext cx="8763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protein M </a:t>
            </a:r>
            <a:r>
              <a:rPr lang="sl-SI" sz="2800" dirty="0">
                <a:latin typeface="+mn-lt"/>
                <a:cs typeface="Arial" charset="0"/>
              </a:rPr>
              <a:t>– antifagocitno dejstvo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protein F </a:t>
            </a:r>
            <a:r>
              <a:rPr lang="sl-SI" sz="2800" dirty="0">
                <a:latin typeface="+mn-lt"/>
                <a:cs typeface="Arial" charset="0"/>
              </a:rPr>
              <a:t>– adherencija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 smtClean="0">
                <a:latin typeface="+mn-lt"/>
                <a:cs typeface="Arial" charset="0"/>
              </a:rPr>
              <a:t>pirogeni toksin</a:t>
            </a:r>
            <a:r>
              <a:rPr lang="sr-Latn-RS" sz="2800" dirty="0" smtClean="0">
                <a:latin typeface="+mn-lt"/>
                <a:cs typeface="Arial" charset="0"/>
              </a:rPr>
              <a:t> - šarlah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12291" name="Picture 4" descr="gram_beta_str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35052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0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>
            <a:off x="6217309" y="1586001"/>
            <a:ext cx="2819400" cy="11430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66800" y="490537"/>
            <a:ext cx="56344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Toksin toksičnog šok sindroma </a:t>
            </a:r>
            <a:r>
              <a:rPr lang="en-U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-1</a:t>
            </a:r>
            <a:endParaRPr lang="en-US" sz="2400" b="1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sz="2400" b="1" i="1" dirty="0" err="1" smtClean="0">
                <a:solidFill>
                  <a:srgbClr val="FF7C80"/>
                </a:solidFill>
                <a:latin typeface="+mn-lt"/>
                <a:cs typeface="Arial" charset="0"/>
              </a:rPr>
              <a:t>Staphylococc</a:t>
            </a:r>
            <a:r>
              <a:rPr lang="sr-Latn-RS" sz="2400" b="1" i="1" dirty="0" smtClean="0">
                <a:solidFill>
                  <a:srgbClr val="FF7C80"/>
                </a:solidFill>
                <a:latin typeface="+mn-lt"/>
                <a:cs typeface="Arial" charset="0"/>
              </a:rPr>
              <a:t>us</a:t>
            </a:r>
            <a:r>
              <a:rPr lang="en-US" sz="2400" b="1" i="1" dirty="0" smtClean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- </a:t>
            </a:r>
            <a:r>
              <a:rPr lang="en-US" sz="2400" b="1" dirty="0" err="1" smtClean="0">
                <a:solidFill>
                  <a:srgbClr val="FF7C80"/>
                </a:solidFill>
                <a:latin typeface="+mn-lt"/>
                <a:cs typeface="Arial" charset="0"/>
              </a:rPr>
              <a:t>enteroto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ksin</a:t>
            </a:r>
            <a:endParaRPr lang="en-US" sz="2400" b="1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sz="2400" b="1" i="1" dirty="0" err="1" smtClean="0">
                <a:solidFill>
                  <a:srgbClr val="FF7C80"/>
                </a:solidFill>
                <a:latin typeface="+mn-lt"/>
                <a:cs typeface="Arial" charset="0"/>
              </a:rPr>
              <a:t>Staphylococc</a:t>
            </a:r>
            <a:r>
              <a:rPr lang="sr-Latn-RS" sz="2400" b="1" i="1" dirty="0" smtClean="0">
                <a:solidFill>
                  <a:srgbClr val="FF7C80"/>
                </a:solidFill>
                <a:latin typeface="+mn-lt"/>
                <a:cs typeface="Arial" charset="0"/>
              </a:rPr>
              <a:t>us 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– 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</a:rPr>
              <a:t>eksfolijativni toksin</a:t>
            </a:r>
            <a:endParaRPr lang="en-US" sz="2400" b="1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sz="2400" b="1" i="1" dirty="0" err="1" smtClean="0">
                <a:solidFill>
                  <a:srgbClr val="FF7C80"/>
                </a:solidFill>
                <a:latin typeface="+mn-lt"/>
                <a:cs typeface="Arial" charset="0"/>
              </a:rPr>
              <a:t>Streptococ</a:t>
            </a:r>
            <a:r>
              <a:rPr lang="sr-Latn-RS" sz="2400" b="1" i="1" dirty="0" smtClean="0">
                <a:solidFill>
                  <a:srgbClr val="FF7C80"/>
                </a:solidFill>
                <a:latin typeface="+mn-lt"/>
                <a:cs typeface="Arial" charset="0"/>
              </a:rPr>
              <a:t>cus 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– </a:t>
            </a:r>
            <a:r>
              <a:rPr lang="en-U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p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irogeni </a:t>
            </a:r>
            <a:r>
              <a:rPr lang="en-U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e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gz</a:t>
            </a:r>
            <a:r>
              <a:rPr lang="en-US" sz="2400" b="1" dirty="0" err="1" smtClean="0">
                <a:solidFill>
                  <a:srgbClr val="FF7C80"/>
                </a:solidFill>
                <a:latin typeface="+mn-lt"/>
                <a:cs typeface="Arial" charset="0"/>
              </a:rPr>
              <a:t>oto</a:t>
            </a:r>
            <a:r>
              <a:rPr lang="sr-Latn-R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ksini </a:t>
            </a:r>
            <a:r>
              <a:rPr lang="en-US" sz="2400" b="1" dirty="0" smtClean="0">
                <a:solidFill>
                  <a:srgbClr val="FF7C80"/>
                </a:solidFill>
                <a:latin typeface="+mn-lt"/>
                <a:cs typeface="Arial" charset="0"/>
              </a:rPr>
              <a:t>A-C</a:t>
            </a:r>
            <a:endParaRPr lang="en-US" sz="2400" b="1" dirty="0">
              <a:solidFill>
                <a:srgbClr val="FF7C80"/>
              </a:solidFill>
              <a:latin typeface="+mn-lt"/>
              <a:cs typeface="Arial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226053" y="1904018"/>
            <a:ext cx="2752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7C80"/>
                </a:solidFill>
                <a:latin typeface="+mj-lt"/>
                <a:cs typeface="Arial" charset="0"/>
              </a:rPr>
              <a:t>SUPERANTIGE</a:t>
            </a:r>
            <a:r>
              <a:rPr lang="sr-Latn-CS" sz="2400" b="1" dirty="0">
                <a:solidFill>
                  <a:srgbClr val="FF7C80"/>
                </a:solidFill>
                <a:latin typeface="+mj-lt"/>
                <a:cs typeface="Arial" charset="0"/>
              </a:rPr>
              <a:t>NI</a:t>
            </a:r>
            <a:endParaRPr lang="en-US" sz="2400" b="1" dirty="0">
              <a:solidFill>
                <a:srgbClr val="FF7C80"/>
              </a:solidFill>
              <a:latin typeface="+mj-lt"/>
              <a:cs typeface="Arial" charset="0"/>
            </a:endParaRPr>
          </a:p>
        </p:txBody>
      </p:sp>
      <p:pic>
        <p:nvPicPr>
          <p:cNvPr id="13317" name="Picture 7" descr="Superantigeni Y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6" y="2209800"/>
            <a:ext cx="5524253" cy="392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6"/>
          <p:cNvSpPr txBox="1">
            <a:spLocks noChangeArrowheads="1"/>
          </p:cNvSpPr>
          <p:nvPr/>
        </p:nvSpPr>
        <p:spPr bwMode="auto">
          <a:xfrm>
            <a:off x="457200" y="533400"/>
            <a:ext cx="74676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	Laboratorijska dijagnostika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osetljive na isušivanje nakon uzorkovanja materijal se stavlja u transportnu podlogu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direktni mikroskopski preparat iz materijala bojenje po Gramu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14339" name="Picture 1027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23449"/>
            <a:ext cx="34512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28" descr="STRABS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17653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slid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42445"/>
            <a:ext cx="3810000" cy="28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8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81000" y="2708275"/>
            <a:ext cx="8763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Izolacija na krvnom agaru ili selektivnom krvnom agaru, Edwards podloga –inkubisanje na 37</a:t>
            </a:r>
            <a:r>
              <a:rPr lang="sl-SI" sz="2800" baseline="30000" dirty="0">
                <a:latin typeface="+mn-lt"/>
                <a:cs typeface="Arial" charset="0"/>
              </a:rPr>
              <a:t>o</a:t>
            </a:r>
            <a:r>
              <a:rPr lang="sl-SI" sz="2800" dirty="0">
                <a:latin typeface="+mn-lt"/>
                <a:cs typeface="Arial" charset="0"/>
              </a:rPr>
              <a:t>C, aerobna sredina 24-48h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male, providne kolonije, koje mogu biti i mukozne</a:t>
            </a:r>
            <a:endParaRPr lang="en-US" sz="3200" dirty="0">
              <a:latin typeface="+mn-lt"/>
              <a:cs typeface="Arial" charset="0"/>
            </a:endParaRPr>
          </a:p>
        </p:txBody>
      </p:sp>
      <p:pic>
        <p:nvPicPr>
          <p:cNvPr id="15363" name="Picture 5" descr="betahemol_cl-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691869"/>
            <a:ext cx="17526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gammahemol_cl-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95850"/>
            <a:ext cx="177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Krvni S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3816"/>
            <a:ext cx="3319462" cy="21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5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87630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chemeClr val="accent1"/>
                </a:solidFill>
                <a:cs typeface="Arial" charset="0"/>
              </a:rPr>
              <a:t>	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	</a:t>
            </a:r>
            <a:r>
              <a:rPr lang="sl-SI" sz="3200" b="1" dirty="0">
                <a:solidFill>
                  <a:srgbClr val="FF5050"/>
                </a:solidFill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sl-SI" sz="3200" dirty="0"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16387" name="Picture 5" descr="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59055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85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33400" y="2438400"/>
            <a:ext cx="8763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ne rastu na MacConkey agaru </a:t>
            </a:r>
            <a:r>
              <a:rPr lang="sl-SI" sz="2800" dirty="0">
                <a:latin typeface="+mn-lt"/>
                <a:cs typeface="Arial" charset="0"/>
              </a:rPr>
              <a:t>izuzev </a:t>
            </a:r>
            <a:r>
              <a:rPr lang="sl-SI" sz="2800" i="1" dirty="0">
                <a:latin typeface="+mn-lt"/>
                <a:cs typeface="Arial" charset="0"/>
              </a:rPr>
              <a:t>Enterococcus faecalis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katalaza negativne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ispitivanje Lancefield grupe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biohemijske reakcije </a:t>
            </a:r>
            <a:r>
              <a:rPr lang="sl-SI" sz="2800" dirty="0">
                <a:latin typeface="+mn-lt"/>
                <a:cs typeface="Arial" charset="0"/>
              </a:rPr>
              <a:t>– fermentacija šećera (trehaloza, sorbitol, laktoza, maltoza...), hidroliza eskulina i Na-hipurata, osetljivost na bacitracin i optohin</a:t>
            </a:r>
          </a:p>
        </p:txBody>
      </p:sp>
      <p:pic>
        <p:nvPicPr>
          <p:cNvPr id="17411" name="Picture 6" descr="gammahemol-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806"/>
            <a:ext cx="199866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betahemol-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8401"/>
            <a:ext cx="19161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3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65517" y="609600"/>
            <a:ext cx="73152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b="1" dirty="0" smtClean="0">
                <a:solidFill>
                  <a:srgbClr val="FF7C80"/>
                </a:solidFill>
                <a:latin typeface="+mn-lt"/>
                <a:cs typeface="Arial" charset="0"/>
              </a:rPr>
              <a:t>CAMP </a:t>
            </a:r>
            <a:r>
              <a:rPr lang="sl-SI" sz="3200" b="1" dirty="0">
                <a:solidFill>
                  <a:srgbClr val="FF7C80"/>
                </a:solidFill>
                <a:latin typeface="+mn-lt"/>
                <a:cs typeface="Arial" charset="0"/>
              </a:rPr>
              <a:t>test </a:t>
            </a:r>
            <a:r>
              <a:rPr lang="sl-SI" sz="2800" dirty="0">
                <a:latin typeface="+mn-lt"/>
                <a:cs typeface="Arial" charset="0"/>
              </a:rPr>
              <a:t>– sinergizam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toksina </a:t>
            </a:r>
            <a:r>
              <a:rPr lang="sl-SI" sz="2800" i="1" dirty="0">
                <a:latin typeface="+mn-lt"/>
                <a:cs typeface="Arial" charset="0"/>
              </a:rPr>
              <a:t>Staphylococcu</a:t>
            </a:r>
            <a:r>
              <a:rPr lang="sl-SI" sz="2800" dirty="0">
                <a:latin typeface="+mn-lt"/>
                <a:cs typeface="Arial" charset="0"/>
              </a:rPr>
              <a:t>s i toksina </a:t>
            </a:r>
            <a:r>
              <a:rPr lang="sl-SI" sz="2800" i="1" dirty="0">
                <a:latin typeface="+mn-lt"/>
                <a:cs typeface="Arial" charset="0"/>
              </a:rPr>
              <a:t>S.agalactiae </a:t>
            </a:r>
            <a:r>
              <a:rPr lang="sl-SI" sz="2800" dirty="0">
                <a:latin typeface="+mn-lt"/>
                <a:cs typeface="Arial" charset="0"/>
              </a:rPr>
              <a:t>– CAMP protein- </a:t>
            </a:r>
            <a:r>
              <a:rPr lang="sl-SI" sz="2800" dirty="0" smtClean="0">
                <a:latin typeface="+mn-lt"/>
                <a:cs typeface="Arial" charset="0"/>
              </a:rPr>
              <a:t>kocitolozini</a:t>
            </a:r>
            <a:endParaRPr lang="en-US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2800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75" y="2209800"/>
            <a:ext cx="7159283" cy="38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33400" y="620713"/>
            <a:ext cx="861060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chemeClr val="accent1"/>
                </a:solidFill>
                <a:latin typeface="Times New Roman" pitchFamily="18" charset="0"/>
                <a:cs typeface="Arial" charset="0"/>
              </a:rPr>
              <a:t>     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Prouzrokuju                                                            	kod domaćih </a:t>
            </a:r>
            <a:r>
              <a:rPr lang="sl-SI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životinja</a:t>
            </a:r>
            <a:r>
              <a:rPr lang="en-US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+mn-lt"/>
                <a:cs typeface="Arial" charset="0"/>
              </a:rPr>
              <a:t> </a:t>
            </a:r>
            <a:endParaRPr lang="sr-Latn-CS" sz="32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r-Latn-RS" sz="2800" dirty="0" smtClean="0">
                <a:solidFill>
                  <a:srgbClr val="FF7C80"/>
                </a:solidFill>
                <a:latin typeface="+mn-lt"/>
                <a:cs typeface="Arial" charset="0"/>
              </a:rPr>
              <a:t>- </a:t>
            </a:r>
            <a:r>
              <a:rPr lang="sr-Latn-RS" sz="2800" b="1" dirty="0" smtClean="0">
                <a:solidFill>
                  <a:srgbClr val="FF7C80"/>
                </a:solidFill>
                <a:latin typeface="+mn-lt"/>
                <a:cs typeface="Arial" charset="0"/>
              </a:rPr>
              <a:t>i</a:t>
            </a:r>
            <a:r>
              <a:rPr lang="en-US" sz="2800" b="1" dirty="0" err="1" smtClean="0">
                <a:solidFill>
                  <a:srgbClr val="FF7C80"/>
                </a:solidFill>
                <a:latin typeface="+mn-lt"/>
                <a:cs typeface="Arial" charset="0"/>
              </a:rPr>
              <a:t>nfekcije</a:t>
            </a:r>
            <a:r>
              <a:rPr lang="en-US" sz="2800" b="1" dirty="0" smtClean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FF7C80"/>
                </a:solidFill>
                <a:latin typeface="+mn-lt"/>
                <a:cs typeface="Arial" charset="0"/>
              </a:rPr>
              <a:t>gornjih</a:t>
            </a:r>
            <a:r>
              <a:rPr lang="en-US" sz="2800" b="1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FF7C80"/>
                </a:solidFill>
                <a:latin typeface="+mn-lt"/>
                <a:cs typeface="Arial" charset="0"/>
              </a:rPr>
              <a:t>delova</a:t>
            </a:r>
            <a:r>
              <a:rPr lang="en-US" sz="2800" b="1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FF7C80"/>
                </a:solidFill>
                <a:latin typeface="+mn-lt"/>
                <a:cs typeface="Arial" charset="0"/>
              </a:rPr>
              <a:t>respiratornog</a:t>
            </a:r>
            <a:r>
              <a:rPr lang="en-US" sz="2800" b="1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FF7C80"/>
                </a:solidFill>
                <a:latin typeface="+mn-lt"/>
                <a:cs typeface="Arial" charset="0"/>
              </a:rPr>
              <a:t>trakta</a:t>
            </a:r>
            <a:r>
              <a:rPr lang="en-US" sz="2800" b="1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FF7C80"/>
                </a:solidFill>
                <a:latin typeface="+mn-lt"/>
                <a:cs typeface="Arial" charset="0"/>
              </a:rPr>
              <a:t>pra</a:t>
            </a: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ćenih </a:t>
            </a:r>
            <a:r>
              <a:rPr lang="sl-SI" sz="2800" b="1" dirty="0" smtClean="0">
                <a:solidFill>
                  <a:srgbClr val="FF7C80"/>
                </a:solidFill>
                <a:latin typeface="+mn-lt"/>
                <a:cs typeface="Arial" charset="0"/>
              </a:rPr>
              <a:t>limfadenitisom</a:t>
            </a:r>
            <a:endParaRPr lang="sl-SI" sz="2800" b="1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neonatalne respiratorne i septikemične infekcije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sekundarne infekcije - pneumonia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gnojne infekcije- </a:t>
            </a:r>
            <a:r>
              <a:rPr lang="sl-SI" sz="2800" dirty="0">
                <a:latin typeface="+mn-lt"/>
                <a:cs typeface="Arial" charset="0"/>
              </a:rPr>
              <a:t>mastitis, metritis, </a:t>
            </a:r>
            <a:r>
              <a:rPr lang="sl-SI" sz="2800" dirty="0" smtClean="0">
                <a:latin typeface="+mn-lt"/>
                <a:cs typeface="Arial" charset="0"/>
              </a:rPr>
              <a:t>poliartritis</a:t>
            </a:r>
            <a:r>
              <a:rPr lang="sl-SI" sz="2800" dirty="0">
                <a:latin typeface="+mn-lt"/>
                <a:cs typeface="Arial" charset="0"/>
              </a:rPr>
              <a:t>, meningitis...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3075" name="Picture 6" descr="Image52"/>
          <p:cNvPicPr>
            <a:picLocks noChangeAspect="1" noChangeArrowheads="1"/>
          </p:cNvPicPr>
          <p:nvPr/>
        </p:nvPicPr>
        <p:blipFill>
          <a:blip r:embed="rId3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4813"/>
            <a:ext cx="2857500" cy="21431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65517" y="609600"/>
            <a:ext cx="73152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b="1" dirty="0" smtClean="0">
                <a:solidFill>
                  <a:srgbClr val="FF7C80"/>
                </a:solidFill>
                <a:latin typeface="+mn-lt"/>
                <a:cs typeface="Arial" charset="0"/>
              </a:rPr>
              <a:t>CAMP </a:t>
            </a:r>
            <a:r>
              <a:rPr lang="sl-SI" sz="3200" b="1" dirty="0">
                <a:solidFill>
                  <a:srgbClr val="FF7C80"/>
                </a:solidFill>
                <a:latin typeface="+mn-lt"/>
                <a:cs typeface="Arial" charset="0"/>
              </a:rPr>
              <a:t>test </a:t>
            </a:r>
            <a:r>
              <a:rPr lang="sl-SI" sz="2800" dirty="0">
                <a:latin typeface="+mn-lt"/>
                <a:cs typeface="Arial" charset="0"/>
              </a:rPr>
              <a:t>– sinergizam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toksina </a:t>
            </a:r>
            <a:r>
              <a:rPr lang="sl-SI" sz="2800" i="1" dirty="0">
                <a:latin typeface="+mn-lt"/>
                <a:cs typeface="Arial" charset="0"/>
              </a:rPr>
              <a:t>Staphylococcu</a:t>
            </a:r>
            <a:r>
              <a:rPr lang="sl-SI" sz="2800" dirty="0">
                <a:latin typeface="+mn-lt"/>
                <a:cs typeface="Arial" charset="0"/>
              </a:rPr>
              <a:t>s i toksina </a:t>
            </a:r>
            <a:r>
              <a:rPr lang="sl-SI" sz="2800" i="1" dirty="0">
                <a:latin typeface="+mn-lt"/>
                <a:cs typeface="Arial" charset="0"/>
              </a:rPr>
              <a:t>S.agalactiae </a:t>
            </a:r>
            <a:r>
              <a:rPr lang="sl-SI" sz="2800" dirty="0">
                <a:latin typeface="+mn-lt"/>
                <a:cs typeface="Arial" charset="0"/>
              </a:rPr>
              <a:t>– CAMP protein- </a:t>
            </a:r>
            <a:r>
              <a:rPr lang="sl-SI" sz="2800" dirty="0" smtClean="0">
                <a:latin typeface="+mn-lt"/>
                <a:cs typeface="Arial" charset="0"/>
              </a:rPr>
              <a:t>kocitolozini</a:t>
            </a:r>
            <a:endParaRPr lang="en-US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2800" dirty="0">
              <a:cs typeface="Arial" charset="0"/>
            </a:endParaRPr>
          </a:p>
        </p:txBody>
      </p:sp>
      <p:pic>
        <p:nvPicPr>
          <p:cNvPr id="18435" name="Picture 3" descr="CAMP 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4800600" cy="29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9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457200"/>
            <a:ext cx="83439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3200" dirty="0">
                <a:cs typeface="Arial" charset="0"/>
              </a:rPr>
              <a:t>	</a:t>
            </a:r>
            <a:r>
              <a:rPr lang="en-US" sz="3200" b="1" dirty="0" err="1">
                <a:solidFill>
                  <a:srgbClr val="FF5050"/>
                </a:solidFill>
                <a:latin typeface="+mn-lt"/>
                <a:cs typeface="Arial" charset="0"/>
              </a:rPr>
              <a:t>Naj</a:t>
            </a:r>
            <a:r>
              <a:rPr lang="sl-SI" sz="3200" b="1" dirty="0">
                <a:solidFill>
                  <a:srgbClr val="FF5050"/>
                </a:solidFill>
                <a:latin typeface="+mn-lt"/>
                <a:cs typeface="Arial" charset="0"/>
              </a:rPr>
              <a:t>značajnije </a:t>
            </a:r>
            <a:r>
              <a:rPr lang="sl-SI" sz="3200" b="1" i="1" dirty="0" smtClean="0">
                <a:solidFill>
                  <a:srgbClr val="FF5050"/>
                </a:solidFill>
                <a:latin typeface="+mn-lt"/>
                <a:cs typeface="Arial" charset="0"/>
              </a:rPr>
              <a:t>Streptococcus</a:t>
            </a:r>
            <a:r>
              <a:rPr lang="sl-SI" sz="3200" b="1" dirty="0" smtClean="0">
                <a:solidFill>
                  <a:srgbClr val="FF5050"/>
                </a:solidFill>
                <a:latin typeface="+mn-lt"/>
                <a:cs typeface="Arial" charset="0"/>
              </a:rPr>
              <a:t> spp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	Lancefield grupa A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3200" b="1" i="1" dirty="0">
                <a:solidFill>
                  <a:srgbClr val="FF3300"/>
                </a:solidFill>
                <a:latin typeface="+mn-lt"/>
                <a:cs typeface="Arial" charset="0"/>
              </a:rPr>
              <a:t>S.pyogenes</a:t>
            </a:r>
            <a:r>
              <a:rPr lang="sl-SI" sz="3200" b="1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ljudi</a:t>
            </a:r>
            <a:r>
              <a:rPr lang="sl-SI" sz="2800" dirty="0">
                <a:latin typeface="+mn-lt"/>
                <a:cs typeface="Arial" charset="0"/>
              </a:rPr>
              <a:t> - šarlah, septična upala grla, reumatska groznica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goveda </a:t>
            </a:r>
            <a:r>
              <a:rPr lang="sl-SI" sz="2800" dirty="0">
                <a:latin typeface="+mn-lt"/>
                <a:cs typeface="Arial" charset="0"/>
              </a:rPr>
              <a:t>– mastitis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psi</a:t>
            </a:r>
            <a:r>
              <a:rPr lang="sl-SI" sz="2800" dirty="0">
                <a:solidFill>
                  <a:srgbClr val="FFFF99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dirty="0" smtClean="0">
                <a:latin typeface="+mn-lt"/>
                <a:cs typeface="Arial" charset="0"/>
              </a:rPr>
              <a:t>tonsilitis</a:t>
            </a: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ždrebad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 smtClean="0">
                <a:latin typeface="+mn-lt"/>
                <a:cs typeface="Arial" charset="0"/>
              </a:rPr>
              <a:t>l</a:t>
            </a:r>
            <a:r>
              <a:rPr lang="en-GB" sz="2800" dirty="0" err="1" smtClean="0">
                <a:latin typeface="+mn-lt"/>
                <a:cs typeface="Arial" charset="0"/>
              </a:rPr>
              <a:t>imf</a:t>
            </a:r>
            <a:r>
              <a:rPr lang="sl-SI" sz="2800" dirty="0" smtClean="0">
                <a:latin typeface="+mn-lt"/>
                <a:cs typeface="Arial" charset="0"/>
              </a:rPr>
              <a:t>angitis</a:t>
            </a:r>
            <a:r>
              <a:rPr lang="sl-SI" sz="3200" dirty="0" smtClean="0">
                <a:latin typeface="+mn-lt"/>
                <a:cs typeface="Arial" charset="0"/>
              </a:rPr>
              <a:t> </a:t>
            </a:r>
            <a:r>
              <a:rPr lang="sl-SI" sz="3200" dirty="0">
                <a:latin typeface="Times New Roman" pitchFamily="18" charset="0"/>
                <a:cs typeface="Arial" charset="0"/>
              </a:rPr>
              <a:t>	 </a:t>
            </a: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19459" name="Picture 8" descr="str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91" y="3657601"/>
            <a:ext cx="4674209" cy="213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9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98488" y="381000"/>
            <a:ext cx="79248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sl-SI" sz="3200" dirty="0">
                <a:solidFill>
                  <a:srgbClr val="002060"/>
                </a:solidFill>
                <a:latin typeface="+mn-lt"/>
                <a:cs typeface="Arial" charset="0"/>
              </a:rPr>
              <a:t>	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Lancefield grupa </a:t>
            </a:r>
            <a:r>
              <a:rPr lang="sl-SI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B</a:t>
            </a:r>
            <a:endParaRPr lang="sl-SI" sz="3200" b="1" dirty="0">
              <a:solidFill>
                <a:srgbClr val="D60093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3300"/>
                </a:solidFill>
                <a:latin typeface="+mn-lt"/>
                <a:cs typeface="Arial" charset="0"/>
              </a:rPr>
              <a:t>S.agalactiae</a:t>
            </a: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dirty="0">
                <a:latin typeface="Symbol" pitchFamily="18" charset="2"/>
                <a:cs typeface="Arial" charset="0"/>
              </a:rPr>
              <a:t>b (a,g) </a:t>
            </a:r>
            <a:r>
              <a:rPr lang="sl-SI" sz="2800" dirty="0"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krave, ovce, koze – hroničan mastitis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ljudi, psi – neonatalna septikemija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CAMP </a:t>
            </a:r>
            <a:r>
              <a:rPr lang="en-GB" sz="2800" b="1" dirty="0" smtClean="0">
                <a:solidFill>
                  <a:srgbClr val="002060"/>
                </a:solidFill>
                <a:latin typeface="+mn-lt"/>
              </a:rPr>
              <a:t>test</a:t>
            </a:r>
            <a:endParaRPr lang="en-US" sz="28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20483" name="Picture 3" descr="CA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08992"/>
            <a:ext cx="3395663" cy="285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7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85800" y="457200"/>
            <a:ext cx="77724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	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Lancefield grupa C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S.dysgalactiae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a (b ,g) </a:t>
            </a:r>
            <a:r>
              <a:rPr lang="sl-SI" sz="2800" dirty="0"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goveda – akutni mastitis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jagnjad – </a:t>
            </a:r>
            <a:r>
              <a:rPr lang="sl-SI" sz="2800" dirty="0" smtClean="0">
                <a:latin typeface="+mn-lt"/>
                <a:cs typeface="Arial" charset="0"/>
              </a:rPr>
              <a:t>pol</a:t>
            </a:r>
            <a:r>
              <a:rPr lang="en-GB" sz="2800" dirty="0" err="1" smtClean="0">
                <a:latin typeface="+mn-lt"/>
                <a:cs typeface="Arial" charset="0"/>
              </a:rPr>
              <a:t>i</a:t>
            </a:r>
            <a:r>
              <a:rPr lang="sl-SI" sz="2800" dirty="0" smtClean="0">
                <a:latin typeface="+mn-lt"/>
                <a:cs typeface="Arial" charset="0"/>
              </a:rPr>
              <a:t>artritis</a:t>
            </a: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S.equisimilis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 (</a:t>
            </a: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S.dysgalactiae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3200" b="1" dirty="0">
                <a:solidFill>
                  <a:srgbClr val="FF5050"/>
                </a:solidFill>
                <a:latin typeface="+mn-lt"/>
                <a:cs typeface="Arial" charset="0"/>
              </a:rPr>
              <a:t>subsp.</a:t>
            </a: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equisimilis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)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konji – apcesi, endometritis, mastitis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svinje, goveda, psi, ptice – gnojne infekcije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2" name="Picture 4" descr="Streptococcus beta 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23955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0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3820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S.zooepidemicus </a:t>
            </a:r>
            <a:r>
              <a:rPr lang="sl-SI" sz="3200" dirty="0" smtClean="0">
                <a:solidFill>
                  <a:srgbClr val="FF5050"/>
                </a:solidFill>
                <a:latin typeface="+mn-lt"/>
                <a:cs typeface="Arial" charset="0"/>
              </a:rPr>
              <a:t>(</a:t>
            </a:r>
            <a:r>
              <a:rPr lang="sl-SI" sz="3200" b="1" i="1" dirty="0" smtClean="0">
                <a:solidFill>
                  <a:srgbClr val="FF5050"/>
                </a:solidFill>
                <a:latin typeface="+mn-lt"/>
                <a:cs typeface="Arial" charset="0"/>
              </a:rPr>
              <a:t>S.equi</a:t>
            </a:r>
            <a:r>
              <a:rPr lang="sl-SI" sz="3200" b="1" dirty="0" smtClean="0">
                <a:solidFill>
                  <a:srgbClr val="FF5050"/>
                </a:solidFill>
                <a:latin typeface="+mn-lt"/>
                <a:cs typeface="Arial" charset="0"/>
              </a:rPr>
              <a:t> subsp. </a:t>
            </a:r>
            <a:r>
              <a:rPr lang="sl-SI" sz="3200" b="1" i="1" dirty="0" smtClean="0">
                <a:solidFill>
                  <a:srgbClr val="FF5050"/>
                </a:solidFill>
                <a:latin typeface="+mn-lt"/>
                <a:cs typeface="Arial" charset="0"/>
              </a:rPr>
              <a:t>zooepidemicus</a:t>
            </a:r>
            <a:r>
              <a:rPr lang="sl-SI" sz="3200" dirty="0" smtClean="0">
                <a:solidFill>
                  <a:srgbClr val="FF5050"/>
                </a:solidFill>
                <a:latin typeface="+mn-lt"/>
                <a:cs typeface="Arial" charset="0"/>
              </a:rPr>
              <a:t>)</a:t>
            </a:r>
            <a:r>
              <a:rPr lang="en-US" sz="3200" dirty="0" smtClean="0">
                <a:solidFill>
                  <a:srgbClr val="FF5050"/>
                </a:solidFill>
                <a:latin typeface="+mn-lt"/>
                <a:cs typeface="Arial" charset="0"/>
              </a:rPr>
              <a:t>           </a:t>
            </a:r>
            <a:r>
              <a:rPr lang="sl-SI" sz="2800" dirty="0" smtClean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hemoliza</a:t>
            </a:r>
            <a:r>
              <a:rPr lang="en-US" sz="2800" dirty="0">
                <a:latin typeface="+mn-lt"/>
                <a:cs typeface="Arial" charset="0"/>
              </a:rPr>
              <a:t>       </a:t>
            </a:r>
            <a:r>
              <a:rPr lang="sl-SI" sz="2800" dirty="0">
                <a:latin typeface="+mn-lt"/>
                <a:cs typeface="Arial" charset="0"/>
              </a:rPr>
              <a:t>konji – mastitis, pneumonia, </a:t>
            </a:r>
            <a:r>
              <a:rPr lang="sl-SI" sz="2800" dirty="0" smtClean="0">
                <a:latin typeface="+mn-lt"/>
                <a:cs typeface="Arial" charset="0"/>
              </a:rPr>
              <a:t>infekcije </a:t>
            </a:r>
            <a:r>
              <a:rPr lang="sl-SI" sz="2800" dirty="0">
                <a:latin typeface="+mn-lt"/>
                <a:cs typeface="Arial" charset="0"/>
              </a:rPr>
              <a:t>pupka</a:t>
            </a:r>
            <a:r>
              <a:rPr lang="en-US" sz="2800" dirty="0">
                <a:latin typeface="+mn-lt"/>
                <a:cs typeface="Arial" charset="0"/>
              </a:rPr>
              <a:t>      </a:t>
            </a:r>
            <a:r>
              <a:rPr lang="sl-SI" sz="2800" dirty="0">
                <a:latin typeface="+mn-lt"/>
                <a:cs typeface="Arial" charset="0"/>
              </a:rPr>
              <a:t>goveda, jagnjad, svinje, živina – gnojne infekcije, septikemija </a:t>
            </a:r>
            <a:endParaRPr lang="en-US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3300"/>
                </a:solidFill>
                <a:latin typeface="+mn-lt"/>
                <a:cs typeface="Arial" charset="0"/>
              </a:rPr>
              <a:t>S.equi (S.equi </a:t>
            </a:r>
            <a:r>
              <a:rPr lang="sl-SI" sz="3200" b="1" dirty="0">
                <a:solidFill>
                  <a:srgbClr val="FF3300"/>
                </a:solidFill>
                <a:latin typeface="+mn-lt"/>
                <a:cs typeface="Arial" charset="0"/>
              </a:rPr>
              <a:t>subsp. </a:t>
            </a:r>
            <a:r>
              <a:rPr lang="sl-SI" sz="3200" b="1" i="1" dirty="0">
                <a:solidFill>
                  <a:srgbClr val="FF3300"/>
                </a:solidFill>
                <a:latin typeface="+mn-lt"/>
                <a:cs typeface="Arial" charset="0"/>
              </a:rPr>
              <a:t>equi)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hemoliza</a:t>
            </a:r>
            <a:r>
              <a:rPr lang="en-US" sz="2800" dirty="0">
                <a:latin typeface="+mn-lt"/>
                <a:cs typeface="Arial" charset="0"/>
              </a:rPr>
              <a:t>         </a:t>
            </a:r>
            <a:r>
              <a:rPr lang="sl-SI" sz="2800" dirty="0">
                <a:latin typeface="+mn-lt"/>
                <a:cs typeface="Arial" charset="0"/>
              </a:rPr>
              <a:t>konji - ždrebećak, gnojne infekcije</a:t>
            </a:r>
          </a:p>
          <a:p>
            <a:pPr>
              <a:spcBef>
                <a:spcPct val="50000"/>
              </a:spcBef>
              <a:defRPr/>
            </a:pPr>
            <a:endParaRPr lang="en-US" sz="3200" dirty="0">
              <a:solidFill>
                <a:srgbClr val="FF505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dirty="0">
              <a:solidFill>
                <a:srgbClr val="FF5050"/>
              </a:solidFill>
              <a:latin typeface="+mn-lt"/>
              <a:cs typeface="Arial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6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2514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8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09600" y="319088"/>
            <a:ext cx="83058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cs typeface="Arial" charset="0"/>
              </a:rPr>
              <a:t>	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Lancefield grupa D</a:t>
            </a:r>
          </a:p>
          <a:p>
            <a:pPr>
              <a:spcBef>
                <a:spcPct val="50000"/>
              </a:spcBef>
              <a:defRPr/>
            </a:pPr>
            <a:endParaRPr lang="sl-SI" sz="1000" dirty="0">
              <a:solidFill>
                <a:srgbClr val="D60093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Enterococcus faecalis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a (b ,g) </a:t>
            </a:r>
            <a:r>
              <a:rPr lang="sl-SI" sz="2800" dirty="0"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brojne vrste životinja i ljudi – oportunističke infekcije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3300"/>
                </a:solidFill>
                <a:latin typeface="+mn-lt"/>
                <a:cs typeface="Arial" charset="0"/>
              </a:rPr>
              <a:t>S.suis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a (b) </a:t>
            </a:r>
            <a:r>
              <a:rPr lang="sl-SI" sz="2800" dirty="0"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svinje – septikemija, meningitis, arthritis, bronchopneumonia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goveda, ovce, konji, mačke – gnojne infekcije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ljudi – septikemija, meningitis</a:t>
            </a:r>
            <a:endParaRPr lang="en-US" sz="28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81000" y="457200"/>
            <a:ext cx="8534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cs typeface="Arial" charset="0"/>
              </a:rPr>
              <a:t>	</a:t>
            </a:r>
            <a:endParaRPr lang="en-GB" sz="3200" dirty="0" smtClean="0">
              <a:solidFill>
                <a:srgbClr val="D60093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Lancefield 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grupa </a:t>
            </a:r>
            <a:r>
              <a:rPr lang="sl-SI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E</a:t>
            </a:r>
            <a:endParaRPr lang="sl-SI" sz="3200" dirty="0">
              <a:solidFill>
                <a:srgbClr val="FF0066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S.porcinus</a:t>
            </a: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</a:t>
            </a:r>
            <a:r>
              <a:rPr lang="sl-SI" sz="2800" dirty="0">
                <a:latin typeface="Symbol" pitchFamily="18" charset="2"/>
                <a:cs typeface="Arial" charset="0"/>
              </a:rPr>
              <a:t> b </a:t>
            </a:r>
            <a:r>
              <a:rPr lang="sl-SI" sz="2800" dirty="0"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svinje – submandibularni lympadenitis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S.canis</a:t>
            </a: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dirty="0">
                <a:latin typeface="Symbol" pitchFamily="18" charset="2"/>
                <a:cs typeface="Arial" charset="0"/>
              </a:rPr>
              <a:t>b</a:t>
            </a:r>
            <a:r>
              <a:rPr lang="sl-SI" sz="2800" dirty="0">
                <a:latin typeface="+mn-lt"/>
                <a:cs typeface="Arial" charset="0"/>
              </a:rPr>
              <a:t> 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mesožderi – neonatalna septikemija, gnojne infekcije, toksični šok sindrom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24579" name="Picture 7" descr="Krvni agar 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7644"/>
            <a:ext cx="302895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2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80772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+mn-lt"/>
                <a:cs typeface="Arial" charset="0"/>
              </a:rPr>
              <a:t>	</a:t>
            </a:r>
            <a:r>
              <a:rPr lang="sl-SI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Izvan 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Lancefield </a:t>
            </a:r>
            <a:r>
              <a:rPr lang="sl-SI" sz="3200" b="1" dirty="0" smtClean="0">
                <a:solidFill>
                  <a:srgbClr val="002060"/>
                </a:solidFill>
                <a:latin typeface="+mn-lt"/>
                <a:cs typeface="Arial" charset="0"/>
              </a:rPr>
              <a:t>grupa</a:t>
            </a:r>
            <a:endParaRPr lang="en-GB" sz="3200" b="1" dirty="0" smtClean="0">
              <a:solidFill>
                <a:srgbClr val="00206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b="1" i="1" dirty="0" smtClean="0">
                <a:solidFill>
                  <a:srgbClr val="FF5050"/>
                </a:solidFill>
                <a:latin typeface="+mn-lt"/>
                <a:cs typeface="Arial" charset="0"/>
              </a:rPr>
              <a:t>S.uberis</a:t>
            </a:r>
            <a:r>
              <a:rPr lang="sl-SI" sz="3200" dirty="0" smtClean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Symbol" pitchFamily="18" charset="2"/>
                <a:cs typeface="Arial" charset="0"/>
              </a:rPr>
              <a:t>a (g) </a:t>
            </a:r>
            <a:r>
              <a:rPr lang="sl-SI" sz="2800" dirty="0">
                <a:latin typeface="+mn-lt"/>
                <a:cs typeface="Arial" charset="0"/>
              </a:rPr>
              <a:t>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goveda - mastitis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S.pneumoniae</a:t>
            </a: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dirty="0">
                <a:latin typeface="Symbol" pitchFamily="18" charset="2"/>
                <a:cs typeface="Arial" charset="0"/>
              </a:rPr>
              <a:t>a</a:t>
            </a:r>
            <a:r>
              <a:rPr lang="sl-SI" sz="2800" dirty="0">
                <a:latin typeface="+mn-lt"/>
                <a:cs typeface="Arial" charset="0"/>
              </a:rPr>
              <a:t> hemoliza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Ljudi, primati–septikemija, pneumonia, meningitis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25603" name="Picture 4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46" y="3735765"/>
            <a:ext cx="33909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2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04800" y="1447800"/>
            <a:ext cx="8382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+mn-lt"/>
                <a:cs typeface="Arial" charset="0"/>
              </a:rPr>
              <a:t>	</a:t>
            </a:r>
            <a:r>
              <a:rPr lang="sl-SI" sz="3200" b="1" dirty="0">
                <a:solidFill>
                  <a:srgbClr val="FF5050"/>
                </a:solidFill>
                <a:latin typeface="+mn-lt"/>
                <a:cs typeface="Arial" charset="0"/>
              </a:rPr>
              <a:t>I</a:t>
            </a: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nfekcije</a:t>
            </a:r>
          </a:p>
          <a:p>
            <a:pPr>
              <a:spcBef>
                <a:spcPct val="50000"/>
              </a:spcBef>
              <a:defRPr/>
            </a:pPr>
            <a:endParaRPr lang="sl-SI" sz="2800" dirty="0">
              <a:solidFill>
                <a:srgbClr val="D60093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Primarne </a:t>
            </a:r>
            <a:r>
              <a:rPr lang="sl-SI" sz="2800" dirty="0">
                <a:latin typeface="+mn-lt"/>
                <a:cs typeface="Arial" charset="0"/>
              </a:rPr>
              <a:t>– ždrebećak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Sekundarne</a:t>
            </a:r>
            <a:r>
              <a:rPr lang="sl-SI" sz="2800" dirty="0">
                <a:latin typeface="+mn-lt"/>
                <a:cs typeface="Arial" charset="0"/>
              </a:rPr>
              <a:t> – </a:t>
            </a:r>
            <a:r>
              <a:rPr lang="sl-SI" sz="2800" dirty="0" smtClean="0">
                <a:latin typeface="+mn-lt"/>
                <a:cs typeface="Arial" charset="0"/>
              </a:rPr>
              <a:t>pne</a:t>
            </a:r>
            <a:r>
              <a:rPr lang="en-GB" sz="2800" dirty="0" err="1" smtClean="0">
                <a:latin typeface="+mn-lt"/>
                <a:cs typeface="Arial" charset="0"/>
              </a:rPr>
              <a:t>umonija</a:t>
            </a:r>
            <a:r>
              <a:rPr lang="en-GB" sz="2800" dirty="0" smtClean="0">
                <a:latin typeface="+mn-lt"/>
                <a:cs typeface="Arial" charset="0"/>
              </a:rPr>
              <a:t> </a:t>
            </a:r>
            <a:r>
              <a:rPr lang="sl-SI" sz="2800" dirty="0" smtClean="0">
                <a:latin typeface="+mn-lt"/>
                <a:cs typeface="Arial" charset="0"/>
              </a:rPr>
              <a:t>nakon </a:t>
            </a:r>
            <a:r>
              <a:rPr lang="sl-SI" sz="2800" dirty="0">
                <a:latin typeface="+mn-lt"/>
                <a:cs typeface="Arial" charset="0"/>
              </a:rPr>
              <a:t>virusne infekcije</a:t>
            </a:r>
          </a:p>
        </p:txBody>
      </p:sp>
      <p:pic>
        <p:nvPicPr>
          <p:cNvPr id="26627" name="Picture 3" descr="prase du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37063"/>
            <a:ext cx="27051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00068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260350"/>
            <a:ext cx="20637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7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09600" y="533400"/>
            <a:ext cx="828357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cs typeface="Arial" charset="0"/>
              </a:rPr>
              <a:t>	</a:t>
            </a:r>
            <a:r>
              <a:rPr lang="sl-SI" sz="3200" dirty="0">
                <a:solidFill>
                  <a:schemeClr val="tx2">
                    <a:lumMod val="90000"/>
                  </a:schemeClr>
                </a:solidFill>
                <a:latin typeface="+mn-lt"/>
                <a:cs typeface="Arial" charset="0"/>
              </a:rPr>
              <a:t>Najznačajnije bolesti</a:t>
            </a:r>
          </a:p>
          <a:p>
            <a:pPr>
              <a:spcBef>
                <a:spcPct val="50000"/>
              </a:spcBef>
              <a:defRPr/>
            </a:pPr>
            <a:endParaRPr lang="sl-SI" sz="2800" dirty="0">
              <a:solidFill>
                <a:schemeClr val="accent1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konji </a:t>
            </a:r>
            <a:r>
              <a:rPr lang="sl-SI" sz="2800" dirty="0">
                <a:latin typeface="+mn-lt"/>
                <a:cs typeface="Arial" charset="0"/>
              </a:rPr>
              <a:t>– ždrebećak </a:t>
            </a:r>
            <a:r>
              <a:rPr lang="sl-SI" sz="2800" b="1" i="1" dirty="0">
                <a:solidFill>
                  <a:srgbClr val="FF0000"/>
                </a:solidFill>
                <a:latin typeface="+mn-lt"/>
                <a:cs typeface="Arial" charset="0"/>
              </a:rPr>
              <a:t>S.equi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svinje </a:t>
            </a: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b="1" i="1" dirty="0">
                <a:solidFill>
                  <a:srgbClr val="FF0000"/>
                </a:solidFill>
                <a:latin typeface="+mn-lt"/>
                <a:cs typeface="Arial" charset="0"/>
              </a:rPr>
              <a:t>S.suis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dva biotipa I i II, 34 serotipa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goveda </a:t>
            </a:r>
            <a:r>
              <a:rPr lang="sl-SI" sz="2800" dirty="0">
                <a:latin typeface="+mn-lt"/>
                <a:cs typeface="Arial" charset="0"/>
              </a:rPr>
              <a:t>– mastitis </a:t>
            </a:r>
            <a:endParaRPr lang="en-US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b="1" i="1" dirty="0">
                <a:solidFill>
                  <a:srgbClr val="FF0000"/>
                </a:solidFill>
                <a:latin typeface="+mn-lt"/>
                <a:cs typeface="Arial" charset="0"/>
              </a:rPr>
              <a:t>S.agalactiae, </a:t>
            </a:r>
            <a:r>
              <a:rPr lang="sl-SI" sz="2800" b="1" i="1" dirty="0">
                <a:solidFill>
                  <a:srgbClr val="FF5050"/>
                </a:solidFill>
                <a:latin typeface="+mn-lt"/>
                <a:cs typeface="Arial" charset="0"/>
              </a:rPr>
              <a:t>S.dysgalactiae, S.uberis, E.faecalis, </a:t>
            </a:r>
            <a:r>
              <a:rPr lang="sl-SI" sz="2800" b="1" i="1" dirty="0">
                <a:solidFill>
                  <a:srgbClr val="FF0000"/>
                </a:solidFill>
                <a:latin typeface="+mn-lt"/>
                <a:cs typeface="Arial" charset="0"/>
              </a:rPr>
              <a:t>S.pyogenes</a:t>
            </a:r>
            <a:r>
              <a:rPr lang="sl-SI" sz="2800" b="1" i="1" dirty="0">
                <a:solidFill>
                  <a:srgbClr val="FF5050"/>
                </a:solidFill>
                <a:latin typeface="+mn-lt"/>
                <a:cs typeface="Arial" charset="0"/>
              </a:rPr>
              <a:t>, S.zooepidemicus </a:t>
            </a:r>
            <a:endParaRPr lang="en-US" sz="2800" b="1" i="1" dirty="0">
              <a:solidFill>
                <a:srgbClr val="FF505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o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676400"/>
            <a:ext cx="3065585" cy="39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001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+mj-lt"/>
                <a:cs typeface="Arial" charset="0"/>
              </a:rPr>
              <a:t>	</a:t>
            </a:r>
            <a:r>
              <a:rPr lang="sl-SI" sz="3200" dirty="0">
                <a:solidFill>
                  <a:srgbClr val="002060"/>
                </a:solidFill>
                <a:latin typeface="+mj-lt"/>
                <a:cs typeface="Arial" charset="0"/>
              </a:rPr>
              <a:t>U grupu morfološki sličnih bakterija 	spadaju tri roda </a:t>
            </a: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+mj-lt"/>
                <a:cs typeface="Arial" charset="0"/>
              </a:rPr>
              <a:t>	</a:t>
            </a:r>
            <a:r>
              <a:rPr lang="sl-SI" sz="3200" b="1" dirty="0">
                <a:solidFill>
                  <a:srgbClr val="FF7C80"/>
                </a:solidFill>
                <a:latin typeface="+mj-lt"/>
                <a:cs typeface="Arial" charset="0"/>
              </a:rPr>
              <a:t>- </a:t>
            </a:r>
            <a:r>
              <a:rPr lang="sl-SI" sz="3200" b="1" i="1" dirty="0">
                <a:solidFill>
                  <a:srgbClr val="FF7C80"/>
                </a:solidFill>
                <a:latin typeface="+mj-lt"/>
                <a:cs typeface="Arial" charset="0"/>
              </a:rPr>
              <a:t>Streptococcus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7C80"/>
                </a:solidFill>
                <a:latin typeface="+mj-lt"/>
                <a:cs typeface="Arial" charset="0"/>
              </a:rPr>
              <a:t>	- Enterococcus</a:t>
            </a:r>
          </a:p>
          <a:p>
            <a:pPr>
              <a:spcBef>
                <a:spcPct val="50000"/>
              </a:spcBef>
              <a:defRPr/>
            </a:pPr>
            <a:r>
              <a:rPr lang="sl-SI" sz="3200" b="1" i="1" dirty="0">
                <a:solidFill>
                  <a:srgbClr val="FF7C80"/>
                </a:solidFill>
                <a:latin typeface="+mj-lt"/>
                <a:cs typeface="Arial" charset="0"/>
              </a:rPr>
              <a:t>	- Peptosteptococcus</a:t>
            </a: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 </a:t>
            </a:r>
            <a:endParaRPr lang="en-US" sz="3200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82296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FF5050"/>
                </a:solidFill>
                <a:latin typeface="Times New Roman" pitchFamily="18" charset="0"/>
                <a:cs typeface="Arial" charset="0"/>
              </a:rPr>
              <a:t>	</a:t>
            </a: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Imunski aspekti i </a:t>
            </a:r>
            <a:r>
              <a:rPr lang="sl-SI" sz="3200" dirty="0" smtClean="0">
                <a:solidFill>
                  <a:srgbClr val="FF5050"/>
                </a:solidFill>
                <a:latin typeface="+mn-lt"/>
                <a:cs typeface="Arial" charset="0"/>
              </a:rPr>
              <a:t>terapija</a:t>
            </a:r>
            <a:endParaRPr lang="sl-SI" sz="3200" dirty="0">
              <a:solidFill>
                <a:srgbClr val="D60093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ljudi – komplikacije – reumatska groznica, akutni glomerulonephritis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konji- </a:t>
            </a:r>
            <a:r>
              <a:rPr lang="en-US" sz="2800" b="1" dirty="0" err="1">
                <a:solidFill>
                  <a:srgbClr val="002060"/>
                </a:solidFill>
                <a:latin typeface="+mn-lt"/>
                <a:cs typeface="Arial" charset="0"/>
              </a:rPr>
              <a:t>hemo</a:t>
            </a:r>
            <a:r>
              <a:rPr lang="sr-Latn-CS" sz="2800" b="1" dirty="0">
                <a:solidFill>
                  <a:srgbClr val="002060"/>
                </a:solidFill>
                <a:latin typeface="+mn-lt"/>
                <a:cs typeface="Arial" charset="0"/>
              </a:rPr>
              <a:t>ragična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purpura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vakcinacija – </a:t>
            </a:r>
            <a:r>
              <a:rPr lang="sl-SI" sz="2800" dirty="0">
                <a:latin typeface="+mn-lt"/>
                <a:cs typeface="Arial" charset="0"/>
              </a:rPr>
              <a:t>baktericini i M-protein ždrebećak</a:t>
            </a:r>
            <a:endParaRPr lang="sl-SI" sz="2800" dirty="0">
              <a:solidFill>
                <a:srgbClr val="D60093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-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antibiotska terapija </a:t>
            </a:r>
            <a:r>
              <a:rPr lang="sl-SI" sz="2800" dirty="0">
                <a:latin typeface="+mn-lt"/>
                <a:cs typeface="Arial" charset="0"/>
              </a:rPr>
              <a:t>– penicillin G, ampicillin, cephalosporini, trimethoprim-sulfa preparati</a:t>
            </a:r>
            <a:endParaRPr lang="en-US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en-US" sz="3200" b="1" i="1" dirty="0" smtClean="0">
                <a:solidFill>
                  <a:srgbClr val="FF7C80"/>
                </a:solidFill>
                <a:latin typeface="+mn-lt"/>
              </a:rPr>
              <a:t>Lactobacillus</a:t>
            </a:r>
            <a:r>
              <a:rPr lang="sr-Latn-CS" sz="3200" b="1" i="1" dirty="0" smtClean="0">
                <a:solidFill>
                  <a:srgbClr val="FF7C80"/>
                </a:solidFill>
                <a:latin typeface="+mn-lt"/>
              </a:rPr>
              <a:t> </a:t>
            </a:r>
            <a:r>
              <a:rPr lang="sr-Latn-CS" sz="3200" b="1" dirty="0" smtClean="0">
                <a:solidFill>
                  <a:srgbClr val="FF7C80"/>
                </a:solidFill>
                <a:latin typeface="+mn-lt"/>
              </a:rPr>
              <a:t>spp</a:t>
            </a:r>
            <a:endParaRPr lang="en-US" sz="32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8344" y="1266951"/>
            <a:ext cx="8068456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r-Latn-CS" altLang="en-US" sz="2800" dirty="0" smtClean="0"/>
              <a:t>Dugi, tanki, nesporogeni 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Gram pozitivni štapići</a:t>
            </a:r>
            <a:r>
              <a:rPr lang="sr-Latn-CS" altLang="en-US" sz="2800" dirty="0" smtClean="0"/>
              <a:t>, koji mogu da formiraju i lance</a:t>
            </a:r>
          </a:p>
          <a:p>
            <a:pPr>
              <a:lnSpc>
                <a:spcPct val="80000"/>
              </a:lnSpc>
            </a:pPr>
            <a:r>
              <a:rPr lang="sr-Latn-CS" altLang="en-US" sz="2800" dirty="0" smtClean="0"/>
              <a:t>Aerotolerantni anaerobi, katalaza negativni</a:t>
            </a:r>
          </a:p>
          <a:p>
            <a:pPr>
              <a:lnSpc>
                <a:spcPct val="80000"/>
              </a:lnSpc>
            </a:pPr>
            <a:r>
              <a:rPr lang="sr-Latn-CS" altLang="en-US" sz="2800" dirty="0" smtClean="0"/>
              <a:t>Komenalni mikroorganizmi – veoma važan mikroorganizam flore digestivnog trakta</a:t>
            </a:r>
          </a:p>
          <a:p>
            <a:pPr>
              <a:lnSpc>
                <a:spcPct val="80000"/>
              </a:lnSpc>
            </a:pPr>
            <a:r>
              <a:rPr lang="sr-Latn-CS" altLang="en-US" sz="2800" dirty="0" smtClean="0"/>
              <a:t>Primena u industriji – mlečni proizvodi</a:t>
            </a:r>
          </a:p>
        </p:txBody>
      </p:sp>
      <p:pic>
        <p:nvPicPr>
          <p:cNvPr id="29700" name="Picture 12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56" y="3831576"/>
            <a:ext cx="3267135" cy="24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53" y="4114800"/>
            <a:ext cx="2236662" cy="214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186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200" b="1" i="1" dirty="0" smtClean="0">
                <a:solidFill>
                  <a:srgbClr val="FF7C80"/>
                </a:solidFill>
              </a:rPr>
              <a:t>Lactobacillus </a:t>
            </a:r>
            <a:r>
              <a:rPr lang="en-US" altLang="en-US" sz="3200" b="1" i="1" dirty="0" err="1" smtClean="0">
                <a:solidFill>
                  <a:srgbClr val="FF7C80"/>
                </a:solidFill>
              </a:rPr>
              <a:t>bulgaricus</a:t>
            </a:r>
            <a:endParaRPr lang="en-US" altLang="en-US" sz="3200" b="1" i="1" dirty="0" smtClean="0">
              <a:solidFill>
                <a:srgbClr val="FF7C80"/>
              </a:solidFill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1905000" y="914400"/>
            <a:ext cx="6465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400" dirty="0">
                <a:latin typeface="+mn-lt"/>
              </a:rPr>
              <a:t>(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Lactobacillus </a:t>
            </a:r>
            <a:r>
              <a:rPr lang="en-US" altLang="en-US" sz="2400" b="1" i="1" dirty="0" err="1">
                <a:solidFill>
                  <a:srgbClr val="002060"/>
                </a:solidFill>
                <a:latin typeface="+mn-lt"/>
              </a:rPr>
              <a:t>delbrueckii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subspecies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+mn-lt"/>
              </a:rPr>
              <a:t>bulgaricus</a:t>
            </a:r>
            <a:r>
              <a:rPr lang="bg-BG" altLang="en-US" sz="2400" b="1" i="1" dirty="0">
                <a:solidFill>
                  <a:srgbClr val="002060"/>
                </a:solidFill>
                <a:latin typeface="+mn-lt"/>
              </a:rPr>
              <a:t>)</a:t>
            </a:r>
            <a:endParaRPr lang="en-US" altLang="en-US" sz="24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24" name="Picture 2" descr="C:\Documents and Settings\Vladimir\Desktop\PREzentaciq po biologiq - mlechno-kisela fermentaciq\10G0029_lo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74894"/>
            <a:ext cx="4343400" cy="346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07809" y="5061186"/>
            <a:ext cx="4953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400" b="1" i="1" dirty="0">
                <a:solidFill>
                  <a:srgbClr val="002060"/>
                </a:solidFill>
                <a:latin typeface="+mn-lt"/>
                <a:cs typeface="Arial" charset="0"/>
              </a:rPr>
              <a:t>Lactobacillus acidophilus</a:t>
            </a:r>
          </a:p>
          <a:p>
            <a:pPr marL="342900" indent="-342900">
              <a:defRPr/>
            </a:pPr>
            <a:r>
              <a:rPr lang="en-US" sz="2400" b="1" i="1" dirty="0">
                <a:solidFill>
                  <a:srgbClr val="002060"/>
                </a:solidFill>
                <a:latin typeface="+mn-lt"/>
                <a:cs typeface="Arial" charset="0"/>
              </a:rPr>
              <a:t>Lactobacillus </a:t>
            </a:r>
            <a:r>
              <a:rPr lang="en-US" sz="2400" b="1" i="1" dirty="0" err="1">
                <a:solidFill>
                  <a:srgbClr val="002060"/>
                </a:solidFill>
                <a:latin typeface="+mn-lt"/>
                <a:cs typeface="Arial" charset="0"/>
              </a:rPr>
              <a:t>casei</a:t>
            </a:r>
            <a:endParaRPr lang="sr-Latn-CS" sz="2400" b="1" i="1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marL="342900" indent="-342900">
              <a:defRPr/>
            </a:pPr>
            <a:r>
              <a:rPr lang="sr-Latn-CS" sz="2400" b="1" i="1" dirty="0">
                <a:solidFill>
                  <a:srgbClr val="002060"/>
                </a:solidFill>
                <a:latin typeface="+mn-lt"/>
                <a:cs typeface="Arial" charset="0"/>
              </a:rPr>
              <a:t>Lactobacillus thermophilus</a:t>
            </a:r>
            <a:endParaRPr lang="en-US" sz="2400" b="1" i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3908425"/>
            <a:ext cx="3551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28559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609600" y="685800"/>
            <a:ext cx="480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7C80"/>
                </a:solidFill>
                <a:latin typeface="+mn-lt"/>
                <a:cs typeface="Times New Roman" pitchFamily="18" charset="0"/>
              </a:rPr>
              <a:t>Elie</a:t>
            </a:r>
            <a:r>
              <a:rPr lang="en-US" sz="2400" b="1" dirty="0">
                <a:solidFill>
                  <a:srgbClr val="FF7C80"/>
                </a:solidFill>
                <a:latin typeface="+mn-lt"/>
                <a:cs typeface="Times New Roman" pitchFamily="18" charset="0"/>
              </a:rPr>
              <a:t> Metchnikoff  (1845-1916</a:t>
            </a:r>
            <a:r>
              <a:rPr lang="en-US" sz="2400" dirty="0">
                <a:solidFill>
                  <a:srgbClr val="FF7C80"/>
                </a:solidFill>
                <a:latin typeface="+mn-lt"/>
                <a:cs typeface="Times New Roman" pitchFamily="18" charset="0"/>
              </a:rPr>
              <a:t>)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3" descr="C:\Documents and Settings\Vladimir\Desktop\PREzentaciq po biologiq - mlechno-kisela fermentaciq\yogur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89071"/>
            <a:ext cx="178435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762000" y="9906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sr-Latn-CS" altLang="en-US" sz="3600" b="1" dirty="0" smtClean="0">
                <a:solidFill>
                  <a:srgbClr val="FF7C80"/>
                </a:solidFill>
              </a:rPr>
              <a:t>Probiotici – suplementi hrani </a:t>
            </a:r>
            <a:r>
              <a:rPr lang="en-GB" altLang="en-US" sz="3600" b="1" dirty="0" smtClean="0">
                <a:solidFill>
                  <a:srgbClr val="FF7C80"/>
                </a:solidFill>
              </a:rPr>
              <a:t/>
            </a:r>
            <a:br>
              <a:rPr lang="en-GB" altLang="en-US" sz="3600" b="1" dirty="0" smtClean="0">
                <a:solidFill>
                  <a:srgbClr val="FF7C80"/>
                </a:solidFill>
              </a:rPr>
            </a:br>
            <a:r>
              <a:rPr lang="sr-Latn-CS" altLang="en-US" sz="3600" b="1" dirty="0" smtClean="0">
                <a:solidFill>
                  <a:srgbClr val="FF7C80"/>
                </a:solidFill>
              </a:rPr>
              <a:t>plemenite bakterije i kvasci</a:t>
            </a:r>
            <a:r>
              <a:rPr lang="en-US" altLang="en-US" sz="3600" b="1" dirty="0" smtClean="0">
                <a:solidFill>
                  <a:srgbClr val="FF7C80"/>
                </a:solidFill>
              </a:rPr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4294967295"/>
          </p:nvPr>
        </p:nvSpPr>
        <p:spPr>
          <a:xfrm>
            <a:off x="914400" y="2332038"/>
            <a:ext cx="8229600" cy="4525962"/>
          </a:xfrm>
        </p:spPr>
        <p:txBody>
          <a:bodyPr/>
          <a:lstStyle/>
          <a:p>
            <a:r>
              <a:rPr lang="sr-Latn-CS" altLang="en-US" sz="2400" b="1" i="1" dirty="0" smtClean="0">
                <a:solidFill>
                  <a:srgbClr val="002060"/>
                </a:solidFill>
              </a:rPr>
              <a:t>	</a:t>
            </a:r>
            <a:r>
              <a:rPr lang="en-US" altLang="en-US" b="1" i="1" dirty="0" smtClean="0">
                <a:solidFill>
                  <a:srgbClr val="002060"/>
                </a:solidFill>
              </a:rPr>
              <a:t>Bifidobacterium</a:t>
            </a:r>
            <a:endParaRPr lang="en-US" altLang="en-US" b="1" i="1" dirty="0">
              <a:solidFill>
                <a:srgbClr val="002060"/>
              </a:solidFill>
            </a:endParaRPr>
          </a:p>
          <a:p>
            <a:r>
              <a:rPr lang="en-US" altLang="en-US" b="1" i="1" dirty="0">
                <a:solidFill>
                  <a:srgbClr val="002060"/>
                </a:solidFill>
              </a:rPr>
              <a:t>	Lactobacillus</a:t>
            </a:r>
          </a:p>
          <a:p>
            <a:r>
              <a:rPr lang="en-US" altLang="en-US" b="1" i="1" dirty="0">
                <a:solidFill>
                  <a:srgbClr val="002060"/>
                </a:solidFill>
              </a:rPr>
              <a:t>	</a:t>
            </a:r>
            <a:r>
              <a:rPr lang="en-US" altLang="en-US" b="1" i="1" dirty="0" err="1">
                <a:solidFill>
                  <a:srgbClr val="002060"/>
                </a:solidFill>
              </a:rPr>
              <a:t>Lactococcus</a:t>
            </a:r>
            <a:endParaRPr lang="en-US" altLang="en-US" b="1" i="1" dirty="0">
              <a:solidFill>
                <a:srgbClr val="002060"/>
              </a:solidFill>
            </a:endParaRPr>
          </a:p>
          <a:p>
            <a:r>
              <a:rPr lang="en-US" altLang="en-US" b="1" i="1" dirty="0">
                <a:solidFill>
                  <a:srgbClr val="002060"/>
                </a:solidFill>
              </a:rPr>
              <a:t>	Saccharomyces</a:t>
            </a:r>
          </a:p>
          <a:p>
            <a:r>
              <a:rPr lang="en-US" altLang="en-US" b="1" i="1" dirty="0">
                <a:solidFill>
                  <a:srgbClr val="002060"/>
                </a:solidFill>
              </a:rPr>
              <a:t>	Streptococcus </a:t>
            </a:r>
          </a:p>
          <a:p>
            <a:r>
              <a:rPr lang="en-US" altLang="en-US" b="1" i="1" dirty="0">
                <a:solidFill>
                  <a:srgbClr val="002060"/>
                </a:solidFill>
              </a:rPr>
              <a:t>  </a:t>
            </a:r>
            <a:r>
              <a:rPr lang="en-US" altLang="en-US" b="1" i="1" dirty="0" err="1">
                <a:solidFill>
                  <a:srgbClr val="002060"/>
                </a:solidFill>
              </a:rPr>
              <a:t>Thermophilus</a:t>
            </a:r>
            <a:endParaRPr lang="en-US" altLang="en-US" b="1" i="1" dirty="0">
              <a:solidFill>
                <a:srgbClr val="002060"/>
              </a:solidFill>
            </a:endParaRPr>
          </a:p>
          <a:p>
            <a:r>
              <a:rPr lang="en-US" altLang="en-US" b="1" i="1" dirty="0">
                <a:solidFill>
                  <a:srgbClr val="002060"/>
                </a:solidFill>
              </a:rPr>
              <a:t>	Enterococcus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133600"/>
            <a:ext cx="4147894" cy="170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84" y="407259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4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" y="511968"/>
            <a:ext cx="85344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n-lt"/>
                <a:ea typeface="DotumChe" pitchFamily="49" charset="-127"/>
                <a:cs typeface="Arial" charset="0"/>
              </a:rPr>
              <a:t>	</a:t>
            </a:r>
            <a:r>
              <a:rPr lang="sr-Latn-RS" sz="2800" dirty="0" smtClean="0">
                <a:latin typeface="+mn-lt"/>
                <a:ea typeface="DotumChe" pitchFamily="49" charset="-127"/>
                <a:cs typeface="Arial" charset="0"/>
              </a:rPr>
              <a:t>                   </a:t>
            </a:r>
            <a:r>
              <a:rPr lang="sl-SI" sz="3200" b="1" i="1" dirty="0" smtClean="0">
                <a:solidFill>
                  <a:srgbClr val="FF5050"/>
                </a:solidFill>
                <a:latin typeface="+mn-lt"/>
                <a:ea typeface="DotumChe" pitchFamily="49" charset="-127"/>
                <a:cs typeface="Arial" charset="0"/>
              </a:rPr>
              <a:t>Listeria</a:t>
            </a:r>
            <a:r>
              <a:rPr lang="en-GB" sz="3200" b="1" i="1" dirty="0" smtClean="0">
                <a:solidFill>
                  <a:srgbClr val="FF5050"/>
                </a:solidFill>
                <a:latin typeface="+mn-lt"/>
                <a:ea typeface="DotumChe" pitchFamily="49" charset="-127"/>
                <a:cs typeface="Arial" charset="0"/>
              </a:rPr>
              <a:t> </a:t>
            </a:r>
            <a:r>
              <a:rPr lang="en-GB" sz="3200" b="1" dirty="0" smtClean="0">
                <a:solidFill>
                  <a:srgbClr val="FF5050"/>
                </a:solidFill>
                <a:latin typeface="+mn-lt"/>
                <a:ea typeface="DotumChe" pitchFamily="49" charset="-127"/>
                <a:cs typeface="Arial" charset="0"/>
              </a:rPr>
              <a:t>spp.</a:t>
            </a:r>
            <a:endParaRPr lang="en-US" sz="3200" b="1" dirty="0">
              <a:solidFill>
                <a:srgbClr val="FF5050"/>
              </a:solidFill>
              <a:latin typeface="+mn-lt"/>
              <a:ea typeface="DotumChe" pitchFamily="49" charset="-127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ea typeface="DotumChe" pitchFamily="49" charset="-127"/>
                <a:cs typeface="Arial" charset="0"/>
              </a:rPr>
              <a:t> Listerioza</a:t>
            </a:r>
            <a:r>
              <a:rPr lang="en-US" sz="2800" dirty="0">
                <a:latin typeface="+mn-lt"/>
                <a:ea typeface="DotumChe" pitchFamily="49" charset="-127"/>
                <a:cs typeface="Arial" charset="0"/>
              </a:rPr>
              <a:t> </a:t>
            </a:r>
            <a:r>
              <a:rPr lang="sl-SI" sz="2800" dirty="0">
                <a:latin typeface="+mn-lt"/>
                <a:ea typeface="DotumChe" pitchFamily="49" charset="-127"/>
                <a:cs typeface="Arial" charset="0"/>
              </a:rPr>
              <a:t>infektivna bolest životinja i ljudi</a:t>
            </a:r>
          </a:p>
          <a:p>
            <a:pPr>
              <a:spcBef>
                <a:spcPct val="50000"/>
              </a:spcBef>
              <a:defRPr/>
            </a:pPr>
            <a:r>
              <a:rPr lang="en-GB" sz="2800" i="1" dirty="0">
                <a:solidFill>
                  <a:srgbClr val="FF0000"/>
                </a:solidFill>
                <a:latin typeface="+mn-lt"/>
                <a:ea typeface="DotumChe" pitchFamily="49" charset="-127"/>
              </a:rPr>
              <a:t>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  <a:ea typeface="DotumChe" pitchFamily="49" charset="-127"/>
              </a:rPr>
              <a:t>            </a:t>
            </a:r>
            <a:r>
              <a:rPr lang="sl-SI" sz="2800" b="1" i="1" dirty="0" smtClean="0">
                <a:solidFill>
                  <a:srgbClr val="FF0000"/>
                </a:solidFill>
                <a:latin typeface="+mn-lt"/>
                <a:ea typeface="DotumChe" pitchFamily="49" charset="-127"/>
              </a:rPr>
              <a:t>L.monocytogenes</a:t>
            </a:r>
            <a:r>
              <a:rPr lang="sl-SI" sz="2800" b="1" i="1" dirty="0">
                <a:solidFill>
                  <a:srgbClr val="FF7C80"/>
                </a:solidFill>
                <a:latin typeface="+mn-lt"/>
                <a:ea typeface="DotumChe" pitchFamily="49" charset="-127"/>
              </a:rPr>
              <a:t>, L.ivanovii, L.innocua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ea typeface="DotumChe" pitchFamily="49" charset="-127"/>
                <a:cs typeface="Arial" charset="0"/>
              </a:rPr>
              <a:t> Tri forme listerioze</a:t>
            </a: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ea typeface="DotumChe" pitchFamily="49" charset="-127"/>
                <a:cs typeface="Arial" charset="0"/>
              </a:rPr>
              <a:t> visceralna-septikemija</a:t>
            </a: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ea typeface="DotumChe" pitchFamily="49" charset="-127"/>
                <a:cs typeface="Arial" charset="0"/>
              </a:rPr>
              <a:t> nervna- meningoencefalitis</a:t>
            </a: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ea typeface="DotumChe" pitchFamily="49" charset="-127"/>
                <a:cs typeface="Arial" charset="0"/>
              </a:rPr>
              <a:t> abortus</a:t>
            </a:r>
            <a:endParaRPr lang="en-US" sz="2800" b="1" dirty="0">
              <a:solidFill>
                <a:srgbClr val="002060"/>
              </a:solidFill>
              <a:latin typeface="+mn-lt"/>
              <a:ea typeface="DotumChe" pitchFamily="49" charset="-127"/>
              <a:cs typeface="Arial" charset="0"/>
            </a:endParaRPr>
          </a:p>
        </p:txBody>
      </p:sp>
      <p:pic>
        <p:nvPicPr>
          <p:cNvPr id="33795" name="Picture 15" descr="COWLI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279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96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Listeria- Gram kul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37338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533400" y="457200"/>
            <a:ext cx="7924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	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Mikroskopske karakteristike 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Gram + bakterija</a:t>
            </a:r>
            <a:r>
              <a:rPr lang="sl-SI" sz="2800" dirty="0">
                <a:latin typeface="+mn-lt"/>
                <a:cs typeface="Arial" charset="0"/>
              </a:rPr>
              <a:t>, difteroidnog kokobacilarnog oblika 0,4-0,5 x 0,5-2 </a:t>
            </a:r>
            <a:r>
              <a:rPr lang="sl-SI" sz="2800" dirty="0">
                <a:latin typeface="Symbol" pitchFamily="18" charset="2"/>
                <a:cs typeface="Arial" charset="0"/>
              </a:rPr>
              <a:t>m</a:t>
            </a:r>
            <a:r>
              <a:rPr lang="sl-SI" sz="2800" dirty="0">
                <a:latin typeface="+mn-lt"/>
                <a:cs typeface="Arial" charset="0"/>
              </a:rPr>
              <a:t>m pokretna, asporogena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34820" name="Picture 1030" descr="Listeria lepa slic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0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78486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Intracelularni parazit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Sposobnost preživljavanja u makrofagima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0066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Listeriolizin O </a:t>
            </a:r>
            <a:r>
              <a:rPr lang="sl-SI" sz="2800" dirty="0">
                <a:latin typeface="+mn-lt"/>
                <a:cs typeface="Arial" charset="0"/>
              </a:rPr>
              <a:t>– hemolizin </a:t>
            </a:r>
            <a:r>
              <a:rPr lang="sl-SI" sz="2800" i="1" dirty="0">
                <a:latin typeface="+mn-lt"/>
                <a:cs typeface="Arial" charset="0"/>
              </a:rPr>
              <a:t>L.monocytogenes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 Ivanolizin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i="1" dirty="0">
                <a:latin typeface="+mn-lt"/>
                <a:cs typeface="Arial" charset="0"/>
              </a:rPr>
              <a:t>L.ivanovii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fosfolipaza C, lecitinaza</a:t>
            </a: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</a:t>
            </a:r>
            <a:endParaRPr lang="en-US" sz="3200" dirty="0"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5843" name="Picture 3" descr="Listerau u PM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124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94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21055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</a:t>
            </a:r>
            <a:r>
              <a:rPr lang="sl-SI" sz="3200" dirty="0">
                <a:solidFill>
                  <a:srgbClr val="FF7C80"/>
                </a:solidFill>
                <a:latin typeface="+mn-lt"/>
                <a:cs typeface="Arial" charset="0"/>
              </a:rPr>
              <a:t>	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Kulturelne karakteristike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fakultativni anaerob, bolji rast uz smanjenu koncentraciju O</a:t>
            </a:r>
            <a:r>
              <a:rPr lang="sl-SI" sz="2800" baseline="-25000" dirty="0">
                <a:latin typeface="+mn-lt"/>
                <a:cs typeface="Arial" charset="0"/>
              </a:rPr>
              <a:t>2</a:t>
            </a:r>
            <a:r>
              <a:rPr lang="sl-SI" sz="2800" dirty="0">
                <a:latin typeface="+mn-lt"/>
                <a:cs typeface="Arial" charset="0"/>
              </a:rPr>
              <a:t> i povećanu CO</a:t>
            </a:r>
            <a:r>
              <a:rPr lang="sl-SI" sz="2800" baseline="-25000" dirty="0">
                <a:latin typeface="+mn-lt"/>
                <a:cs typeface="Arial" charset="0"/>
              </a:rPr>
              <a:t>2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aseline="-250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polutečni agar- </a:t>
            </a: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rast u vidu kišobrana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temperatura rasta 4 - 45 </a:t>
            </a:r>
            <a:r>
              <a:rPr lang="sl-SI" sz="2800" b="1" baseline="30000" dirty="0">
                <a:solidFill>
                  <a:srgbClr val="002060"/>
                </a:solidFill>
                <a:latin typeface="+mn-lt"/>
                <a:cs typeface="Arial" charset="0"/>
              </a:rPr>
              <a:t>0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C                      </a:t>
            </a: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	</a:t>
            </a:r>
            <a:r>
              <a:rPr lang="sl-SI" sz="2800" dirty="0">
                <a:latin typeface="+mn-lt"/>
                <a:cs typeface="Arial" charset="0"/>
              </a:rPr>
              <a:t> 	 	optimalna 30 - 37 </a:t>
            </a:r>
            <a:r>
              <a:rPr lang="sl-SI" sz="2800" baseline="30000" dirty="0">
                <a:latin typeface="+mn-lt"/>
                <a:cs typeface="Arial" charset="0"/>
              </a:rPr>
              <a:t>0</a:t>
            </a:r>
            <a:r>
              <a:rPr lang="sl-SI" sz="2800" dirty="0">
                <a:latin typeface="+mn-lt"/>
                <a:cs typeface="Arial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Tolerišu 0,04% K-telurit, 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  0,025% Ta-acetat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 10% NaCl, 40% žuči, pH 5,5-9,6</a:t>
            </a:r>
          </a:p>
          <a:p>
            <a:pPr>
              <a:spcBef>
                <a:spcPct val="50000"/>
              </a:spcBef>
              <a:defRPr/>
            </a:pPr>
            <a:endParaRPr lang="sl-SI" sz="3200" dirty="0">
              <a:solidFill>
                <a:srgbClr val="FF0066"/>
              </a:solidFill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6867" name="Picture 5" descr="Listeria-polutec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81200"/>
            <a:ext cx="164445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26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78867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- izolacija – hranljivi i krvni agar, 37 </a:t>
            </a:r>
            <a:r>
              <a:rPr lang="sl-SI" sz="2800" baseline="30000" dirty="0">
                <a:latin typeface="+mn-lt"/>
                <a:cs typeface="Arial" charset="0"/>
              </a:rPr>
              <a:t>0</a:t>
            </a:r>
            <a:r>
              <a:rPr lang="sl-SI" sz="2800" dirty="0">
                <a:latin typeface="+mn-lt"/>
                <a:cs typeface="Arial" charset="0"/>
              </a:rPr>
              <a:t>C, 10% CO</a:t>
            </a:r>
            <a:r>
              <a:rPr lang="sl-SI" sz="2800" baseline="-25000" dirty="0">
                <a:latin typeface="+mn-lt"/>
                <a:cs typeface="Arial" charset="0"/>
              </a:rPr>
              <a:t>2</a:t>
            </a: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kontaminirani uzorci                     </a:t>
            </a:r>
            <a:r>
              <a:rPr lang="sl-SI" sz="2800" dirty="0" smtClean="0">
                <a:latin typeface="+mn-lt"/>
                <a:cs typeface="Arial" charset="0"/>
              </a:rPr>
              <a:t>Oxford </a:t>
            </a:r>
            <a:r>
              <a:rPr lang="sl-SI" sz="2800" dirty="0">
                <a:latin typeface="+mn-lt"/>
                <a:cs typeface="Arial" charset="0"/>
              </a:rPr>
              <a:t>podloga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hladno obogaćenje 4 </a:t>
            </a:r>
            <a:r>
              <a:rPr lang="sl-SI" sz="2800" baseline="30000" dirty="0">
                <a:solidFill>
                  <a:srgbClr val="FF5050"/>
                </a:solidFill>
                <a:latin typeface="+mn-lt"/>
                <a:cs typeface="Arial" charset="0"/>
              </a:rPr>
              <a:t>0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Kolonije </a:t>
            </a:r>
            <a:r>
              <a:rPr lang="sl-SI" sz="2800" dirty="0">
                <a:latin typeface="+mn-lt"/>
                <a:cs typeface="Arial" charset="0"/>
              </a:rPr>
              <a:t>                                                                 24 h–0,5 mm sitne,providne                                                     48h-1-2 mm, okrugle,glatke                                         plavkasto-zeleni odsjaj pod                                 uglom od 45</a:t>
            </a:r>
            <a:r>
              <a:rPr lang="sl-SI" sz="2800" baseline="30000" dirty="0">
                <a:latin typeface="+mn-lt"/>
                <a:cs typeface="Arial" charset="0"/>
              </a:rPr>
              <a:t>o</a:t>
            </a:r>
          </a:p>
          <a:p>
            <a:pPr>
              <a:spcBef>
                <a:spcPct val="50000"/>
              </a:spcBef>
              <a:defRPr/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7891" name="Picture 3" descr="List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4" y="16764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644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33400" y="990600"/>
            <a:ext cx="6705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b="1" i="1" dirty="0">
                <a:latin typeface="Times New Roman" pitchFamily="18" charset="0"/>
                <a:cs typeface="Arial" charset="0"/>
              </a:rPr>
              <a:t> </a:t>
            </a:r>
            <a:r>
              <a:rPr lang="sl-SI" sz="3200" b="1" i="1" dirty="0">
                <a:solidFill>
                  <a:srgbClr val="FF7C80"/>
                </a:solidFill>
                <a:latin typeface="+mn-lt"/>
                <a:cs typeface="Arial" charset="0"/>
              </a:rPr>
              <a:t>Streptococcus </a:t>
            </a:r>
            <a:r>
              <a:rPr lang="sl-SI" sz="3200" b="1" dirty="0">
                <a:solidFill>
                  <a:srgbClr val="FF7C80"/>
                </a:solidFill>
                <a:latin typeface="+mn-lt"/>
                <a:cs typeface="Arial" charset="0"/>
              </a:rPr>
              <a:t>spp </a:t>
            </a:r>
            <a:r>
              <a:rPr lang="sl-SI" sz="2800" dirty="0">
                <a:latin typeface="+mn-lt"/>
                <a:cs typeface="Arial" charset="0"/>
              </a:rPr>
              <a:t>- katalaza i oksidaza negativne, fakultativni anaerobi, nepokretne, u podlozi dodatak krvi ili seruma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3200" b="1" i="1" dirty="0">
                <a:solidFill>
                  <a:srgbClr val="FF7C80"/>
                </a:solidFill>
                <a:latin typeface="+mn-lt"/>
                <a:cs typeface="Arial" charset="0"/>
              </a:rPr>
              <a:t>Enterococcus</a:t>
            </a:r>
            <a:r>
              <a:rPr lang="sl-SI" sz="3200" b="1" dirty="0">
                <a:solidFill>
                  <a:srgbClr val="FF7C80"/>
                </a:solidFill>
                <a:latin typeface="+mn-lt"/>
                <a:cs typeface="Arial" charset="0"/>
              </a:rPr>
              <a:t> spp </a:t>
            </a:r>
            <a:r>
              <a:rPr lang="sl-SI" sz="2800" dirty="0">
                <a:latin typeface="+mn-lt"/>
                <a:cs typeface="Arial" charset="0"/>
              </a:rPr>
              <a:t>– crevne streptokoke, tolerišu žučne soli i rastu na MacConkey agaru, neki sojevi pokretni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3200" b="1" i="1" dirty="0">
                <a:solidFill>
                  <a:srgbClr val="FF7C80"/>
                </a:solidFill>
                <a:latin typeface="+mn-lt"/>
                <a:cs typeface="Arial" charset="0"/>
              </a:rPr>
              <a:t>Peptidostreptococcus</a:t>
            </a:r>
            <a:r>
              <a:rPr lang="en-US" sz="3200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3200" dirty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+mn-lt"/>
                <a:cs typeface="Arial" charset="0"/>
              </a:rPr>
              <a:t>anaerobi 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5123" name="Picture 8" descr="ro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1808163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4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868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S-R varijacija R forma-filamentozni oblici 20 </a:t>
            </a:r>
            <a:r>
              <a:rPr lang="sl-SI" sz="2800" dirty="0">
                <a:latin typeface="Symbol" pitchFamily="18" charset="2"/>
                <a:cs typeface="Arial" charset="0"/>
              </a:rPr>
              <a:t>m</a:t>
            </a:r>
            <a:r>
              <a:rPr lang="sl-SI" sz="2800" dirty="0">
                <a:latin typeface="+mn-lt"/>
                <a:cs typeface="Arial" charset="0"/>
              </a:rPr>
              <a:t>m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38915" name="Picture 6" descr="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7950"/>
            <a:ext cx="54102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762000" y="5334000"/>
            <a:ext cx="899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b="1" i="1" dirty="0">
                <a:solidFill>
                  <a:srgbClr val="FF5050"/>
                </a:solidFill>
                <a:latin typeface="+mn-lt"/>
                <a:cs typeface="Arial" charset="0"/>
              </a:rPr>
              <a:t>L.monocytogenes </a:t>
            </a:r>
            <a:r>
              <a:rPr lang="sl-SI" sz="2400" b="1" dirty="0">
                <a:solidFill>
                  <a:srgbClr val="FF7C80"/>
                </a:solidFill>
                <a:latin typeface="+mn-lt"/>
                <a:cs typeface="Arial" charset="0"/>
              </a:rPr>
              <a:t>                  </a:t>
            </a:r>
            <a:r>
              <a:rPr lang="sl-SI" sz="2400" b="1" i="1" dirty="0">
                <a:solidFill>
                  <a:srgbClr val="FF5050"/>
                </a:solidFill>
                <a:latin typeface="+mn-lt"/>
                <a:cs typeface="Arial" charset="0"/>
              </a:rPr>
              <a:t>L.ivanovii</a:t>
            </a:r>
          </a:p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+mn-lt"/>
                <a:cs typeface="Arial" charset="0"/>
              </a:rPr>
              <a:t>uska zona hemolize                šira zona intezivnije hemolize</a:t>
            </a:r>
            <a:endParaRPr lang="en-US" sz="24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2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9600" y="33997"/>
            <a:ext cx="81534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endParaRPr lang="sl-SI" sz="2800" dirty="0">
              <a:solidFill>
                <a:srgbClr val="66FFFF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Biohemijske karakteristike </a:t>
            </a:r>
            <a:r>
              <a:rPr lang="sl-SI" sz="2800" dirty="0">
                <a:latin typeface="+mn-lt"/>
                <a:cs typeface="Arial" charset="0"/>
              </a:rPr>
              <a:t>–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katalaza pozitivne, oksidaza negativne, hidrolizuju eskulin</a:t>
            </a:r>
            <a:r>
              <a:rPr lang="sl-SI" sz="2800" dirty="0">
                <a:solidFill>
                  <a:srgbClr val="FF0066"/>
                </a:solidFill>
                <a:latin typeface="+mn-lt"/>
                <a:cs typeface="Arial" charset="0"/>
              </a:rPr>
              <a:t>,</a:t>
            </a:r>
            <a:r>
              <a:rPr lang="sl-SI" sz="2800" dirty="0">
                <a:latin typeface="+mn-lt"/>
                <a:cs typeface="Arial" charset="0"/>
              </a:rPr>
              <a:t> fermentacija ugljenih hidrata- manitol, ramnoza, ksiloza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Komercijalni kitovi za utvrđivanje biohemijskih karakteristika bakterija – </a:t>
            </a:r>
            <a:r>
              <a:rPr lang="en-GB" sz="2800" dirty="0">
                <a:solidFill>
                  <a:srgbClr val="FF7C80"/>
                </a:solidFill>
                <a:latin typeface="+mn-lt"/>
                <a:cs typeface="Arial" charset="0"/>
              </a:rPr>
              <a:t>API </a:t>
            </a:r>
            <a:r>
              <a:rPr lang="en-GB" sz="2800" dirty="0" err="1">
                <a:solidFill>
                  <a:srgbClr val="FF7C80"/>
                </a:solidFill>
                <a:latin typeface="+mn-lt"/>
                <a:cs typeface="Arial" charset="0"/>
              </a:rPr>
              <a:t>sistem</a:t>
            </a:r>
            <a:r>
              <a:rPr lang="en-GB" sz="2800" dirty="0">
                <a:solidFill>
                  <a:srgbClr val="FF7C80"/>
                </a:solidFill>
                <a:latin typeface="+mn-lt"/>
                <a:cs typeface="Arial" charset="0"/>
              </a:rPr>
              <a:t>- </a:t>
            </a:r>
            <a:r>
              <a:rPr lang="en-GB" sz="2800" dirty="0" err="1">
                <a:solidFill>
                  <a:srgbClr val="FF7C80"/>
                </a:solidFill>
                <a:latin typeface="+mn-lt"/>
                <a:cs typeface="Arial" charset="0"/>
              </a:rPr>
              <a:t>BioMerieux</a:t>
            </a:r>
            <a:endParaRPr lang="sl-SI" sz="2800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D60093"/>
                </a:solidFill>
                <a:latin typeface="+mn-lt"/>
                <a:cs typeface="Arial" charset="0"/>
              </a:rPr>
              <a:t>	</a:t>
            </a:r>
            <a:endParaRPr lang="sl-SI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9939" name="Picture 3" descr="DSC07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665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émolyse par espe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5532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410200"/>
            <a:ext cx="7848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i="1" dirty="0">
                <a:latin typeface="+mn-lt"/>
                <a:cs typeface="Arial" charset="0"/>
              </a:rPr>
              <a:t>L.monocytogenes      </a:t>
            </a:r>
            <a:r>
              <a:rPr lang="en-GB" sz="2400" i="1" dirty="0" smtClean="0">
                <a:latin typeface="+mn-lt"/>
                <a:cs typeface="Arial" charset="0"/>
              </a:rPr>
              <a:t>    </a:t>
            </a:r>
            <a:r>
              <a:rPr lang="sr-Latn-CS" sz="2400" i="1" dirty="0" smtClean="0">
                <a:latin typeface="+mn-lt"/>
                <a:cs typeface="Arial" charset="0"/>
              </a:rPr>
              <a:t>L.ivanovii           </a:t>
            </a:r>
            <a:r>
              <a:rPr lang="en-GB" sz="2400" i="1" dirty="0" smtClean="0">
                <a:latin typeface="+mn-lt"/>
                <a:cs typeface="Arial" charset="0"/>
              </a:rPr>
              <a:t>   </a:t>
            </a:r>
            <a:r>
              <a:rPr lang="sr-Latn-CS" sz="2400" i="1" dirty="0" smtClean="0">
                <a:latin typeface="+mn-lt"/>
                <a:cs typeface="Arial" charset="0"/>
              </a:rPr>
              <a:t>L.innocua</a:t>
            </a:r>
            <a:endParaRPr lang="en-US" sz="2400" i="1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 descr="CAMP- 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381961"/>
            <a:ext cx="2971801" cy="29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027" descr="CAMP- 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87" y="2337413"/>
            <a:ext cx="2971214" cy="301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1028"/>
          <p:cNvSpPr txBox="1">
            <a:spLocks noChangeArrowheads="1"/>
          </p:cNvSpPr>
          <p:nvPr/>
        </p:nvSpPr>
        <p:spPr bwMode="auto">
          <a:xfrm>
            <a:off x="533400" y="330910"/>
            <a:ext cx="84201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Times New Roman" pitchFamily="18" charset="0"/>
                <a:cs typeface="Arial" charset="0"/>
              </a:rPr>
              <a:t>	</a:t>
            </a:r>
            <a:r>
              <a:rPr lang="sl-SI" sz="2400" dirty="0">
                <a:latin typeface="+mn-lt"/>
                <a:cs typeface="Arial" charset="0"/>
              </a:rPr>
              <a:t>		</a:t>
            </a:r>
            <a:r>
              <a:rPr lang="sl-SI" sz="3200" b="1" dirty="0">
                <a:solidFill>
                  <a:srgbClr val="002060"/>
                </a:solidFill>
                <a:latin typeface="+mn-lt"/>
                <a:cs typeface="Arial" charset="0"/>
              </a:rPr>
              <a:t>CAMP test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i="1" dirty="0">
                <a:solidFill>
                  <a:srgbClr val="FF5050"/>
                </a:solidFill>
                <a:latin typeface="+mn-lt"/>
                <a:cs typeface="Arial" charset="0"/>
              </a:rPr>
              <a:t>S.aureus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			</a:t>
            </a:r>
            <a:r>
              <a:rPr lang="en-US" sz="2800" dirty="0">
                <a:solidFill>
                  <a:srgbClr val="FF7C80"/>
                </a:solidFill>
                <a:latin typeface="+mn-lt"/>
                <a:cs typeface="Arial" charset="0"/>
              </a:rPr>
              <a:t>   	</a:t>
            </a:r>
            <a:r>
              <a:rPr lang="sl-SI" sz="2800" b="1" i="1" dirty="0" smtClean="0">
                <a:solidFill>
                  <a:srgbClr val="FF5050"/>
                </a:solidFill>
                <a:latin typeface="+mn-lt"/>
                <a:cs typeface="Arial" charset="0"/>
              </a:rPr>
              <a:t>R.equi</a:t>
            </a:r>
            <a:endParaRPr lang="sl-SI" sz="2800" b="1" i="1" dirty="0">
              <a:solidFill>
                <a:srgbClr val="FF505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000" b="1" dirty="0">
                <a:solidFill>
                  <a:srgbClr val="002060"/>
                </a:solidFill>
                <a:latin typeface="+mn-lt"/>
                <a:cs typeface="Arial" charset="0"/>
              </a:rPr>
              <a:t>Levo </a:t>
            </a:r>
            <a:r>
              <a:rPr lang="sl-SI" sz="2000" b="1" i="1" dirty="0">
                <a:solidFill>
                  <a:srgbClr val="002060"/>
                </a:solidFill>
                <a:latin typeface="+mn-lt"/>
                <a:cs typeface="Arial" charset="0"/>
              </a:rPr>
              <a:t>L.monocytogenes</a:t>
            </a:r>
            <a:r>
              <a:rPr lang="sl-SI" sz="2000" b="1" dirty="0">
                <a:solidFill>
                  <a:srgbClr val="002060"/>
                </a:solidFill>
                <a:latin typeface="+mn-lt"/>
                <a:cs typeface="Arial" charset="0"/>
              </a:rPr>
              <a:t> 		</a:t>
            </a:r>
            <a:r>
              <a:rPr lang="en-US" sz="2000" b="1" dirty="0">
                <a:solidFill>
                  <a:srgbClr val="002060"/>
                </a:solidFill>
                <a:latin typeface="+mn-lt"/>
                <a:cs typeface="Arial" charset="0"/>
              </a:rPr>
              <a:t>	</a:t>
            </a:r>
            <a:r>
              <a:rPr lang="sl-SI" sz="2000" b="1" dirty="0">
                <a:solidFill>
                  <a:srgbClr val="002060"/>
                </a:solidFill>
                <a:latin typeface="+mn-lt"/>
                <a:cs typeface="Arial" charset="0"/>
              </a:rPr>
              <a:t>Levo </a:t>
            </a:r>
            <a:r>
              <a:rPr lang="sl-SI" sz="2000" b="1" i="1" dirty="0">
                <a:solidFill>
                  <a:srgbClr val="002060"/>
                </a:solidFill>
                <a:latin typeface="+mn-lt"/>
                <a:cs typeface="Arial" charset="0"/>
              </a:rPr>
              <a:t>L.monocytogenes </a:t>
            </a:r>
            <a:r>
              <a:rPr lang="sl-SI" sz="2000" b="1" dirty="0">
                <a:solidFill>
                  <a:srgbClr val="002060"/>
                </a:solidFill>
                <a:latin typeface="+mn-lt"/>
                <a:cs typeface="Arial" charset="0"/>
              </a:rPr>
              <a:t>  </a:t>
            </a:r>
            <a:r>
              <a:rPr lang="en-US" sz="2000" b="1" dirty="0">
                <a:solidFill>
                  <a:srgbClr val="002060"/>
                </a:solidFill>
                <a:latin typeface="+mn-lt"/>
                <a:cs typeface="Arial" charset="0"/>
              </a:rPr>
              <a:t>                 </a:t>
            </a:r>
            <a:r>
              <a:rPr lang="sl-SI" sz="2000" b="1" dirty="0">
                <a:solidFill>
                  <a:srgbClr val="002060"/>
                </a:solidFill>
                <a:latin typeface="+mn-lt"/>
                <a:cs typeface="Arial" charset="0"/>
              </a:rPr>
              <a:t>Desno </a:t>
            </a:r>
            <a:r>
              <a:rPr lang="sl-SI" sz="2000" b="1" i="1" dirty="0">
                <a:solidFill>
                  <a:srgbClr val="002060"/>
                </a:solidFill>
                <a:latin typeface="+mn-lt"/>
                <a:cs typeface="Arial" charset="0"/>
              </a:rPr>
              <a:t>L.ivanovii </a:t>
            </a:r>
            <a:r>
              <a:rPr lang="sl-SI" sz="2000" b="1" dirty="0">
                <a:solidFill>
                  <a:srgbClr val="002060"/>
                </a:solidFill>
                <a:latin typeface="+mn-lt"/>
                <a:cs typeface="Arial" charset="0"/>
              </a:rPr>
              <a:t>			</a:t>
            </a:r>
            <a:r>
              <a:rPr lang="sl-SI" sz="2000" b="1" dirty="0" smtClean="0">
                <a:solidFill>
                  <a:srgbClr val="002060"/>
                </a:solidFill>
                <a:latin typeface="+mn-lt"/>
                <a:cs typeface="Arial" charset="0"/>
              </a:rPr>
              <a:t>Desno </a:t>
            </a:r>
            <a:r>
              <a:rPr lang="sl-SI" sz="2000" b="1" i="1" dirty="0">
                <a:solidFill>
                  <a:srgbClr val="002060"/>
                </a:solidFill>
                <a:latin typeface="+mn-lt"/>
                <a:cs typeface="Arial" charset="0"/>
              </a:rPr>
              <a:t>L.ivanovii </a:t>
            </a:r>
            <a:endParaRPr lang="en-US" sz="2000" b="1" i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8" y="5400714"/>
            <a:ext cx="8099475" cy="10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b="1" i="1" dirty="0">
                <a:solidFill>
                  <a:srgbClr val="FF5050"/>
                </a:solidFill>
                <a:latin typeface="+mn-lt"/>
                <a:cs typeface="Arial" charset="0"/>
              </a:rPr>
              <a:t>L.monocytogenes</a:t>
            </a:r>
            <a:r>
              <a:rPr lang="sl-SI" sz="2400" dirty="0">
                <a:solidFill>
                  <a:srgbClr val="FF0066"/>
                </a:solidFill>
                <a:latin typeface="+mn-lt"/>
                <a:cs typeface="Arial" charset="0"/>
              </a:rPr>
              <a:t> </a:t>
            </a:r>
            <a:r>
              <a:rPr lang="sl-SI" sz="2400" dirty="0">
                <a:latin typeface="+mn-lt"/>
                <a:cs typeface="Arial" charset="0"/>
              </a:rPr>
              <a:t>sinergizam </a:t>
            </a:r>
            <a:r>
              <a:rPr lang="sl-SI" sz="2400" b="1" i="1" dirty="0">
                <a:latin typeface="+mn-lt"/>
                <a:cs typeface="Arial" charset="0"/>
              </a:rPr>
              <a:t>Staphylococcus aureus                                        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sl-SI" sz="2400" b="1" i="1" dirty="0">
                <a:solidFill>
                  <a:srgbClr val="FF5050"/>
                </a:solidFill>
                <a:latin typeface="+mn-lt"/>
                <a:cs typeface="Arial" charset="0"/>
              </a:rPr>
              <a:t>L.ivanovii</a:t>
            </a:r>
            <a:r>
              <a:rPr lang="sl-SI" sz="2400" dirty="0">
                <a:solidFill>
                  <a:srgbClr val="FF0066"/>
                </a:solidFill>
                <a:latin typeface="+mn-lt"/>
                <a:cs typeface="Arial" charset="0"/>
              </a:rPr>
              <a:t> </a:t>
            </a:r>
            <a:r>
              <a:rPr lang="sl-SI" sz="2400" dirty="0">
                <a:latin typeface="+mn-lt"/>
                <a:cs typeface="Arial" charset="0"/>
              </a:rPr>
              <a:t>sinergizam </a:t>
            </a:r>
            <a:r>
              <a:rPr lang="sl-SI" sz="2400" b="1" i="1" dirty="0">
                <a:latin typeface="+mn-lt"/>
                <a:cs typeface="Arial" charset="0"/>
              </a:rPr>
              <a:t>Rhodococcus equi</a:t>
            </a:r>
          </a:p>
        </p:txBody>
      </p:sp>
    </p:spTree>
    <p:extLst>
      <p:ext uri="{BB962C8B-B14F-4D97-AF65-F5344CB8AC3E}">
        <p14:creationId xmlns:p14="http://schemas.microsoft.com/office/powerpoint/2010/main" val="1656029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3152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Antigenske karakteristike</a:t>
            </a: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en-GB" sz="2800" dirty="0" smtClean="0">
                <a:latin typeface="+mn-lt"/>
                <a:cs typeface="Arial" charset="0"/>
              </a:rPr>
              <a:t>                                       	</a:t>
            </a:r>
            <a:r>
              <a:rPr lang="sl-SI" sz="2800" dirty="0" smtClean="0">
                <a:latin typeface="+mn-lt"/>
                <a:cs typeface="Arial" charset="0"/>
              </a:rPr>
              <a:t>- </a:t>
            </a:r>
            <a:r>
              <a:rPr lang="sl-SI" sz="2800" dirty="0">
                <a:latin typeface="+mn-lt"/>
                <a:cs typeface="Arial" charset="0"/>
              </a:rPr>
              <a:t>16 serovarijanti O i H antigen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Biološki ogled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1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. 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Anton-ov ogled </a:t>
            </a:r>
            <a:r>
              <a:rPr lang="sl-SI" sz="2800" dirty="0">
                <a:latin typeface="+mn-lt"/>
                <a:cs typeface="Arial" charset="0"/>
              </a:rPr>
              <a:t>-kunić ili zamorac- konjuktiva gnojni keratokonjuktivitis nakon 24-36 h 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2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. Miš</a:t>
            </a:r>
            <a:r>
              <a:rPr lang="en-US" sz="2800" dirty="0">
                <a:solidFill>
                  <a:srgbClr val="FF505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–intraperitonealna aplikacija nakon 5 dana, uginuće i nekrotične promene u jetri</a:t>
            </a:r>
          </a:p>
        </p:txBody>
      </p:sp>
    </p:spTree>
    <p:extLst>
      <p:ext uri="{BB962C8B-B14F-4D97-AF65-F5344CB8AC3E}">
        <p14:creationId xmlns:p14="http://schemas.microsoft.com/office/powerpoint/2010/main" val="1883614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3400" y="762000"/>
            <a:ext cx="7620000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Široko rasprostranjene u prirodi </a:t>
            </a:r>
            <a:r>
              <a:rPr lang="sl-SI" sz="2800" dirty="0">
                <a:latin typeface="+mn-lt"/>
                <a:cs typeface="Arial" charset="0"/>
              </a:rPr>
              <a:t>– zemljište, voda, preko 50 vrsta životinja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Kliconoše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Silaža – pH viša od 5,5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Oralni put infekcije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Internalin – epitelne i M ćelije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Direktno se širi između ćelija  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44035" name="Picture 9" descr="R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4290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486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42229"/>
            <a:ext cx="5943600" cy="9144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sr-Latn-CS" sz="3200" b="1" dirty="0" smtClean="0">
                <a:solidFill>
                  <a:srgbClr val="FF7C80"/>
                </a:solidFill>
                <a:latin typeface="+mn-lt"/>
                <a:cs typeface="Times New Roman" pitchFamily="18" charset="0"/>
              </a:rPr>
              <a:t>Kretanje </a:t>
            </a:r>
            <a:r>
              <a:rPr lang="sr-Latn-CS" sz="3200" b="1" i="1" dirty="0" smtClean="0">
                <a:solidFill>
                  <a:srgbClr val="FF7C80"/>
                </a:solidFill>
                <a:latin typeface="+mn-lt"/>
                <a:cs typeface="Times New Roman" pitchFamily="18" charset="0"/>
              </a:rPr>
              <a:t>Listeria</a:t>
            </a:r>
            <a:r>
              <a:rPr lang="sr-Latn-CS" sz="3200" b="1" dirty="0" smtClean="0">
                <a:solidFill>
                  <a:srgbClr val="FF7C80"/>
                </a:solidFill>
                <a:latin typeface="+mn-lt"/>
                <a:cs typeface="Times New Roman" pitchFamily="18" charset="0"/>
              </a:rPr>
              <a:t> </a:t>
            </a:r>
            <a:br>
              <a:rPr lang="sr-Latn-CS" sz="3200" b="1" dirty="0" smtClean="0">
                <a:solidFill>
                  <a:srgbClr val="FF7C80"/>
                </a:solidFill>
                <a:latin typeface="+mn-lt"/>
                <a:cs typeface="Times New Roman" pitchFamily="18" charset="0"/>
              </a:rPr>
            </a:br>
            <a:r>
              <a:rPr lang="sr-Latn-CS" sz="3200" b="1" dirty="0" smtClean="0">
                <a:solidFill>
                  <a:srgbClr val="FF7C80"/>
                </a:solidFill>
                <a:latin typeface="+mn-lt"/>
                <a:cs typeface="Times New Roman" pitchFamily="18" charset="0"/>
              </a:rPr>
              <a:t>između ćelija</a:t>
            </a:r>
            <a:endParaRPr lang="en-US" sz="3200" b="1" dirty="0" smtClean="0">
              <a:solidFill>
                <a:srgbClr val="FF7C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idx="1"/>
          </p:nvPr>
        </p:nvSpPr>
        <p:spPr>
          <a:xfrm>
            <a:off x="7481100" y="3319984"/>
            <a:ext cx="1600200" cy="1524000"/>
          </a:xfrm>
        </p:spPr>
        <p:txBody>
          <a:bodyPr lIns="92075" tIns="46038" rIns="92075" bIns="46038"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sr-Latn-C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Ulazak u drugu ćeliju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1427870"/>
            <a:ext cx="5867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05594" y="1403251"/>
            <a:ext cx="1524000" cy="1036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sr-Latn-C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Ulazak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sr-Latn-C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Internalini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33128" y="3696594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/>
          <a:lstStyle/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sr-Latn-C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Preživljavanje</a:t>
            </a:r>
          </a:p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sr-Latn-C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L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isteriolysin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O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Phospholipase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C</a:t>
            </a:r>
          </a:p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276600" y="5945139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sr-Latn-C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Aktinski rep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25418" y="5983471"/>
            <a:ext cx="2439988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sr-Latn-C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Filopode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762000" y="5911509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sr-Latn-C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Umnožavanje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038350" y="1143000"/>
            <a:ext cx="1390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r-Latn-C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Listeria</a:t>
            </a:r>
            <a:endParaRPr lang="en-US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2514600" y="1524000"/>
            <a:ext cx="47625" cy="4619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V="1">
            <a:off x="2038350" y="3124200"/>
            <a:ext cx="781050" cy="445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495130" y="2950652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Fagolizozom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2151063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096000" y="5410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7315200" y="373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499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uild="p"/>
      <p:bldP spid="32773" grpId="0"/>
      <p:bldP spid="32774" grpId="0"/>
      <p:bldP spid="32775" grpId="0"/>
      <p:bldP spid="32776" grpId="0"/>
      <p:bldP spid="32777" grpId="0"/>
      <p:bldP spid="32779" grpId="0"/>
      <p:bldP spid="3278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5232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037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canning Electron Micrograph of Listeria Invading a Macroph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7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isteria shema infekcij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792163"/>
            <a:ext cx="56229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12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8313" y="1989138"/>
            <a:ext cx="8305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32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široko raspostranjene                                       </a:t>
            </a:r>
            <a:r>
              <a:rPr lang="sl-SI" sz="2800" dirty="0">
                <a:latin typeface="+mn-lt"/>
                <a:cs typeface="Arial" charset="0"/>
              </a:rPr>
              <a:t>kod domaćih životinja i ljudi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većina vrsta žive kao komensali na sluznicama respiratornog i urogenitalnog trakta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 veoma su osetljive na isušivanje i brzo propadaju izvan domaćina</a:t>
            </a:r>
            <a:endParaRPr lang="en-US" sz="2800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6147" name="Picture 7" descr="EM Streptococ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3375"/>
            <a:ext cx="23939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296195" y="1063625"/>
            <a:ext cx="410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600" b="1" i="1" dirty="0">
                <a:solidFill>
                  <a:srgbClr val="FF7C80"/>
                </a:solidFill>
                <a:latin typeface="+mj-lt"/>
                <a:cs typeface="Arial" charset="0"/>
              </a:rPr>
              <a:t>Streptococcus</a:t>
            </a:r>
            <a:r>
              <a:rPr lang="sl-SI" sz="3600" b="1" dirty="0">
                <a:solidFill>
                  <a:srgbClr val="FF7C80"/>
                </a:solidFill>
                <a:latin typeface="+mj-lt"/>
                <a:cs typeface="Arial" charset="0"/>
              </a:rPr>
              <a:t> spp</a:t>
            </a:r>
            <a:r>
              <a:rPr lang="sl-SI" b="1" dirty="0">
                <a:solidFill>
                  <a:srgbClr val="FF7C80"/>
                </a:solidFill>
                <a:latin typeface="+mj-lt"/>
                <a:cs typeface="Arial" charset="0"/>
              </a:rPr>
              <a:t> </a:t>
            </a:r>
            <a:endParaRPr lang="en-US" b="1" dirty="0">
              <a:solidFill>
                <a:srgbClr val="FF7C8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78486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</a:t>
            </a:r>
            <a:r>
              <a:rPr lang="sl-SI" sz="32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	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Patološka stanja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CNS</a:t>
            </a:r>
            <a:r>
              <a:rPr lang="sl-SI" sz="2800" b="1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 zamućena cerebrospinalna tečnost, perivaskularno nakupljanje limfocita i histiocita, nekroza, mikroapcesi</a:t>
            </a:r>
          </a:p>
          <a:p>
            <a:pPr>
              <a:spcBef>
                <a:spcPct val="50000"/>
              </a:spcBef>
              <a:defRPr/>
            </a:pP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Visceralna forma </a:t>
            </a:r>
            <a:r>
              <a:rPr lang="sl-SI" sz="2800" dirty="0">
                <a:latin typeface="+mn-lt"/>
                <a:cs typeface="Arial" charset="0"/>
              </a:rPr>
              <a:t>– nekroza jetra i slezina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Abortus</a:t>
            </a:r>
            <a:r>
              <a:rPr lang="sl-SI" sz="2800" dirty="0">
                <a:latin typeface="+mn-lt"/>
                <a:cs typeface="Arial" charset="0"/>
              </a:rPr>
              <a:t> – minimalne patološke promene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49155" name="Picture 6" descr="Listeria- moz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38862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40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5800" y="730406"/>
            <a:ext cx="79248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Goveda najčešće infekcije</a:t>
            </a:r>
            <a:r>
              <a:rPr lang="sl-SI" sz="2800" dirty="0">
                <a:latin typeface="+mn-lt"/>
                <a:cs typeface="Arial" charset="0"/>
              </a:rPr>
              <a:t>, zima, proleće, sporadični slučajevi, stres faktor</a:t>
            </a:r>
          </a:p>
          <a:p>
            <a:pPr marL="0" lvl="1"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 Ljudi </a:t>
            </a:r>
            <a:r>
              <a:rPr lang="sl-SI" sz="2800" dirty="0">
                <a:latin typeface="+mn-lt"/>
                <a:cs typeface="Arial" charset="0"/>
              </a:rPr>
              <a:t>– leto izvor infekcije namirnice animalnog porekla - mleko, sir, jetra i pileće meso, kupus </a:t>
            </a:r>
            <a:r>
              <a:rPr lang="sl-SI" sz="2800" dirty="0" smtClean="0">
                <a:latin typeface="+mn-lt"/>
                <a:cs typeface="Arial" charset="0"/>
              </a:rPr>
              <a:t>salata </a:t>
            </a:r>
            <a:r>
              <a:rPr lang="sl-SI" sz="2400" dirty="0">
                <a:solidFill>
                  <a:srgbClr val="FFFF99"/>
                </a:solidFill>
                <a:latin typeface="+mn-lt"/>
                <a:cs typeface="Arial" charset="0"/>
              </a:rPr>
              <a:t>– </a:t>
            </a:r>
            <a:r>
              <a:rPr lang="sl-SI" sz="2400" dirty="0" smtClean="0">
                <a:solidFill>
                  <a:srgbClr val="FFFF99"/>
                </a:solidFill>
                <a:latin typeface="+mn-lt"/>
                <a:cs typeface="Arial" charset="0"/>
              </a:rPr>
              <a:t>                </a:t>
            </a:r>
            <a:r>
              <a:rPr lang="en-GB" sz="2400" b="1" i="1" dirty="0" smtClean="0">
                <a:solidFill>
                  <a:srgbClr val="FF0000"/>
                </a:solidFill>
                <a:latin typeface="+mn-lt"/>
                <a:cs typeface="Arial" charset="0"/>
              </a:rPr>
              <a:t>L. monocytogenes </a:t>
            </a:r>
            <a:r>
              <a:rPr lang="sr-Latn-CS" sz="2400" b="1" dirty="0" smtClean="0">
                <a:solidFill>
                  <a:srgbClr val="FF0000"/>
                </a:solidFill>
                <a:latin typeface="+mn-lt"/>
                <a:cs typeface="Arial" charset="0"/>
              </a:rPr>
              <a:t>serotip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" charset="0"/>
              </a:rPr>
              <a:t>1/2a, 1/2b </a:t>
            </a:r>
            <a:r>
              <a:rPr lang="sr-Latn-CS" sz="2400" b="1" dirty="0">
                <a:solidFill>
                  <a:srgbClr val="FF0000"/>
                </a:solidFill>
                <a:latin typeface="+mn-lt"/>
                <a:cs typeface="Arial" charset="0"/>
              </a:rPr>
              <a:t>ili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" charset="0"/>
              </a:rPr>
              <a:t> 4b</a:t>
            </a:r>
            <a:endParaRPr lang="sl-SI" sz="2800" b="1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Imunost – celularni imunski odgovor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50179" name="Picture 5" descr="listerioza-ov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18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71500" y="533400"/>
            <a:ext cx="8001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	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Terapija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penicilin, ampicilin, eritromicin, tetraciklini...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51203" name="Picture 3" descr="Listeria-ov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514600"/>
            <a:ext cx="51054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052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DFD2F1-6FB1-4197-940A-B432BC0A3FCF}" type="slidenum">
              <a:rPr lang="et-EE" altLang="en-US">
                <a:solidFill>
                  <a:srgbClr val="FFFFFF"/>
                </a:solidFill>
              </a:rPr>
              <a:pPr eaLnBrk="1" hangingPunct="1"/>
              <a:t>53</a:t>
            </a:fld>
            <a:endParaRPr lang="et-EE" altLang="en-US">
              <a:solidFill>
                <a:srgbClr val="FFFFFF"/>
              </a:solidFill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2596"/>
            <a:ext cx="5949366" cy="569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2895600" y="5960533"/>
            <a:ext cx="3384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t-EE" altLang="en-US" sz="2000" b="1" i="1" dirty="0">
                <a:solidFill>
                  <a:srgbClr val="002060"/>
                </a:solidFill>
                <a:latin typeface="+mn-lt"/>
              </a:rPr>
              <a:t>The EFSA Journal 2009, 223 </a:t>
            </a:r>
          </a:p>
        </p:txBody>
      </p:sp>
    </p:spTree>
    <p:extLst>
      <p:ext uri="{BB962C8B-B14F-4D97-AF65-F5344CB8AC3E}">
        <p14:creationId xmlns:p14="http://schemas.microsoft.com/office/powerpoint/2010/main" val="418339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 sz="1400" b="1" dirty="0">
                <a:solidFill>
                  <a:srgbClr val="002060"/>
                </a:solidFill>
              </a:rPr>
              <a:t>BaltFoodQual Rakvere, </a:t>
            </a:r>
            <a:r>
              <a:rPr lang="et-EE" sz="1400" b="1" dirty="0" smtClean="0">
                <a:solidFill>
                  <a:srgbClr val="002060"/>
                </a:solidFill>
              </a:rPr>
              <a:t>17-18.09.2009</a:t>
            </a:r>
            <a:r>
              <a:rPr lang="en-GB" sz="1400" b="1" dirty="0" smtClean="0">
                <a:solidFill>
                  <a:srgbClr val="002060"/>
                </a:solidFill>
              </a:rPr>
              <a:t>.</a:t>
            </a:r>
            <a:endParaRPr lang="et-EE" sz="1400" b="1" dirty="0">
              <a:solidFill>
                <a:srgbClr val="002060"/>
              </a:solidFill>
            </a:endParaRP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DB8F67-D7E1-447A-8FD2-35D47897307B}" type="slidenum">
              <a:rPr lang="et-EE" altLang="en-US">
                <a:solidFill>
                  <a:srgbClr val="FFFFFF"/>
                </a:solidFill>
              </a:rPr>
              <a:pPr eaLnBrk="1" hangingPunct="1"/>
              <a:t>54</a:t>
            </a:fld>
            <a:endParaRPr lang="et-EE" altLang="en-US">
              <a:solidFill>
                <a:srgbClr val="FFFFFF"/>
              </a:solidFill>
            </a:endParaRPr>
          </a:p>
        </p:txBody>
      </p:sp>
      <p:graphicFrame>
        <p:nvGraphicFramePr>
          <p:cNvPr id="178235" name="Group 5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0103803"/>
              </p:ext>
            </p:extLst>
          </p:nvPr>
        </p:nvGraphicFramePr>
        <p:xfrm>
          <a:off x="685800" y="1793167"/>
          <a:ext cx="7848600" cy="3837597"/>
        </p:xfrm>
        <a:graphic>
          <a:graphicData uri="http://schemas.openxmlformats.org/drawingml/2006/table">
            <a:tbl>
              <a:tblPr/>
              <a:tblGrid>
                <a:gridCol w="2058649"/>
                <a:gridCol w="1866391"/>
                <a:gridCol w="1961040"/>
                <a:gridCol w="1962520"/>
              </a:tblGrid>
              <a:tr h="130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Uzročnik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Ukupan broj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obolelih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Mortalitet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(%)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Broj smrtnih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slučajeva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Campylobacter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2,453,926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&lt; 0.05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Salmonella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1,413,322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&lt; 0.05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585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5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Escherichia coli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O157:H7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73,480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5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Listeria monocytogenes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2,518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8208" name="Rectangle 3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9900"/>
            <a:ext cx="6797675" cy="1303338"/>
          </a:xfrm>
        </p:spPr>
        <p:txBody>
          <a:bodyPr/>
          <a:lstStyle/>
          <a:p>
            <a:pPr>
              <a:defRPr/>
            </a:pPr>
            <a:r>
              <a:rPr lang="sr-Latn-CS" sz="3200" b="1" dirty="0" smtClean="0">
                <a:solidFill>
                  <a:srgbClr val="002060"/>
                </a:solidFill>
                <a:latin typeface="+mn-lt"/>
              </a:rPr>
              <a:t>Trovanje hranom u SAD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+mn-lt"/>
              </a:rPr>
            </a:br>
            <a:r>
              <a:rPr lang="en-US" sz="2000" b="1" dirty="0">
                <a:solidFill>
                  <a:srgbClr val="002060"/>
                </a:solidFill>
                <a:latin typeface="+mn-lt"/>
              </a:rPr>
              <a:t>(Mead et al. 1999, CDC 1999)</a:t>
            </a:r>
          </a:p>
        </p:txBody>
      </p:sp>
    </p:spTree>
    <p:extLst>
      <p:ext uri="{BB962C8B-B14F-4D97-AF65-F5344CB8AC3E}">
        <p14:creationId xmlns:p14="http://schemas.microsoft.com/office/powerpoint/2010/main" val="5281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:\Fakultet Nauka\2010 2011 Predavanja\Materijal za predavanja\Streptococcus Listeria Lactobacillus\14-FightBAC_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1054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3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3058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	</a:t>
            </a:r>
            <a:r>
              <a:rPr lang="en-US" sz="3200" b="1" i="1" dirty="0" err="1">
                <a:solidFill>
                  <a:srgbClr val="FF5050"/>
                </a:solidFill>
                <a:latin typeface="+mn-lt"/>
                <a:cs typeface="Arial" charset="0"/>
              </a:rPr>
              <a:t>Erysipeloth</a:t>
            </a: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r</a:t>
            </a:r>
            <a:r>
              <a:rPr lang="en-US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ix</a:t>
            </a:r>
            <a:r>
              <a:rPr lang="sl-SI" sz="3200" b="1" i="1" dirty="0">
                <a:solidFill>
                  <a:srgbClr val="FF5050"/>
                </a:solidFill>
                <a:latin typeface="+mn-lt"/>
                <a:cs typeface="Arial" charset="0"/>
              </a:rPr>
              <a:t> rhusiopathiae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0066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crveni vetar svinja- erisipelas                     </a:t>
            </a:r>
            <a:endParaRPr lang="en-US" sz="2800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mogu da obole ćurke i ovce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002060"/>
                </a:solidFill>
                <a:latin typeface="+mn-lt"/>
                <a:cs typeface="Arial" charset="0"/>
              </a:rPr>
              <a:t>Klinička manifestacija oboljenja           </a:t>
            </a:r>
            <a:endParaRPr lang="en-US" sz="2800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sl-SI" sz="2400" dirty="0">
                <a:latin typeface="+mn-lt"/>
                <a:cs typeface="Arial" charset="0"/>
              </a:rPr>
              <a:t>septikemija </a:t>
            </a:r>
            <a:endParaRPr lang="en-US" sz="2400" dirty="0">
              <a:latin typeface="+mn-lt"/>
              <a:cs typeface="Arial" charset="0"/>
            </a:endParaRP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sl-SI" sz="2400" dirty="0">
                <a:latin typeface="+mn-lt"/>
                <a:cs typeface="Arial" charset="0"/>
              </a:rPr>
              <a:t>generalizovane promene na koži</a:t>
            </a:r>
            <a:endParaRPr lang="en-US" sz="2400" dirty="0">
              <a:latin typeface="+mn-lt"/>
              <a:cs typeface="Arial" charset="0"/>
            </a:endParaRP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sl-SI" sz="2400" dirty="0">
                <a:latin typeface="+mn-lt"/>
                <a:cs typeface="Arial" charset="0"/>
              </a:rPr>
              <a:t>artritis </a:t>
            </a:r>
            <a:endParaRPr lang="en-US" sz="2400" dirty="0">
              <a:latin typeface="+mn-lt"/>
              <a:cs typeface="Arial" charset="0"/>
            </a:endParaRP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sl-SI" sz="2400" dirty="0">
                <a:latin typeface="+mn-lt"/>
                <a:cs typeface="Arial" charset="0"/>
              </a:rPr>
              <a:t>endokarditis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Ljudi – zoonoza </a:t>
            </a:r>
            <a:r>
              <a:rPr lang="sl-SI" sz="2800" dirty="0">
                <a:latin typeface="+mn-lt"/>
                <a:cs typeface="Arial" charset="0"/>
              </a:rPr>
              <a:t>– erisipeloid promene na koži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55299" name="Picture 7" descr="loadB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30676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239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pic>
        <p:nvPicPr>
          <p:cNvPr id="56323" name="Picture 3" descr="Erysipelothrix-baci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819400"/>
            <a:ext cx="51054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80772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Times New Roman" pitchFamily="18" charset="0"/>
                <a:cs typeface="Arial" charset="0"/>
              </a:rPr>
              <a:t>	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Mikroskopske karakteristike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Arial" charset="0"/>
              </a:rPr>
              <a:t>Gram + </a:t>
            </a:r>
            <a:r>
              <a:rPr lang="en-US" sz="2800" b="1" dirty="0" err="1">
                <a:solidFill>
                  <a:srgbClr val="002060"/>
                </a:solidFill>
                <a:latin typeface="+mn-lt"/>
                <a:cs typeface="Arial" charset="0"/>
              </a:rPr>
              <a:t>bakterija</a:t>
            </a:r>
            <a:r>
              <a:rPr lang="en-US" sz="2800" dirty="0">
                <a:latin typeface="+mn-lt"/>
                <a:cs typeface="Arial" charset="0"/>
              </a:rPr>
              <a:t>, </a:t>
            </a:r>
            <a:r>
              <a:rPr lang="sl-SI" sz="2800" dirty="0">
                <a:latin typeface="+mn-lt"/>
                <a:cs typeface="Arial" charset="0"/>
              </a:rPr>
              <a:t>štapićastog oblika 0,2-0,4 x 0,8-2,5 </a:t>
            </a:r>
            <a:r>
              <a:rPr lang="sl-SI" sz="2800" dirty="0">
                <a:latin typeface="Symbol" pitchFamily="18" charset="2"/>
                <a:cs typeface="Arial" charset="0"/>
              </a:rPr>
              <a:t>m</a:t>
            </a:r>
            <a:r>
              <a:rPr lang="sl-SI" sz="2800" dirty="0">
                <a:latin typeface="+mn-lt"/>
                <a:cs typeface="Arial" charset="0"/>
              </a:rPr>
              <a:t>m, R forma-filamenti 60 mm, nepokretna, asporogena </a:t>
            </a:r>
            <a:endParaRPr lang="en-US" sz="28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4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57200" y="1600200"/>
            <a:ext cx="3048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 Neuraminidaza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Hijaluronidaza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 Koagulaza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Kapsula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57348" name="Picture 10" descr="Erysipelothrix filam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53869"/>
            <a:ext cx="4953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414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14997" y="647114"/>
            <a:ext cx="87630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D60093"/>
                </a:solidFill>
                <a:latin typeface="+mn-lt"/>
                <a:cs typeface="Arial" charset="0"/>
              </a:rPr>
              <a:t>	</a:t>
            </a: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Kulturelne karakteristike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fakultativni anaerob, 5-10 CO</a:t>
            </a:r>
            <a:r>
              <a:rPr lang="sl-SI" sz="2800" baseline="-25000" dirty="0">
                <a:latin typeface="+mn-lt"/>
                <a:cs typeface="Arial" charset="0"/>
              </a:rPr>
              <a:t>2</a:t>
            </a:r>
            <a:r>
              <a:rPr lang="sl-SI" sz="2800" dirty="0">
                <a:latin typeface="+mn-lt"/>
                <a:cs typeface="Arial" charset="0"/>
              </a:rPr>
              <a:t>,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hranljive podloge obogaćene glukoza, krv, serum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temperatura rasta 5-42 </a:t>
            </a:r>
            <a:r>
              <a:rPr lang="sl-SI" sz="2800" baseline="30000" dirty="0">
                <a:latin typeface="+mn-lt"/>
                <a:cs typeface="Arial" charset="0"/>
              </a:rPr>
              <a:t>o</a:t>
            </a:r>
            <a:r>
              <a:rPr lang="sl-SI" sz="2800" dirty="0">
                <a:latin typeface="+mn-lt"/>
                <a:cs typeface="Arial" charset="0"/>
              </a:rPr>
              <a:t>C, optimalna 30-37 </a:t>
            </a:r>
            <a:r>
              <a:rPr lang="sl-SI" sz="2800" baseline="30000" dirty="0">
                <a:latin typeface="+mn-lt"/>
                <a:cs typeface="Arial" charset="0"/>
              </a:rPr>
              <a:t>o</a:t>
            </a:r>
            <a:r>
              <a:rPr lang="sl-SI" sz="2800" dirty="0">
                <a:latin typeface="+mn-lt"/>
                <a:cs typeface="Arial" charset="0"/>
              </a:rPr>
              <a:t>C         	pH 6,7-9,2 optimalna 6,7-9,2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kolonije sitne poput čiode,nakon 48 h moguća pojava  </a:t>
            </a:r>
            <a:r>
              <a:rPr lang="sl-SI" sz="2800" dirty="0">
                <a:latin typeface="Symbol" pitchFamily="18" charset="2"/>
                <a:cs typeface="Arial" charset="0"/>
              </a:rPr>
              <a:t>a </a:t>
            </a:r>
            <a:r>
              <a:rPr lang="sl-SI" sz="2800" dirty="0">
                <a:latin typeface="+mn-lt"/>
                <a:cs typeface="Arial" charset="0"/>
              </a:rPr>
              <a:t>hemolize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S i R forma kolonija                </a:t>
            </a:r>
            <a:endParaRPr lang="en-US" sz="2800" b="1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58372" name="Picture 5" descr="W7917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33" y="4310478"/>
            <a:ext cx="218309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280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82296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</a:t>
            </a:r>
            <a:endParaRPr lang="sl-SI" sz="3200" dirty="0">
              <a:solidFill>
                <a:srgbClr val="FF5050"/>
              </a:solidFill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r-Latn-CS" sz="3200" dirty="0">
                <a:solidFill>
                  <a:srgbClr val="FF5050"/>
                </a:solidFill>
                <a:latin typeface="+mn-lt"/>
                <a:cs typeface="Arial" charset="0"/>
              </a:rPr>
              <a:t>	</a:t>
            </a:r>
            <a:r>
              <a:rPr lang="en-US" sz="3200" b="1" dirty="0" err="1">
                <a:solidFill>
                  <a:srgbClr val="FF7C80"/>
                </a:solidFill>
                <a:latin typeface="+mn-lt"/>
                <a:cs typeface="Arial" charset="0"/>
              </a:rPr>
              <a:t>Diferencijacija</a:t>
            </a:r>
            <a:r>
              <a:rPr lang="en-US" sz="3200" b="1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en-US" sz="3200" b="1" i="1" dirty="0">
                <a:solidFill>
                  <a:srgbClr val="FF7C80"/>
                </a:solidFill>
                <a:latin typeface="+mn-lt"/>
                <a:cs typeface="Arial" charset="0"/>
              </a:rPr>
              <a:t>Streptococcu</a:t>
            </a:r>
            <a:r>
              <a:rPr lang="en-US" sz="3200" b="1" dirty="0">
                <a:solidFill>
                  <a:srgbClr val="FF7C80"/>
                </a:solidFill>
                <a:latin typeface="+mn-lt"/>
                <a:cs typeface="Arial" charset="0"/>
              </a:rPr>
              <a:t>s </a:t>
            </a:r>
            <a:r>
              <a:rPr lang="en-US" sz="3200" b="1" dirty="0" err="1">
                <a:solidFill>
                  <a:srgbClr val="FF7C80"/>
                </a:solidFill>
                <a:latin typeface="+mn-lt"/>
                <a:cs typeface="Arial" charset="0"/>
              </a:rPr>
              <a:t>spp</a:t>
            </a:r>
            <a:endParaRPr lang="sr-Latn-CS" sz="3200" b="1" dirty="0">
              <a:solidFill>
                <a:srgbClr val="FF7C80"/>
              </a:solidFill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Arial" charset="0"/>
              </a:rPr>
              <a:t>Tip </a:t>
            </a:r>
            <a:r>
              <a:rPr lang="en-US" sz="2800" b="1" dirty="0" err="1">
                <a:solidFill>
                  <a:srgbClr val="002060"/>
                </a:solidFill>
                <a:latin typeface="+mn-lt"/>
                <a:cs typeface="Arial" charset="0"/>
              </a:rPr>
              <a:t>hemolize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na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agaru</a:t>
            </a:r>
            <a:r>
              <a:rPr lang="sr-Latn-C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sa</a:t>
            </a:r>
            <a:r>
              <a:rPr lang="sr-Latn-C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dodatkom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eritrocita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goveda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ili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ovna</a:t>
            </a:r>
            <a:endParaRPr lang="sl-SI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Symbol" pitchFamily="18" charset="2"/>
                <a:cs typeface="Arial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n-lt"/>
                <a:cs typeface="Arial" charset="0"/>
              </a:rPr>
              <a:t>hemoliza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en-US" sz="2800" dirty="0">
                <a:latin typeface="+mn-lt"/>
                <a:cs typeface="Arial" charset="0"/>
              </a:rPr>
              <a:t>– </a:t>
            </a:r>
            <a:r>
              <a:rPr lang="en-US" sz="2800" dirty="0" err="1">
                <a:latin typeface="+mn-lt"/>
                <a:cs typeface="Arial" charset="0"/>
              </a:rPr>
              <a:t>delimi</a:t>
            </a:r>
            <a:r>
              <a:rPr lang="sl-SI" sz="2800" dirty="0">
                <a:latin typeface="+mn-lt"/>
                <a:cs typeface="Arial" charset="0"/>
              </a:rPr>
              <a:t>čna ili nepotpuna hemoliza koja se karakteriše zelenkastom zone oko kolonija –viridans hemoliza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Symbol" pitchFamily="18" charset="2"/>
                <a:cs typeface="Arial" charset="0"/>
              </a:rPr>
              <a:t>b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hemoliza </a:t>
            </a:r>
            <a:r>
              <a:rPr lang="sl-SI" sz="2800" dirty="0">
                <a:latin typeface="+mn-lt"/>
                <a:cs typeface="Arial" charset="0"/>
              </a:rPr>
              <a:t>–kompletna hemoliza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Symbol" pitchFamily="18" charset="2"/>
                <a:cs typeface="Arial" charset="0"/>
              </a:rPr>
              <a:t>g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 hemoliza </a:t>
            </a:r>
            <a:r>
              <a:rPr lang="sl-SI" sz="2800" dirty="0">
                <a:latin typeface="+mn-lt"/>
                <a:cs typeface="Arial" charset="0"/>
              </a:rPr>
              <a:t>– nema hemolize</a:t>
            </a:r>
            <a:endParaRPr lang="en-US" sz="2800" dirty="0">
              <a:latin typeface="+mn-lt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latin typeface="Times New Roman" pitchFamily="18" charset="0"/>
                <a:cs typeface="Arial" charset="0"/>
              </a:rPr>
              <a:t> </a:t>
            </a:r>
            <a:endParaRPr lang="en-US" sz="3200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SI-Erysipelothr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220027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5105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Biohemijske karakteristike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katalaza i oksidaza negativne, ne hidrolizuju eskulin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Koagulaza pozitivne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 Rast u TSI- H</a:t>
            </a:r>
            <a:r>
              <a:rPr lang="sl-SI" sz="2800" baseline="-25000" dirty="0">
                <a:solidFill>
                  <a:srgbClr val="FF7C80"/>
                </a:solidFill>
                <a:latin typeface="+mn-lt"/>
                <a:cs typeface="Arial" charset="0"/>
              </a:rPr>
              <a:t>2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S pozitivne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Fermentacija ugljenih hidrata</a:t>
            </a:r>
            <a:endParaRPr lang="en-US" sz="28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976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305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D60093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Antigenske karakteristike </a:t>
            </a:r>
            <a:r>
              <a:rPr lang="sl-SI" sz="2800" dirty="0">
                <a:latin typeface="+mn-lt"/>
                <a:cs typeface="Arial" charset="0"/>
              </a:rPr>
              <a:t>– 23  serotipa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Serotip 1 i 2 najčešće zastupljeni 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solidFill>
                  <a:srgbClr val="66FFFF"/>
                </a:solidFill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+mn-lt"/>
                <a:cs typeface="Arial" charset="0"/>
              </a:rPr>
              <a:t>Biološki ogled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Miš i golub </a:t>
            </a:r>
            <a:r>
              <a:rPr lang="sl-SI" sz="2800" dirty="0">
                <a:latin typeface="+mn-lt"/>
                <a:cs typeface="Arial" charset="0"/>
              </a:rPr>
              <a:t>– 0,1-0,4 ml bujonske kulture intraperitonealna inokulacija, uginuće životinja do 4 dana</a:t>
            </a:r>
          </a:p>
          <a:p>
            <a:pPr>
              <a:spcBef>
                <a:spcPct val="50000"/>
              </a:spcBef>
              <a:defRPr/>
            </a:pPr>
            <a:endParaRPr lang="sl-SI" sz="3200" dirty="0"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4" name="Picture 4" descr="ErhuBlag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352800"/>
            <a:ext cx="3840163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726693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382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Rasprostranjen u prirodi- </a:t>
            </a:r>
            <a:r>
              <a:rPr lang="sl-SI" sz="2800" dirty="0">
                <a:latin typeface="+mn-lt"/>
                <a:cs typeface="Arial" charset="0"/>
              </a:rPr>
              <a:t>otpadne vode, zemljište, feces i preko 6 meseci može da preživi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Utvrđen kod preko 50 vrsta sisara i 30 ptica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Klinonoše – svinje tonzile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Oralni put infekcije </a:t>
            </a:r>
            <a:r>
              <a:rPr lang="sl-SI" sz="2800" dirty="0">
                <a:latin typeface="+mn-lt"/>
                <a:cs typeface="Arial" charset="0"/>
              </a:rPr>
              <a:t>voda, kontaminirana hrana – riblje brašno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sojevi E.rhusiopathiae variraju u virulenciji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 virulenti sojevi produkuju neuraminidazu </a:t>
            </a:r>
            <a:r>
              <a:rPr lang="sl-SI" sz="2800" dirty="0">
                <a:latin typeface="+mn-lt"/>
                <a:cs typeface="Arial" charset="0"/>
              </a:rPr>
              <a:t>– razlažu sielinsku kiselinu na površini ćelije</a:t>
            </a:r>
            <a:endParaRPr lang="en-US" sz="28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1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4800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rgbClr val="D60093"/>
                </a:solidFill>
                <a:latin typeface="+mn-lt"/>
                <a:cs typeface="Arial" charset="0"/>
              </a:rPr>
              <a:t>	</a:t>
            </a:r>
            <a:r>
              <a:rPr lang="sl-SI" sz="2800" dirty="0">
                <a:solidFill>
                  <a:srgbClr val="FF5050"/>
                </a:solidFill>
                <a:latin typeface="+mn-lt"/>
                <a:cs typeface="Arial" charset="0"/>
              </a:rPr>
              <a:t>Patološka stanja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 oštećenje krvnih sudova i stvaranje hialinih trombova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embolija, inflamacija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Akutna forma krvavljenja seroza želudca, skleletni i srčani mišić, korteks bubrega</a:t>
            </a:r>
          </a:p>
          <a:p>
            <a:pPr>
              <a:spcBef>
                <a:spcPct val="50000"/>
              </a:spcBef>
              <a:defRPr/>
            </a:pPr>
            <a:r>
              <a:rPr lang="sl-SI" sz="2800" dirty="0">
                <a:latin typeface="+mn-lt"/>
                <a:cs typeface="Arial" charset="0"/>
              </a:rPr>
              <a:t>Kongestija unutrašnjih organa    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6576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 descr="Erysi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72" y="3886200"/>
            <a:ext cx="3429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191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pic>
        <p:nvPicPr>
          <p:cNvPr id="63491" name="Picture 3" descr="PIGERY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321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87900" y="632240"/>
            <a:ext cx="81534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 Urtikarije</a:t>
            </a:r>
            <a:r>
              <a:rPr lang="en-US" sz="2800" b="1" dirty="0">
                <a:solidFill>
                  <a:srgbClr val="FF7C80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- promene na koži crveni i modri pečati romboidnog oblika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b="1" dirty="0">
                <a:latin typeface="+mn-lt"/>
                <a:cs typeface="Arial" charset="0"/>
              </a:rPr>
              <a:t> </a:t>
            </a:r>
            <a:r>
              <a:rPr lang="sl-SI" sz="2800" b="1" dirty="0">
                <a:solidFill>
                  <a:srgbClr val="FF7C80"/>
                </a:solidFill>
                <a:latin typeface="+mn-lt"/>
                <a:cs typeface="Arial" charset="0"/>
              </a:rPr>
              <a:t>Hronična forma </a:t>
            </a:r>
            <a:r>
              <a:rPr lang="sl-SI" sz="2800" dirty="0">
                <a:latin typeface="+mn-lt"/>
                <a:cs typeface="Arial" charset="0"/>
              </a:rPr>
              <a:t>– artritis i endokarditis</a:t>
            </a:r>
          </a:p>
          <a:p>
            <a:pPr>
              <a:spcBef>
                <a:spcPct val="50000"/>
              </a:spcBef>
              <a:defRPr/>
            </a:pP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63493" name="Picture 2048" descr="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07" y="2209800"/>
            <a:ext cx="39211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66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24840" y="557669"/>
            <a:ext cx="84582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400" dirty="0">
                <a:latin typeface="Times New Roman" pitchFamily="18" charset="0"/>
                <a:cs typeface="Arial" charset="0"/>
              </a:rPr>
              <a:t>	</a:t>
            </a:r>
            <a:r>
              <a:rPr lang="sl-SI" sz="2800" b="1" dirty="0">
                <a:solidFill>
                  <a:srgbClr val="FF5050"/>
                </a:solidFill>
                <a:latin typeface="+mn-lt"/>
                <a:cs typeface="Arial" charset="0"/>
              </a:rPr>
              <a:t>Terapija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Vakcina</a:t>
            </a:r>
            <a:r>
              <a:rPr lang="sl-SI" sz="2800" dirty="0">
                <a:latin typeface="+mn-lt"/>
                <a:cs typeface="Arial" charset="0"/>
              </a:rPr>
              <a:t>- atenuisane i inaktivisane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Antibiotici</a:t>
            </a:r>
            <a:r>
              <a:rPr lang="sl-SI" sz="2800" dirty="0">
                <a:solidFill>
                  <a:srgbClr val="FF0066"/>
                </a:solidFill>
                <a:latin typeface="+mn-lt"/>
                <a:cs typeface="Arial" charset="0"/>
              </a:rPr>
              <a:t> </a:t>
            </a:r>
            <a:r>
              <a:rPr lang="sl-SI" sz="2800" dirty="0">
                <a:latin typeface="+mn-lt"/>
                <a:cs typeface="Arial" charset="0"/>
              </a:rPr>
              <a:t>– penicilin 5 dana, tetraciklini i tilozin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l-SI" sz="2800" dirty="0">
                <a:latin typeface="+mn-lt"/>
                <a:cs typeface="Arial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+mn-lt"/>
                <a:cs typeface="Arial" charset="0"/>
              </a:rPr>
              <a:t>Prevencija bolesti  </a:t>
            </a:r>
            <a:r>
              <a:rPr lang="sl-SI" sz="2800" dirty="0" smtClean="0">
                <a:latin typeface="+mn-lt"/>
                <a:cs typeface="Arial" charset="0"/>
              </a:rPr>
              <a:t>dobri </a:t>
            </a:r>
            <a:r>
              <a:rPr lang="sl-SI" sz="2800" dirty="0">
                <a:latin typeface="+mn-lt"/>
                <a:cs typeface="Arial" charset="0"/>
              </a:rPr>
              <a:t>uslovi držanja                                   	i ishrane životinja 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64516" name="Picture 5" descr="pig_atrobac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04477"/>
            <a:ext cx="31242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05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595313"/>
            <a:ext cx="6172200" cy="1143000"/>
          </a:xfrm>
        </p:spPr>
        <p:txBody>
          <a:bodyPr/>
          <a:lstStyle/>
          <a:p>
            <a:r>
              <a:rPr lang="sr-Latn-CS" sz="3600" b="1" i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Actinobacteria</a:t>
            </a:r>
            <a:endParaRPr lang="en-US" sz="3600" b="1" i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609600" y="1995590"/>
            <a:ext cx="8077200" cy="4953000"/>
          </a:xfrm>
        </p:spPr>
        <p:txBody>
          <a:bodyPr/>
          <a:lstStyle/>
          <a:p>
            <a:r>
              <a:rPr lang="sr-Latn-CS" sz="2400" dirty="0" smtClean="0"/>
              <a:t>Ovaj red bakterija obuhvata </a:t>
            </a:r>
            <a:r>
              <a:rPr lang="sr-Latn-CS" sz="2400" b="1" dirty="0" smtClean="0">
                <a:solidFill>
                  <a:srgbClr val="002060"/>
                </a:solidFill>
              </a:rPr>
              <a:t>Gram pozitivne bakterije </a:t>
            </a:r>
            <a:r>
              <a:rPr lang="sr-Latn-CS" sz="2400" dirty="0" smtClean="0"/>
              <a:t>sa  visokim sadržajem G+C</a:t>
            </a:r>
            <a:endParaRPr lang="en-US" sz="2400" dirty="0" smtClean="0"/>
          </a:p>
          <a:p>
            <a:r>
              <a:rPr lang="en-US" sz="2400" dirty="0" err="1" smtClean="0"/>
              <a:t>Neke</a:t>
            </a:r>
            <a:r>
              <a:rPr lang="en-US" sz="2400" dirty="0" smtClean="0"/>
              <a:t> </a:t>
            </a:r>
            <a:r>
              <a:rPr lang="sr-Latn-CS" sz="2400" dirty="0" smtClean="0"/>
              <a:t>vrste </a:t>
            </a:r>
            <a:r>
              <a:rPr lang="en-US" sz="2400" dirty="0" err="1" smtClean="0"/>
              <a:t>stvaraju</a:t>
            </a:r>
            <a:r>
              <a:rPr lang="en-US" sz="2400" dirty="0" smtClean="0"/>
              <a:t> </a:t>
            </a:r>
            <a:r>
              <a:rPr lang="en-US" sz="2400" dirty="0" err="1" smtClean="0"/>
              <a:t>razgranate</a:t>
            </a:r>
            <a:r>
              <a:rPr lang="en-US" sz="2400" dirty="0" smtClean="0"/>
              <a:t> </a:t>
            </a:r>
            <a:r>
              <a:rPr lang="en-US" sz="2400" dirty="0" err="1" smtClean="0"/>
              <a:t>filamente</a:t>
            </a:r>
            <a:r>
              <a:rPr lang="en-US" sz="2400" dirty="0" smtClean="0"/>
              <a:t> </a:t>
            </a:r>
            <a:r>
              <a:rPr lang="en-US" sz="2400" dirty="0" err="1" smtClean="0"/>
              <a:t>koji</a:t>
            </a:r>
            <a:r>
              <a:rPr lang="en-US" sz="2400" dirty="0" smtClean="0"/>
              <a:t> </a:t>
            </a:r>
            <a:r>
              <a:rPr lang="en-US" sz="2400" dirty="0" err="1" smtClean="0"/>
              <a:t>podsećaju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micelijum</a:t>
            </a:r>
            <a:r>
              <a:rPr lang="en-US" sz="2400" dirty="0" smtClean="0"/>
              <a:t> </a:t>
            </a:r>
            <a:r>
              <a:rPr lang="en-US" sz="2400" dirty="0" err="1" smtClean="0"/>
              <a:t>gljivica</a:t>
            </a:r>
            <a:endParaRPr lang="en-US" sz="2400" dirty="0" smtClean="0"/>
          </a:p>
          <a:p>
            <a:r>
              <a:rPr lang="en-US" sz="2400" dirty="0" err="1" smtClean="0"/>
              <a:t>Neke</a:t>
            </a:r>
            <a:r>
              <a:rPr lang="en-US" sz="2400" dirty="0" smtClean="0"/>
              <a:t> </a:t>
            </a:r>
            <a:r>
              <a:rPr lang="sr-Latn-CS" sz="2400" dirty="0" smtClean="0"/>
              <a:t>vrste </a:t>
            </a:r>
            <a:r>
              <a:rPr lang="en-US" sz="2400" dirty="0" err="1" smtClean="0"/>
              <a:t>stv</a:t>
            </a:r>
            <a:r>
              <a:rPr lang="sr-Latn-CS" sz="2400" dirty="0" smtClean="0"/>
              <a:t>a</a:t>
            </a:r>
            <a:r>
              <a:rPr lang="en-US" sz="2400" dirty="0" err="1" smtClean="0"/>
              <a:t>raju</a:t>
            </a:r>
            <a:r>
              <a:rPr lang="en-US" sz="2400" dirty="0" smtClean="0"/>
              <a:t> spore</a:t>
            </a:r>
            <a:endParaRPr lang="sr-Latn-CS" sz="2400" dirty="0" smtClean="0"/>
          </a:p>
          <a:p>
            <a:r>
              <a:rPr lang="en-US" sz="2400" dirty="0" err="1" smtClean="0"/>
              <a:t>Prisutne</a:t>
            </a:r>
            <a:r>
              <a:rPr lang="en-US" sz="2400" dirty="0" smtClean="0"/>
              <a:t> u </a:t>
            </a:r>
            <a:r>
              <a:rPr lang="en-US" sz="2400" dirty="0" err="1" smtClean="0"/>
              <a:t>zemljištu</a:t>
            </a:r>
            <a:r>
              <a:rPr lang="en-US" sz="2400" dirty="0" smtClean="0"/>
              <a:t>, </a:t>
            </a:r>
            <a:r>
              <a:rPr lang="en-US" sz="2400" dirty="0" err="1" smtClean="0"/>
              <a:t>vodi</a:t>
            </a:r>
            <a:r>
              <a:rPr lang="en-US" sz="2400" dirty="0" smtClean="0"/>
              <a:t> – </a:t>
            </a:r>
            <a:r>
              <a:rPr lang="en-US" sz="2400" dirty="0" err="1" smtClean="0"/>
              <a:t>važna</a:t>
            </a:r>
            <a:r>
              <a:rPr lang="en-US" sz="2400" dirty="0" smtClean="0"/>
              <a:t> </a:t>
            </a:r>
            <a:r>
              <a:rPr lang="en-US" sz="2400" dirty="0" err="1" smtClean="0"/>
              <a:t>uloga</a:t>
            </a:r>
            <a:r>
              <a:rPr lang="en-US" sz="2400" dirty="0" smtClean="0"/>
              <a:t> u </a:t>
            </a:r>
            <a:r>
              <a:rPr lang="en-US" sz="2400" dirty="0" err="1" smtClean="0"/>
              <a:t>razgradnji</a:t>
            </a:r>
            <a:r>
              <a:rPr lang="en-US" sz="2400" dirty="0" smtClean="0"/>
              <a:t> </a:t>
            </a:r>
            <a:r>
              <a:rPr lang="en-US" sz="2400" dirty="0" err="1" smtClean="0"/>
              <a:t>organskih</a:t>
            </a:r>
            <a:r>
              <a:rPr lang="en-US" sz="2400" dirty="0" smtClean="0"/>
              <a:t> </a:t>
            </a:r>
            <a:r>
              <a:rPr lang="en-US" sz="2400" dirty="0" err="1" smtClean="0"/>
              <a:t>materija</a:t>
            </a:r>
            <a:r>
              <a:rPr lang="en-US" sz="2400" dirty="0" smtClean="0"/>
              <a:t> u </a:t>
            </a:r>
            <a:r>
              <a:rPr lang="en-US" sz="2400" dirty="0" err="1" smtClean="0"/>
              <a:t>prirodi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Proizvode</a:t>
            </a:r>
            <a:r>
              <a:rPr lang="en-US" sz="2400" dirty="0" smtClean="0"/>
              <a:t> </a:t>
            </a:r>
            <a:r>
              <a:rPr lang="en-US" sz="2400" dirty="0" err="1" smtClean="0"/>
              <a:t>sekundarne</a:t>
            </a:r>
            <a:r>
              <a:rPr lang="en-US" sz="2400" dirty="0" smtClean="0"/>
              <a:t> </a:t>
            </a:r>
            <a:r>
              <a:rPr lang="en-US" sz="2400" dirty="0" err="1" smtClean="0"/>
              <a:t>matabolite</a:t>
            </a:r>
            <a:r>
              <a:rPr lang="en-US" sz="2400" dirty="0" smtClean="0"/>
              <a:t> </a:t>
            </a:r>
            <a:endParaRPr lang="sr-Latn-CS" sz="2400" dirty="0" smtClean="0"/>
          </a:p>
          <a:p>
            <a:pPr>
              <a:buFont typeface="Arial" charset="0"/>
              <a:buNone/>
            </a:pPr>
            <a:r>
              <a:rPr lang="sr-Latn-CS" sz="2400" dirty="0" smtClean="0"/>
              <a:t>         </a:t>
            </a:r>
            <a:r>
              <a:rPr lang="en-US" sz="2400" dirty="0" smtClean="0"/>
              <a:t>– </a:t>
            </a:r>
            <a:r>
              <a:rPr lang="en-US" sz="2400" dirty="0" err="1" smtClean="0"/>
              <a:t>Selmen</a:t>
            </a:r>
            <a:r>
              <a:rPr lang="en-US" sz="2400" dirty="0" smtClean="0"/>
              <a:t> Waksman – </a:t>
            </a:r>
            <a:r>
              <a:rPr lang="en-US" sz="2400" dirty="0" err="1" smtClean="0"/>
              <a:t>streptomicin</a:t>
            </a:r>
            <a:r>
              <a:rPr lang="en-US" sz="2400" dirty="0" smtClean="0"/>
              <a:t> 1940 </a:t>
            </a:r>
            <a:r>
              <a:rPr lang="en-US" sz="2400" dirty="0" err="1" smtClean="0"/>
              <a:t>godina</a:t>
            </a:r>
            <a:endParaRPr lang="en-US" sz="2400" dirty="0" smtClean="0"/>
          </a:p>
          <a:p>
            <a:endParaRPr lang="en-US" dirty="0" smtClean="0"/>
          </a:p>
        </p:txBody>
      </p:sp>
      <p:pic>
        <p:nvPicPr>
          <p:cNvPr id="3076" name="Picture 4" descr="File:Actinomyces israeli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553110"/>
            <a:ext cx="2261382" cy="146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0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1283426"/>
              </p:ext>
            </p:extLst>
          </p:nvPr>
        </p:nvGraphicFramePr>
        <p:xfrm>
          <a:off x="228600" y="152400"/>
          <a:ext cx="8686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00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66700" y="3810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Corynebacterium</a:t>
            </a:r>
            <a:r>
              <a:rPr lang="sl-SI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sl-SI" sz="3200" b="1" dirty="0" smtClean="0">
                <a:solidFill>
                  <a:srgbClr val="FF0000"/>
                </a:solidFill>
                <a:latin typeface="Times New Roman" pitchFamily="18" charset="0"/>
              </a:rPr>
              <a:t>spp</a:t>
            </a:r>
            <a:r>
              <a:rPr lang="en-GB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sl-SI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685800" y="1295400"/>
            <a:ext cx="7696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sl-SI" sz="2800" i="1" dirty="0">
                <a:latin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Corynebacterium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diphtheriae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izaziva</a:t>
            </a:r>
            <a:r>
              <a:rPr lang="sl-SI" sz="2800" dirty="0">
                <a:latin typeface="Times New Roman" pitchFamily="18" charset="0"/>
              </a:rPr>
              <a:t>č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akutne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infektivne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bolesti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ljudi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difterije</a:t>
            </a:r>
            <a:endParaRPr lang="sl-SI" sz="2800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mikroskopsk</a:t>
            </a:r>
            <a:r>
              <a:rPr lang="sl-SI" sz="2800" dirty="0">
                <a:latin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preparat</a:t>
            </a:r>
            <a:r>
              <a:rPr lang="sl-SI" sz="2800" dirty="0">
                <a:latin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pojedina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grupisane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parovima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gomilicama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Gram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pozitivne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bakterije</a:t>
            </a:r>
            <a:r>
              <a:rPr lang="sl-SI" sz="2800" dirty="0">
                <a:latin typeface="Times New Roman" pitchFamily="18" charset="0"/>
              </a:rPr>
              <a:t> veličine od 0,5x2-3 </a:t>
            </a:r>
            <a:r>
              <a:rPr lang="sl-SI" sz="2800" dirty="0">
                <a:latin typeface="Symbol" pitchFamily="18" charset="2"/>
              </a:rPr>
              <a:t>m</a:t>
            </a:r>
            <a:r>
              <a:rPr lang="sl-SI" sz="2800" dirty="0">
                <a:latin typeface="Times New Roman" pitchFamily="18" charset="0"/>
              </a:rPr>
              <a:t>m 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đ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usobno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preklopljene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izgledaju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poput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V, Y, L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kineskih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slova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kada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paralelno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pore</a:t>
            </a:r>
            <a:r>
              <a:rPr lang="sl-SI" sz="2800" dirty="0">
                <a:latin typeface="Times New Roman" pitchFamily="18" charset="0"/>
              </a:rPr>
              <a:t>đ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jedna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pored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druge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bakterije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izgledaju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poput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palisada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381000" y="609600"/>
            <a:ext cx="8915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Ovim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karakteristi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nim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izgledom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mikroskopskom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preparatu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koji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naziva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difteroidni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odlikuje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sl-SI" sz="2800" dirty="0">
                <a:latin typeface="Times New Roman" pitchFamily="18" charset="0"/>
              </a:rPr>
              <a:t>ć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broj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bakterija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samo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ovog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nego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drugih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rodova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7171" name="Picture 5" descr="File:Corynebacterium diphtheriae Gram sta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362200"/>
            <a:ext cx="5181600" cy="343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Corynebacterium%20diphtheria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721183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03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emoliza Streptococcus Y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8324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84582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  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Najzna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č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ajniji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patogeni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difteroidi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kod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doma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ć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ž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ivotinja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bolesti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izazivaju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Corynebacterium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pseudotuberculosis</a:t>
            </a:r>
            <a:endParaRPr lang="sl-SI" sz="28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 - sojevi koji ne redukuju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ovce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koze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pseudotuberkuloza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kazeozni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limfadenitis</a:t>
            </a:r>
            <a:endParaRPr lang="sl-SI" sz="2800" dirty="0"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- sojevi koji </a:t>
            </a:r>
            <a:r>
              <a:rPr lang="sl-SI" sz="2800" dirty="0" smtClean="0">
                <a:latin typeface="Times New Roman" pitchFamily="18" charset="0"/>
              </a:rPr>
              <a:t>redukuju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konji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ulcerativni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limfagenitis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    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8195" name="Picture 7" descr="Corynebacterium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4800600" y="4273550"/>
            <a:ext cx="3163516" cy="213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000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83058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C.renale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grupa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GB" sz="2800" b="1" i="1" dirty="0" err="1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C.renale</a:t>
            </a:r>
            <a:r>
              <a:rPr lang="en-GB" sz="28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(tip I )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urogenitalnog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sistema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pielonefritis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cistitis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svinje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bubrezima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ovnovi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jarci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ulcerativni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balanopostitis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b="1" i="1" dirty="0" err="1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C.cystitidis</a:t>
            </a:r>
            <a:r>
              <a:rPr lang="en-GB" sz="28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(tip II )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cistitis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pielonefritis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b="1" i="1" dirty="0" err="1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C.pilosum</a:t>
            </a:r>
            <a:r>
              <a:rPr lang="en-GB" sz="28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(tip III )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goveda-cistitis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sl-SI" sz="2800" dirty="0">
                <a:latin typeface="Times New Roman" pitchFamily="18" charset="0"/>
              </a:rPr>
              <a:t>đ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pielonefritis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533400" y="762000"/>
            <a:ext cx="8077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3. </a:t>
            </a:r>
            <a:r>
              <a:rPr lang="en-GB" sz="2800" b="1" i="1" dirty="0" err="1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C.bovis</a:t>
            </a:r>
            <a:r>
              <a:rPr lang="en-GB" sz="28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subklini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mastitis 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4. </a:t>
            </a:r>
            <a:r>
              <a:rPr lang="en-GB" sz="2800" b="1" i="1" dirty="0" err="1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C.ulcerans</a:t>
            </a:r>
            <a:r>
              <a:rPr lang="en-GB" sz="28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mastitis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5.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Arcanobacterium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Actinomyces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pyogenes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pre</a:t>
            </a:r>
            <a:r>
              <a:rPr lang="sl-SI" sz="2800" dirty="0">
                <a:latin typeface="Times New Roman" pitchFamily="18" charset="0"/>
              </a:rPr>
              <a:t>ž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ivari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svinje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gnojne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l-SI" sz="2800" dirty="0">
                <a:latin typeface="Times New Roman" pitchFamily="18" charset="0"/>
              </a:rPr>
              <a:t>ć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endometritis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piometra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artritis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krave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mastitis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abortus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90600" y="609600"/>
            <a:ext cx="74676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6.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Rhodococcus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equi</a:t>
            </a:r>
            <a:endParaRPr lang="sl-SI" sz="28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ž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drebad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bronhopneumonije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l-SI" sz="2800" dirty="0">
                <a:latin typeface="Times New Roman" pitchFamily="18" charset="0"/>
              </a:rPr>
              <a:t>ć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ima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konji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svinje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blaga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limfadenopatija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subkutani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medijastinalni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granulomi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0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57200" y="533400"/>
            <a:ext cx="8305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solidFill>
                  <a:srgbClr val="FF7C80"/>
                </a:solidFill>
                <a:latin typeface="Times New Roman" pitchFamily="18" charset="0"/>
              </a:rPr>
              <a:t>Corynebacterium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spp. </a:t>
            </a:r>
            <a:endParaRPr lang="en-US" sz="2800" b="1" dirty="0">
              <a:solidFill>
                <a:srgbClr val="FF7C8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sitne, pleomorfne Gram pozitivne bakterije štapićastog oblika koje mogu biti sferične ili sa zadebljanim krajevima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katalaza pozitivne, oksidaza negativne, asporogene, fakultativno anaerobne, uglavnom nepokretne, zahtevaju obogaćene podloge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12291" name="Picture 7" descr="CorynebacteriumGramStainChineseLetters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733800" y="3733800"/>
            <a:ext cx="37338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8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2677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U ćelijskom zidu imaju mezo-diamino-pimelinsku kiselinu, arabinogalaktan i mikolinsku kiselinu –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Corynebacterium </a:t>
            </a:r>
            <a:r>
              <a:rPr lang="sl-SI" sz="2800" b="1" dirty="0">
                <a:solidFill>
                  <a:srgbClr val="FF5050"/>
                </a:solidFill>
                <a:latin typeface="Times New Roman" pitchFamily="18" charset="0"/>
              </a:rPr>
              <a:t>spp</a:t>
            </a:r>
            <a:r>
              <a:rPr lang="sl-SI" sz="2800" dirty="0">
                <a:latin typeface="Times New Roman" pitchFamily="18" charset="0"/>
              </a:rPr>
              <a:t>. kao i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Mycobacterium</a:t>
            </a:r>
            <a:r>
              <a:rPr lang="sl-SI" sz="2800" b="1" dirty="0">
                <a:solidFill>
                  <a:srgbClr val="FF5050"/>
                </a:solidFill>
                <a:latin typeface="Times New Roman" pitchFamily="18" charset="0"/>
              </a:rPr>
              <a:t> spp</a:t>
            </a:r>
            <a:r>
              <a:rPr lang="sl-SI" sz="2800" dirty="0">
                <a:latin typeface="Times New Roman" pitchFamily="18" charset="0"/>
              </a:rPr>
              <a:t>. i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Nocardia</a:t>
            </a:r>
            <a:r>
              <a:rPr lang="sl-SI" sz="2800" b="1" dirty="0">
                <a:solidFill>
                  <a:srgbClr val="FF5050"/>
                </a:solidFill>
                <a:latin typeface="Times New Roman" pitchFamily="18" charset="0"/>
              </a:rPr>
              <a:t> spp.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Babes-Ernst granule </a:t>
            </a:r>
            <a:r>
              <a:rPr lang="sl-SI" sz="2800" dirty="0">
                <a:latin typeface="Times New Roman" pitchFamily="18" charset="0"/>
              </a:rPr>
              <a:t>– m</a:t>
            </a:r>
            <a:r>
              <a:rPr lang="en-US" sz="2800" dirty="0">
                <a:latin typeface="Times New Roman" pitchFamily="18" charset="0"/>
              </a:rPr>
              <a:t>e</a:t>
            </a:r>
            <a:r>
              <a:rPr lang="sl-SI" sz="2800" dirty="0">
                <a:latin typeface="Times New Roman" pitchFamily="18" charset="0"/>
              </a:rPr>
              <a:t>tahromatske granule depo energije fosfati -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bojenje po Neisser-u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sl-SI" sz="32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3315" name="Picture 5" descr="corynebacter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581400"/>
            <a:ext cx="3154434" cy="242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0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533400" y="533400"/>
            <a:ext cx="7848600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oštećenje tkiva obično predhodi infekciji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komensalni mikroorganizmi na sluznicama i koži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otporni u spoljašnjoj sredini </a:t>
            </a:r>
            <a:r>
              <a:rPr lang="sl-SI" sz="2800" i="1" dirty="0">
                <a:latin typeface="Times New Roman" pitchFamily="18" charset="0"/>
              </a:rPr>
              <a:t>C.pseudotuberculosis</a:t>
            </a:r>
            <a:r>
              <a:rPr lang="sl-SI" sz="2800" dirty="0">
                <a:latin typeface="Times New Roman" pitchFamily="18" charset="0"/>
              </a:rPr>
              <a:t> može preživeti mesecima</a:t>
            </a:r>
            <a:endParaRPr lang="sl-SI" sz="2800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  <a:r>
              <a:rPr lang="en-US" sz="2800" u="sng" dirty="0" err="1">
                <a:solidFill>
                  <a:srgbClr val="002060"/>
                </a:solidFill>
                <a:latin typeface="Times New Roman" pitchFamily="18" charset="0"/>
              </a:rPr>
              <a:t>Diferencijacija</a:t>
            </a:r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l-SI" sz="2800" i="1" u="sng" dirty="0">
                <a:solidFill>
                  <a:srgbClr val="002060"/>
                </a:solidFill>
                <a:latin typeface="Times New Roman" pitchFamily="18" charset="0"/>
              </a:rPr>
              <a:t>Corynebacterim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</a:rPr>
              <a:t>spp</a:t>
            </a:r>
            <a:r>
              <a:rPr lang="sl-SI" sz="2800" i="1" u="sng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morfologija bakterijske ćelije, izgled kolonija i biohemijske karakteristike (hidroliza eskulina, redukcija nitrata, ureaza aktivnost, fermentacija ugljenih hidrata- glukoza, maltoza, sukroza...)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81534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	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Faktori virulencije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C.pseudotuberculosis</a:t>
            </a:r>
            <a:r>
              <a:rPr lang="sl-SI" sz="2800" b="1" dirty="0"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– fakultativni intracelularni patogen koji je sposoban da preživi i da se umnožava unutar fagocitnih ćelija zahvaljujući lipidima u ćelijskom zidu i sposobnosti stvaranja toksina phospholipase D (PLD)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C.psudotuberculosi</a:t>
            </a:r>
            <a:r>
              <a:rPr lang="sl-SI" sz="2800" b="1" dirty="0">
                <a:solidFill>
                  <a:srgbClr val="FF7C80"/>
                </a:solidFill>
                <a:latin typeface="Times New Roman" pitchFamily="18" charset="0"/>
              </a:rPr>
              <a:t>s</a:t>
            </a:r>
            <a:r>
              <a:rPr lang="sl-SI" sz="2800" dirty="0">
                <a:latin typeface="Times New Roman" pitchFamily="18" charset="0"/>
              </a:rPr>
              <a:t> i 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C.ulcerans</a:t>
            </a:r>
            <a:r>
              <a:rPr lang="sl-SI" sz="2800" b="1" dirty="0"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mogu stvarati toksin difterije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C.renale</a:t>
            </a:r>
            <a:r>
              <a:rPr lang="sl-SI" sz="2800" i="1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solidFill>
                  <a:srgbClr val="FF7C80"/>
                </a:solidFill>
                <a:latin typeface="Times New Roman" pitchFamily="18" charset="0"/>
              </a:rPr>
              <a:t>grupa </a:t>
            </a:r>
            <a:r>
              <a:rPr lang="sl-SI" sz="2800" dirty="0">
                <a:latin typeface="Times New Roman" pitchFamily="18" charset="0"/>
              </a:rPr>
              <a:t>enzim ureaza i posedovanje fimbrija 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549275"/>
            <a:ext cx="85344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dirty="0">
                <a:solidFill>
                  <a:srgbClr val="D60093"/>
                </a:solidFill>
                <a:latin typeface="Times New Roman" pitchFamily="18" charset="0"/>
              </a:rPr>
              <a:t>	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Laboratorijska dijagnostika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direktan mikroskopski preparat iz materijala  bojenje po Gramu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izolacija krvni agar, aerobni uslovi, 27</a:t>
            </a:r>
            <a:r>
              <a:rPr lang="sl-SI" sz="2800" baseline="30000" dirty="0">
                <a:latin typeface="Times New Roman" pitchFamily="18" charset="0"/>
              </a:rPr>
              <a:t>o</a:t>
            </a:r>
            <a:r>
              <a:rPr lang="sl-SI" sz="2800" dirty="0">
                <a:latin typeface="Times New Roman" pitchFamily="18" charset="0"/>
              </a:rPr>
              <a:t>C, 24-48h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karakteristike kolonija, 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 pigment, konzistencije, 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 veličina, hemoliza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biohemijske karakteristike</a:t>
            </a:r>
          </a:p>
          <a:p>
            <a:pPr>
              <a:spcBef>
                <a:spcPct val="50000"/>
              </a:spcBef>
            </a:pPr>
            <a:r>
              <a:rPr lang="sl-SI" sz="3200" dirty="0">
                <a:latin typeface="Times New Roman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6387" name="Picture 4" descr="Corynebacterium renale kolon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971800"/>
            <a:ext cx="348615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66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0772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-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C.pseudotuberculosis</a:t>
            </a:r>
            <a:r>
              <a:rPr lang="sl-SI" sz="2800" dirty="0">
                <a:latin typeface="Times New Roman" pitchFamily="18" charset="0"/>
              </a:rPr>
              <a:t> inhibiše aktivnost </a:t>
            </a:r>
            <a:r>
              <a:rPr lang="sl-SI" sz="2800" dirty="0">
                <a:latin typeface="Symbol" pitchFamily="18" charset="2"/>
              </a:rPr>
              <a:t>b </a:t>
            </a:r>
            <a:r>
              <a:rPr lang="sl-SI" sz="2800" dirty="0">
                <a:latin typeface="Times New Roman" pitchFamily="18" charset="0"/>
              </a:rPr>
              <a:t>toksina </a:t>
            </a:r>
            <a:r>
              <a:rPr lang="sl-SI" sz="2800" i="1" dirty="0" smtClean="0">
                <a:latin typeface="Times New Roman" pitchFamily="18" charset="0"/>
              </a:rPr>
              <a:t>S.aureus </a:t>
            </a:r>
            <a:r>
              <a:rPr lang="en-US" sz="2800" dirty="0" smtClean="0">
                <a:latin typeface="Times New Roman" pitchFamily="18" charset="0"/>
              </a:rPr>
              <a:t>a</a:t>
            </a:r>
            <a:r>
              <a:rPr lang="sl-SI" sz="2800" dirty="0" smtClean="0"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potencirana </a:t>
            </a:r>
            <a:r>
              <a:rPr lang="en-US" sz="2800" dirty="0" smtClean="0">
                <a:latin typeface="Times New Roman" pitchFamily="18" charset="0"/>
              </a:rPr>
              <a:t>je </a:t>
            </a:r>
            <a:r>
              <a:rPr lang="sl-SI" sz="2800" dirty="0" smtClean="0">
                <a:latin typeface="Times New Roman" pitchFamily="18" charset="0"/>
              </a:rPr>
              <a:t>hemoliza </a:t>
            </a:r>
            <a:r>
              <a:rPr lang="sl-SI" sz="2800" dirty="0">
                <a:latin typeface="Times New Roman" pitchFamily="18" charset="0"/>
              </a:rPr>
              <a:t>sa </a:t>
            </a:r>
            <a:r>
              <a:rPr lang="sl-SI" sz="2800" i="1" dirty="0">
                <a:latin typeface="Times New Roman" pitchFamily="18" charset="0"/>
              </a:rPr>
              <a:t>R.equi</a:t>
            </a:r>
            <a:r>
              <a:rPr lang="sl-SI" sz="2800" dirty="0">
                <a:latin typeface="Times New Roman" pitchFamily="18" charset="0"/>
              </a:rPr>
              <a:t> faktorima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i="1" dirty="0"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C.renale </a:t>
            </a:r>
            <a:r>
              <a:rPr lang="sl-SI" sz="2800" dirty="0">
                <a:latin typeface="Times New Roman" pitchFamily="18" charset="0"/>
              </a:rPr>
              <a:t>CAMP fenomen sa </a:t>
            </a:r>
            <a:r>
              <a:rPr lang="sl-SI" sz="2800" i="1" dirty="0">
                <a:latin typeface="Times New Roman" pitchFamily="18" charset="0"/>
              </a:rPr>
              <a:t>S.aureus</a:t>
            </a:r>
            <a:endParaRPr lang="en-US" sz="2800" i="1" dirty="0">
              <a:latin typeface="Times New Roman" pitchFamily="18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944741"/>
              </p:ext>
            </p:extLst>
          </p:nvPr>
        </p:nvGraphicFramePr>
        <p:xfrm>
          <a:off x="2819400" y="2819400"/>
          <a:ext cx="3505200" cy="331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icture" r:id="rId4" imgW="2476440" imgH="2343240" progId="Word.Picture.8">
                  <p:embed/>
                </p:oleObj>
              </mc:Choice>
              <mc:Fallback>
                <p:oleObj name="Picture" r:id="rId4" imgW="2476440" imgH="23432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819400"/>
                        <a:ext cx="3505200" cy="331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17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7467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D60093"/>
                </a:solidFill>
                <a:latin typeface="Symbol" pitchFamily="18" charset="2"/>
                <a:cs typeface="Arial" charset="0"/>
              </a:rPr>
              <a:t>	</a:t>
            </a:r>
            <a:r>
              <a:rPr lang="sl-SI" sz="3600" dirty="0">
                <a:solidFill>
                  <a:srgbClr val="FF5050"/>
                </a:solidFill>
                <a:latin typeface="Symbol" pitchFamily="18" charset="2"/>
                <a:cs typeface="Arial" charset="0"/>
              </a:rPr>
              <a:t>a</a:t>
            </a:r>
            <a:r>
              <a:rPr lang="sl-SI" sz="3600" dirty="0">
                <a:solidFill>
                  <a:srgbClr val="FF5050"/>
                </a:solidFill>
                <a:cs typeface="Arial" charset="0"/>
              </a:rPr>
              <a:t> </a:t>
            </a:r>
            <a:r>
              <a:rPr lang="sl-SI" sz="3600" dirty="0">
                <a:solidFill>
                  <a:srgbClr val="FF5050"/>
                </a:solidFill>
                <a:latin typeface="+mj-lt"/>
                <a:cs typeface="Arial" charset="0"/>
              </a:rPr>
              <a:t>i</a:t>
            </a:r>
            <a:r>
              <a:rPr lang="sl-SI" sz="3600" dirty="0">
                <a:solidFill>
                  <a:srgbClr val="FF5050"/>
                </a:solidFill>
                <a:cs typeface="Arial" charset="0"/>
              </a:rPr>
              <a:t> </a:t>
            </a:r>
            <a:r>
              <a:rPr lang="sl-SI" sz="3600" dirty="0">
                <a:solidFill>
                  <a:srgbClr val="FF5050"/>
                </a:solidFill>
                <a:latin typeface="Symbol" pitchFamily="18" charset="2"/>
                <a:cs typeface="Arial" charset="0"/>
              </a:rPr>
              <a:t>b</a:t>
            </a:r>
            <a:r>
              <a:rPr lang="sl-SI" sz="3600" dirty="0">
                <a:solidFill>
                  <a:srgbClr val="FF5050"/>
                </a:solidFill>
                <a:cs typeface="Arial" charset="0"/>
              </a:rPr>
              <a:t> </a:t>
            </a:r>
            <a:r>
              <a:rPr lang="sl-SI" sz="3600" dirty="0">
                <a:solidFill>
                  <a:srgbClr val="FF5050"/>
                </a:solidFill>
                <a:latin typeface="+mj-lt"/>
                <a:cs typeface="Arial" charset="0"/>
              </a:rPr>
              <a:t>hemoliza</a:t>
            </a:r>
            <a:endParaRPr lang="sl-SI" sz="3200" dirty="0">
              <a:solidFill>
                <a:srgbClr val="D60093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002060"/>
                </a:solidFill>
                <a:latin typeface="Symbol" pitchFamily="18" charset="2"/>
                <a:cs typeface="Arial" charset="0"/>
              </a:rPr>
              <a:t>b</a:t>
            </a:r>
            <a:r>
              <a:rPr lang="sl-SI" sz="32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sl-SI" sz="3200" dirty="0">
                <a:solidFill>
                  <a:srgbClr val="002060"/>
                </a:solidFill>
                <a:latin typeface="+mn-lt"/>
                <a:cs typeface="Arial" charset="0"/>
              </a:rPr>
              <a:t>hemolitične Streptococcus spp patogenije </a:t>
            </a:r>
            <a:endParaRPr lang="en-US" sz="3200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9" y="2362200"/>
            <a:ext cx="799293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7467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 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C.pseudotuberculosis</a:t>
            </a:r>
            <a:r>
              <a:rPr lang="sl-SI" sz="2800" dirty="0">
                <a:latin typeface="Times New Roman" pitchFamily="18" charset="0"/>
              </a:rPr>
              <a:t>- pseudotuberkuloza hronična gnojna infekcija ovaca, koza ređe goveda limfni čvorovi –apcesi kazeozni limfadenitis</a:t>
            </a:r>
          </a:p>
        </p:txBody>
      </p:sp>
      <p:pic>
        <p:nvPicPr>
          <p:cNvPr id="17411" name="Picture 2" descr="http://en.engormix.com/images/e_news/caseous_lymphadenitis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42862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L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352800"/>
            <a:ext cx="25146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0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68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C.pseudotuberculosis</a:t>
            </a:r>
            <a:r>
              <a:rPr lang="sl-SI" sz="2800" b="1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– ulcerativni limfagenitis konja i goveda</a:t>
            </a:r>
          </a:p>
        </p:txBody>
      </p:sp>
      <p:pic>
        <p:nvPicPr>
          <p:cNvPr id="18435" name="Picture 3" descr="EPIZOOTIC-LYMPHANGITI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28" y="2971800"/>
            <a:ext cx="41529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bovine%20ulcerative%20lymphangitis%20{%20body%20ulcers}%2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277306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5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68311" y="914400"/>
            <a:ext cx="8686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7C80"/>
                </a:solidFill>
                <a:latin typeface="Times New Roman" pitchFamily="18" charset="0"/>
              </a:rPr>
              <a:t>C.renale</a:t>
            </a:r>
            <a:r>
              <a:rPr lang="sl-SI" sz="2800" dirty="0">
                <a:solidFill>
                  <a:srgbClr val="FF7C80"/>
                </a:solidFill>
                <a:latin typeface="Times New Roman" pitchFamily="18" charset="0"/>
              </a:rPr>
              <a:t> grupa </a:t>
            </a:r>
            <a:r>
              <a:rPr lang="sl-SI" sz="2800" dirty="0">
                <a:latin typeface="Times New Roman" pitchFamily="18" charset="0"/>
              </a:rPr>
              <a:t>– piolonefritis goveda</a:t>
            </a:r>
          </a:p>
        </p:txBody>
      </p:sp>
      <p:pic>
        <p:nvPicPr>
          <p:cNvPr id="19459" name="Picture 2" descr="dscn09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098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" descr="imagesCAD46QI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5814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3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30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FF7C80"/>
                </a:solidFill>
                <a:latin typeface="Times New Roman" pitchFamily="18" charset="0"/>
              </a:rPr>
              <a:t> 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C.renale</a:t>
            </a:r>
            <a:r>
              <a:rPr lang="sl-SI" sz="2800" b="1" dirty="0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– ulcerativni balanopostitis ovnova i jaraca 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- </a:t>
            </a:r>
            <a:r>
              <a:rPr lang="sl-SI" sz="2800" b="1" i="1" dirty="0">
                <a:solidFill>
                  <a:srgbClr val="FF5050"/>
                </a:solidFill>
                <a:latin typeface="Times New Roman" pitchFamily="18" charset="0"/>
              </a:rPr>
              <a:t>C.kutscheri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- laboratorijske životinje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0483" name="Picture 2" descr="pinningandsniff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352800"/>
            <a:ext cx="21621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4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5800" y="333375"/>
            <a:ext cx="81534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     </a:t>
            </a:r>
            <a:r>
              <a:rPr lang="en-US" sz="2800" b="1" i="1" dirty="0" err="1">
                <a:solidFill>
                  <a:srgbClr val="FF7C80"/>
                </a:solidFill>
                <a:latin typeface="Times New Roman" pitchFamily="18" charset="0"/>
              </a:rPr>
              <a:t>Rhodococcus</a:t>
            </a:r>
            <a:r>
              <a:rPr lang="en-US" sz="2800" b="1" i="1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7C80"/>
                </a:solidFill>
                <a:latin typeface="Times New Roman" pitchFamily="18" charset="0"/>
              </a:rPr>
              <a:t>equi</a:t>
            </a:r>
            <a:endParaRPr lang="sl-SI" sz="2800" b="1" i="1" dirty="0">
              <a:solidFill>
                <a:srgbClr val="FF7C8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oportunistički patogen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intracelularni patogen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pleomorfnog oblika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i kao koka i kao bacil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- ima kapsulu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1507" name="Picture 7" descr="Rhodococ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2125" y="1524000"/>
            <a:ext cx="3997569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R equ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175125"/>
            <a:ext cx="31242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46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4695" y="533400"/>
            <a:ext cx="8229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	</a:t>
            </a:r>
            <a:r>
              <a:rPr lang="en-US" sz="2800" b="1" i="1" dirty="0" err="1">
                <a:solidFill>
                  <a:srgbClr val="FF7C80"/>
                </a:solidFill>
                <a:latin typeface="Times New Roman" pitchFamily="18" charset="0"/>
              </a:rPr>
              <a:t>Rhodococcus</a:t>
            </a:r>
            <a:r>
              <a:rPr lang="en-US" sz="2800" b="1" i="1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7C80"/>
                </a:solidFill>
                <a:latin typeface="Times New Roman" pitchFamily="18" charset="0"/>
              </a:rPr>
              <a:t>equi</a:t>
            </a:r>
            <a:endParaRPr lang="sl-SI" sz="2800" b="1" i="1" dirty="0">
              <a:solidFill>
                <a:srgbClr val="FF7C80"/>
              </a:solidFill>
              <a:latin typeface="Times New Roman" pitchFamily="18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ranije </a:t>
            </a:r>
            <a:r>
              <a:rPr lang="sl-SI" sz="2800" i="1" dirty="0">
                <a:latin typeface="Times New Roman" pitchFamily="18" charset="0"/>
              </a:rPr>
              <a:t>Corynebacterim equi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gnojna bronhopneumonija ždrebadi – do 6 meseci starosti</a:t>
            </a:r>
            <a:endParaRPr lang="en-US" sz="2800" dirty="0">
              <a:latin typeface="Times New Roman" pitchFamily="18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sr-Latn-CS" sz="2800" dirty="0">
                <a:latin typeface="Times New Roman" pitchFamily="18" charset="0"/>
              </a:rPr>
              <a:t>konji – abcesi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sr-Latn-CS" sz="2800" dirty="0">
                <a:latin typeface="Times New Roman" pitchFamily="18" charset="0"/>
              </a:rPr>
              <a:t> svinje, goveda – blaga limfadenopatija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sr-Latn-CS" sz="2800" dirty="0">
                <a:latin typeface="Times New Roman" pitchFamily="18" charset="0"/>
              </a:rPr>
              <a:t> mačke – subkutani apcesi, medijastinalni granulomi</a:t>
            </a:r>
            <a:endParaRPr lang="sl-SI" sz="2800" dirty="0">
              <a:latin typeface="Times New Roman" pitchFamily="18" charset="0"/>
            </a:endParaRPr>
          </a:p>
        </p:txBody>
      </p:sp>
      <p:pic>
        <p:nvPicPr>
          <p:cNvPr id="22532" name="Picture 4" descr="Rhodo-Foal-with-pneumon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267200"/>
            <a:ext cx="309562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72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04800" y="685800"/>
            <a:ext cx="8686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raste i na običnim podlogama i stvara karakteristične sluzave, žućkasto-ružičaste kolonije, nema hemolize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i="1" dirty="0">
                <a:latin typeface="Times New Roman" pitchFamily="18" charset="0"/>
              </a:rPr>
              <a:t>R.equi</a:t>
            </a:r>
            <a:r>
              <a:rPr lang="sl-SI" sz="2800" dirty="0">
                <a:latin typeface="Times New Roman" pitchFamily="18" charset="0"/>
              </a:rPr>
              <a:t> faktori – fosfolipaza C i holesterol oksidaza liza eritrocita uz sinergizam fosfolipaze D </a:t>
            </a:r>
            <a:r>
              <a:rPr lang="sl-SI" sz="2800" dirty="0" smtClean="0">
                <a:latin typeface="Times New Roman" pitchFamily="18" charset="0"/>
              </a:rPr>
              <a:t>C.psedotuberculosi</a:t>
            </a:r>
            <a:r>
              <a:rPr lang="en-US" sz="2800" dirty="0" smtClean="0">
                <a:latin typeface="Times New Roman" pitchFamily="18" charset="0"/>
              </a:rPr>
              <a:t>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CAMP fenomen sa </a:t>
            </a:r>
            <a:r>
              <a:rPr lang="sl-SI" sz="2800" i="1" dirty="0">
                <a:latin typeface="Times New Roman" pitchFamily="18" charset="0"/>
              </a:rPr>
              <a:t>S.aureus</a:t>
            </a:r>
            <a:r>
              <a:rPr lang="sl-SI" sz="2800" dirty="0">
                <a:latin typeface="Times New Roman" pitchFamily="18" charset="0"/>
              </a:rPr>
              <a:t>-om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3555" name="Picture 8" descr="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657600"/>
            <a:ext cx="29718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77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3400" y="600856"/>
            <a:ext cx="80772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nereaktivan u O-F testu i u klasičnim testovima fermentacije ugljenih hidrata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terapija 4- 10 nedelja rifamcin i eritromicin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nema komercijalne vakcine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primena hiperimunih seruma 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4580" name="Picture 4" descr="lep 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733800"/>
            <a:ext cx="38862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64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019800" cy="762000"/>
          </a:xfrm>
        </p:spPr>
        <p:txBody>
          <a:bodyPr/>
          <a:lstStyle/>
          <a:p>
            <a:r>
              <a:rPr lang="en-US" sz="3200" b="1" i="1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Nocardiosis</a:t>
            </a:r>
            <a:endParaRPr lang="en-US" sz="3200" b="1" i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2800" b="1" i="1" dirty="0" err="1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asteroides</a:t>
            </a:r>
            <a:r>
              <a:rPr lang="en-U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2800" b="1" i="1" dirty="0" err="1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brasiliensis</a:t>
            </a:r>
            <a:endParaRPr lang="sr-Latn-CS" sz="28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Morfološki slični  </a:t>
            </a:r>
            <a:r>
              <a:rPr lang="sr-Latn-CS" sz="2800" i="1" dirty="0" smtClean="0">
                <a:latin typeface="Times New Roman" pitchFamily="18" charset="0"/>
                <a:cs typeface="Times New Roman" pitchFamily="18" charset="0"/>
              </a:rPr>
              <a:t>Actinomyces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Filamentozni oblici, Aerobi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Acido rezistentni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Subkutane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 abcesi u mozgu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sr-Latn-CS" dirty="0" smtClean="0"/>
          </a:p>
        </p:txBody>
      </p:sp>
      <p:pic>
        <p:nvPicPr>
          <p:cNvPr id="25604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724400" y="3929893"/>
            <a:ext cx="2743200" cy="227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N brasiliensi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86200"/>
            <a:ext cx="3276600" cy="231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5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71563"/>
            <a:ext cx="6019800" cy="762000"/>
          </a:xfrm>
        </p:spPr>
        <p:txBody>
          <a:bodyPr/>
          <a:lstStyle/>
          <a:p>
            <a:r>
              <a:rPr lang="en-US" sz="3200" b="1" i="1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Nocardiosis</a:t>
            </a:r>
            <a:endParaRPr lang="en-US" sz="3200" b="1" i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305050"/>
            <a:ext cx="8686800" cy="4525963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2800" b="1" i="1" dirty="0" err="1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asteroides</a:t>
            </a:r>
            <a:r>
              <a:rPr lang="en-U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, N. farcinica, </a:t>
            </a:r>
            <a:r>
              <a:rPr lang="en-U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i="1" dirty="0" err="1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rasiliensis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Saprofiti, široko rasprostranjeni u prirodi - zemljište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Subkutane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 abcesi u mozgu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Psi – gnojni granulomi – subkutani, pleuta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Goveda – mastitis, abortus</a:t>
            </a: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Infekcije rana kod većeg broja životinja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sr-Latn-CS" dirty="0" smtClean="0"/>
          </a:p>
        </p:txBody>
      </p:sp>
      <p:pic>
        <p:nvPicPr>
          <p:cNvPr id="26628" name="Picture 8" descr="Nocardia sp"/>
          <p:cNvPicPr>
            <a:picLocks noChangeAspect="1" noChangeArrowheads="1"/>
          </p:cNvPicPr>
          <p:nvPr/>
        </p:nvPicPr>
        <p:blipFill>
          <a:blip r:embed="rId3" cstate="print"/>
          <a:srcRect l="6584" r="18300" b="34470"/>
          <a:stretch>
            <a:fillRect/>
          </a:stretch>
        </p:blipFill>
        <p:spPr bwMode="auto">
          <a:xfrm>
            <a:off x="5105400" y="235870"/>
            <a:ext cx="2593975" cy="200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77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89916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3200" dirty="0">
                <a:solidFill>
                  <a:srgbClr val="FF5050"/>
                </a:solidFill>
                <a:latin typeface="+mn-lt"/>
                <a:cs typeface="Arial" charset="0"/>
              </a:rPr>
              <a:t>Serološka podela </a:t>
            </a:r>
            <a:r>
              <a:rPr lang="sl-SI" sz="2800" dirty="0">
                <a:latin typeface="+mn-lt"/>
                <a:cs typeface="Arial" charset="0"/>
              </a:rPr>
              <a:t>– Lancefield podela na osnovu      </a:t>
            </a:r>
            <a:r>
              <a:rPr lang="sl-SI" sz="2800" dirty="0">
                <a:latin typeface="+mn-lt"/>
              </a:rPr>
              <a:t> </a:t>
            </a:r>
            <a:r>
              <a:rPr lang="sl-SI" sz="2800" dirty="0" smtClean="0">
                <a:latin typeface="+mn-lt"/>
              </a:rPr>
              <a:t>  	 	                         </a:t>
            </a:r>
            <a:r>
              <a:rPr lang="sl-SI" sz="2800" dirty="0" smtClean="0">
                <a:latin typeface="+mn-lt"/>
                <a:cs typeface="Arial" charset="0"/>
              </a:rPr>
              <a:t>grupno </a:t>
            </a:r>
            <a:r>
              <a:rPr lang="sl-SI" sz="2800" dirty="0">
                <a:latin typeface="+mn-lt"/>
                <a:cs typeface="Arial" charset="0"/>
              </a:rPr>
              <a:t>specifične C supstance	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n-lt"/>
                <a:cs typeface="Arial" charset="0"/>
              </a:rPr>
              <a:t>	</a:t>
            </a:r>
            <a:r>
              <a:rPr lang="sl-SI" sz="2800" dirty="0">
                <a:latin typeface="+mn-lt"/>
                <a:cs typeface="Arial" charset="0"/>
              </a:rPr>
              <a:t>- precipitacija, latex aglutinacija </a:t>
            </a:r>
            <a:endParaRPr lang="en-US" sz="2800" dirty="0">
              <a:latin typeface="+mn-lt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14600"/>
            <a:ext cx="7025439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6019800" cy="762000"/>
          </a:xfrm>
        </p:spPr>
        <p:txBody>
          <a:bodyPr/>
          <a:lstStyle/>
          <a:p>
            <a:r>
              <a:rPr lang="en-US" sz="3200" i="1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Nocardiosis</a:t>
            </a:r>
            <a:endParaRPr lang="en-US" sz="3200" i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066800"/>
            <a:ext cx="8686800" cy="4525963"/>
          </a:xfrm>
        </p:spPr>
        <p:txBody>
          <a:bodyPr/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Delimično acido rezistentni 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Kinyoun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modification</a:t>
            </a:r>
            <a:r>
              <a:rPr lang="sr-Latn-C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bojenja po Ziehl Neelsen-u 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sr-Latn-CS" dirty="0" smtClean="0"/>
          </a:p>
        </p:txBody>
      </p:sp>
      <p:pic>
        <p:nvPicPr>
          <p:cNvPr id="27652" name="Picture 6" descr="W7917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438400"/>
            <a:ext cx="53340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4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sr-Latn-CS" sz="3200" b="1" i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Nocardia</a:t>
            </a:r>
            <a:r>
              <a:rPr lang="sr-Latn-CS" sz="3200" b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spp</a:t>
            </a:r>
            <a:r>
              <a:rPr lang="sr-Latn-CS" sz="3200" b="1" i="1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1295400"/>
          </a:xfrm>
        </p:spPr>
        <p:txBody>
          <a:bodyPr>
            <a:normAutofit fontScale="92500" lnSpcReduction="20000"/>
          </a:bodyPr>
          <a:lstStyle/>
          <a:p>
            <a:r>
              <a:rPr lang="sr-Latn-CS" sz="2800" smtClean="0">
                <a:latin typeface="Times New Roman" pitchFamily="18" charset="0"/>
                <a:cs typeface="Times New Roman" pitchFamily="18" charset="0"/>
              </a:rPr>
              <a:t>Podloge –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Sabouraud agar, Agar sa infuzijom mozga i srca,  BCYE agar sa dodatkom kvasca i uglja</a:t>
            </a:r>
            <a:endParaRPr lang="sr-Latn-C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smtClean="0">
                <a:latin typeface="Times New Roman" pitchFamily="18" charset="0"/>
                <a:cs typeface="Times New Roman" pitchFamily="18" charset="0"/>
              </a:rPr>
              <a:t>Spor rast 4 dana – 6 nedelja</a:t>
            </a:r>
          </a:p>
        </p:txBody>
      </p:sp>
      <p:pic>
        <p:nvPicPr>
          <p:cNvPr id="28676" name="Picture 5" descr="NOCARDIA-NASATER"/>
          <p:cNvPicPr>
            <a:picLocks noChangeAspect="1" noChangeArrowheads="1"/>
          </p:cNvPicPr>
          <p:nvPr/>
        </p:nvPicPr>
        <p:blipFill>
          <a:blip r:embed="rId3" cstate="print"/>
          <a:srcRect l="25911" r="25911" b="53038"/>
          <a:stretch>
            <a:fillRect/>
          </a:stretch>
        </p:blipFill>
        <p:spPr bwMode="auto">
          <a:xfrm>
            <a:off x="609600" y="3236912"/>
            <a:ext cx="29718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Nocardia%20asteroides%20fi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67000"/>
            <a:ext cx="376555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Actinomycetes</a:t>
            </a:r>
            <a:endParaRPr lang="en-US" sz="3200" b="1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295400"/>
            <a:ext cx="7620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Dugački lanci ili filamanti</a:t>
            </a: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Fakultativni anaerobi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Actinomycosis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aktinomikoza hronična gnojna i granulomatozna infekcija</a:t>
            </a:r>
          </a:p>
          <a:p>
            <a:pPr>
              <a:lnSpc>
                <a:spcPct val="90000"/>
              </a:lnSpc>
            </a:pPr>
            <a:r>
              <a:rPr lang="sr-Latn-CS" sz="28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Actinomyces israelii </a:t>
            </a:r>
            <a:endParaRPr lang="en-US" sz="2800" b="1" i="1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29700" name="Picture 5" descr="Actinomyces_israelii-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35052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isr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62400"/>
            <a:ext cx="327660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7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11430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Aktinomikoza</a:t>
            </a:r>
            <a:endParaRPr lang="en-US" sz="3200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Content Placeholder 3" descr="lumpyjaw-284x2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304800"/>
            <a:ext cx="3924300" cy="2901950"/>
          </a:xfrm>
        </p:spPr>
      </p:pic>
      <p:pic>
        <p:nvPicPr>
          <p:cNvPr id="30724" name="Picture 4" descr="lumpy-jaw-swollen-jaw-deer-1029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19400"/>
            <a:ext cx="45910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76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W7917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2286000"/>
            <a:ext cx="40132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749300" y="1219199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Sumporne</a:t>
            </a:r>
            <a:r>
              <a:rPr lang="sr-Latn-C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granule</a:t>
            </a:r>
          </a:p>
        </p:txBody>
      </p:sp>
      <p:pic>
        <p:nvPicPr>
          <p:cNvPr id="31748" name="Picture 4" descr="actino-cdc2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50181"/>
            <a:ext cx="36576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9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2600"/>
            <a:ext cx="7467600" cy="914400"/>
          </a:xfrm>
        </p:spPr>
        <p:txBody>
          <a:bodyPr lIns="82058" tIns="41029" rIns="82058" bIns="41029">
            <a:normAutofit fontScale="90000"/>
          </a:bodyPr>
          <a:lstStyle/>
          <a:p>
            <a:pPr eaLnBrk="1" hangingPunct="1"/>
            <a:r>
              <a:rPr lang="sr-Latn-CS" altLang="ko-KR" sz="36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Filamentozne bakterije </a:t>
            </a:r>
            <a:r>
              <a:rPr lang="en-US" altLang="ko-KR" sz="3600" dirty="0" err="1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Actinobacteria</a:t>
            </a:r>
            <a:r>
              <a:rPr lang="sr-Latn-CS" altLang="ko-KR" sz="36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36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6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, Actinomyces, Nocardia </a:t>
            </a:r>
            <a:endParaRPr lang="en-US" altLang="ko-KR" sz="3600" dirty="0" smtClean="0">
              <a:solidFill>
                <a:srgbClr val="FF7C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18475" y="1600200"/>
            <a:ext cx="8308975" cy="4648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sr-Latn-CS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Filamentozne Gram pozitivne bakterije</a:t>
            </a:r>
          </a:p>
          <a:p>
            <a:pPr eaLnBrk="1" hangingPunct="1"/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Stvaraju micelijum poput plesni</a:t>
            </a:r>
          </a:p>
          <a:p>
            <a:pPr eaLnBrk="1" hangingPunct="1"/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Preko 500 različitih vrsta</a:t>
            </a:r>
          </a:p>
          <a:p>
            <a:pPr eaLnBrk="1" hangingPunct="1"/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Spore </a:t>
            </a:r>
            <a:r>
              <a:rPr lang="en-US" altLang="ko-KR" sz="2800" i="1" dirty="0" smtClean="0"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se nazivaju konidije koje se nalaze u aeralnom delu micelijuma - sporofore</a:t>
            </a:r>
          </a:p>
          <a:p>
            <a:pPr eaLnBrk="1" hangingPunct="1"/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Pre svega mikroflora zemljišta</a:t>
            </a:r>
            <a:endParaRPr lang="sr-Latn-CS" altLang="ko-KR" sz="2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Striktni aerobi</a:t>
            </a:r>
          </a:p>
          <a:p>
            <a:pPr eaLnBrk="1" hangingPunct="1"/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Otkriveno preko 500 različitih</a:t>
            </a:r>
          </a:p>
          <a:p>
            <a:pPr eaLnBrk="1" hangingPunct="1">
              <a:buFont typeface="Wingdings" pitchFamily="2" charset="2"/>
              <a:buNone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   antibiotika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5" descr="16_18Figure-L"/>
          <p:cNvPicPr>
            <a:picLocks noChangeAspect="1" noChangeArrowheads="1"/>
          </p:cNvPicPr>
          <p:nvPr/>
        </p:nvPicPr>
        <p:blipFill>
          <a:blip r:embed="rId3" cstate="print"/>
          <a:srcRect b="5252"/>
          <a:stretch>
            <a:fillRect/>
          </a:stretch>
        </p:blipFill>
        <p:spPr bwMode="auto">
          <a:xfrm>
            <a:off x="5007183" y="3924300"/>
            <a:ext cx="37465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4975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/>
        </p:nvSpPr>
        <p:spPr bwMode="auto">
          <a:xfrm>
            <a:off x="9144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sr-Latn-CS" altLang="ko-KR" sz="2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Izgled tela za razmnožavanje </a:t>
            </a:r>
            <a:r>
              <a:rPr lang="en-US" altLang="ko-KR" sz="2800" b="1" i="1" dirty="0" err="1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Actinomycetes</a:t>
            </a:r>
            <a:r>
              <a:rPr lang="sr-Latn-CS" altLang="ko-KR" sz="2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28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spp.</a:t>
            </a:r>
            <a:r>
              <a:rPr lang="sr-Latn-CS" altLang="ko-KR" sz="2800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ko-KR" sz="2800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2800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5" descr="16_19Figure-L"/>
          <p:cNvPicPr>
            <a:picLocks noChangeAspect="1" noChangeArrowheads="1"/>
          </p:cNvPicPr>
          <p:nvPr/>
        </p:nvPicPr>
        <p:blipFill>
          <a:blip r:embed="rId3" cstate="print"/>
          <a:srcRect b="2730"/>
          <a:stretch>
            <a:fillRect/>
          </a:stretch>
        </p:blipFill>
        <p:spPr bwMode="auto">
          <a:xfrm>
            <a:off x="2590800" y="1371600"/>
            <a:ext cx="3733800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45775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/>
        </p:nvSpPr>
        <p:spPr bwMode="auto">
          <a:xfrm>
            <a:off x="1079500" y="457200"/>
            <a:ext cx="678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en-US" altLang="ko-KR" sz="3200" b="1" dirty="0" err="1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Stvaranje</a:t>
            </a:r>
            <a:r>
              <a:rPr lang="en-U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spora</a:t>
            </a:r>
            <a:r>
              <a:rPr lang="en-U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i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en-U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sp. </a:t>
            </a:r>
          </a:p>
        </p:txBody>
      </p:sp>
      <p:pic>
        <p:nvPicPr>
          <p:cNvPr id="34819" name="Picture 1029" descr="16_20Figure-L"/>
          <p:cNvPicPr>
            <a:picLocks noChangeAspect="1" noChangeArrowheads="1"/>
          </p:cNvPicPr>
          <p:nvPr/>
        </p:nvPicPr>
        <p:blipFill>
          <a:blip r:embed="rId3" cstate="print"/>
          <a:srcRect b="2527"/>
          <a:stretch>
            <a:fillRect/>
          </a:stretch>
        </p:blipFill>
        <p:spPr bwMode="auto">
          <a:xfrm>
            <a:off x="1079500" y="1054100"/>
            <a:ext cx="6981825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8992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/>
        </p:nvSpPr>
        <p:spPr bwMode="auto">
          <a:xfrm>
            <a:off x="1981201" y="533400"/>
            <a:ext cx="5867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sr-Latn-C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Kolonije </a:t>
            </a:r>
            <a:r>
              <a:rPr lang="en-US" altLang="ko-KR" sz="3200" b="1" i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sp.</a:t>
            </a:r>
            <a:r>
              <a:rPr lang="en-US" altLang="ko-KR" sz="32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843" name="Picture 5" descr="16_22Figure-L"/>
          <p:cNvPicPr>
            <a:picLocks noChangeAspect="1" noChangeArrowheads="1"/>
          </p:cNvPicPr>
          <p:nvPr/>
        </p:nvPicPr>
        <p:blipFill>
          <a:blip r:embed="rId3" cstate="print"/>
          <a:srcRect b="2953"/>
          <a:stretch>
            <a:fillRect/>
          </a:stretch>
        </p:blipFill>
        <p:spPr bwMode="auto">
          <a:xfrm>
            <a:off x="1981201" y="1371600"/>
            <a:ext cx="4308902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1390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/>
        </p:nvSpPr>
        <p:spPr bwMode="auto">
          <a:xfrm>
            <a:off x="865981" y="536575"/>
            <a:ext cx="832643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en-US" altLang="ko-KR" sz="3200" b="1" i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2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spp. – produkcija antibiotika</a:t>
            </a:r>
            <a:r>
              <a:rPr lang="en-US" altLang="ko-KR" sz="32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32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7705725" y="6107113"/>
            <a:ext cx="1092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r" eaLnBrk="0" hangingPunct="0"/>
            <a:r>
              <a:rPr lang="en-US" altLang="ko-KR" sz="1100">
                <a:latin typeface="Arial" charset="0"/>
              </a:rPr>
              <a:t>Figure 16.23</a:t>
            </a:r>
          </a:p>
        </p:txBody>
      </p:sp>
      <p:pic>
        <p:nvPicPr>
          <p:cNvPr id="36868" name="Picture 5" descr="16_23Figure-L"/>
          <p:cNvPicPr>
            <a:picLocks noChangeAspect="1" noChangeArrowheads="1"/>
          </p:cNvPicPr>
          <p:nvPr/>
        </p:nvPicPr>
        <p:blipFill>
          <a:blip r:embed="rId3" cstate="print"/>
          <a:srcRect b="3841"/>
          <a:stretch>
            <a:fillRect/>
          </a:stretch>
        </p:blipFill>
        <p:spPr bwMode="auto">
          <a:xfrm>
            <a:off x="609600" y="1371600"/>
            <a:ext cx="777081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8669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Custom 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17987</TotalTime>
  <Words>1767</Words>
  <Application>Microsoft Office PowerPoint</Application>
  <PresentationFormat>On-screen Show (4:3)</PresentationFormat>
  <Paragraphs>537</Paragraphs>
  <Slides>103</Slides>
  <Notes>102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3" baseType="lpstr">
      <vt:lpstr>Arial</vt:lpstr>
      <vt:lpstr>Calibri</vt:lpstr>
      <vt:lpstr>DotumChe</vt:lpstr>
      <vt:lpstr>Gulim</vt:lpstr>
      <vt:lpstr>Symbol</vt:lpstr>
      <vt:lpstr>Tahoma</vt:lpstr>
      <vt:lpstr>Times New Roman</vt:lpstr>
      <vt:lpstr>Wingdings</vt:lpstr>
      <vt:lpstr>Organic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Lactobacillus spp</vt:lpstr>
      <vt:lpstr>Lactobacillus bulgaricus</vt:lpstr>
      <vt:lpstr>PowerPoint Presentation</vt:lpstr>
      <vt:lpstr>Probiotici – suplementi hrani  plemenite bakterije i kvasci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Kretanje Listeria  između ćelija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Trovanje hranom u SAD (Mead et al. 1999, CDC 1999)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Actinobacteria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Nocardiosis</vt:lpstr>
      <vt:lpstr>Nocardiosis</vt:lpstr>
      <vt:lpstr>Nocardiosis</vt:lpstr>
      <vt:lpstr>Nocardia spp.</vt:lpstr>
      <vt:lpstr>Actinomycetes</vt:lpstr>
      <vt:lpstr>Aktinomikoza</vt:lpstr>
      <vt:lpstr>PowerPoint Presentation</vt:lpstr>
      <vt:lpstr>Filamentozne bakterije Actinobacteria, Streptomyces, Actinomyces, Nocardia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Actinomyces spp.</vt:lpstr>
      <vt:lpstr>Actinomyces spp.</vt:lpstr>
      <vt:lpstr>PowerPoint Presentation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Dejan Krnjaic</cp:lastModifiedBy>
  <cp:revision>383</cp:revision>
  <dcterms:created xsi:type="dcterms:W3CDTF">2002-10-17T22:18:13Z</dcterms:created>
  <dcterms:modified xsi:type="dcterms:W3CDTF">2021-08-24T16:10:25Z</dcterms:modified>
</cp:coreProperties>
</file>