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36"/>
  </p:notesMasterIdLst>
  <p:handoutMasterIdLst>
    <p:handoutMasterId r:id="rId37"/>
  </p:handoutMasterIdLst>
  <p:sldIdLst>
    <p:sldId id="424" r:id="rId2"/>
    <p:sldId id="425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99" r:id="rId12"/>
    <p:sldId id="465" r:id="rId13"/>
    <p:sldId id="466" r:id="rId14"/>
    <p:sldId id="467" r:id="rId15"/>
    <p:sldId id="468" r:id="rId16"/>
    <p:sldId id="469" r:id="rId17"/>
    <p:sldId id="470" r:id="rId18"/>
    <p:sldId id="472" r:id="rId19"/>
    <p:sldId id="473" r:id="rId20"/>
    <p:sldId id="474" r:id="rId21"/>
    <p:sldId id="546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90" r:id="rId32"/>
    <p:sldId id="496" r:id="rId33"/>
    <p:sldId id="497" r:id="rId34"/>
    <p:sldId id="49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7BA"/>
    <a:srgbClr val="FFFFCC"/>
    <a:srgbClr val="FFCDDE"/>
    <a:srgbClr val="F7C9AF"/>
    <a:srgbClr val="DD73B2"/>
    <a:srgbClr val="FF5050"/>
    <a:srgbClr val="FFFF99"/>
    <a:srgbClr val="FF7C8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445" autoAdjust="0"/>
  </p:normalViewPr>
  <p:slideViewPr>
    <p:cSldViewPr>
      <p:cViewPr>
        <p:scale>
          <a:sx n="52" d="100"/>
          <a:sy n="52" d="100"/>
        </p:scale>
        <p:origin x="-219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3/1/2022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9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3/1/2022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65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4A461-5AB6-4DA3-B9A2-ED5C4188C2B5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84B142-160C-42E2-A564-D1FDEEF174C8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84B142-160C-42E2-A564-D1FDEEF174C8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EAD0EC-D1FB-491F-A5C9-1FE083870B28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F3B31E-6D41-4C03-B792-D319A00E5E24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9F89DF-6B43-4673-8609-327197104D3B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C2EE2-EEC6-4C9D-BD51-D9BF8EF9DF09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FC911D-B369-42F7-BFB8-C3F049700838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79FED-EBCB-4D7E-B91C-01713185C793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85D32-61F0-4E3E-B26C-09101055D5EB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0F8A67-B108-41F9-B6CE-2208D1577C58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AD8E8-C571-4D6A-B0CC-797AB88A6CBB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1C64B1-D217-4252-98B9-8A56AC1E8ECF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1C64B1-D217-4252-98B9-8A56AC1E8ECF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F186D-3130-49F9-AB0D-30190E0C3E6A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F6288E-C1F9-43A8-AF1B-76E0B1A3E553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19861F-7631-4744-BCE1-548FBB25B7B1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5BB044-E797-42C7-89A1-6F9A903770C7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81E74-28C3-46F0-8268-90A4C326C0FD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49BBE8-D3D7-4A15-A317-976ED4820865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0C5640-0E8A-4CC6-A850-7DBA9959F09C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62C364-95C5-4537-A7C4-E05DC1694AFC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F72F1-4A7C-4A7A-9AF2-EC1DA2EFF654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12674-CC62-4F5B-B1C4-C6B5E6AA2E90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4427C-06BF-412E-AD48-5CCC2D19FEF9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29D9D-C577-44FB-A0C5-3DC1CA54B832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147815-83AA-41E4-81DC-E0B4A931E649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3E4746-8166-46E3-8B4F-069259D61E2A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A34F6-E7EC-4A36-B15F-1BCD1BC04D3A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67003-84BB-481B-9E23-D9DE63E587B9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35CD73-5D78-4447-A80F-4B4DDD2E0EE2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CB45E-A13D-450F-A25C-4CD04F33C2CF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9791EF-2FC7-4A5A-B0D9-2BBAA98F5FBA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7C60FA-DD40-49F5-9F2C-864189E4A3F3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2FC8D-D81D-4E9A-BA14-09A9CBEF7D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974-7BE8-411E-B321-90975FAA3D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9B185-53EC-4722-8972-D8232A21C2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9E0C-4E27-4B02-8561-E95E89661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7828-5B52-42C1-A630-EE4F498B6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F15D-61EB-465C-B4EE-FCC508975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3652-04AD-4AEC-A1EB-26FDE26FE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2BE8F-E5B8-42A5-A41A-132F7D31D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3F764D-D624-42BF-B9CA-FE5933A522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6981A-9727-4D38-8427-8F0545F669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5EE64-8EDE-4334-9409-5CE1F3F498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0BAB6-9D81-420D-8970-BCA1662EC3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89E8C-3E65-4475-9A5C-37CD453B9E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6822-6953-4E95-B1C9-229DD30B89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383B7B9-9DC7-4A1D-856B-AC46A06DC45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BFAFE-D980-4BD9-94AC-EA6CDB8144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BD519D-7F48-4566-89C0-48563265B5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6" r:id="rId12"/>
    <p:sldLayoutId id="2147484777" r:id="rId13"/>
    <p:sldLayoutId id="2147484779" r:id="rId14"/>
    <p:sldLayoutId id="2147484780" r:id="rId15"/>
    <p:sldLayoutId id="2147484782" r:id="rId16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url?sa=i&amp;source=images&amp;cd=&amp;cad=rja&amp;docid=zLSCcX4LAsEzDM&amp;tbnid=7tI2lTHoFYv9JM:&amp;ved=0CAgQjRwwADgz&amp;url=http://fineartamerica.com/featured/clostridium-tetani-bacterial-spore-cnri.html&amp;ei=Te5bUtIpzca0Bo_5gRA&amp;psig=AFQjCNFrwczBDBn40tu0XpdzPzyHVkN5wg&amp;ust=138184289306270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athletewithstent.com/wp-content/uploads/2011/11/Spore-Trimmed.jpg" TargetMode="Externa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305800" cy="1690468"/>
          </a:xfrm>
        </p:spPr>
        <p:txBody>
          <a:bodyPr/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 bakterijske ćelije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267200"/>
            <a:ext cx="55626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sz="2800" b="1" dirty="0" smtClean="0">
                <a:solidFill>
                  <a:srgbClr val="FFFFCC"/>
                </a:solidFill>
              </a:rPr>
              <a:t>Izrasline </a:t>
            </a:r>
            <a:r>
              <a:rPr lang="sl-SI" sz="2800" b="1" dirty="0">
                <a:solidFill>
                  <a:srgbClr val="FFFFCC"/>
                </a:solidFill>
              </a:rPr>
              <a:t>na bakterijskoj ćeliji</a:t>
            </a:r>
          </a:p>
        </p:txBody>
      </p:sp>
      <p:pic>
        <p:nvPicPr>
          <p:cNvPr id="30724" name="Picture 4" descr="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73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4419600" cy="1462088"/>
          </a:xfrm>
        </p:spPr>
        <p:txBody>
          <a:bodyPr/>
          <a:lstStyle/>
          <a:p>
            <a:pPr eaLnBrk="1" hangingPunct="1"/>
            <a:r>
              <a:rPr lang="sl-SI" sz="4000" b="1" dirty="0" smtClean="0"/>
              <a:t>	</a:t>
            </a:r>
            <a:r>
              <a:rPr lang="sl-SI" sz="3200" b="1" dirty="0" smtClean="0">
                <a:solidFill>
                  <a:srgbClr val="FFCDDE"/>
                </a:solidFill>
              </a:rPr>
              <a:t>Fimbrije i pile</a:t>
            </a:r>
            <a:endParaRPr lang="en-US" sz="3200" b="1" dirty="0" smtClean="0">
              <a:solidFill>
                <a:srgbClr val="FFCDDE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743200"/>
            <a:ext cx="8305800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Produžeci poput vlasi dlake </a:t>
            </a:r>
          </a:p>
          <a:p>
            <a:pPr lvl="1"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kraći, krući i tanji nego flagele</a:t>
            </a:r>
          </a:p>
          <a:p>
            <a:pPr eaLnBrk="1" hangingPunct="1"/>
            <a:r>
              <a:rPr lang="sl-SI" sz="2800" dirty="0" smtClean="0"/>
              <a:t>Funkcija vezivanje za površinu – adherencija</a:t>
            </a:r>
          </a:p>
          <a:p>
            <a:pPr eaLnBrk="1" hangingPunct="1"/>
            <a:r>
              <a:rPr lang="sl-SI" sz="2800" dirty="0" smtClean="0"/>
              <a:t>Izgrađene od proteina pilina</a:t>
            </a:r>
          </a:p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Prisutna kod određenih vrsta Gram negativnih bakterija</a:t>
            </a:r>
          </a:p>
          <a:p>
            <a:pPr eaLnBrk="1" hangingPunct="1"/>
            <a:r>
              <a:rPr lang="sl-SI" sz="2800" dirty="0" smtClean="0"/>
              <a:t>Izuzetak Corynebacterium renale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33400"/>
            <a:ext cx="3143250" cy="21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4419600" cy="1462088"/>
          </a:xfrm>
        </p:spPr>
        <p:txBody>
          <a:bodyPr/>
          <a:lstStyle/>
          <a:p>
            <a:pPr eaLnBrk="1" hangingPunct="1"/>
            <a:r>
              <a:rPr lang="sl-SI" sz="4000" b="1" dirty="0" smtClean="0"/>
              <a:t>	</a:t>
            </a:r>
            <a:r>
              <a:rPr lang="sl-SI" sz="3200" b="1" dirty="0" smtClean="0">
                <a:solidFill>
                  <a:srgbClr val="FF9999"/>
                </a:solidFill>
              </a:rPr>
              <a:t>Fimbrije i pile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743200"/>
            <a:ext cx="8305800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Produžeci poput vlasi dlake </a:t>
            </a:r>
          </a:p>
          <a:p>
            <a:pPr lvl="1"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kraći, krući i tanji nego flagele</a:t>
            </a:r>
          </a:p>
          <a:p>
            <a:pPr eaLnBrk="1" hangingPunct="1"/>
            <a:r>
              <a:rPr lang="sl-SI" sz="2800" dirty="0" smtClean="0"/>
              <a:t>Funkcija vezivanje za površinu – adherencija</a:t>
            </a:r>
          </a:p>
          <a:p>
            <a:pPr eaLnBrk="1" hangingPunct="1"/>
            <a:r>
              <a:rPr lang="sl-SI" sz="2800" dirty="0" smtClean="0"/>
              <a:t>Izgrađene od proteina pilina</a:t>
            </a:r>
          </a:p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Prisutna kod određenih vrsta Gram negativnih bakterija</a:t>
            </a:r>
          </a:p>
          <a:p>
            <a:pPr eaLnBrk="1" hangingPunct="1"/>
            <a:r>
              <a:rPr lang="sl-SI" sz="2800" dirty="0" smtClean="0"/>
              <a:t>Izuzetak Corynebacterium renale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33400"/>
            <a:ext cx="3143250" cy="21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pPr eaLnBrk="1" hangingPunct="1"/>
            <a:r>
              <a:rPr lang="sl-SI" dirty="0" smtClean="0">
                <a:solidFill>
                  <a:srgbClr val="FF9999"/>
                </a:solidFill>
              </a:rPr>
              <a:t>	</a:t>
            </a:r>
            <a:r>
              <a:rPr lang="sl-SI" sz="3200" b="1" dirty="0" smtClean="0">
                <a:solidFill>
                  <a:srgbClr val="FF9999"/>
                </a:solidFill>
              </a:rPr>
              <a:t>Fimbrije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535488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Mogu biti na polovima ili ravnomerno na celoj površini bakterije</a:t>
            </a:r>
          </a:p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Prisutno i više stotina fimbrija na bakterijskoj ćeliji 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2708" name="Picture 4" descr="Flagele i fimbrije dobr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85800"/>
            <a:ext cx="35814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Flagele-Fimbrij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14000" contrast="14000"/>
          </a:blip>
          <a:srcRect/>
          <a:stretch>
            <a:fillRect/>
          </a:stretch>
        </p:blipFill>
        <p:spPr>
          <a:xfrm>
            <a:off x="5029200" y="3962400"/>
            <a:ext cx="3662363" cy="2436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pPr eaLnBrk="1" hangingPunct="1"/>
            <a:r>
              <a:rPr lang="sl-SI" b="1" dirty="0" smtClean="0"/>
              <a:t>	</a:t>
            </a:r>
            <a:r>
              <a:rPr lang="sl-SI" sz="3200" b="1" dirty="0" smtClean="0">
                <a:solidFill>
                  <a:srgbClr val="FF9999"/>
                </a:solidFill>
              </a:rPr>
              <a:t>Fimbrije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4535488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Važan faktor kolonizacije</a:t>
            </a:r>
            <a:endParaRPr 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3732" name="Picture 4" descr="a794_37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429000"/>
            <a:ext cx="2667000" cy="2527300"/>
          </a:xfrm>
          <a:noFill/>
        </p:spPr>
      </p:pic>
      <p:pic>
        <p:nvPicPr>
          <p:cNvPr id="73733" name="Picture 5" descr="epe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143000"/>
            <a:ext cx="3954463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533400"/>
            <a:ext cx="8229600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FF9999"/>
                </a:solidFill>
              </a:rPr>
              <a:t>	</a:t>
            </a:r>
            <a:r>
              <a:rPr lang="sl-SI" sz="3200" b="1" dirty="0" smtClean="0">
                <a:solidFill>
                  <a:srgbClr val="FF9999"/>
                </a:solidFill>
              </a:rPr>
              <a:t>Pile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Konjugacione ili seksualne pile ili F pile </a:t>
            </a:r>
          </a:p>
          <a:p>
            <a:pPr eaLnBrk="1" hangingPunct="1"/>
            <a:r>
              <a:rPr lang="sl-SI" sz="2800" dirty="0" smtClean="0"/>
              <a:t>Ustanovljne samo kod određenih grupa bakterija</a:t>
            </a:r>
          </a:p>
          <a:p>
            <a:pPr eaLnBrk="1" hangingPunct="1"/>
            <a:r>
              <a:rPr lang="sl-SI" sz="2800" dirty="0" smtClean="0"/>
              <a:t>Duže nego fimbrije</a:t>
            </a:r>
          </a:p>
          <a:p>
            <a:pPr eaLnBrk="1" hangingPunct="1"/>
            <a:r>
              <a:rPr lang="sl-SI" sz="2800" dirty="0" smtClean="0"/>
              <a:t>Bakterijska ćelija ima jednu ili dve pile</a:t>
            </a:r>
          </a:p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Povezuju dve ćelije i potem konjugacionog kanala omogućavaju transfer genetskog materijala </a:t>
            </a:r>
          </a:p>
          <a:p>
            <a:pPr eaLnBrk="1" hangingPunct="1"/>
            <a:endParaRPr lang="en-US" sz="28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dirty="0">
                <a:solidFill>
                  <a:srgbClr val="FF0066"/>
                </a:solidFill>
              </a:rPr>
              <a:t>	</a:t>
            </a:r>
            <a:r>
              <a:rPr lang="sl-SI" sz="3200" b="1" dirty="0">
                <a:solidFill>
                  <a:srgbClr val="FF9999"/>
                </a:solidFill>
                <a:effectLst/>
              </a:rPr>
              <a:t>Pile - Konjugacija</a:t>
            </a:r>
            <a:endParaRPr lang="en-US" sz="3200" b="1" dirty="0">
              <a:solidFill>
                <a:srgbClr val="FF9999"/>
              </a:solidFill>
              <a:effectLst/>
            </a:endParaRPr>
          </a:p>
        </p:txBody>
      </p:sp>
      <p:pic>
        <p:nvPicPr>
          <p:cNvPr id="75779" name="Picture 3" descr="conjug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828800"/>
            <a:ext cx="6172200" cy="3878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	</a:t>
            </a:r>
            <a:r>
              <a:rPr lang="sl-SI" sz="3600" b="1" dirty="0" smtClean="0">
                <a:solidFill>
                  <a:srgbClr val="FF9999"/>
                </a:solidFill>
              </a:rPr>
              <a:t>Spore - endospore</a:t>
            </a:r>
            <a:endParaRPr lang="en-US" sz="3600" b="1" dirty="0" smtClean="0">
              <a:solidFill>
                <a:srgbClr val="FF9999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840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Spore su sitna sferična ili ovalna telašca koje se stvaraju u ćelijama određenih vrsta uglavnom Gram pozitivnih bakterija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Karakteristika dva roda Bacillus i Clostridium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Veoma otporni oblici </a:t>
            </a:r>
            <a:r>
              <a:rPr lang="en-US" sz="2800" dirty="0" smtClean="0"/>
              <a:t>“</a:t>
            </a:r>
            <a:r>
              <a:rPr lang="sl-SI" sz="2800" dirty="0" smtClean="0"/>
              <a:t>života</a:t>
            </a:r>
            <a:r>
              <a:rPr lang="en-US" sz="2800" dirty="0" smtClean="0"/>
              <a:t>”</a:t>
            </a:r>
            <a:r>
              <a:rPr lang="sl-SI" sz="2800" dirty="0" smtClean="0"/>
              <a:t>, zahvaljujući kojima bakterije mogu da opstanu u nepovoljnim uslovima sredine</a:t>
            </a:r>
            <a:endParaRPr lang="sl-SI" sz="2800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Mogu preživeti ekstremne temperature, zračenja, nedostatak vode, toksično delovanje hemijskih sredstava, kiselina, baza i dezinfekcionih sredstva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Spore određenih termofilnih bakterija preživljavaju 19 časova kuvanja 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eaLnBrk="1" hangingPunct="1"/>
            <a:r>
              <a:rPr lang="sr-Latn-CS" sz="4000" dirty="0" smtClean="0">
                <a:solidFill>
                  <a:srgbClr val="FF9999"/>
                </a:solidFill>
              </a:rPr>
              <a:t>	</a:t>
            </a:r>
            <a:r>
              <a:rPr lang="sr-Latn-CS" sz="3200" b="1" dirty="0" smtClean="0">
                <a:solidFill>
                  <a:srgbClr val="FF9999"/>
                </a:solidFill>
              </a:rPr>
              <a:t>Endospore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pic>
        <p:nvPicPr>
          <p:cNvPr id="77827" name="Picture 3" descr="Super spo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533400"/>
            <a:ext cx="3505200" cy="2396075"/>
          </a:xfrm>
          <a:noFill/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381000" y="3048000"/>
            <a:ext cx="8229600" cy="3200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Stvaranje endospora – sticanje izuzetno otpornih omotača i metaboličke neaktivnosti – kriobiotsko stanje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Spore mogu opstati hiljadama godina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1995 godine aktivirana je spora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Bacillus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spharicus iz insekta u ćilibaru stara 25 miliona godina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 smtClean="0"/>
              <a:t>	</a:t>
            </a:r>
            <a:r>
              <a:rPr lang="sl-SI" sz="3200" b="1" dirty="0" smtClean="0">
                <a:solidFill>
                  <a:srgbClr val="FFCDDE"/>
                </a:solidFill>
              </a:rPr>
              <a:t>Sporulacija</a:t>
            </a:r>
            <a:endParaRPr lang="en-US" sz="3200" b="1" dirty="0" smtClean="0">
              <a:solidFill>
                <a:srgbClr val="FFCDDE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610600" cy="4114800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sl-SI" sz="2400" dirty="0" smtClean="0"/>
              <a:t>Proces sporulacije – jedna bakterija jedna spora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Aksijalni hromatinski filament </a:t>
            </a:r>
            <a:r>
              <a:rPr lang="sl-SI" sz="2400" dirty="0" smtClean="0"/>
              <a:t>- novosintetisana DNK izdvojena pregradom nastalom od citoplazmatske membrane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l-SI" sz="2400" dirty="0" smtClean="0"/>
              <a:t>Septum – pregrada spore postaje dvoslojna membrana koja okružuje hromozom i citoplazmu – </a:t>
            </a: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predspora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l-SI" sz="2400" dirty="0" smtClean="0"/>
              <a:t>Između membrana stvara se peptidoglikan – </a:t>
            </a: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zid i korteks spore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l-SI" sz="2400" dirty="0" smtClean="0"/>
              <a:t>Oko spoljašnje membrane stvara se </a:t>
            </a: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omotač spore </a:t>
            </a:r>
            <a:r>
              <a:rPr lang="sl-SI" sz="2400" dirty="0" smtClean="0"/>
              <a:t>koji obezbeđuje otpornost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l-SI" sz="2400" dirty="0" smtClean="0"/>
              <a:t>Mogu ostati unutar ćelije ili se oslobađaju nakon pucanja ćelijskog zida bakterije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038600" cy="838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	</a:t>
            </a:r>
            <a:r>
              <a:rPr lang="sl-SI" sz="3200" b="1" dirty="0" smtClean="0">
                <a:solidFill>
                  <a:srgbClr val="FF9999"/>
                </a:solidFill>
              </a:rPr>
              <a:t>Sporulacija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pic>
        <p:nvPicPr>
          <p:cNvPr id="80899" name="Picture 3" descr="Yu Formiranje sp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0600"/>
            <a:ext cx="8382000" cy="5121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YU bakterija shema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1066800" y="1066800"/>
            <a:ext cx="7081837" cy="497996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867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200" b="1" dirty="0" smtClean="0">
                <a:solidFill>
                  <a:srgbClr val="FF9999"/>
                </a:solidFill>
              </a:rPr>
              <a:t>Građa spore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764088" cy="4535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Srž spore - protoplast</a:t>
            </a:r>
          </a:p>
          <a:p>
            <a:pPr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Citoplazmatska membrana</a:t>
            </a:r>
          </a:p>
          <a:p>
            <a:pPr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Sporin zid -</a:t>
            </a:r>
            <a:r>
              <a:rPr lang="sl-SI" sz="2400" dirty="0" smtClean="0">
                <a:solidFill>
                  <a:srgbClr val="FFFF66"/>
                </a:solidFill>
              </a:rPr>
              <a:t> </a:t>
            </a:r>
            <a:r>
              <a:rPr lang="sl-SI" sz="2400" dirty="0" smtClean="0"/>
              <a:t>peptidoglikan</a:t>
            </a:r>
          </a:p>
          <a:p>
            <a:pPr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Korteks – </a:t>
            </a:r>
            <a:r>
              <a:rPr lang="sl-SI" sz="2400" dirty="0" smtClean="0"/>
              <a:t>neuobičajeni peptidoglikan</a:t>
            </a:r>
          </a:p>
          <a:p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Spoljašnja fosfolipidna membrana</a:t>
            </a:r>
            <a:endParaRPr lang="sl-SI" sz="2400" dirty="0" smtClean="0"/>
          </a:p>
          <a:p>
            <a:pPr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Sporin omotač – </a:t>
            </a:r>
            <a:r>
              <a:rPr lang="sl-SI" sz="2400" dirty="0" smtClean="0"/>
              <a:t>protein sličan keratinu</a:t>
            </a:r>
          </a:p>
          <a:p>
            <a:pPr eaLnBrk="1" hangingPunct="1"/>
            <a:r>
              <a:rPr lang="sl-SI" sz="2400" dirty="0" smtClean="0"/>
              <a:t>Neke vrste imaju i </a:t>
            </a: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egzosporijum</a:t>
            </a:r>
            <a:r>
              <a:rPr lang="sl-SI" sz="2400" dirty="0" smtClean="0">
                <a:solidFill>
                  <a:srgbClr val="FFFF66"/>
                </a:solidFill>
              </a:rPr>
              <a:t> </a:t>
            </a:r>
            <a:r>
              <a:rPr lang="sl-SI" sz="2400" dirty="0" smtClean="0"/>
              <a:t>– lipoproteinska membrana koja sadrži i ugljene hidrate</a:t>
            </a:r>
            <a:endParaRPr lang="en-US" sz="2400" dirty="0" smtClean="0"/>
          </a:p>
        </p:txBody>
      </p:sp>
      <p:pic>
        <p:nvPicPr>
          <p:cNvPr id="81924" name="Picture 4" descr="Yu spora shema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066800"/>
            <a:ext cx="3970338" cy="530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62200"/>
            <a:ext cx="5867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200" b="1" dirty="0" smtClean="0">
                <a:solidFill>
                  <a:srgbClr val="FF9999"/>
                </a:solidFill>
              </a:rPr>
              <a:t>Građa spore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9600"/>
            <a:ext cx="5181600" cy="56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dirty="0" smtClean="0"/>
              <a:t>	</a:t>
            </a:r>
            <a:r>
              <a:rPr lang="sl-SI" sz="3200" b="1" dirty="0" smtClean="0">
                <a:solidFill>
                  <a:srgbClr val="FF9999"/>
                </a:solidFill>
              </a:rPr>
              <a:t>Srž spore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Dehidrisano stanje 10 – 25 % vode za razliku od vegetativne ćelije 80 – 90 %</a:t>
            </a:r>
          </a:p>
          <a:p>
            <a:pPr eaLnBrk="1" hangingPunct="1"/>
            <a:r>
              <a:rPr lang="sl-SI" sz="2800" dirty="0" smtClean="0"/>
              <a:t>Visoka koncentracija kalcijuma i dipikolinske kiseline</a:t>
            </a:r>
            <a:endParaRPr lang="en-US" sz="2800" dirty="0" smtClean="0"/>
          </a:p>
        </p:txBody>
      </p:sp>
      <p:pic>
        <p:nvPicPr>
          <p:cNvPr id="82948" name="Picture 4" descr="FG03_0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2895600"/>
            <a:ext cx="4876800" cy="3251200"/>
          </a:xfrm>
          <a:noFill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19200" y="45720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2400" dirty="0">
                <a:solidFill>
                  <a:srgbClr val="FFCDDE"/>
                </a:solidFill>
                <a:latin typeface="+mn-lt"/>
              </a:rPr>
              <a:t>Dipikolinska kiselina</a:t>
            </a:r>
            <a:endParaRPr lang="en-US" sz="2400" dirty="0">
              <a:solidFill>
                <a:srgbClr val="FFCDD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Sporulacija može biti sastavni deo ciklusa bakterije ili prouzrokovana negativnim uslovima spoljašnje sredine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solidFill>
                  <a:srgbClr val="FFCDDE"/>
                </a:solidFill>
              </a:rPr>
              <a:t>Spore mogu opstati hiljadama godina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1995 godine aktivirana je spora </a:t>
            </a:r>
            <a:r>
              <a:rPr lang="en-US" sz="2800" dirty="0" smtClean="0"/>
              <a:t>Bacillus </a:t>
            </a:r>
            <a:r>
              <a:rPr lang="sl-SI" sz="2800" dirty="0" smtClean="0"/>
              <a:t>spharicus iz insekta u ćilibaru stara 25 miliona godina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Germinacija – klijanje spore </a:t>
            </a:r>
            <a:r>
              <a:rPr lang="sl-SI" sz="2800" dirty="0" smtClean="0"/>
              <a:t>aktivacija spore i nastanak vegetativne ćelije sa normalnim metaboličkim aktivnostima</a:t>
            </a:r>
          </a:p>
        </p:txBody>
      </p:sp>
      <p:pic>
        <p:nvPicPr>
          <p:cNvPr id="83971" name="Picture 3" descr="Lepa spora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71800" y="381000"/>
            <a:ext cx="3962400" cy="1416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153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err="1">
                <a:latin typeface="+mn-lt"/>
              </a:rPr>
              <a:t>Spora</a:t>
            </a:r>
            <a:r>
              <a:rPr lang="en-GB" sz="2800" dirty="0">
                <a:latin typeface="+mn-lt"/>
              </a:rPr>
              <a:t> mo</a:t>
            </a:r>
            <a:r>
              <a:rPr lang="sr-Latn-CS" sz="2800" dirty="0">
                <a:latin typeface="+mn-lt"/>
              </a:rPr>
              <a:t>ž</a:t>
            </a:r>
            <a:r>
              <a:rPr lang="en-GB" sz="2800" dirty="0">
                <a:latin typeface="+mn-lt"/>
              </a:rPr>
              <a:t>e </a:t>
            </a:r>
            <a:r>
              <a:rPr lang="en-GB" sz="2800" dirty="0" err="1">
                <a:latin typeface="+mn-lt"/>
              </a:rPr>
              <a:t>da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bude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manja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ili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ve</a:t>
            </a:r>
            <a:r>
              <a:rPr lang="sr-Latn-CS" sz="2800" dirty="0">
                <a:latin typeface="+mn-lt"/>
              </a:rPr>
              <a:t>ć</a:t>
            </a:r>
            <a:r>
              <a:rPr lang="en-GB" sz="2800" dirty="0">
                <a:latin typeface="+mn-lt"/>
              </a:rPr>
              <a:t>a </a:t>
            </a:r>
            <a:r>
              <a:rPr lang="en-GB" sz="2800" dirty="0" err="1">
                <a:latin typeface="+mn-lt"/>
              </a:rPr>
              <a:t>od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debljine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bakterijske</a:t>
            </a:r>
            <a:r>
              <a:rPr lang="en-GB" sz="2800" dirty="0">
                <a:latin typeface="+mn-lt"/>
              </a:rPr>
              <a:t> </a:t>
            </a:r>
            <a:r>
              <a:rPr lang="sr-Latn-CS" sz="2800" dirty="0">
                <a:latin typeface="+mn-lt"/>
              </a:rPr>
              <a:t>ć</a:t>
            </a:r>
            <a:r>
              <a:rPr lang="en-GB" sz="2800" dirty="0" err="1">
                <a:latin typeface="+mn-lt"/>
              </a:rPr>
              <a:t>elije</a:t>
            </a:r>
            <a:r>
              <a:rPr lang="en-GB" sz="2800" dirty="0">
                <a:latin typeface="+mn-lt"/>
              </a:rPr>
              <a:t>, a mo</a:t>
            </a:r>
            <a:r>
              <a:rPr lang="sr-Latn-CS" sz="2800" dirty="0">
                <a:latin typeface="+mn-lt"/>
              </a:rPr>
              <a:t>ž</a:t>
            </a:r>
            <a:r>
              <a:rPr lang="en-GB" sz="2800" dirty="0">
                <a:latin typeface="+mn-lt"/>
              </a:rPr>
              <a:t>e</a:t>
            </a:r>
            <a:r>
              <a:rPr lang="sr-Latn-CS" sz="2800" dirty="0">
                <a:latin typeface="+mn-lt"/>
              </a:rPr>
              <a:t> biti </a:t>
            </a:r>
            <a:r>
              <a:rPr lang="en-GB" sz="2800" dirty="0" err="1">
                <a:latin typeface="+mn-lt"/>
              </a:rPr>
              <a:t>sme</a:t>
            </a:r>
            <a:r>
              <a:rPr lang="sr-Latn-CS" sz="2800" dirty="0">
                <a:latin typeface="+mn-lt"/>
              </a:rPr>
              <a:t>š</a:t>
            </a:r>
            <a:r>
              <a:rPr lang="en-GB" sz="2800" dirty="0" err="1">
                <a:latin typeface="+mn-lt"/>
              </a:rPr>
              <a:t>tena</a:t>
            </a:r>
            <a:r>
              <a:rPr lang="en-GB" sz="2800" dirty="0">
                <a:latin typeface="+mn-lt"/>
              </a:rPr>
              <a:t> u </a:t>
            </a:r>
            <a:r>
              <a:rPr lang="en-GB" sz="2800" dirty="0" err="1">
                <a:latin typeface="+mn-lt"/>
              </a:rPr>
              <a:t>sredi</a:t>
            </a:r>
            <a:r>
              <a:rPr lang="sr-Latn-CS" sz="2800" dirty="0">
                <a:latin typeface="+mn-lt"/>
              </a:rPr>
              <a:t>š</a:t>
            </a:r>
            <a:r>
              <a:rPr lang="en-GB" sz="2800" dirty="0" err="1">
                <a:latin typeface="+mn-lt"/>
              </a:rPr>
              <a:t>njem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delu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bakterije</a:t>
            </a:r>
            <a:r>
              <a:rPr lang="en-GB" sz="2800" dirty="0">
                <a:latin typeface="+mn-lt"/>
              </a:rPr>
              <a:t>, </a:t>
            </a:r>
            <a:r>
              <a:rPr lang="en-GB" sz="2800" dirty="0" err="1">
                <a:latin typeface="+mn-lt"/>
              </a:rPr>
              <a:t>pomerena</a:t>
            </a:r>
            <a:r>
              <a:rPr lang="en-GB" sz="2800" dirty="0">
                <a:latin typeface="+mn-lt"/>
              </a:rPr>
              <a:t> ka </a:t>
            </a:r>
            <a:r>
              <a:rPr lang="en-GB" sz="2800" dirty="0" err="1">
                <a:latin typeface="+mn-lt"/>
              </a:rPr>
              <a:t>jednom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od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krajeva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ili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potpuno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kraju</a:t>
            </a:r>
            <a:r>
              <a:rPr lang="en-GB" sz="2800" dirty="0">
                <a:latin typeface="+mn-lt"/>
              </a:rPr>
              <a:t> </a:t>
            </a:r>
            <a:r>
              <a:rPr lang="sr-Latn-CS" sz="2800" dirty="0">
                <a:latin typeface="+mn-lt"/>
              </a:rPr>
              <a:t>š</a:t>
            </a:r>
            <a:r>
              <a:rPr lang="en-GB" sz="2800" dirty="0" err="1">
                <a:latin typeface="+mn-lt"/>
              </a:rPr>
              <a:t>tapi</a:t>
            </a:r>
            <a:r>
              <a:rPr lang="sr-Latn-CS" sz="2800" dirty="0">
                <a:latin typeface="+mn-lt"/>
              </a:rPr>
              <a:t>ć</a:t>
            </a:r>
            <a:r>
              <a:rPr lang="en-GB" sz="2800" dirty="0">
                <a:latin typeface="+mn-lt"/>
              </a:rPr>
              <a:t>a. </a:t>
            </a:r>
            <a:endParaRPr lang="sr-Latn-CS" sz="2800" dirty="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dirty="0" err="1">
                <a:latin typeface="+mn-lt"/>
              </a:rPr>
              <a:t>Zbog</a:t>
            </a:r>
            <a:r>
              <a:rPr lang="en-GB" sz="2800" dirty="0">
                <a:latin typeface="+mn-lt"/>
              </a:rPr>
              <a:t> toga </a:t>
            </a:r>
            <a:r>
              <a:rPr lang="en-GB" sz="2800" dirty="0" err="1">
                <a:latin typeface="+mn-lt"/>
              </a:rPr>
              <a:t>spora</a:t>
            </a:r>
            <a:r>
              <a:rPr lang="en-GB" sz="2800" dirty="0">
                <a:latin typeface="+mn-lt"/>
              </a:rPr>
              <a:t> mo</a:t>
            </a:r>
            <a:r>
              <a:rPr lang="sr-Latn-CS" sz="2800" dirty="0">
                <a:latin typeface="+mn-lt"/>
              </a:rPr>
              <a:t>ž</a:t>
            </a:r>
            <a:r>
              <a:rPr lang="en-GB" sz="2800" dirty="0">
                <a:latin typeface="+mn-lt"/>
              </a:rPr>
              <a:t>e </a:t>
            </a:r>
            <a:r>
              <a:rPr lang="en-GB" sz="2800" dirty="0" err="1">
                <a:latin typeface="+mn-lt"/>
              </a:rPr>
              <a:t>biti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postavljena</a:t>
            </a:r>
            <a:r>
              <a:rPr lang="en-GB" sz="2800" dirty="0">
                <a:latin typeface="+mn-lt"/>
              </a:rPr>
              <a:t> u </a:t>
            </a:r>
            <a:r>
              <a:rPr lang="en-GB" sz="2800" dirty="0" err="1">
                <a:latin typeface="+mn-lt"/>
              </a:rPr>
              <a:t>sporangiji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centralno</a:t>
            </a:r>
            <a:r>
              <a:rPr lang="en-GB" sz="2800" dirty="0">
                <a:latin typeface="+mn-lt"/>
              </a:rPr>
              <a:t>, </a:t>
            </a:r>
            <a:r>
              <a:rPr lang="en-GB" sz="2800" dirty="0" err="1">
                <a:latin typeface="+mn-lt"/>
              </a:rPr>
              <a:t>subterminalno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ili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terminalno</a:t>
            </a:r>
            <a:r>
              <a:rPr lang="en-GB" sz="2800" dirty="0">
                <a:latin typeface="+mn-lt"/>
              </a:rPr>
              <a:t>. </a:t>
            </a:r>
            <a:endParaRPr lang="sr-Latn-CS" sz="2800" dirty="0">
              <a:latin typeface="+mn-lt"/>
            </a:endParaRPr>
          </a:p>
        </p:txBody>
      </p:sp>
      <p:pic>
        <p:nvPicPr>
          <p:cNvPr id="25602" name="Picture 2" descr="https://encrypted-tbn2.gstatic.com/images?q=tbn:ANd9GcSlwRNgycAmcHSP7DiKKR1h62ZRv1KooX58DQN5j_Qp3ZCkcW7u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7600"/>
            <a:ext cx="2590800" cy="2602366"/>
          </a:xfrm>
          <a:prstGeom prst="rect">
            <a:avLst/>
          </a:prstGeom>
          <a:noFill/>
        </p:spPr>
      </p:pic>
      <p:pic>
        <p:nvPicPr>
          <p:cNvPr id="25604" name="Picture 4" descr="https://encrypted-tbn0.gstatic.com/images?q=tbn:ANd9GcQ2RSJlRm5-InuNG3iCuOpSBJwhvf7oOPflJVAp5FqfytU2Fkj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657600"/>
            <a:ext cx="3382553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772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GB" sz="2800" dirty="0" err="1">
                <a:latin typeface="+mn-lt"/>
              </a:rPr>
              <a:t>Sama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sporangija</a:t>
            </a:r>
            <a:r>
              <a:rPr lang="en-GB" sz="2800" dirty="0">
                <a:latin typeface="+mn-lt"/>
              </a:rPr>
              <a:t> u </a:t>
            </a:r>
            <a:r>
              <a:rPr lang="en-GB" sz="2800" dirty="0" err="1">
                <a:latin typeface="+mn-lt"/>
              </a:rPr>
              <a:t>zavisnosti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od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veli</a:t>
            </a:r>
            <a:r>
              <a:rPr lang="sr-Latn-CS" sz="2800" dirty="0">
                <a:latin typeface="+mn-lt"/>
              </a:rPr>
              <a:t>č</a:t>
            </a:r>
            <a:r>
              <a:rPr lang="en-GB" sz="2800" dirty="0" err="1">
                <a:latin typeface="+mn-lt"/>
              </a:rPr>
              <a:t>ine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i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mesta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gde</a:t>
            </a:r>
            <a:r>
              <a:rPr lang="en-GB" sz="2800" dirty="0">
                <a:latin typeface="+mn-lt"/>
              </a:rPr>
              <a:t> se </a:t>
            </a:r>
            <a:r>
              <a:rPr lang="en-GB" sz="2800" dirty="0" err="1">
                <a:latin typeface="+mn-lt"/>
              </a:rPr>
              <a:t>spora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nalazi</a:t>
            </a:r>
            <a:r>
              <a:rPr lang="en-GB" sz="2800" dirty="0">
                <a:latin typeface="+mn-lt"/>
              </a:rPr>
              <a:t> mo</a:t>
            </a:r>
            <a:r>
              <a:rPr lang="sr-Latn-CS" sz="2800" dirty="0">
                <a:latin typeface="+mn-lt"/>
              </a:rPr>
              <a:t>ž</a:t>
            </a:r>
            <a:r>
              <a:rPr lang="en-GB" sz="2800" dirty="0">
                <a:latin typeface="+mn-lt"/>
              </a:rPr>
              <a:t>e </a:t>
            </a:r>
            <a:r>
              <a:rPr lang="en-GB" sz="2800" dirty="0" err="1">
                <a:latin typeface="+mn-lt"/>
              </a:rPr>
              <a:t>izgledati</a:t>
            </a:r>
            <a:r>
              <a:rPr lang="en-GB" sz="2800" dirty="0">
                <a:latin typeface="+mn-lt"/>
              </a:rPr>
              <a:t> </a:t>
            </a:r>
            <a:endParaRPr lang="sr-Latn-CS" sz="2800" dirty="0">
              <a:latin typeface="+mn-lt"/>
            </a:endParaRP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sr-Latn-CS" sz="2800" dirty="0">
                <a:solidFill>
                  <a:schemeClr val="tx2"/>
                </a:solidFill>
                <a:latin typeface="+mn-lt"/>
              </a:rPr>
              <a:t>poput </a:t>
            </a:r>
            <a:r>
              <a:rPr lang="en-GB" sz="2800" dirty="0" err="1">
                <a:solidFill>
                  <a:schemeClr val="tx2"/>
                </a:solidFill>
                <a:latin typeface="+mn-lt"/>
              </a:rPr>
              <a:t>maljice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+mn-lt"/>
              </a:rPr>
              <a:t>za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+mn-lt"/>
              </a:rPr>
              <a:t>dobo</a:t>
            </a:r>
            <a:r>
              <a:rPr lang="sr-Latn-CS" sz="2800" dirty="0">
                <a:solidFill>
                  <a:schemeClr val="tx2"/>
                </a:solidFill>
                <a:latin typeface="+mn-lt"/>
              </a:rPr>
              <a:t>š</a:t>
            </a:r>
            <a:r>
              <a:rPr lang="en-GB" sz="2800" dirty="0">
                <a:latin typeface="+mn-lt"/>
              </a:rPr>
              <a:t> (</a:t>
            </a:r>
            <a:r>
              <a:rPr lang="en-GB" sz="2800" dirty="0" err="1">
                <a:latin typeface="+mn-lt"/>
              </a:rPr>
              <a:t>velika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spora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na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kraju</a:t>
            </a:r>
            <a:r>
              <a:rPr lang="en-GB" sz="2800" dirty="0">
                <a:latin typeface="+mn-lt"/>
              </a:rPr>
              <a:t>)</a:t>
            </a:r>
            <a:endParaRPr lang="sr-Latn-CS" sz="2800" dirty="0">
              <a:latin typeface="+mn-lt"/>
            </a:endParaRP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dirty="0" err="1">
                <a:solidFill>
                  <a:schemeClr val="tx2"/>
                </a:solidFill>
                <a:latin typeface="+mn-lt"/>
              </a:rPr>
              <a:t>poput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+mn-lt"/>
              </a:rPr>
              <a:t>vretena</a:t>
            </a:r>
            <a:r>
              <a:rPr lang="en-GB" sz="2800" dirty="0">
                <a:latin typeface="+mn-lt"/>
              </a:rPr>
              <a:t> (</a:t>
            </a:r>
            <a:r>
              <a:rPr lang="en-GB" sz="2800" dirty="0" err="1">
                <a:latin typeface="+mn-lt"/>
              </a:rPr>
              <a:t>velika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spora</a:t>
            </a:r>
            <a:r>
              <a:rPr lang="en-GB" sz="2800" dirty="0">
                <a:latin typeface="+mn-lt"/>
              </a:rPr>
              <a:t> u </a:t>
            </a:r>
            <a:r>
              <a:rPr lang="en-GB" sz="2800" dirty="0" err="1">
                <a:latin typeface="+mn-lt"/>
              </a:rPr>
              <a:t>sredini</a:t>
            </a:r>
            <a:r>
              <a:rPr lang="en-GB" sz="2800" dirty="0">
                <a:latin typeface="+mn-lt"/>
              </a:rPr>
              <a:t>)</a:t>
            </a:r>
            <a:endParaRPr lang="sr-Latn-CS" sz="2800" dirty="0">
              <a:latin typeface="+mn-lt"/>
            </a:endParaRPr>
          </a:p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+mn-lt"/>
              </a:rPr>
              <a:t>potpuno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+mn-lt"/>
              </a:rPr>
              <a:t>nepromenjeno</a:t>
            </a:r>
            <a:r>
              <a:rPr lang="en-GB" sz="2800" dirty="0">
                <a:latin typeface="+mn-lt"/>
              </a:rPr>
              <a:t> (</a:t>
            </a:r>
            <a:r>
              <a:rPr lang="en-GB" sz="2800" dirty="0" err="1">
                <a:latin typeface="+mn-lt"/>
              </a:rPr>
              <a:t>spora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manja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od</a:t>
            </a:r>
            <a:r>
              <a:rPr lang="en-GB" sz="2800" dirty="0">
                <a:latin typeface="+mn-lt"/>
              </a:rPr>
              <a:t> pre</a:t>
            </a:r>
            <a:r>
              <a:rPr lang="sr-Latn-CS" sz="2800" dirty="0">
                <a:latin typeface="+mn-lt"/>
              </a:rPr>
              <a:t>č</a:t>
            </a:r>
            <a:r>
              <a:rPr lang="en-GB" sz="2800" dirty="0" err="1">
                <a:latin typeface="+mn-lt"/>
              </a:rPr>
              <a:t>nika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bakterije</a:t>
            </a:r>
            <a:r>
              <a:rPr lang="en-GB" sz="2800" dirty="0">
                <a:latin typeface="+mn-lt"/>
              </a:rPr>
              <a:t>).</a:t>
            </a:r>
            <a:endParaRPr lang="sr-Latn-CS" sz="2800" dirty="0">
              <a:latin typeface="+mn-lt"/>
            </a:endParaRPr>
          </a:p>
          <a:p>
            <a:pPr marL="342900" indent="-342900" eaLnBrk="0" hangingPunct="0">
              <a:spcBef>
                <a:spcPct val="50000"/>
              </a:spcBef>
            </a:pPr>
            <a:endParaRPr lang="sr-Latn-CS" sz="2800" dirty="0"/>
          </a:p>
          <a:p>
            <a:pPr marL="342900" indent="-342900" eaLnBrk="0" hangingPunct="0">
              <a:spcBef>
                <a:spcPct val="50000"/>
              </a:spcBef>
            </a:pPr>
            <a:endParaRPr lang="en-US" sz="2800" dirty="0"/>
          </a:p>
        </p:txBody>
      </p:sp>
      <p:pic>
        <p:nvPicPr>
          <p:cNvPr id="23554" name="Picture 2" descr="http://images.fineartamerica.com/images-medium-large/clostridium-tetani-bacterial-spore-cnr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600"/>
            <a:ext cx="2920688" cy="2362200"/>
          </a:xfrm>
          <a:prstGeom prst="rect">
            <a:avLst/>
          </a:prstGeom>
          <a:noFill/>
        </p:spPr>
      </p:pic>
      <p:pic>
        <p:nvPicPr>
          <p:cNvPr id="23556" name="Picture 4" descr="Electron micrograph of spore of B. thiaminolyticus isolated from sheep during his doctoral studies in neuropathology in 1974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038600"/>
            <a:ext cx="2305050" cy="238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200" b="1" dirty="0" smtClean="0">
                <a:solidFill>
                  <a:srgbClr val="FFCDDE"/>
                </a:solidFill>
              </a:rPr>
              <a:t>Veličina i položaj spore u bakterijskoj ćeliji</a:t>
            </a:r>
            <a:endParaRPr lang="en-US" sz="3200" b="1" dirty="0" smtClean="0">
              <a:solidFill>
                <a:srgbClr val="FFCDDE"/>
              </a:solidFill>
            </a:endParaRPr>
          </a:p>
        </p:txBody>
      </p:sp>
      <p:pic>
        <p:nvPicPr>
          <p:cNvPr id="87043" name="Picture 3" descr="sporeform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981200"/>
            <a:ext cx="8382000" cy="1909763"/>
          </a:xfrm>
          <a:noFill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59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2400" dirty="0">
                <a:latin typeface="+mn-lt"/>
              </a:rPr>
              <a:t>Veća spora od prečnika ćelije</a:t>
            </a:r>
          </a:p>
          <a:p>
            <a:pPr eaLnBrk="0" hangingPunct="0">
              <a:spcBef>
                <a:spcPct val="50000"/>
              </a:spcBef>
            </a:pPr>
            <a:r>
              <a:rPr lang="sl-SI" sz="2400" dirty="0">
                <a:latin typeface="+mn-lt"/>
              </a:rPr>
              <a:t>Terminalno postavljena</a:t>
            </a:r>
            <a:endParaRPr lang="en-US" sz="2400" dirty="0">
              <a:latin typeface="+mn-lt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276600" y="4191000"/>
            <a:ext cx="289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2400" dirty="0">
                <a:latin typeface="+mn-lt"/>
              </a:rPr>
              <a:t>Veća spora </a:t>
            </a:r>
          </a:p>
          <a:p>
            <a:pPr eaLnBrk="0" hangingPunct="0">
              <a:spcBef>
                <a:spcPct val="50000"/>
              </a:spcBef>
            </a:pPr>
            <a:r>
              <a:rPr lang="sl-SI" sz="2400" dirty="0">
                <a:latin typeface="+mn-lt"/>
              </a:rPr>
              <a:t>Centralno ili subterminalno postavljena</a:t>
            </a:r>
            <a:endParaRPr lang="en-US" sz="2400" dirty="0">
              <a:latin typeface="+mn-lt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248400" y="4267200"/>
            <a:ext cx="259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2400" dirty="0">
                <a:latin typeface="+mn-lt"/>
              </a:rPr>
              <a:t>Manja spora</a:t>
            </a:r>
          </a:p>
          <a:p>
            <a:pPr eaLnBrk="0" hangingPunct="0">
              <a:spcBef>
                <a:spcPct val="50000"/>
              </a:spcBef>
            </a:pPr>
            <a:r>
              <a:rPr lang="sl-SI" sz="2400" dirty="0">
                <a:latin typeface="+mn-lt"/>
              </a:rPr>
              <a:t>Centralno postavljena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Bojenje spora-stam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4719638" cy="640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5638800" y="609600"/>
            <a:ext cx="3276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Bojenje</a:t>
            </a:r>
            <a:r>
              <a:rPr lang="en-US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spora</a:t>
            </a:r>
            <a:endParaRPr lang="en-US" sz="2800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sr-Latn-CS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metoda po Wirtz-u</a:t>
            </a:r>
            <a:endParaRPr lang="en-US" sz="2800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bacillus spore"/>
          <p:cNvPicPr>
            <a:picLocks noChangeAspect="1" noChangeArrowheads="1"/>
          </p:cNvPicPr>
          <p:nvPr/>
        </p:nvPicPr>
        <p:blipFill>
          <a:blip r:embed="rId3" cstate="print">
            <a:lum bright="-14000" contrast="8000"/>
          </a:blip>
          <a:srcRect/>
          <a:stretch>
            <a:fillRect/>
          </a:stretch>
        </p:blipFill>
        <p:spPr bwMode="auto">
          <a:xfrm>
            <a:off x="1700196" y="1828799"/>
            <a:ext cx="5462604" cy="4041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676400" y="304800"/>
            <a:ext cx="6400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 err="1">
                <a:solidFill>
                  <a:srgbClr val="FF9999"/>
                </a:solidFill>
                <a:latin typeface="+mn-lt"/>
              </a:rPr>
              <a:t>Bojenje</a:t>
            </a:r>
            <a:r>
              <a:rPr lang="en-US" sz="2800" b="1" dirty="0">
                <a:solidFill>
                  <a:srgbClr val="FF9999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9999"/>
                </a:solidFill>
                <a:latin typeface="+mn-lt"/>
              </a:rPr>
              <a:t>spora</a:t>
            </a:r>
            <a:r>
              <a:rPr lang="sr-Latn-CS" sz="2800" b="1" dirty="0">
                <a:solidFill>
                  <a:srgbClr val="FF9999"/>
                </a:solidFill>
                <a:latin typeface="+mn-lt"/>
              </a:rPr>
              <a:t> - metoda po Wirtz-u</a:t>
            </a:r>
            <a:endParaRPr lang="en-US" sz="2800" b="1" dirty="0">
              <a:solidFill>
                <a:srgbClr val="FF9999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2800" b="1" dirty="0">
              <a:solidFill>
                <a:srgbClr val="FFCDD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447800"/>
            <a:ext cx="7620000" cy="4402138"/>
          </a:xfrm>
          <a:noFill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 sz="3200" b="1" dirty="0">
                <a:solidFill>
                  <a:srgbClr val="FF9999"/>
                </a:solidFill>
                <a:latin typeface="+mn-lt"/>
              </a:rPr>
              <a:t>Bojenje po Gram-u spora</a:t>
            </a:r>
            <a:endParaRPr lang="en-US" sz="3200" b="1" dirty="0">
              <a:solidFill>
                <a:srgbClr val="FF99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/>
              </a:rPr>
              <a:t>Izrasline na bakterijskoj ćeliji</a:t>
            </a:r>
            <a:r>
              <a:rPr lang="sl-SI" sz="3200" b="1" dirty="0">
                <a:solidFill>
                  <a:srgbClr val="FFCDDE"/>
                </a:solidFill>
                <a:effectLst/>
              </a:rPr>
              <a:t/>
            </a:r>
            <a:br>
              <a:rPr lang="sl-SI" sz="3200" b="1" dirty="0">
                <a:solidFill>
                  <a:srgbClr val="FFCDDE"/>
                </a:solidFill>
                <a:effectLst/>
              </a:rPr>
            </a:br>
            <a:endParaRPr lang="en-US" sz="3200" b="1" dirty="0">
              <a:solidFill>
                <a:srgbClr val="FFCDDE"/>
              </a:solidFill>
              <a:effectLst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FFFFCC"/>
                </a:solidFill>
              </a:rPr>
              <a:t>Flagele</a:t>
            </a:r>
          </a:p>
          <a:p>
            <a:pPr eaLnBrk="1" hangingPunct="1"/>
            <a:r>
              <a:rPr lang="sl-SI" sz="2800" dirty="0" smtClean="0">
                <a:solidFill>
                  <a:srgbClr val="FFFFCC"/>
                </a:solidFill>
              </a:rPr>
              <a:t>Aksijalni filament             – endoflagela</a:t>
            </a:r>
          </a:p>
          <a:p>
            <a:pPr eaLnBrk="1" hangingPunct="1"/>
            <a:r>
              <a:rPr lang="sl-SI" sz="2800" dirty="0" smtClean="0">
                <a:solidFill>
                  <a:srgbClr val="FFFFCC"/>
                </a:solidFill>
              </a:rPr>
              <a:t>Fimbrije i pile</a:t>
            </a:r>
            <a:endParaRPr lang="en-US" sz="2800" dirty="0" smtClean="0">
              <a:solidFill>
                <a:srgbClr val="FFFFCC"/>
              </a:solidFill>
            </a:endParaRPr>
          </a:p>
        </p:txBody>
      </p:sp>
      <p:pic>
        <p:nvPicPr>
          <p:cNvPr id="64516" name="Picture 4" descr="flagele i fimbrije salmonel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4572000"/>
            <a:ext cx="2862263" cy="1854200"/>
          </a:xfrm>
          <a:noFill/>
        </p:spPr>
      </p:pic>
      <p:pic>
        <p:nvPicPr>
          <p:cNvPr id="64517" name="Picture 5" descr="monotrihe 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1371600"/>
            <a:ext cx="4665663" cy="3173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239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Latn-CS" sz="3200" b="1" dirty="0">
                <a:solidFill>
                  <a:srgbClr val="FF9999"/>
                </a:solidFill>
                <a:effectLst/>
              </a:rPr>
              <a:t>Spore</a:t>
            </a:r>
            <a:endParaRPr lang="en-US" sz="3200" b="1" dirty="0">
              <a:solidFill>
                <a:srgbClr val="FF9999"/>
              </a:solidFill>
              <a:effectLst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eaLnBrk="1" hangingPunct="1"/>
            <a:r>
              <a:rPr lang="sr-Latn-C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Endospore</a:t>
            </a:r>
            <a:r>
              <a:rPr lang="sr-Latn-CS" dirty="0" smtClean="0"/>
              <a:t> – formiranje unutar bakterijske ćelije</a:t>
            </a:r>
          </a:p>
          <a:p>
            <a:pPr eaLnBrk="1" hangingPunct="1"/>
            <a:r>
              <a:rPr lang="sr-Latn-C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Egzospore </a:t>
            </a:r>
            <a:r>
              <a:rPr lang="sr-Latn-CS" dirty="0" smtClean="0"/>
              <a:t>– izvan formiranje – pupljenjem ili izrastanjem na jednom od krajeva bakterijske ćelije - Methylosinus</a:t>
            </a:r>
          </a:p>
          <a:p>
            <a:pPr eaLnBrk="1" hangingPunct="1"/>
            <a:r>
              <a:rPr lang="sr-Latn-C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Ciste</a:t>
            </a:r>
            <a:r>
              <a:rPr lang="sr-Latn-CS" dirty="0" smtClean="0"/>
              <a:t> – strukture debelog zida – Azotobacter, Myxococcus, Cyanobacteria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sr-Latn-CS" sz="3200" b="1" dirty="0" smtClean="0">
                <a:solidFill>
                  <a:srgbClr val="FF9999"/>
                </a:solidFill>
              </a:rPr>
              <a:t>Preživljavanje bakterija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4403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305800" cy="4221163"/>
          </a:xfrm>
        </p:spPr>
        <p:txBody>
          <a:bodyPr/>
          <a:lstStyle/>
          <a:p>
            <a:r>
              <a:rPr lang="sr-Latn-CS" sz="2400" dirty="0" smtClean="0"/>
              <a:t>Stres – nedostatak hrane nrp glukoze, oštećenje DNK</a:t>
            </a:r>
          </a:p>
          <a:p>
            <a:r>
              <a:rPr lang="sr-Latn-CS" sz="2400" dirty="0" smtClean="0"/>
              <a:t>Odgovor – aktiviranje gena koji obezbeđuju alternativan izvor ugljenika</a:t>
            </a:r>
          </a:p>
          <a:p>
            <a:r>
              <a:rPr lang="sr-Latn-CS" sz="2400" dirty="0" smtClean="0"/>
              <a:t>Odgovor – aktivirani repair mehanizmi DNK i zaustavljena deoba ćelije</a:t>
            </a:r>
          </a:p>
          <a:p>
            <a:r>
              <a:rPr lang="sr-Latn-CS" sz="2400" dirty="0" smtClean="0"/>
              <a:t>Odgovor na povišenu temperaturu – heat shock odgovor</a:t>
            </a:r>
            <a:endParaRPr lang="en-US" sz="2400" dirty="0" smtClean="0"/>
          </a:p>
        </p:txBody>
      </p:sp>
      <p:pic>
        <p:nvPicPr>
          <p:cNvPr id="44036" name="Picture 2" descr="http://images.dailytech.com/nimage/15198_large_E_Coli_Swimm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86098"/>
            <a:ext cx="3438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http://images.dailytech.com/nimage/15196_large_Heat_Sh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92524"/>
            <a:ext cx="2895600" cy="217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sr-Latn-CS" sz="3200" b="1" dirty="0" smtClean="0">
                <a:solidFill>
                  <a:srgbClr val="FF9999"/>
                </a:solidFill>
              </a:rPr>
              <a:t>Preživljavanje bakterija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068763"/>
          </a:xfrm>
        </p:spPr>
        <p:txBody>
          <a:bodyPr/>
          <a:lstStyle/>
          <a:p>
            <a:pPr>
              <a:defRPr/>
            </a:pPr>
            <a:r>
              <a:rPr lang="sr-Latn-CS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Bakterije stacionarne faze</a:t>
            </a:r>
          </a:p>
          <a:p>
            <a:pPr>
              <a:defRPr/>
            </a:pPr>
            <a:r>
              <a:rPr lang="sr-Latn-CS" dirty="0" smtClean="0"/>
              <a:t>Adaptacija u metabolički neaktivan oblik</a:t>
            </a:r>
          </a:p>
          <a:p>
            <a:pPr>
              <a:defRPr/>
            </a:pPr>
            <a:r>
              <a:rPr lang="sr-Latn-CS" dirty="0" smtClean="0"/>
              <a:t>Omotači otporniji – modifikacija strukture</a:t>
            </a:r>
          </a:p>
          <a:p>
            <a:pPr>
              <a:defRPr/>
            </a:pPr>
            <a:r>
              <a:rPr lang="sr-Latn-CS" dirty="0" smtClean="0"/>
              <a:t>Hromozom kondenzovan</a:t>
            </a:r>
          </a:p>
          <a:p>
            <a:pPr>
              <a:defRPr/>
            </a:pPr>
            <a:r>
              <a:rPr lang="sr-Latn-CS" dirty="0" smtClean="0"/>
              <a:t>Metabololičke aktivnosti svedene na minimum</a:t>
            </a:r>
          </a:p>
          <a:p>
            <a:pPr>
              <a:defRPr/>
            </a:pPr>
            <a:r>
              <a:rPr lang="sr-Latn-CS" dirty="0" smtClean="0"/>
              <a:t>Proces sličan sporulaciji</a:t>
            </a:r>
          </a:p>
          <a:p>
            <a:pPr>
              <a:defRPr/>
            </a:pPr>
            <a:r>
              <a:rPr lang="sr-Latn-CS" dirty="0" smtClean="0"/>
              <a:t>Tuberkuloza, kolera </a:t>
            </a:r>
            <a:r>
              <a:rPr lang="en-US" dirty="0" smtClean="0"/>
              <a:t>!?</a:t>
            </a:r>
            <a:endParaRPr lang="sr-Latn-CS" dirty="0" smtClean="0"/>
          </a:p>
          <a:p>
            <a:pPr>
              <a:buFont typeface="Arial" charset="0"/>
              <a:buNone/>
              <a:defRPr/>
            </a:pPr>
            <a:r>
              <a:rPr lang="sr-Latn-C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1825" y="274638"/>
            <a:ext cx="7880350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5" descr="F1_large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304800"/>
            <a:ext cx="6513513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26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dirty="0">
                <a:solidFill>
                  <a:srgbClr val="FF0066"/>
                </a:solidFill>
              </a:rPr>
              <a:t>		</a:t>
            </a:r>
            <a:r>
              <a:rPr lang="sl-SI" sz="3200" b="1" dirty="0">
                <a:solidFill>
                  <a:srgbClr val="FF9999"/>
                </a:solidFill>
                <a:effectLst/>
              </a:rPr>
              <a:t>Flagele</a:t>
            </a:r>
            <a:endParaRPr lang="en-US" sz="3200" b="1" dirty="0">
              <a:solidFill>
                <a:srgbClr val="FF9999"/>
              </a:solidFill>
              <a:effectLst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Polovina svih poznatih vrsta bakterija je pokretna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Većinom se pokreću pomoću flagela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Flagele – dugački 3- 12 </a:t>
            </a:r>
            <a:r>
              <a:rPr lang="sl-SI" sz="2800" dirty="0" smtClean="0">
                <a:latin typeface="Symbol" pitchFamily="18" charset="2"/>
              </a:rPr>
              <a:t>m</a:t>
            </a:r>
            <a:r>
              <a:rPr lang="sl-SI" sz="2800" dirty="0" smtClean="0"/>
              <a:t>m, tanki spiralni produžeci 12- 30 nm široki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Bakterije mogu imati jednu ili više flagela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Monotrihe</a:t>
            </a:r>
            <a:r>
              <a:rPr lang="sl-SI" sz="2400" dirty="0" smtClean="0"/>
              <a:t> – jedna flagela na polu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Amfitrihe</a:t>
            </a:r>
            <a:r>
              <a:rPr lang="sl-SI" sz="2400" dirty="0" smtClean="0"/>
              <a:t> -   dve flagele, po jedna na svakom polu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Lofotrihe</a:t>
            </a:r>
            <a:r>
              <a:rPr lang="sl-SI" sz="2400" dirty="0" smtClean="0"/>
              <a:t> – dve ili više flagela na jednom ili oba pola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Peritrihe</a:t>
            </a:r>
            <a:r>
              <a:rPr lang="sl-SI" sz="2400" dirty="0" smtClean="0"/>
              <a:t> – mnoštvo flagela preko cele ćelijske površine</a:t>
            </a:r>
            <a:endParaRPr lang="sl-SI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65540" name="Picture 4" descr="campylobacter 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273800" y="50800"/>
            <a:ext cx="17018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57200" y="3276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dirty="0"/>
              <a:t>           </a:t>
            </a:r>
            <a:r>
              <a:rPr lang="sl-SI" sz="2400" dirty="0" smtClean="0">
                <a:latin typeface="+mn-lt"/>
              </a:rPr>
              <a:t>Monotrihe                                          Amfitrihe</a:t>
            </a:r>
            <a:endParaRPr lang="en-US" sz="2400" dirty="0">
              <a:latin typeface="+mn-lt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38200" y="5791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dirty="0"/>
              <a:t>     </a:t>
            </a:r>
            <a:r>
              <a:rPr lang="sl-SI" sz="2400" dirty="0" smtClean="0">
                <a:latin typeface="+mn-lt"/>
              </a:rPr>
              <a:t>Lofotrihe                                           Peritrihe</a:t>
            </a:r>
            <a:endParaRPr lang="en-US" sz="2400" dirty="0">
              <a:latin typeface="+mn-lt"/>
            </a:endParaRP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0" y="3810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sl-SI" sz="3200" dirty="0">
                <a:solidFill>
                  <a:srgbClr val="FF9999"/>
                </a:solidFill>
                <a:latin typeface="+mn-lt"/>
              </a:rPr>
              <a:t>Tipovi rasporeda flagela</a:t>
            </a:r>
            <a:endParaRPr lang="en-US" sz="3200" dirty="0">
              <a:solidFill>
                <a:srgbClr val="FF9999"/>
              </a:solidFill>
              <a:latin typeface="+mn-lt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64157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367177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8599"/>
            <a:ext cx="36576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038600"/>
            <a:ext cx="397615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/>
              </a:rPr>
              <a:t>Građa flagela</a:t>
            </a:r>
            <a:endParaRPr lang="en-US" sz="3200" b="1" dirty="0">
              <a:solidFill>
                <a:srgbClr val="FF9999"/>
              </a:solidFill>
              <a:effectLst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7924800" cy="4535488"/>
          </a:xfrm>
        </p:spPr>
        <p:txBody>
          <a:bodyPr/>
          <a:lstStyle/>
          <a:p>
            <a:pPr eaLnBrk="1" hangingPunct="1"/>
            <a:r>
              <a:rPr lang="sl-SI" sz="2800" dirty="0" smtClean="0"/>
              <a:t>Tri osnovna dela</a:t>
            </a:r>
          </a:p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Filament </a:t>
            </a:r>
            <a:r>
              <a:rPr lang="sl-SI" sz="2800" dirty="0" smtClean="0"/>
              <a:t>– veći deo izvan ćelije</a:t>
            </a:r>
          </a:p>
          <a:p>
            <a:pPr lvl="1" eaLnBrk="1" hangingPunct="1"/>
            <a:r>
              <a:rPr lang="sl-SI" sz="2400" dirty="0" smtClean="0"/>
              <a:t>Izgrađen od globularnog proteina flagelina – H antigen</a:t>
            </a:r>
          </a:p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Kuka </a:t>
            </a:r>
            <a:r>
              <a:rPr lang="sl-SI" sz="2800" dirty="0" smtClean="0"/>
              <a:t>– prošireni deo koji povezuje filament sa bazalnim telašcem</a:t>
            </a:r>
          </a:p>
          <a:p>
            <a:pPr eaLnBrk="1" hangingPunct="1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Bazalno telašce </a:t>
            </a:r>
            <a:r>
              <a:rPr lang="sl-SI" sz="2800" dirty="0" smtClean="0"/>
              <a:t>– kompleksne strukture od centralnog cilindra okruženog prstenovima</a:t>
            </a:r>
          </a:p>
          <a:p>
            <a:pPr lvl="1" eaLnBrk="1" hangingPunct="1"/>
            <a:r>
              <a:rPr lang="sl-SI" sz="2400" dirty="0" smtClean="0"/>
              <a:t>Gram negativne imaju dva para prstena, a Gram pozitivne samo jedan par </a:t>
            </a:r>
            <a:endParaRPr lang="en-US" sz="2400" dirty="0" smtClean="0"/>
          </a:p>
        </p:txBody>
      </p:sp>
      <p:pic>
        <p:nvPicPr>
          <p:cNvPr id="67588" name="Picture 4" descr="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04800"/>
            <a:ext cx="2925763" cy="2130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2800" b="1" dirty="0" smtClean="0"/>
              <a:t>Uloga flagela kretanje ka povoljnim ili od nepoljnih uslova</a:t>
            </a:r>
            <a:r>
              <a:rPr lang="sl-SI" sz="2800" dirty="0" smtClean="0">
                <a:solidFill>
                  <a:srgbClr val="FF0066"/>
                </a:solidFill>
              </a:rPr>
              <a:t>  </a:t>
            </a:r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hemotaksija, fototaksija, aerotaksija</a:t>
            </a:r>
            <a:endParaRPr lang="en-US" sz="28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8611" name="Picture 3" descr="Yu Gradja flage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905000"/>
            <a:ext cx="3865563" cy="4135438"/>
          </a:xfrm>
          <a:noFill/>
        </p:spPr>
      </p:pic>
      <p:pic>
        <p:nvPicPr>
          <p:cNvPr id="68612" name="Picture 4" descr="kretanje bakterija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752600"/>
            <a:ext cx="3579813" cy="435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200" b="1" dirty="0" smtClean="0">
                <a:solidFill>
                  <a:srgbClr val="FF9999"/>
                </a:solidFill>
              </a:rPr>
              <a:t>Aksijalni filament - endoflagela</a:t>
            </a:r>
            <a:endParaRPr lang="en-US" sz="3200" b="1" dirty="0" smtClean="0">
              <a:solidFill>
                <a:srgbClr val="FF9999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Snopovi vlakana koje su pričvršćeni za krajeve ćelije a nalaze se ispod spoljašnjeg omotača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Spiralno namotani oko bakterijske ćelije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Imaju sličnu strukturu flagelama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Rotacijom ove endoflagele pokreti poput svrdla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Omogućavaju ulazak u tkivo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Prisutan kod spiroheta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pirochete crosse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2000" contrast="-14000"/>
          </a:blip>
          <a:srcRect/>
          <a:stretch>
            <a:fillRect/>
          </a:stretch>
        </p:blipFill>
        <p:spPr>
          <a:xfrm>
            <a:off x="609600" y="1981201"/>
            <a:ext cx="4038600" cy="3048260"/>
          </a:xfrm>
          <a:noFill/>
        </p:spPr>
      </p:pic>
      <p:pic>
        <p:nvPicPr>
          <p:cNvPr id="70659" name="Picture 3" descr="Yu Aksialni fila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447800"/>
            <a:ext cx="3856037" cy="40314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2618</TotalTime>
  <Words>884</Words>
  <Application>Microsoft Office PowerPoint</Application>
  <PresentationFormat>On-screen Show (4:3)</PresentationFormat>
  <Paragraphs>163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Paper</vt:lpstr>
      <vt:lpstr>Građa bakterijske ćelije</vt:lpstr>
      <vt:lpstr>PowerPoint Presentation</vt:lpstr>
      <vt:lpstr>Izrasline na bakterijskoj ćeliji </vt:lpstr>
      <vt:lpstr>  Flagele</vt:lpstr>
      <vt:lpstr>PowerPoint Presentation</vt:lpstr>
      <vt:lpstr>Građa flagela</vt:lpstr>
      <vt:lpstr>Uloga flagela kretanje ka povoljnim ili od nepoljnih uslova  hemotaksija, fototaksija, aerotaksija</vt:lpstr>
      <vt:lpstr>Aksijalni filament - endoflagela</vt:lpstr>
      <vt:lpstr>PowerPoint Presentation</vt:lpstr>
      <vt:lpstr> Fimbrije i pile</vt:lpstr>
      <vt:lpstr> Fimbrije i pile</vt:lpstr>
      <vt:lpstr> Fimbrije</vt:lpstr>
      <vt:lpstr> Fimbrije</vt:lpstr>
      <vt:lpstr> Pile</vt:lpstr>
      <vt:lpstr> Pile - Konjugacija</vt:lpstr>
      <vt:lpstr> Spore - endospore</vt:lpstr>
      <vt:lpstr> Endospore</vt:lpstr>
      <vt:lpstr> Sporulacija</vt:lpstr>
      <vt:lpstr> Sporulacija</vt:lpstr>
      <vt:lpstr>Građa spore</vt:lpstr>
      <vt:lpstr>Građa spore</vt:lpstr>
      <vt:lpstr> Srž spore</vt:lpstr>
      <vt:lpstr>PowerPoint Presentation</vt:lpstr>
      <vt:lpstr>PowerPoint Presentation</vt:lpstr>
      <vt:lpstr>PowerPoint Presentation</vt:lpstr>
      <vt:lpstr>Veličina i položaj spore u bakterijskoj ćeliji</vt:lpstr>
      <vt:lpstr>PowerPoint Presentation</vt:lpstr>
      <vt:lpstr>PowerPoint Presentation</vt:lpstr>
      <vt:lpstr>PowerPoint Presentation</vt:lpstr>
      <vt:lpstr>Spore</vt:lpstr>
      <vt:lpstr>Preživljavanje bakterija</vt:lpstr>
      <vt:lpstr>Preživljavanje bakterija</vt:lpstr>
      <vt:lpstr>PowerPoint Presentation</vt:lpstr>
      <vt:lpstr>PowerPoint Presentation</vt:lpstr>
    </vt:vector>
  </TitlesOfParts>
  <Company>VET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Windows User</cp:lastModifiedBy>
  <cp:revision>135</cp:revision>
  <dcterms:created xsi:type="dcterms:W3CDTF">2002-10-17T22:18:13Z</dcterms:created>
  <dcterms:modified xsi:type="dcterms:W3CDTF">2022-03-01T12:50:07Z</dcterms:modified>
</cp:coreProperties>
</file>