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85" r:id="rId3"/>
    <p:sldId id="286" r:id="rId4"/>
    <p:sldId id="302" r:id="rId5"/>
    <p:sldId id="301" r:id="rId6"/>
    <p:sldId id="291" r:id="rId7"/>
    <p:sldId id="259" r:id="rId8"/>
    <p:sldId id="260" r:id="rId9"/>
    <p:sldId id="292" r:id="rId10"/>
    <p:sldId id="289" r:id="rId11"/>
    <p:sldId id="294" r:id="rId12"/>
    <p:sldId id="295" r:id="rId13"/>
    <p:sldId id="288" r:id="rId14"/>
    <p:sldId id="290" r:id="rId15"/>
    <p:sldId id="265" r:id="rId16"/>
    <p:sldId id="296" r:id="rId17"/>
    <p:sldId id="297" r:id="rId18"/>
    <p:sldId id="266" r:id="rId19"/>
    <p:sldId id="298" r:id="rId20"/>
    <p:sldId id="299" r:id="rId21"/>
    <p:sldId id="300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9B77-E6D0-41D2-AEB2-068E228CFD4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CBBFB40-E1C1-4C05-B43D-83E404810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9B77-E6D0-41D2-AEB2-068E228CFD4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FB40-E1C1-4C05-B43D-83E404810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9B77-E6D0-41D2-AEB2-068E228CFD4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FB40-E1C1-4C05-B43D-83E404810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9B77-E6D0-41D2-AEB2-068E228CFD4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FB40-E1C1-4C05-B43D-83E404810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9B77-E6D0-41D2-AEB2-068E228CFD4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BBFB40-E1C1-4C05-B43D-83E4048101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9B77-E6D0-41D2-AEB2-068E228CFD4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FB40-E1C1-4C05-B43D-83E404810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9B77-E6D0-41D2-AEB2-068E228CFD4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FB40-E1C1-4C05-B43D-83E404810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9B77-E6D0-41D2-AEB2-068E228CFD4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FB40-E1C1-4C05-B43D-83E404810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9B77-E6D0-41D2-AEB2-068E228CFD4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FB40-E1C1-4C05-B43D-83E404810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9B77-E6D0-41D2-AEB2-068E228CFD4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FB40-E1C1-4C05-B43D-83E4048101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9B77-E6D0-41D2-AEB2-068E228CFD4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CBBFB40-E1C1-4C05-B43D-83E4048101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6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D839B77-E6D0-41D2-AEB2-068E228CFD4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CBBFB40-E1C1-4C05-B43D-83E4048101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0000"/>
            <a:lum/>
          </a:blip>
          <a:srcRect/>
          <a:stretch>
            <a:fillRect l="-6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96200" cy="2895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prstTxWarp prst="textDeflateInflateDeflate">
              <a:avLst/>
            </a:prstTxWarp>
            <a:normAutofit/>
          </a:bodyPr>
          <a:lstStyle/>
          <a:p>
            <a:r>
              <a:rPr lang="sr-Latn-RS" sz="4800" i="1" dirty="0">
                <a:solidFill>
                  <a:srgbClr val="C00000"/>
                </a:solidFill>
              </a:rPr>
              <a:t>O</a:t>
            </a:r>
            <a:r>
              <a:rPr lang="sr-Latn-RS" i="1" dirty="0">
                <a:solidFill>
                  <a:srgbClr val="C00000"/>
                </a:solidFill>
              </a:rPr>
              <a:t>rthomyxoviridae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334000"/>
          </a:xfrm>
        </p:spPr>
        <p:txBody>
          <a:bodyPr>
            <a:noAutofit/>
          </a:bodyPr>
          <a:lstStyle/>
          <a:p>
            <a:r>
              <a:rPr lang="sr-Latn-RS" sz="1600" dirty="0" smtClean="0">
                <a:solidFill>
                  <a:srgbClr val="C00000"/>
                </a:solidFill>
              </a:rPr>
              <a:t>Antigenski shift – antigenska smena – </a:t>
            </a:r>
            <a:r>
              <a:rPr lang="sr-Latn-RS" sz="1600" dirty="0" smtClean="0">
                <a:solidFill>
                  <a:schemeClr val="bg2">
                    <a:lumMod val="25000"/>
                  </a:schemeClr>
                </a:solidFill>
              </a:rPr>
              <a:t>nastajanje novih podtipova virusa influence usled genetskih rearanžmana – promena koja može dovesti do pandemija jer nema kolektivnog imuniteta prema novim podtipovima</a:t>
            </a:r>
          </a:p>
          <a:p>
            <a:r>
              <a:rPr lang="sr-Latn-RS" sz="1600" dirty="0">
                <a:solidFill>
                  <a:srgbClr val="C00000"/>
                </a:solidFill>
              </a:rPr>
              <a:t>Antigenski </a:t>
            </a:r>
            <a:r>
              <a:rPr lang="sr-Latn-RS" sz="1600" dirty="0" smtClean="0">
                <a:solidFill>
                  <a:srgbClr val="C00000"/>
                </a:solidFill>
              </a:rPr>
              <a:t>drift </a:t>
            </a:r>
            <a:r>
              <a:rPr lang="sr-Latn-RS" sz="1600" dirty="0">
                <a:solidFill>
                  <a:srgbClr val="C00000"/>
                </a:solidFill>
              </a:rPr>
              <a:t>– </a:t>
            </a:r>
            <a:r>
              <a:rPr lang="sr-Latn-RS" sz="1600" dirty="0" smtClean="0">
                <a:solidFill>
                  <a:srgbClr val="C00000"/>
                </a:solidFill>
              </a:rPr>
              <a:t>antigensko pomeranje – </a:t>
            </a:r>
            <a:r>
              <a:rPr lang="sr-Latn-RS" sz="1600" dirty="0" smtClean="0">
                <a:solidFill>
                  <a:schemeClr val="bg2">
                    <a:lumMod val="25000"/>
                  </a:schemeClr>
                </a:solidFill>
              </a:rPr>
              <a:t>tačkaste mutacije u virusnom genomu koje menjaju antigenska svojstva HA i N antigena – varijacije u okviru podtipova (mehanizam opstanka virusa u prirodi)</a:t>
            </a:r>
            <a:endParaRPr lang="sr-Latn-RS" sz="1600" dirty="0">
              <a:solidFill>
                <a:schemeClr val="bg2">
                  <a:lumMod val="25000"/>
                </a:schemeClr>
              </a:solidFill>
            </a:endParaRPr>
          </a:p>
          <a:p>
            <a:endParaRPr lang="sr-Latn-RS" sz="1400" b="0" dirty="0"/>
          </a:p>
          <a:p>
            <a:endParaRPr lang="sr-Latn-RS" sz="1400" b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599" y="304800"/>
            <a:ext cx="3280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</a:rPr>
              <a:t>Antigenska građa</a:t>
            </a:r>
          </a:p>
        </p:txBody>
      </p:sp>
      <p:pic>
        <p:nvPicPr>
          <p:cNvPr id="10242" name="Picture 2" descr="Canine influenza: should we look out for a sneeze? | The Veterinary Nur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" r="853" b="2164"/>
          <a:stretch/>
        </p:blipFill>
        <p:spPr bwMode="auto">
          <a:xfrm>
            <a:off x="4419601" y="2981324"/>
            <a:ext cx="4724400" cy="379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ntigenic drift and antigenic shift in different hosts of influenza... | 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458864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8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400" cy="5105400"/>
          </a:xfrm>
        </p:spPr>
        <p:txBody>
          <a:bodyPr>
            <a:noAutofit/>
          </a:bodyPr>
          <a:lstStyle/>
          <a:p>
            <a:r>
              <a:rPr lang="vi-VN" sz="1600" dirty="0" smtClean="0"/>
              <a:t>Virusi </a:t>
            </a:r>
            <a:r>
              <a:rPr lang="vi-VN" sz="1600" dirty="0"/>
              <a:t>influence </a:t>
            </a:r>
            <a:r>
              <a:rPr lang="vi-VN" sz="1600" dirty="0" smtClean="0"/>
              <a:t>pataka </a:t>
            </a:r>
            <a:r>
              <a:rPr lang="vi-VN" sz="1600" dirty="0"/>
              <a:t>mogu da mutiraju što dovodi do pojave </a:t>
            </a:r>
            <a:r>
              <a:rPr lang="vi-VN" sz="1600" dirty="0" smtClean="0"/>
              <a:t>novih</a:t>
            </a:r>
            <a:r>
              <a:rPr lang="sr-Latn-RS" sz="1600" dirty="0" smtClean="0"/>
              <a:t> </a:t>
            </a:r>
            <a:r>
              <a:rPr lang="vi-VN" sz="1600" dirty="0" smtClean="0"/>
              <a:t>podtipova </a:t>
            </a:r>
            <a:r>
              <a:rPr lang="vi-VN" sz="1600" dirty="0"/>
              <a:t>virusa koji </a:t>
            </a:r>
            <a:r>
              <a:rPr lang="vi-VN" sz="1600" dirty="0" smtClean="0"/>
              <a:t>inficiraju sisare</a:t>
            </a:r>
            <a:endParaRPr lang="vi-VN" sz="1600" dirty="0"/>
          </a:p>
          <a:p>
            <a:r>
              <a:rPr lang="vi-VN" sz="1600" dirty="0"/>
              <a:t>Pandemije </a:t>
            </a:r>
            <a:r>
              <a:rPr lang="sr-Latn-RS" sz="1600" dirty="0" smtClean="0"/>
              <a:t>- </a:t>
            </a:r>
            <a:r>
              <a:rPr lang="vi-VN" sz="1600" dirty="0" smtClean="0"/>
              <a:t>kohabitacij</a:t>
            </a:r>
            <a:r>
              <a:rPr lang="sr-Latn-RS" sz="1600" dirty="0" smtClean="0"/>
              <a:t>a</a:t>
            </a:r>
            <a:r>
              <a:rPr lang="vi-VN" sz="1600" dirty="0" smtClean="0"/>
              <a:t> svinja </a:t>
            </a:r>
            <a:r>
              <a:rPr lang="vi-VN" sz="1600" dirty="0"/>
              <a:t>i domaće </a:t>
            </a:r>
            <a:r>
              <a:rPr lang="vi-VN" sz="1600" dirty="0" smtClean="0"/>
              <a:t>živine</a:t>
            </a:r>
            <a:endParaRPr lang="vi-VN" sz="1600" dirty="0"/>
          </a:p>
          <a:p>
            <a:r>
              <a:rPr lang="vi-VN" sz="1600" dirty="0"/>
              <a:t>Promene koje nastaju u genomu virusa u organizmima ovih životinja </a:t>
            </a:r>
            <a:r>
              <a:rPr lang="sr-Latn-RS" sz="1600" dirty="0" smtClean="0"/>
              <a:t>- </a:t>
            </a:r>
            <a:r>
              <a:rPr lang="vi-VN" sz="1600" dirty="0" smtClean="0"/>
              <a:t>pojav</a:t>
            </a:r>
            <a:r>
              <a:rPr lang="sr-Latn-RS" sz="1600" dirty="0" smtClean="0"/>
              <a:t>a</a:t>
            </a:r>
            <a:r>
              <a:rPr lang="vi-VN" sz="1600" dirty="0" smtClean="0"/>
              <a:t> </a:t>
            </a:r>
            <a:r>
              <a:rPr lang="vi-VN" sz="1600" dirty="0"/>
              <a:t>novih podtipova virusa koji mogu da inficiraju ljude</a:t>
            </a:r>
            <a:r>
              <a:rPr lang="vi-VN" sz="1600" dirty="0" smtClean="0"/>
              <a:t>.</a:t>
            </a:r>
            <a:endParaRPr lang="sr-Latn-RS" sz="1600" dirty="0" smtClean="0"/>
          </a:p>
          <a:p>
            <a:endParaRPr lang="vi-VN" sz="1600" dirty="0"/>
          </a:p>
          <a:p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28599" y="304800"/>
            <a:ext cx="3280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</a:rPr>
              <a:t>Antigenska građa</a:t>
            </a:r>
          </a:p>
        </p:txBody>
      </p:sp>
      <p:sp>
        <p:nvSpPr>
          <p:cNvPr id="6" name="Oval 5"/>
          <p:cNvSpPr/>
          <p:nvPr/>
        </p:nvSpPr>
        <p:spPr>
          <a:xfrm>
            <a:off x="2895600" y="2857500"/>
            <a:ext cx="2819400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" name="Oval 6"/>
          <p:cNvSpPr/>
          <p:nvPr/>
        </p:nvSpPr>
        <p:spPr>
          <a:xfrm>
            <a:off x="4800600" y="4048125"/>
            <a:ext cx="2819400" cy="2667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14400" y="4048125"/>
            <a:ext cx="2819400" cy="2667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 descr="C:\Users\Andrea\Desktop\Captu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t="39584" r="66942" b="41249"/>
          <a:stretch/>
        </p:blipFill>
        <p:spPr bwMode="auto">
          <a:xfrm>
            <a:off x="1633537" y="3429000"/>
            <a:ext cx="138112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ndrea\Desktop\Captu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2" t="31389" r="14979" b="48333"/>
          <a:stretch/>
        </p:blipFill>
        <p:spPr bwMode="auto">
          <a:xfrm>
            <a:off x="5715000" y="3352800"/>
            <a:ext cx="13525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ndrea\Desktop\Captu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1" t="57847" r="40909" b="24584"/>
          <a:stretch/>
        </p:blipFill>
        <p:spPr bwMode="auto">
          <a:xfrm>
            <a:off x="3595819" y="4648200"/>
            <a:ext cx="1342761" cy="13374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361741" y="2927569"/>
            <a:ext cx="18871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Svinje</a:t>
            </a:r>
            <a:r>
              <a:rPr lang="en-US" sz="1600" dirty="0">
                <a:solidFill>
                  <a:schemeClr val="bg1"/>
                </a:solidFill>
              </a:rPr>
              <a:t> se </a:t>
            </a:r>
            <a:r>
              <a:rPr lang="en-US" sz="1600" dirty="0" err="1">
                <a:solidFill>
                  <a:schemeClr val="bg1"/>
                </a:solidFill>
              </a:rPr>
              <a:t>mogu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inficirati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virusima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poreklom</a:t>
            </a:r>
            <a:r>
              <a:rPr lang="en-US" sz="1600" dirty="0">
                <a:solidFill>
                  <a:schemeClr val="bg1"/>
                </a:solidFill>
              </a:rPr>
              <a:t> od </a:t>
            </a:r>
            <a:r>
              <a:rPr lang="en-US" sz="1600" dirty="0" err="1">
                <a:solidFill>
                  <a:schemeClr val="bg1"/>
                </a:solidFill>
              </a:rPr>
              <a:t>sisara</a:t>
            </a:r>
            <a:r>
              <a:rPr lang="en-US" sz="1600" dirty="0">
                <a:solidFill>
                  <a:schemeClr val="bg1"/>
                </a:solidFill>
              </a:rPr>
              <a:t> i </a:t>
            </a:r>
            <a:r>
              <a:rPr lang="en-US" sz="1600" dirty="0" err="1">
                <a:solidFill>
                  <a:schemeClr val="bg1"/>
                </a:solidFill>
              </a:rPr>
              <a:t>ptica</a:t>
            </a:r>
            <a:r>
              <a:rPr lang="en-US" sz="1600" dirty="0">
                <a:solidFill>
                  <a:schemeClr val="bg1"/>
                </a:solidFill>
              </a:rPr>
              <a:t> – </a:t>
            </a:r>
            <a:r>
              <a:rPr lang="en-US" sz="1600" dirty="0" err="1">
                <a:solidFill>
                  <a:schemeClr val="bg1"/>
                </a:solidFill>
              </a:rPr>
              <a:t>genetske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rekombinacije</a:t>
            </a:r>
            <a:r>
              <a:rPr lang="en-US" sz="1600" dirty="0">
                <a:solidFill>
                  <a:schemeClr val="bg1"/>
                </a:solidFill>
              </a:rPr>
              <a:t> u </a:t>
            </a:r>
            <a:r>
              <a:rPr lang="en-US" sz="1600" dirty="0" err="1">
                <a:solidFill>
                  <a:schemeClr val="bg1"/>
                </a:solidFill>
              </a:rPr>
              <a:t>organizmu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svi</a:t>
            </a:r>
            <a:r>
              <a:rPr lang="sr-Latn-RS" sz="1600" dirty="0" smtClean="0">
                <a:solidFill>
                  <a:schemeClr val="bg1"/>
                </a:solidFill>
              </a:rPr>
              <a:t>n</a:t>
            </a:r>
            <a:r>
              <a:rPr lang="en-US" sz="1600" dirty="0" smtClean="0">
                <a:solidFill>
                  <a:schemeClr val="bg1"/>
                </a:solidFill>
              </a:rPr>
              <a:t>je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9200" y="4908459"/>
            <a:ext cx="251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1600" dirty="0" smtClean="0">
                <a:solidFill>
                  <a:schemeClr val="bg1"/>
                </a:solidFill>
              </a:rPr>
              <a:t>Virusi influence ptica se mogu preneti na sisare ukjučujući ljude, a </a:t>
            </a:r>
            <a:r>
              <a:rPr lang="sr-Latn-RS" sz="1600" dirty="0" smtClean="0">
                <a:solidFill>
                  <a:srgbClr val="FFFF00"/>
                </a:solidFill>
              </a:rPr>
              <a:t>naročito svinje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0" y="5973056"/>
            <a:ext cx="190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1400" dirty="0" smtClean="0">
                <a:solidFill>
                  <a:schemeClr val="bg1"/>
                </a:solidFill>
              </a:rPr>
              <a:t>16 različitih H gena (H1-H16) I 9 N gena (N1-N16)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4064" y="4782956"/>
            <a:ext cx="251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1600" dirty="0" smtClean="0">
                <a:solidFill>
                  <a:schemeClr val="bg1"/>
                </a:solidFill>
              </a:rPr>
              <a:t>Virusi influence svinja se sporadično prenose na ljude i tada se nazivaju „varijante virusa“ </a:t>
            </a:r>
            <a:endParaRPr lang="sr-Latn-RS" sz="1600" dirty="0">
              <a:solidFill>
                <a:schemeClr val="bg1"/>
              </a:solidFill>
            </a:endParaRPr>
          </a:p>
          <a:p>
            <a:pPr algn="ctr"/>
            <a:r>
              <a:rPr lang="sr-Latn-RS" sz="1600" dirty="0" smtClean="0">
                <a:solidFill>
                  <a:schemeClr val="bg1"/>
                </a:solidFill>
              </a:rPr>
              <a:t>Tri osnovna podtipa H1N1, H1N2 i H3N2</a:t>
            </a:r>
          </a:p>
        </p:txBody>
      </p:sp>
    </p:spTree>
    <p:extLst>
      <p:ext uri="{BB962C8B-B14F-4D97-AF65-F5344CB8AC3E}">
        <p14:creationId xmlns:p14="http://schemas.microsoft.com/office/powerpoint/2010/main" val="6806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4373563"/>
          </a:xfrm>
        </p:spPr>
        <p:txBody>
          <a:bodyPr>
            <a:normAutofit/>
          </a:bodyPr>
          <a:lstStyle/>
          <a:p>
            <a:r>
              <a:rPr lang="sr-Latn-RS" dirty="0" smtClean="0"/>
              <a:t>Receptori na površini ćelije domaćina - </a:t>
            </a:r>
            <a:r>
              <a:rPr lang="vi-VN" dirty="0" smtClean="0"/>
              <a:t>molekul</a:t>
            </a:r>
            <a:r>
              <a:rPr lang="sr-Latn-RS" dirty="0" smtClean="0"/>
              <a:t>i</a:t>
            </a:r>
            <a:r>
              <a:rPr lang="vi-VN" dirty="0" smtClean="0"/>
              <a:t> </a:t>
            </a:r>
            <a:r>
              <a:rPr lang="vi-VN" dirty="0"/>
              <a:t>galaktoze </a:t>
            </a:r>
            <a:r>
              <a:rPr lang="sr-Latn-RS" dirty="0" smtClean="0"/>
              <a:t>za koje je vezana </a:t>
            </a:r>
            <a:r>
              <a:rPr lang="vi-VN" dirty="0" smtClean="0"/>
              <a:t>sijalinska </a:t>
            </a:r>
            <a:r>
              <a:rPr lang="vi-VN" dirty="0"/>
              <a:t>kiselina. </a:t>
            </a:r>
            <a:endParaRPr lang="sr-Latn-RS" dirty="0"/>
          </a:p>
          <a:p>
            <a:r>
              <a:rPr lang="vi-VN" dirty="0" smtClean="0"/>
              <a:t>Pojedine </a:t>
            </a:r>
            <a:r>
              <a:rPr lang="vi-VN" dirty="0"/>
              <a:t>ćelije tkiva svinja poseduju receptore i za humane i </a:t>
            </a:r>
            <a:r>
              <a:rPr lang="vi-VN" dirty="0" smtClean="0"/>
              <a:t>za</a:t>
            </a:r>
            <a:r>
              <a:rPr lang="sr-Latn-RS" dirty="0" smtClean="0"/>
              <a:t> </a:t>
            </a:r>
            <a:r>
              <a:rPr lang="vi-VN" dirty="0" smtClean="0"/>
              <a:t>ptičije </a:t>
            </a:r>
            <a:r>
              <a:rPr lang="vi-VN" dirty="0"/>
              <a:t>sojeve virusa influence </a:t>
            </a:r>
            <a:endParaRPr lang="sr-Latn-RS" dirty="0" smtClean="0"/>
          </a:p>
          <a:p>
            <a:r>
              <a:rPr lang="sr-Latn-RS" dirty="0" smtClean="0"/>
              <a:t>S</a:t>
            </a:r>
            <a:r>
              <a:rPr lang="vi-VN" dirty="0" smtClean="0"/>
              <a:t>vinje </a:t>
            </a:r>
            <a:r>
              <a:rPr lang="sr-Latn-RS" dirty="0" smtClean="0"/>
              <a:t>su </a:t>
            </a:r>
            <a:r>
              <a:rPr lang="vi-VN" dirty="0" smtClean="0"/>
              <a:t>organizmi </a:t>
            </a:r>
            <a:r>
              <a:rPr lang="sr-Latn-RS" dirty="0" smtClean="0"/>
              <a:t>kod kojih dolazi do rekombinacija sojeva virusa influence – pojava novih podtipova – pandemijski potencijal</a:t>
            </a:r>
            <a:endParaRPr lang="vi-VN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599" y="304800"/>
            <a:ext cx="3280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</a:rPr>
              <a:t>Antigenska građa</a:t>
            </a:r>
          </a:p>
        </p:txBody>
      </p:sp>
      <p:pic>
        <p:nvPicPr>
          <p:cNvPr id="11266" name="Picture 2" descr="Simplified presentation of the influenza virus life cycle. Notes:... |  Download Scientific Diagr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0"/>
          <a:stretch/>
        </p:blipFill>
        <p:spPr bwMode="auto">
          <a:xfrm>
            <a:off x="0" y="4038600"/>
            <a:ext cx="9144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19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143000"/>
            <a:ext cx="8229600" cy="5029200"/>
          </a:xfrm>
        </p:spPr>
        <p:txBody>
          <a:bodyPr>
            <a:normAutofit/>
          </a:bodyPr>
          <a:lstStyle/>
          <a:p>
            <a:r>
              <a:rPr lang="sr-Latn-RS" b="0" dirty="0" smtClean="0"/>
              <a:t>N</a:t>
            </a:r>
            <a:r>
              <a:rPr lang="en-US" b="0" dirty="0" err="1" smtClean="0"/>
              <a:t>estabilni</a:t>
            </a:r>
            <a:r>
              <a:rPr lang="en-US" b="0" dirty="0" smtClean="0"/>
              <a:t> </a:t>
            </a:r>
            <a:r>
              <a:rPr lang="en-US" b="0" dirty="0"/>
              <a:t>u </a:t>
            </a:r>
            <a:r>
              <a:rPr lang="en-US" b="0" dirty="0" err="1"/>
              <a:t>spoljašnjoj</a:t>
            </a:r>
            <a:r>
              <a:rPr lang="en-US" b="0" dirty="0"/>
              <a:t> </a:t>
            </a:r>
            <a:r>
              <a:rPr lang="en-US" b="0" dirty="0" err="1"/>
              <a:t>sredini</a:t>
            </a:r>
            <a:r>
              <a:rPr lang="en-US" b="0" dirty="0"/>
              <a:t> i </a:t>
            </a:r>
            <a:r>
              <a:rPr lang="en-US" b="0" dirty="0" err="1" smtClean="0"/>
              <a:t>osetljivi</a:t>
            </a:r>
            <a:r>
              <a:rPr lang="sr-Latn-RS" b="0" dirty="0"/>
              <a:t> </a:t>
            </a:r>
            <a:r>
              <a:rPr lang="en-US" b="0" dirty="0" err="1" smtClean="0"/>
              <a:t>na</a:t>
            </a:r>
            <a:r>
              <a:rPr lang="en-US" b="0" dirty="0" smtClean="0"/>
              <a:t> </a:t>
            </a:r>
            <a:r>
              <a:rPr lang="en-US" b="0" dirty="0" err="1"/>
              <a:t>delovanje</a:t>
            </a:r>
            <a:r>
              <a:rPr lang="en-US" b="0" dirty="0"/>
              <a:t> </a:t>
            </a:r>
            <a:r>
              <a:rPr lang="en-US" b="0" dirty="0" err="1"/>
              <a:t>povišene</a:t>
            </a:r>
            <a:r>
              <a:rPr lang="en-US" b="0" dirty="0"/>
              <a:t> temperature, </a:t>
            </a:r>
            <a:r>
              <a:rPr lang="en-US" b="0" dirty="0" err="1"/>
              <a:t>promene</a:t>
            </a:r>
            <a:r>
              <a:rPr lang="en-US" b="0" dirty="0"/>
              <a:t> </a:t>
            </a:r>
            <a:r>
              <a:rPr lang="en-US" b="0" dirty="0" err="1"/>
              <a:t>vrednosti</a:t>
            </a:r>
            <a:r>
              <a:rPr lang="en-US" b="0" dirty="0"/>
              <a:t> pH, </a:t>
            </a:r>
            <a:r>
              <a:rPr lang="en-US" b="0" dirty="0" err="1"/>
              <a:t>dejstvo</a:t>
            </a:r>
            <a:r>
              <a:rPr lang="en-US" b="0" dirty="0"/>
              <a:t> </a:t>
            </a:r>
            <a:r>
              <a:rPr lang="en-US" b="0" dirty="0" err="1" smtClean="0"/>
              <a:t>rastvarača</a:t>
            </a:r>
            <a:r>
              <a:rPr lang="sr-Latn-RS" b="0" dirty="0"/>
              <a:t> </a:t>
            </a:r>
            <a:r>
              <a:rPr lang="en-US" b="0" dirty="0" err="1" smtClean="0"/>
              <a:t>masti</a:t>
            </a:r>
            <a:r>
              <a:rPr lang="en-US" b="0" dirty="0"/>
              <a:t>, </a:t>
            </a:r>
            <a:r>
              <a:rPr lang="en-US" b="0" dirty="0" err="1"/>
              <a:t>deterdžente</a:t>
            </a:r>
            <a:r>
              <a:rPr lang="en-US" b="0" dirty="0"/>
              <a:t> </a:t>
            </a:r>
            <a:r>
              <a:rPr lang="en-US" b="0" dirty="0" err="1"/>
              <a:t>kao</a:t>
            </a:r>
            <a:r>
              <a:rPr lang="en-US" b="0" dirty="0"/>
              <a:t> i </a:t>
            </a:r>
            <a:r>
              <a:rPr lang="en-US" b="0" dirty="0" err="1"/>
              <a:t>oksidaciona</a:t>
            </a:r>
            <a:r>
              <a:rPr lang="en-US" b="0" dirty="0"/>
              <a:t> </a:t>
            </a:r>
            <a:r>
              <a:rPr lang="en-US" b="0" dirty="0" err="1"/>
              <a:t>sredstva</a:t>
            </a:r>
            <a:r>
              <a:rPr lang="en-US" b="0" dirty="0"/>
              <a:t>. </a:t>
            </a:r>
            <a:endParaRPr lang="sr-Latn-RS" b="0" dirty="0" smtClean="0"/>
          </a:p>
          <a:p>
            <a:r>
              <a:rPr lang="en-US" b="0" dirty="0" smtClean="0"/>
              <a:t>Na </a:t>
            </a:r>
            <a:r>
              <a:rPr lang="en-US" b="0" dirty="0" err="1"/>
              <a:t>temperaturi</a:t>
            </a:r>
            <a:r>
              <a:rPr lang="en-US" b="0" dirty="0"/>
              <a:t> od -70</a:t>
            </a:r>
            <a:r>
              <a:rPr lang="en-US" b="0" baseline="30000" dirty="0"/>
              <a:t>0</a:t>
            </a:r>
            <a:r>
              <a:rPr lang="en-US" b="0" dirty="0"/>
              <a:t>C virus </a:t>
            </a:r>
            <a:r>
              <a:rPr lang="en-US" b="0" dirty="0" err="1"/>
              <a:t>može</a:t>
            </a:r>
            <a:r>
              <a:rPr lang="en-US" b="0" dirty="0"/>
              <a:t> da </a:t>
            </a:r>
            <a:r>
              <a:rPr lang="en-US" b="0" dirty="0" err="1" smtClean="0"/>
              <a:t>sačuva</a:t>
            </a:r>
            <a:r>
              <a:rPr lang="sr-Latn-RS" b="0" dirty="0"/>
              <a:t> </a:t>
            </a:r>
            <a:r>
              <a:rPr lang="en-US" b="0" dirty="0" err="1" smtClean="0"/>
              <a:t>aktivnost</a:t>
            </a:r>
            <a:r>
              <a:rPr lang="en-US" b="0" dirty="0" smtClean="0"/>
              <a:t> </a:t>
            </a:r>
            <a:r>
              <a:rPr lang="en-US" b="0" dirty="0" err="1"/>
              <a:t>duže</a:t>
            </a:r>
            <a:r>
              <a:rPr lang="en-US" b="0" dirty="0"/>
              <a:t> </a:t>
            </a:r>
            <a:r>
              <a:rPr lang="en-US" b="0" dirty="0" err="1"/>
              <a:t>vremena</a:t>
            </a:r>
            <a:r>
              <a:rPr lang="en-US" b="0" dirty="0"/>
              <a:t> i ta </a:t>
            </a:r>
            <a:r>
              <a:rPr lang="en-US" b="0" dirty="0" err="1"/>
              <a:t>temperatura</a:t>
            </a:r>
            <a:r>
              <a:rPr lang="en-US" b="0" dirty="0"/>
              <a:t> (i </a:t>
            </a:r>
            <a:r>
              <a:rPr lang="en-US" b="0" dirty="0" err="1"/>
              <a:t>niže</a:t>
            </a:r>
            <a:r>
              <a:rPr lang="en-US" b="0" dirty="0"/>
              <a:t>) </a:t>
            </a:r>
            <a:r>
              <a:rPr lang="en-US" b="0" dirty="0" err="1"/>
              <a:t>smatra</a:t>
            </a:r>
            <a:r>
              <a:rPr lang="en-US" b="0" dirty="0"/>
              <a:t> se </a:t>
            </a:r>
            <a:r>
              <a:rPr lang="en-US" b="0" dirty="0" err="1"/>
              <a:t>podesnom</a:t>
            </a:r>
            <a:r>
              <a:rPr lang="en-US" b="0" dirty="0"/>
              <a:t> </a:t>
            </a:r>
            <a:r>
              <a:rPr lang="en-US" b="0" dirty="0" err="1"/>
              <a:t>za</a:t>
            </a:r>
            <a:r>
              <a:rPr lang="en-US" b="0" dirty="0"/>
              <a:t> </a:t>
            </a:r>
            <a:r>
              <a:rPr lang="en-US" b="0" dirty="0" err="1"/>
              <a:t>čuvanje</a:t>
            </a:r>
            <a:r>
              <a:rPr lang="en-US" b="0" dirty="0"/>
              <a:t> </a:t>
            </a:r>
            <a:r>
              <a:rPr lang="en-US" b="0" dirty="0" err="1"/>
              <a:t>virusa</a:t>
            </a:r>
            <a:r>
              <a:rPr lang="en-US" b="0" dirty="0" smtClean="0"/>
              <a:t>.</a:t>
            </a:r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57515"/>
            <a:ext cx="1922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</a:rPr>
              <a:t>Otpornost</a:t>
            </a:r>
          </a:p>
        </p:txBody>
      </p:sp>
      <p:pic>
        <p:nvPicPr>
          <p:cNvPr id="9220" name="Picture 4" descr="Site of the mass grave in Brevig Mission, Alaska, where 72 of the small village’s 80 adult inhabitants were buried after succumbing to the deadly 1918 pandemic virus. Photo credit: Angie Busch Alsto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352800"/>
            <a:ext cx="509380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Johan Hultin at age 72, during his second trip to the Brevig Mission burial ground in 1997. Photo credit: Johan Hultin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4724401" cy="352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39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25" y="762000"/>
            <a:ext cx="8305800" cy="4373563"/>
          </a:xfrm>
        </p:spPr>
        <p:txBody>
          <a:bodyPr>
            <a:normAutofit/>
          </a:bodyPr>
          <a:lstStyle/>
          <a:p>
            <a:r>
              <a:rPr lang="sr-Latn-RS" b="0" dirty="0" smtClean="0"/>
              <a:t>Replikacija </a:t>
            </a:r>
            <a:r>
              <a:rPr lang="sr-Latn-RS" dirty="0" smtClean="0"/>
              <a:t> u jedru ćelije domaćina</a:t>
            </a:r>
          </a:p>
          <a:p>
            <a:r>
              <a:rPr lang="sr-Latn-RS" b="0" dirty="0" smtClean="0"/>
              <a:t>(-)RNK </a:t>
            </a:r>
            <a:r>
              <a:rPr lang="sr-Latn-RS" b="0" dirty="0"/>
              <a:t>predstavlja osnovu za transkripciju </a:t>
            </a:r>
            <a:r>
              <a:rPr lang="sr-Latn-RS" b="0" dirty="0" smtClean="0"/>
              <a:t>(+)RNK (i</a:t>
            </a:r>
            <a:r>
              <a:rPr lang="sr-Latn-RS" sz="2200" b="0" dirty="0" smtClean="0"/>
              <a:t>RNK</a:t>
            </a:r>
            <a:r>
              <a:rPr lang="sr-Latn-RS" b="0" dirty="0" smtClean="0"/>
              <a:t>) koja kodira translaciju virusnih proteina</a:t>
            </a:r>
          </a:p>
          <a:p>
            <a:r>
              <a:rPr lang="sr-Latn-RS" b="0" dirty="0" smtClean="0"/>
              <a:t>(+)RNK </a:t>
            </a:r>
            <a:r>
              <a:rPr lang="sr-Latn-RS" b="0" dirty="0"/>
              <a:t>zatim služi kao osnova za ponovnu sintezu -RNK, odnosno virusnog genoma</a:t>
            </a:r>
          </a:p>
          <a:p>
            <a:r>
              <a:rPr lang="en-US" b="0" dirty="0" err="1" smtClean="0"/>
              <a:t>Napuštaju</a:t>
            </a:r>
            <a:r>
              <a:rPr lang="en-US" b="0" dirty="0" smtClean="0"/>
              <a:t> </a:t>
            </a:r>
            <a:r>
              <a:rPr lang="en-US" b="0" dirty="0" err="1"/>
              <a:t>ćeliju</a:t>
            </a:r>
            <a:r>
              <a:rPr lang="en-US" b="0" dirty="0"/>
              <a:t> “</a:t>
            </a:r>
            <a:r>
              <a:rPr lang="en-US" b="0" dirty="0" err="1"/>
              <a:t>pupljenjem</a:t>
            </a:r>
            <a:r>
              <a:rPr lang="en-US" b="0" dirty="0"/>
              <a:t>” </a:t>
            </a:r>
            <a:r>
              <a:rPr lang="en-US" b="0" dirty="0" err="1" smtClean="0"/>
              <a:t>kroz</a:t>
            </a:r>
            <a:r>
              <a:rPr lang="sr-Latn-RS" b="0" dirty="0"/>
              <a:t> </a:t>
            </a:r>
            <a:r>
              <a:rPr lang="vi-VN" b="0" dirty="0" smtClean="0"/>
              <a:t>ćelijsku </a:t>
            </a:r>
            <a:r>
              <a:rPr lang="vi-VN" b="0" dirty="0"/>
              <a:t>membranu i tom prilikom u njih se ugrađuje i deo lipida membrane. </a:t>
            </a:r>
            <a:endParaRPr lang="sr-Latn-RS" b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00025" y="95905"/>
            <a:ext cx="3280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</a:rPr>
              <a:t>Replikacija virusa</a:t>
            </a:r>
          </a:p>
        </p:txBody>
      </p:sp>
      <p:pic>
        <p:nvPicPr>
          <p:cNvPr id="5" name="Picture 2" descr="Influenza virus-induced lung injury: pathogenesis and implications for  treatment | European Respiratory Socie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99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991600" cy="6172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cs typeface="Times New Roman" pitchFamily="18" charset="0"/>
              </a:rPr>
              <a:t>Virus </a:t>
            </a:r>
            <a:r>
              <a:rPr lang="sr-Latn-RS" sz="2800" b="1" dirty="0" smtClean="0">
                <a:solidFill>
                  <a:srgbClr val="C00000"/>
                </a:solidFill>
                <a:cs typeface="Times New Roman" pitchFamily="18" charset="0"/>
              </a:rPr>
              <a:t>avijarne influence (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itchFamily="18" charset="0"/>
              </a:rPr>
              <a:t>kokošij</a:t>
            </a:r>
            <a:r>
              <a:rPr lang="sr-Latn-RS" sz="2800" b="1" dirty="0" smtClean="0">
                <a:solidFill>
                  <a:srgbClr val="C00000"/>
                </a:solidFill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itchFamily="18" charset="0"/>
              </a:rPr>
              <a:t>kug</a:t>
            </a:r>
            <a:r>
              <a:rPr lang="sr-Latn-RS" sz="2800" b="1" dirty="0" smtClean="0">
                <a:solidFill>
                  <a:srgbClr val="C00000"/>
                </a:solidFill>
                <a:cs typeface="Times New Roman" pitchFamily="18" charset="0"/>
              </a:rPr>
              <a:t>a, ptičiji grip)</a:t>
            </a:r>
            <a:r>
              <a:rPr lang="en-US" sz="28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sr-Latn-RS" dirty="0" smtClean="0"/>
              <a:t>Influenca ptica – oboljenje izazvano infekcijom ptica virusima influence tipa A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sr-Latn-RS" dirty="0" smtClean="0"/>
              <a:t>Normalno prisutni u populacijama divljih vodenih ptica – inficiraju domaću živinu, ostale ptice i sisare (sporadično ljude)</a:t>
            </a:r>
            <a:r>
              <a:rPr lang="en-US" dirty="0" smtClean="0"/>
              <a:t> </a:t>
            </a:r>
            <a:endParaRPr lang="sr-Latn-RS" dirty="0" smtClean="0"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sr-Latn-RS" dirty="0" smtClean="0">
                <a:cs typeface="Times New Roman" pitchFamily="18" charset="0"/>
              </a:rPr>
              <a:t>Divlje ptice – virus u crevima i respiratornom traktu bez oboljenja – izlučivanje – infekcija domaće živine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sr-Latn-RS" dirty="0" smtClean="0"/>
              <a:t>Dve kategorije virusa influence ptica: </a:t>
            </a:r>
            <a:r>
              <a:rPr lang="sr-Latn-RS" dirty="0" smtClean="0">
                <a:solidFill>
                  <a:srgbClr val="C00000"/>
                </a:solidFill>
              </a:rPr>
              <a:t>niskopatogeni (LPAI) I visokopatogeni (HPAI) sojevi</a:t>
            </a:r>
          </a:p>
          <a:p>
            <a:pPr>
              <a:lnSpc>
                <a:spcPct val="150000"/>
              </a:lnSpc>
            </a:pPr>
            <a:r>
              <a:rPr lang="en-US" b="0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90500"/>
            <a:ext cx="7467600" cy="6019800"/>
          </a:xfrm>
        </p:spPr>
        <p:txBody>
          <a:bodyPr>
            <a:normAutofit fontScale="85000" lnSpcReduction="20000"/>
          </a:bodyPr>
          <a:lstStyle/>
          <a:p>
            <a:endParaRPr lang="sr-Latn-R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sr-Latn-RS" dirty="0" smtClean="0">
                <a:solidFill>
                  <a:srgbClr val="C00000"/>
                </a:solidFill>
              </a:rPr>
              <a:t>LPAI sojevi </a:t>
            </a:r>
            <a:r>
              <a:rPr lang="sr-Latn-RS" dirty="0" smtClean="0"/>
              <a:t>– blaži klinički </a:t>
            </a:r>
            <a:r>
              <a:rPr lang="sr-Latn-RS" dirty="0" smtClean="0"/>
              <a:t>simptomi, </a:t>
            </a:r>
            <a:r>
              <a:rPr lang="sr-Latn-RS" dirty="0" smtClean="0"/>
              <a:t>respiratorno oboljenje, pad nosivosti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HPAI </a:t>
            </a:r>
            <a:r>
              <a:rPr lang="sr-Latn-RS" dirty="0" smtClean="0">
                <a:solidFill>
                  <a:srgbClr val="C00000"/>
                </a:solidFill>
              </a:rPr>
              <a:t>sojevi</a:t>
            </a:r>
            <a:r>
              <a:rPr lang="sr-Latn-RS" dirty="0" smtClean="0"/>
              <a:t> – teška klinička slika, visoka stopa mortaliteta</a:t>
            </a:r>
            <a:r>
              <a:rPr lang="sr-Latn-RS" dirty="0"/>
              <a:t>, eksplozivne </a:t>
            </a:r>
            <a:r>
              <a:rPr lang="sr-Latn-RS" dirty="0" smtClean="0"/>
              <a:t>zaraze</a:t>
            </a:r>
          </a:p>
          <a:p>
            <a:r>
              <a:rPr lang="sr-Latn-RS" dirty="0"/>
              <a:t>Kod ptica koje prežive prvih nekoliko dana bolesti, dolazi do pojave respiratornih poremećaja, dijareje, razvoja edema u regionu glave, cijanoze, sinuzitisa i suzenja. </a:t>
            </a:r>
          </a:p>
          <a:p>
            <a:endParaRPr lang="sr-Latn-R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sr-Latn-RS" dirty="0" smtClean="0"/>
              <a:t>LPAI i HPAI se brzo šire u jatima ptica</a:t>
            </a:r>
          </a:p>
          <a:p>
            <a:r>
              <a:rPr lang="sr-Latn-RS" dirty="0" smtClean="0"/>
              <a:t>Virus </a:t>
            </a:r>
            <a:r>
              <a:rPr lang="sr-Latn-RS" dirty="0"/>
              <a:t>se iz organizma izlučuje (nosna sluz, iscedak iz očiju, izmet, mokraća, krv</a:t>
            </a:r>
            <a:r>
              <a:rPr lang="sr-Latn-RS" dirty="0" smtClean="0"/>
              <a:t>)</a:t>
            </a:r>
            <a:endParaRPr lang="sr-Latn-RS" dirty="0"/>
          </a:p>
          <a:p>
            <a:r>
              <a:rPr lang="sr-Latn-RS" dirty="0"/>
              <a:t>Zdrava živina se inficira direktno, kontaktom ili indirektno (hrana, voda, </a:t>
            </a:r>
            <a:r>
              <a:rPr lang="sr-Latn-RS" dirty="0" smtClean="0"/>
              <a:t>predmeti, ljudi</a:t>
            </a:r>
            <a:r>
              <a:rPr lang="sr-Latn-RS" dirty="0"/>
              <a:t>, životinje, divlje ptice, leševi uginule živine). </a:t>
            </a:r>
          </a:p>
          <a:p>
            <a:endParaRPr lang="sr-Latn-RS" dirty="0"/>
          </a:p>
          <a:p>
            <a:pPr marL="342900" indent="-342900">
              <a:buFont typeface="Arial" pitchFamily="34" charset="0"/>
              <a:buChar char="•"/>
            </a:pPr>
            <a:r>
              <a:rPr lang="sr-Latn-RS" dirty="0" smtClean="0"/>
              <a:t>Značaj influence ptica kod domaće živine:</a:t>
            </a:r>
            <a:endParaRPr lang="en-US" dirty="0"/>
          </a:p>
          <a:p>
            <a:r>
              <a:rPr lang="sr-Latn-RS" dirty="0" smtClean="0"/>
              <a:t>	Potencijal niskopatogenih sojeva da postanu visokopatogeni</a:t>
            </a:r>
            <a:endParaRPr lang="en-US" dirty="0"/>
          </a:p>
          <a:p>
            <a:r>
              <a:rPr lang="sr-Latn-RS" dirty="0" smtClean="0"/>
              <a:t>	Potencijal za brzo širenje i nanošenje velike ekonomske štete</a:t>
            </a:r>
            <a:endParaRPr lang="en-US" dirty="0"/>
          </a:p>
          <a:p>
            <a:r>
              <a:rPr lang="sr-Latn-RS" dirty="0" smtClean="0"/>
              <a:t>	Potencijal prenošenja na ljude</a:t>
            </a:r>
            <a:endParaRPr lang="en-US" dirty="0"/>
          </a:p>
        </p:txBody>
      </p:sp>
      <p:sp>
        <p:nvSpPr>
          <p:cNvPr id="4" name="AutoShape 2" descr="A150 - AVIAN INFLUEN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5" name="Picture 5" descr="Avian Influenza in Poultry | The Poultry 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85800"/>
            <a:ext cx="1428750" cy="1844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71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ndrea\Desktop\f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" y="793"/>
            <a:ext cx="9138444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92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93662"/>
            <a:ext cx="8763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rgbClr val="C00000"/>
                </a:solidFill>
              </a:rPr>
              <a:t>Laboratorijska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dijagnostika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endParaRPr lang="sr-Latn-RS" sz="2400" dirty="0" smtClean="0">
              <a:solidFill>
                <a:srgbClr val="C00000"/>
              </a:solidFill>
            </a:endParaRPr>
          </a:p>
          <a:p>
            <a:endParaRPr lang="sr-Latn-RS" sz="2400" b="0" dirty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b="0" dirty="0"/>
              <a:t>I</a:t>
            </a:r>
            <a:r>
              <a:rPr lang="en-US" sz="2400" b="0" dirty="0" err="1" smtClean="0"/>
              <a:t>zolacij</a:t>
            </a:r>
            <a:r>
              <a:rPr lang="sr-Latn-RS" sz="2400" b="0" dirty="0" smtClean="0"/>
              <a:t>a</a:t>
            </a:r>
            <a:r>
              <a:rPr lang="en-US" sz="2400" b="0" dirty="0" smtClean="0"/>
              <a:t> </a:t>
            </a:r>
            <a:r>
              <a:rPr lang="en-US" sz="2400" b="0" dirty="0" err="1"/>
              <a:t>virusa</a:t>
            </a:r>
            <a:r>
              <a:rPr lang="en-US" sz="2400" b="0" dirty="0"/>
              <a:t> u </a:t>
            </a:r>
            <a:r>
              <a:rPr lang="en-US" sz="2400" b="0" dirty="0" err="1"/>
              <a:t>kokošijim</a:t>
            </a:r>
            <a:r>
              <a:rPr lang="en-US" sz="2400" b="0" dirty="0"/>
              <a:t> </a:t>
            </a:r>
            <a:r>
              <a:rPr lang="en-US" sz="2400" b="0" dirty="0" err="1"/>
              <a:t>embrioniranim</a:t>
            </a:r>
            <a:r>
              <a:rPr lang="en-US" sz="2400" b="0" dirty="0"/>
              <a:t> </a:t>
            </a:r>
            <a:r>
              <a:rPr lang="en-US" sz="2400" b="0" dirty="0" err="1" smtClean="0"/>
              <a:t>jajima</a:t>
            </a:r>
            <a:endParaRPr lang="sr-Latn-RS" sz="2400" b="0" dirty="0" smtClean="0"/>
          </a:p>
          <a:p>
            <a:r>
              <a:rPr lang="sr-Latn-RS" sz="2400" b="0" dirty="0"/>
              <a:t>Virus influence ptica se dobro umnožava u kokošijem embrionu posle ubrizgavanja u alantohorionsku šupljinu ili na opnu</a:t>
            </a:r>
          </a:p>
          <a:p>
            <a:r>
              <a:rPr lang="sr-Latn-RS" sz="2400" b="0" dirty="0"/>
              <a:t>Embrion ugine za 18-24 </a:t>
            </a:r>
            <a:r>
              <a:rPr lang="sr-Latn-RS" sz="2400" b="0" dirty="0" smtClean="0"/>
              <a:t>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b="0" dirty="0" smtClean="0"/>
              <a:t>H</a:t>
            </a:r>
            <a:r>
              <a:rPr lang="en-US" sz="2400" b="0" dirty="0" err="1" smtClean="0"/>
              <a:t>emaglutinacij</a:t>
            </a:r>
            <a:r>
              <a:rPr lang="sr-Latn-RS" sz="2400" b="0" dirty="0" smtClean="0"/>
              <a:t>a</a:t>
            </a:r>
            <a:r>
              <a:rPr lang="en-US" sz="2400" b="0" dirty="0" smtClean="0"/>
              <a:t>,</a:t>
            </a:r>
            <a:r>
              <a:rPr lang="sr-Latn-RS" sz="2400" b="0" dirty="0"/>
              <a:t> </a:t>
            </a:r>
            <a:r>
              <a:rPr lang="en-US" sz="2400" b="0" dirty="0" err="1" smtClean="0"/>
              <a:t>inhibicij</a:t>
            </a:r>
            <a:r>
              <a:rPr lang="sr-Latn-RS" sz="2400" b="0" dirty="0" smtClean="0"/>
              <a:t>a</a:t>
            </a:r>
            <a:r>
              <a:rPr lang="en-US" sz="2400" b="0" dirty="0" smtClean="0"/>
              <a:t> </a:t>
            </a:r>
            <a:r>
              <a:rPr lang="en-US" sz="2400" b="0" dirty="0" err="1"/>
              <a:t>hemaglutinacije</a:t>
            </a:r>
            <a:r>
              <a:rPr lang="en-US" sz="2400" b="0" dirty="0"/>
              <a:t> </a:t>
            </a:r>
            <a:endParaRPr lang="sr-Latn-RS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b="0" dirty="0" smtClean="0"/>
              <a:t>R</a:t>
            </a:r>
            <a:r>
              <a:rPr lang="en-US" sz="2400" b="0" dirty="0" err="1" smtClean="0"/>
              <a:t>eal</a:t>
            </a:r>
            <a:r>
              <a:rPr lang="en-US" sz="2400" b="0" dirty="0" smtClean="0"/>
              <a:t>-time </a:t>
            </a:r>
            <a:r>
              <a:rPr lang="en-US" sz="2400" b="0" dirty="0"/>
              <a:t>PCR i RT-PCR </a:t>
            </a:r>
            <a:r>
              <a:rPr lang="en-US" sz="2400" b="0" dirty="0" err="1"/>
              <a:t>sa</a:t>
            </a:r>
            <a:r>
              <a:rPr lang="en-US" sz="2400" b="0" dirty="0"/>
              <a:t> </a:t>
            </a:r>
            <a:r>
              <a:rPr lang="en-US" sz="2400" b="0" dirty="0" err="1" smtClean="0"/>
              <a:t>sekvenciranjem</a:t>
            </a:r>
            <a:endParaRPr lang="sr-Latn-RS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b="0" dirty="0" smtClean="0"/>
              <a:t>P</a:t>
            </a:r>
            <a:r>
              <a:rPr lang="en-US" sz="2400" b="0" dirty="0" err="1" smtClean="0"/>
              <a:t>risustv</a:t>
            </a:r>
            <a:r>
              <a:rPr lang="sr-Latn-RS" sz="2400" b="0" dirty="0"/>
              <a:t>o</a:t>
            </a:r>
            <a:r>
              <a:rPr lang="en-US" sz="2400" b="0" dirty="0" smtClean="0"/>
              <a:t> </a:t>
            </a:r>
            <a:r>
              <a:rPr lang="en-US" sz="2400" b="0" dirty="0" err="1"/>
              <a:t>specifičnih</a:t>
            </a:r>
            <a:r>
              <a:rPr lang="en-US" sz="2400" b="0" dirty="0"/>
              <a:t> </a:t>
            </a:r>
            <a:r>
              <a:rPr lang="en-US" sz="2400" b="0" dirty="0" err="1"/>
              <a:t>antitela</a:t>
            </a:r>
            <a:r>
              <a:rPr lang="en-US" sz="2400" b="0" dirty="0"/>
              <a:t> </a:t>
            </a:r>
            <a:r>
              <a:rPr lang="sr-Latn-RS" sz="2400" b="0" dirty="0" smtClean="0"/>
              <a:t>- </a:t>
            </a:r>
            <a:r>
              <a:rPr lang="en-US" sz="2400" b="0" dirty="0" err="1" smtClean="0"/>
              <a:t>metoda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cELISA</a:t>
            </a:r>
            <a:endParaRPr lang="sr-Latn-RS" sz="2400" b="0" dirty="0" smtClean="0"/>
          </a:p>
        </p:txBody>
      </p:sp>
      <p:pic>
        <p:nvPicPr>
          <p:cNvPr id="14340" name="Picture 4" descr="https://docsdrive.com/images/academicjournals/ajava/2018/fig4-2k18-232-24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4572000"/>
            <a:ext cx="57721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1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6019800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>
                <a:solidFill>
                  <a:srgbClr val="C00000"/>
                </a:solidFill>
                <a:cs typeface="Times New Roman" pitchFamily="18" charset="0"/>
              </a:rPr>
              <a:t>Virus </a:t>
            </a:r>
            <a:r>
              <a:rPr lang="sr-Latn-RS" sz="3300" dirty="0" smtClean="0">
                <a:solidFill>
                  <a:srgbClr val="C00000"/>
                </a:solidFill>
                <a:cs typeface="Times New Roman" pitchFamily="18" charset="0"/>
              </a:rPr>
              <a:t>influence svinja (svinjski grip</a:t>
            </a:r>
            <a:r>
              <a:rPr lang="sr-Latn-RS" sz="3300" dirty="0">
                <a:solidFill>
                  <a:srgbClr val="C00000"/>
                </a:solidFill>
                <a:cs typeface="Times New Roman" pitchFamily="18" charset="0"/>
              </a:rPr>
              <a:t>)</a:t>
            </a:r>
            <a:r>
              <a:rPr lang="en-US" sz="33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sr-Latn-RS" sz="3300" dirty="0" smtClean="0">
              <a:solidFill>
                <a:srgbClr val="C00000"/>
              </a:solidFill>
              <a:cs typeface="Times New Roman" pitchFamily="18" charset="0"/>
            </a:endParaRPr>
          </a:p>
          <a:p>
            <a:endParaRPr lang="sr-Latn-RS" dirty="0">
              <a:solidFill>
                <a:srgbClr val="C00000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dirty="0" smtClean="0"/>
              <a:t>V</a:t>
            </a:r>
            <a:r>
              <a:rPr lang="en-US" dirty="0" err="1" smtClean="0"/>
              <a:t>isoko</a:t>
            </a:r>
            <a:r>
              <a:rPr lang="en-US" dirty="0" smtClean="0"/>
              <a:t> </a:t>
            </a:r>
            <a:r>
              <a:rPr lang="en-US" dirty="0" err="1" smtClean="0"/>
              <a:t>kontagiozno</a:t>
            </a:r>
            <a:r>
              <a:rPr lang="sr-Latn-RS" dirty="0" smtClean="0"/>
              <a:t> oboljenje</a:t>
            </a:r>
            <a:r>
              <a:rPr lang="sr-Latn-RS" dirty="0"/>
              <a:t> </a:t>
            </a:r>
            <a:r>
              <a:rPr lang="en-US" dirty="0" err="1" smtClean="0"/>
              <a:t>rašireno</a:t>
            </a:r>
            <a:r>
              <a:rPr lang="en-US" dirty="0" smtClean="0"/>
              <a:t> </a:t>
            </a:r>
            <a:r>
              <a:rPr lang="en-US" dirty="0" err="1"/>
              <a:t>širom</a:t>
            </a:r>
            <a:r>
              <a:rPr lang="en-US" dirty="0"/>
              <a:t> </a:t>
            </a:r>
            <a:r>
              <a:rPr lang="en-US" dirty="0" err="1"/>
              <a:t>sveta</a:t>
            </a:r>
            <a:r>
              <a:rPr lang="en-US" dirty="0"/>
              <a:t> u </a:t>
            </a:r>
            <a:r>
              <a:rPr lang="en-US" dirty="0" err="1"/>
              <a:t>populaciji</a:t>
            </a:r>
            <a:r>
              <a:rPr lang="en-US" dirty="0"/>
              <a:t> </a:t>
            </a:r>
            <a:r>
              <a:rPr lang="en-US" dirty="0" err="1" smtClean="0"/>
              <a:t>svinja</a:t>
            </a:r>
            <a:endParaRPr lang="sr-Latn-RS" dirty="0" smtClean="0"/>
          </a:p>
          <a:p>
            <a:pPr marL="342900" indent="-342900">
              <a:buFont typeface="Arial" pitchFamily="34" charset="0"/>
              <a:buChar char="•"/>
            </a:pPr>
            <a:endParaRPr lang="sr-Latn-RS" dirty="0"/>
          </a:p>
          <a:p>
            <a:pPr marL="342900" indent="-342900">
              <a:buFont typeface="Arial" pitchFamily="34" charset="0"/>
              <a:buChar char="•"/>
            </a:pPr>
            <a:r>
              <a:rPr lang="sr-Latn-RS" dirty="0" smtClean="0"/>
              <a:t>A</a:t>
            </a:r>
            <a:r>
              <a:rPr lang="en-US" dirty="0" err="1" smtClean="0"/>
              <a:t>kutna</a:t>
            </a:r>
            <a:r>
              <a:rPr lang="en-US" dirty="0" smtClean="0"/>
              <a:t> </a:t>
            </a:r>
            <a:r>
              <a:rPr lang="en-US" dirty="0" err="1"/>
              <a:t>bolest</a:t>
            </a:r>
            <a:r>
              <a:rPr lang="en-US" dirty="0"/>
              <a:t> </a:t>
            </a:r>
            <a:r>
              <a:rPr lang="en-US" dirty="0" err="1"/>
              <a:t>organa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 smtClean="0"/>
              <a:t>disanje</a:t>
            </a:r>
            <a:r>
              <a:rPr lang="sr-Latn-RS" dirty="0"/>
              <a:t> </a:t>
            </a:r>
            <a:r>
              <a:rPr lang="vi-VN" dirty="0" smtClean="0"/>
              <a:t>enzootskog </a:t>
            </a:r>
            <a:r>
              <a:rPr lang="vi-VN" dirty="0"/>
              <a:t>karaktera sa visokim mortalitetom, posebno kod mlađih </a:t>
            </a:r>
            <a:r>
              <a:rPr lang="vi-VN" dirty="0" smtClean="0"/>
              <a:t>kategorija</a:t>
            </a:r>
            <a:r>
              <a:rPr lang="sr-Latn-RS" dirty="0" smtClean="0"/>
              <a:t> </a:t>
            </a:r>
            <a:r>
              <a:rPr lang="en-US" dirty="0" err="1" smtClean="0"/>
              <a:t>svinja</a:t>
            </a:r>
            <a:endParaRPr lang="sr-Latn-RS" dirty="0" smtClean="0"/>
          </a:p>
          <a:p>
            <a:pPr marL="342900" indent="-342900">
              <a:buFont typeface="Arial" pitchFamily="34" charset="0"/>
              <a:buChar char="•"/>
            </a:pPr>
            <a:endParaRPr lang="sr-Latn-R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Oboljenje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svinja</a:t>
            </a:r>
            <a:r>
              <a:rPr lang="en-US" dirty="0"/>
              <a:t> </a:t>
            </a:r>
            <a:r>
              <a:rPr lang="en-US" dirty="0" err="1"/>
              <a:t>javlja</a:t>
            </a:r>
            <a:r>
              <a:rPr lang="en-US" dirty="0"/>
              <a:t> </a:t>
            </a:r>
            <a:r>
              <a:rPr lang="en-US" dirty="0" err="1"/>
              <a:t>iznenada</a:t>
            </a:r>
            <a:r>
              <a:rPr lang="en-US" dirty="0"/>
              <a:t> i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životinja</a:t>
            </a:r>
            <a:r>
              <a:rPr lang="en-US" dirty="0"/>
              <a:t> </a:t>
            </a:r>
            <a:r>
              <a:rPr lang="en-US" dirty="0" smtClean="0"/>
              <a:t>u</a:t>
            </a:r>
            <a:r>
              <a:rPr lang="sr-Latn-RS" dirty="0" smtClean="0"/>
              <a:t> </a:t>
            </a:r>
            <a:r>
              <a:rPr lang="en-US" dirty="0" err="1" smtClean="0"/>
              <a:t>zapatu</a:t>
            </a:r>
            <a:r>
              <a:rPr lang="en-US" dirty="0" smtClean="0"/>
              <a:t> </a:t>
            </a:r>
            <a:r>
              <a:rPr lang="en-US" dirty="0" err="1" smtClean="0"/>
              <a:t>istovremeno</a:t>
            </a:r>
            <a:endParaRPr lang="sr-Latn-RS" dirty="0" smtClean="0"/>
          </a:p>
          <a:p>
            <a:pPr marL="342900" indent="-342900">
              <a:buFont typeface="Arial" pitchFamily="34" charset="0"/>
              <a:buChar char="•"/>
            </a:pPr>
            <a:endParaRPr lang="sr-Latn-R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Akutni</a:t>
            </a:r>
            <a:r>
              <a:rPr lang="en-US" dirty="0" smtClean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sr-Latn-RS" dirty="0" smtClean="0"/>
              <a:t>- </a:t>
            </a:r>
            <a:r>
              <a:rPr lang="en-US" dirty="0" err="1" smtClean="0"/>
              <a:t>skupljanj</a:t>
            </a:r>
            <a:r>
              <a:rPr lang="sr-Latn-RS" dirty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svinja</a:t>
            </a:r>
            <a:r>
              <a:rPr lang="sr-Latn-RS" dirty="0"/>
              <a:t> </a:t>
            </a:r>
            <a:r>
              <a:rPr lang="en-US" dirty="0" smtClean="0"/>
              <a:t>u </a:t>
            </a:r>
            <a:r>
              <a:rPr lang="en-US" dirty="0" err="1"/>
              <a:t>grupe</a:t>
            </a:r>
            <a:r>
              <a:rPr lang="en-US" dirty="0"/>
              <a:t>, </a:t>
            </a:r>
            <a:r>
              <a:rPr lang="sr-Latn-RS" dirty="0" smtClean="0"/>
              <a:t>kašalj, dispneja, visoka temperatura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Najveći</a:t>
            </a:r>
            <a:r>
              <a:rPr lang="en-US" dirty="0" smtClean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svinja</a:t>
            </a:r>
            <a:r>
              <a:rPr lang="en-US" dirty="0"/>
              <a:t> se </a:t>
            </a:r>
            <a:r>
              <a:rPr lang="en-US" dirty="0" err="1"/>
              <a:t>oporavi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</a:t>
            </a:r>
            <a:r>
              <a:rPr lang="sr-Latn-RS" dirty="0" smtClean="0"/>
              <a:t>nedelju </a:t>
            </a:r>
            <a:r>
              <a:rPr lang="en-US" dirty="0" err="1" smtClean="0"/>
              <a:t>dana</a:t>
            </a:r>
            <a:endParaRPr lang="sr-Latn-RS" dirty="0" smtClean="0"/>
          </a:p>
          <a:p>
            <a:pPr marL="342900" indent="-342900">
              <a:buFont typeface="Arial" pitchFamily="34" charset="0"/>
              <a:buChar char="•"/>
            </a:pPr>
            <a:endParaRPr lang="sr-Latn-R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sr-Latn-RS" dirty="0" smtClean="0"/>
              <a:t>Prebolele svinje – </a:t>
            </a:r>
            <a:r>
              <a:rPr lang="en-US" dirty="0" err="1" smtClean="0"/>
              <a:t>gubitak</a:t>
            </a:r>
            <a:r>
              <a:rPr lang="sr-Latn-RS" dirty="0"/>
              <a:t> </a:t>
            </a:r>
            <a:r>
              <a:rPr lang="en-US" dirty="0" smtClean="0"/>
              <a:t>u </a:t>
            </a:r>
            <a:r>
              <a:rPr lang="en-US" dirty="0" err="1"/>
              <a:t>telesnoj</a:t>
            </a:r>
            <a:r>
              <a:rPr lang="en-US" dirty="0"/>
              <a:t> </a:t>
            </a:r>
            <a:r>
              <a:rPr lang="en-US" dirty="0" err="1"/>
              <a:t>težini</a:t>
            </a:r>
            <a:r>
              <a:rPr lang="en-US" dirty="0"/>
              <a:t> i </a:t>
            </a:r>
            <a:r>
              <a:rPr lang="en-US" dirty="0" err="1"/>
              <a:t>značajno</a:t>
            </a:r>
            <a:r>
              <a:rPr lang="en-US" dirty="0"/>
              <a:t> </a:t>
            </a:r>
            <a:r>
              <a:rPr lang="en-US" dirty="0" err="1" smtClean="0"/>
              <a:t>smanjenj</a:t>
            </a:r>
            <a:r>
              <a:rPr lang="sr-Latn-RS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prirasta</a:t>
            </a:r>
            <a:endParaRPr lang="sr-Latn-RS" dirty="0"/>
          </a:p>
          <a:p>
            <a:pPr marL="342900" indent="-342900">
              <a:buFont typeface="Arial" pitchFamily="34" charset="0"/>
              <a:buChar char="•"/>
            </a:pPr>
            <a:endParaRPr lang="sr-Latn-R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Sekundarne</a:t>
            </a:r>
            <a:r>
              <a:rPr lang="en-US" dirty="0" smtClean="0"/>
              <a:t> </a:t>
            </a:r>
            <a:r>
              <a:rPr lang="en-US" dirty="0" err="1"/>
              <a:t>bakterijske</a:t>
            </a:r>
            <a:r>
              <a:rPr lang="en-US" dirty="0"/>
              <a:t> </a:t>
            </a:r>
            <a:r>
              <a:rPr lang="en-US" dirty="0" err="1" smtClean="0"/>
              <a:t>infekcije</a:t>
            </a:r>
            <a:endParaRPr lang="sr-Latn-R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>
                <a:solidFill>
                  <a:srgbClr val="C00000"/>
                </a:solidFill>
              </a:rPr>
              <a:t>Najznačajniji </a:t>
            </a:r>
            <a:r>
              <a:rPr lang="pt-BR" dirty="0">
                <a:solidFill>
                  <a:srgbClr val="C00000"/>
                </a:solidFill>
              </a:rPr>
              <a:t>podtipovi </a:t>
            </a:r>
            <a:r>
              <a:rPr lang="pt-BR" dirty="0" smtClean="0">
                <a:solidFill>
                  <a:srgbClr val="C00000"/>
                </a:solidFill>
              </a:rPr>
              <a:t>H1N1</a:t>
            </a:r>
            <a:r>
              <a:rPr lang="pt-BR" dirty="0">
                <a:solidFill>
                  <a:srgbClr val="C00000"/>
                </a:solidFill>
              </a:rPr>
              <a:t>, H1N2 </a:t>
            </a:r>
            <a:r>
              <a:rPr lang="pt-BR" dirty="0" smtClean="0">
                <a:solidFill>
                  <a:srgbClr val="C00000"/>
                </a:solidFill>
              </a:rPr>
              <a:t>i</a:t>
            </a:r>
            <a:r>
              <a:rPr lang="sr-Latn-R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H3N2</a:t>
            </a:r>
            <a:endParaRPr lang="sr-Latn-RS" dirty="0" smtClean="0">
              <a:solidFill>
                <a:srgbClr val="C00000"/>
              </a:solidFill>
              <a:cs typeface="Times New Roman" pitchFamily="18" charset="0"/>
            </a:endParaRPr>
          </a:p>
          <a:p>
            <a:endParaRPr lang="sr-Latn-RS" dirty="0">
              <a:solidFill>
                <a:srgbClr val="C00000"/>
              </a:solidFill>
              <a:cs typeface="Times New Roman" pitchFamily="18" charset="0"/>
            </a:endParaRPr>
          </a:p>
          <a:p>
            <a:endParaRPr lang="en-US" dirty="0">
              <a:solidFill>
                <a:srgbClr val="C00000"/>
              </a:solidFill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991600" cy="5486400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 smtClean="0">
                <a:solidFill>
                  <a:schemeClr val="tx2">
                    <a:lumMod val="75000"/>
                  </a:schemeClr>
                </a:solidFill>
              </a:rPr>
              <a:t>Familija </a:t>
            </a:r>
            <a:r>
              <a:rPr lang="sr-Latn-RS" i="1" dirty="0" smtClean="0">
                <a:solidFill>
                  <a:schemeClr val="tx2">
                    <a:lumMod val="75000"/>
                  </a:schemeClr>
                </a:solidFill>
              </a:rPr>
              <a:t>Orthomyxoviridae</a:t>
            </a:r>
            <a:r>
              <a:rPr lang="sr-Latn-RS" dirty="0" smtClean="0">
                <a:solidFill>
                  <a:schemeClr val="tx2">
                    <a:lumMod val="75000"/>
                  </a:schemeClr>
                </a:solidFill>
              </a:rPr>
              <a:t> - virusi </a:t>
            </a:r>
            <a:r>
              <a:rPr lang="sr-Latn-RS" dirty="0">
                <a:solidFill>
                  <a:schemeClr val="tx2">
                    <a:lumMod val="75000"/>
                  </a:schemeClr>
                </a:solidFill>
              </a:rPr>
              <a:t>koji kod ljudi i životinja </a:t>
            </a:r>
            <a:r>
              <a:rPr lang="sr-Latn-RS" dirty="0" smtClean="0">
                <a:solidFill>
                  <a:schemeClr val="tx2">
                    <a:lumMod val="75000"/>
                  </a:schemeClr>
                </a:solidFill>
              </a:rPr>
              <a:t>izazivaju grip (influencu)</a:t>
            </a:r>
            <a:endParaRPr lang="sr-Latn-RS" dirty="0">
              <a:solidFill>
                <a:schemeClr val="tx2">
                  <a:lumMod val="75000"/>
                </a:schemeClr>
              </a:solidFill>
            </a:endParaRPr>
          </a:p>
          <a:p>
            <a:endParaRPr lang="sr-Latn-R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r-Latn-RS" dirty="0" smtClean="0">
                <a:solidFill>
                  <a:schemeClr val="tx2">
                    <a:lumMod val="75000"/>
                  </a:schemeClr>
                </a:solidFill>
              </a:rPr>
              <a:t>Patogeni za ljude i životinje</a:t>
            </a:r>
          </a:p>
          <a:p>
            <a:endParaRPr lang="sr-Latn-R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r-Latn-RS" dirty="0" smtClean="0">
                <a:solidFill>
                  <a:schemeClr val="tx2">
                    <a:lumMod val="75000"/>
                  </a:schemeClr>
                </a:solidFill>
              </a:rPr>
              <a:t>Izazivaju epizootije, zoonotske infekcije i pandemije</a:t>
            </a:r>
          </a:p>
          <a:p>
            <a:endParaRPr lang="sr-Latn-R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r-Latn-RS" dirty="0" smtClean="0">
                <a:solidFill>
                  <a:schemeClr val="tx2">
                    <a:lumMod val="75000"/>
                  </a:schemeClr>
                </a:solidFill>
              </a:rPr>
              <a:t>Tri tipa: </a:t>
            </a:r>
            <a:r>
              <a:rPr lang="sr-Latn-RS" dirty="0" smtClean="0">
                <a:solidFill>
                  <a:srgbClr val="C00000"/>
                </a:solidFill>
              </a:rPr>
              <a:t>A, B i C </a:t>
            </a:r>
          </a:p>
          <a:p>
            <a:endParaRPr lang="sr-Latn-R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r-Latn-RS" dirty="0" smtClean="0">
                <a:solidFill>
                  <a:srgbClr val="FF0000"/>
                </a:solidFill>
              </a:rPr>
              <a:t>Influenca </a:t>
            </a:r>
            <a:r>
              <a:rPr lang="sr-Latn-RS" dirty="0">
                <a:solidFill>
                  <a:srgbClr val="FF0000"/>
                </a:solidFill>
              </a:rPr>
              <a:t>A </a:t>
            </a:r>
            <a:r>
              <a:rPr lang="sr-Latn-RS" dirty="0">
                <a:solidFill>
                  <a:schemeClr val="tx2">
                    <a:lumMod val="75000"/>
                  </a:schemeClr>
                </a:solidFill>
              </a:rPr>
              <a:t>– izazivaju infekcije kod životinja i </a:t>
            </a:r>
            <a:r>
              <a:rPr lang="sr-Latn-RS" dirty="0" smtClean="0">
                <a:solidFill>
                  <a:schemeClr val="tx2">
                    <a:lumMod val="75000"/>
                  </a:schemeClr>
                </a:solidFill>
              </a:rPr>
              <a:t>ljudi</a:t>
            </a:r>
            <a:endParaRPr lang="sr-Latn-RS" dirty="0">
              <a:solidFill>
                <a:schemeClr val="tx2">
                  <a:lumMod val="75000"/>
                </a:schemeClr>
              </a:solidFill>
            </a:endParaRPr>
          </a:p>
          <a:p>
            <a:endParaRPr lang="sr-Latn-R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r-Latn-RS" dirty="0" smtClean="0">
                <a:solidFill>
                  <a:schemeClr val="tx2">
                    <a:lumMod val="75000"/>
                  </a:schemeClr>
                </a:solidFill>
              </a:rPr>
              <a:t>Segmentirani genom omogućuje genetske izmene</a:t>
            </a:r>
          </a:p>
          <a:p>
            <a:endParaRPr lang="sr-Latn-R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r-Latn-RS" dirty="0" smtClean="0">
                <a:solidFill>
                  <a:schemeClr val="tx2">
                    <a:lumMod val="75000"/>
                  </a:schemeClr>
                </a:solidFill>
              </a:rPr>
              <a:t>Podtipovi – na osnovu HA i N proteina omotača (18HA i 11 N podtipova)</a:t>
            </a:r>
          </a:p>
        </p:txBody>
      </p:sp>
    </p:spTree>
    <p:extLst>
      <p:ext uri="{BB962C8B-B14F-4D97-AF65-F5344CB8AC3E}">
        <p14:creationId xmlns:p14="http://schemas.microsoft.com/office/powerpoint/2010/main" val="229008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601980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Posle</a:t>
            </a:r>
            <a:r>
              <a:rPr lang="en-US" dirty="0" smtClean="0"/>
              <a:t> </a:t>
            </a:r>
            <a:r>
              <a:rPr lang="en-US" dirty="0" err="1"/>
              <a:t>ulaska</a:t>
            </a:r>
            <a:r>
              <a:rPr lang="en-US" dirty="0"/>
              <a:t> u </a:t>
            </a:r>
            <a:r>
              <a:rPr lang="en-US" dirty="0" err="1"/>
              <a:t>organizam</a:t>
            </a:r>
            <a:r>
              <a:rPr lang="en-US" dirty="0"/>
              <a:t> virus se </a:t>
            </a:r>
            <a:r>
              <a:rPr lang="sr-Latn-RS" dirty="0" smtClean="0"/>
              <a:t>r</a:t>
            </a:r>
            <a:r>
              <a:rPr lang="en-US" dirty="0" err="1" smtClean="0"/>
              <a:t>eplikuje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ćelijama</a:t>
            </a:r>
            <a:r>
              <a:rPr lang="en-US" dirty="0"/>
              <a:t> </a:t>
            </a:r>
            <a:r>
              <a:rPr lang="en-US" dirty="0" err="1"/>
              <a:t>nosnog</a:t>
            </a:r>
            <a:endParaRPr lang="en-US" dirty="0"/>
          </a:p>
          <a:p>
            <a:r>
              <a:rPr lang="en-US" dirty="0" err="1"/>
              <a:t>epitela</a:t>
            </a:r>
            <a:r>
              <a:rPr lang="en-US" dirty="0"/>
              <a:t>, </a:t>
            </a:r>
            <a:r>
              <a:rPr lang="en-US" dirty="0" err="1"/>
              <a:t>epitela</a:t>
            </a:r>
            <a:r>
              <a:rPr lang="en-US" dirty="0"/>
              <a:t> </a:t>
            </a:r>
            <a:r>
              <a:rPr lang="en-US" dirty="0" err="1"/>
              <a:t>traheje</a:t>
            </a:r>
            <a:r>
              <a:rPr lang="en-US" dirty="0"/>
              <a:t> i </a:t>
            </a:r>
            <a:r>
              <a:rPr lang="en-US" dirty="0" err="1" smtClean="0"/>
              <a:t>brohnija</a:t>
            </a:r>
            <a:r>
              <a:rPr lang="sr-Latn-RS" dirty="0" smtClean="0"/>
              <a:t>-</a:t>
            </a:r>
            <a:r>
              <a:rPr lang="pl-PL" dirty="0" smtClean="0"/>
              <a:t>nekroza </a:t>
            </a:r>
            <a:r>
              <a:rPr lang="pl-PL" dirty="0"/>
              <a:t>i </a:t>
            </a:r>
            <a:r>
              <a:rPr lang="pl-PL" dirty="0" smtClean="0"/>
              <a:t>pneumonija</a:t>
            </a:r>
          </a:p>
          <a:p>
            <a:endParaRPr lang="vi-VN" dirty="0"/>
          </a:p>
          <a:p>
            <a:pPr marL="342900" indent="-342900">
              <a:buFont typeface="Arial" pitchFamily="34" charset="0"/>
              <a:buChar char="•"/>
            </a:pPr>
            <a:r>
              <a:rPr lang="sv-SE" dirty="0"/>
              <a:t>Virus se izlučuje iz organizma preko nosnog sekreta inficiranih svinja i </a:t>
            </a:r>
            <a:r>
              <a:rPr lang="sv-SE" dirty="0" smtClean="0"/>
              <a:t>veoma</a:t>
            </a:r>
            <a:r>
              <a:rPr lang="sr-Latn-RS" dirty="0" smtClean="0"/>
              <a:t> </a:t>
            </a:r>
            <a:r>
              <a:rPr lang="en-US" dirty="0" err="1" smtClean="0"/>
              <a:t>brzo</a:t>
            </a:r>
            <a:r>
              <a:rPr lang="en-US" dirty="0" smtClean="0"/>
              <a:t> </a:t>
            </a:r>
            <a:r>
              <a:rPr lang="en-US" dirty="0" err="1"/>
              <a:t>širi</a:t>
            </a:r>
            <a:r>
              <a:rPr lang="en-US" dirty="0"/>
              <a:t> u </a:t>
            </a:r>
            <a:r>
              <a:rPr lang="en-US" dirty="0" err="1"/>
              <a:t>zapatu</a:t>
            </a:r>
            <a:r>
              <a:rPr lang="en-US" dirty="0"/>
              <a:t> </a:t>
            </a:r>
            <a:r>
              <a:rPr lang="en-US" dirty="0" err="1" smtClean="0"/>
              <a:t>svinja</a:t>
            </a:r>
            <a:endParaRPr lang="sr-Latn-RS" dirty="0" smtClean="0"/>
          </a:p>
          <a:p>
            <a:endParaRPr lang="sr-Latn-R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Prenošenje</a:t>
            </a:r>
            <a:r>
              <a:rPr lang="en-US" dirty="0" smtClean="0"/>
              <a:t> </a:t>
            </a:r>
            <a:r>
              <a:rPr lang="en-US" dirty="0" err="1" smtClean="0"/>
              <a:t>direktnim</a:t>
            </a:r>
            <a:r>
              <a:rPr lang="en-US" dirty="0" smtClean="0"/>
              <a:t> </a:t>
            </a:r>
            <a:r>
              <a:rPr lang="en-US" dirty="0" err="1" smtClean="0"/>
              <a:t>kontaktom</a:t>
            </a:r>
            <a:r>
              <a:rPr lang="sr-Latn-RS" dirty="0" smtClean="0"/>
              <a:t> - š</a:t>
            </a:r>
            <a:r>
              <a:rPr lang="en-US" dirty="0" err="1" smtClean="0"/>
              <a:t>irenje</a:t>
            </a:r>
            <a:r>
              <a:rPr lang="en-US" dirty="0" smtClean="0"/>
              <a:t> </a:t>
            </a:r>
            <a:r>
              <a:rPr lang="en-US" dirty="0" err="1" smtClean="0"/>
              <a:t>virusa</a:t>
            </a:r>
            <a:r>
              <a:rPr lang="sr-Latn-RS" dirty="0"/>
              <a:t> </a:t>
            </a:r>
            <a:r>
              <a:rPr lang="vi-VN" dirty="0" smtClean="0"/>
              <a:t>atmosferskim </a:t>
            </a:r>
            <a:r>
              <a:rPr lang="vi-VN" dirty="0"/>
              <a:t>vazduhom između farmi sa velikom aglomeracijom svinja je </a:t>
            </a:r>
            <a:r>
              <a:rPr lang="vi-VN" dirty="0" smtClean="0"/>
              <a:t>moguće</a:t>
            </a:r>
            <a:r>
              <a:rPr lang="sr-Latn-RS" dirty="0" smtClean="0"/>
              <a:t> </a:t>
            </a:r>
            <a:r>
              <a:rPr lang="vi-VN" dirty="0" smtClean="0"/>
              <a:t>u </a:t>
            </a:r>
            <a:r>
              <a:rPr lang="vi-VN" dirty="0"/>
              <a:t>određenim vremenskim uslovima. </a:t>
            </a:r>
            <a:endParaRPr lang="sr-Latn-R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Infekcija</a:t>
            </a:r>
            <a:r>
              <a:rPr lang="en-US" dirty="0" smtClean="0"/>
              <a:t> </a:t>
            </a:r>
            <a:r>
              <a:rPr lang="en-US" dirty="0"/>
              <a:t>se u </a:t>
            </a:r>
            <a:r>
              <a:rPr lang="en-US" dirty="0" err="1"/>
              <a:t>populaciji</a:t>
            </a:r>
            <a:r>
              <a:rPr lang="en-US" dirty="0"/>
              <a:t> </a:t>
            </a:r>
            <a:r>
              <a:rPr lang="en-US" dirty="0" err="1"/>
              <a:t>svinja</a:t>
            </a:r>
            <a:r>
              <a:rPr lang="en-US" dirty="0"/>
              <a:t> </a:t>
            </a:r>
            <a:r>
              <a:rPr lang="en-US" dirty="0" err="1" smtClean="0"/>
              <a:t>može</a:t>
            </a:r>
            <a:r>
              <a:rPr lang="sr-Latn-RS" dirty="0"/>
              <a:t> </a:t>
            </a:r>
            <a:r>
              <a:rPr lang="en-US" dirty="0" err="1" smtClean="0"/>
              <a:t>prenositi</a:t>
            </a:r>
            <a:r>
              <a:rPr lang="en-US" dirty="0" smtClean="0"/>
              <a:t> </a:t>
            </a:r>
            <a:r>
              <a:rPr lang="en-US" dirty="0"/>
              <a:t>i </a:t>
            </a:r>
            <a:r>
              <a:rPr lang="en-US" dirty="0" err="1"/>
              <a:t>indirektnim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7410" name="Picture 2" descr="Swine flu with pandemic potential discovered in China | Eurone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80321"/>
            <a:ext cx="5314950" cy="23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4373563"/>
          </a:xfrm>
        </p:spPr>
        <p:txBody>
          <a:bodyPr/>
          <a:lstStyle/>
          <a:p>
            <a:r>
              <a:rPr lang="sr-Latn-RS" dirty="0" smtClean="0"/>
              <a:t>Virusi influence svinja cirkulišu u populaciji tokom godine, ali do pojave oboljenja uglavnom dolazi tokom jeseni i zime (sezonski)</a:t>
            </a:r>
          </a:p>
          <a:p>
            <a:r>
              <a:rPr lang="sr-Latn-RS" dirty="0" smtClean="0"/>
              <a:t>Uglavnom ne dovode do infekcije ljudi, ali sporadična pojava u humanoj populaviji je zabeležena – virusne varijante (</a:t>
            </a:r>
            <a:r>
              <a:rPr lang="en-US" dirty="0" smtClean="0"/>
              <a:t>H1N1v</a:t>
            </a:r>
            <a:r>
              <a:rPr lang="en-US" dirty="0"/>
              <a:t>, H3N2v </a:t>
            </a:r>
            <a:r>
              <a:rPr lang="sr-Latn-RS" dirty="0" smtClean="0"/>
              <a:t>i</a:t>
            </a:r>
            <a:r>
              <a:rPr lang="en-US" dirty="0" smtClean="0"/>
              <a:t> H1N2v</a:t>
            </a:r>
            <a:r>
              <a:rPr lang="sr-Latn-RS" dirty="0" smtClean="0"/>
              <a:t>)</a:t>
            </a:r>
            <a:endParaRPr lang="en-US" dirty="0"/>
          </a:p>
        </p:txBody>
      </p:sp>
      <p:pic>
        <p:nvPicPr>
          <p:cNvPr id="18434" name="Picture 2" descr="Swine Flu (H1N1): Overview and 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25700"/>
            <a:ext cx="64770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64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229600" cy="6553200"/>
          </a:xfrm>
        </p:spPr>
        <p:txBody>
          <a:bodyPr>
            <a:normAutofit fontScale="70000" lnSpcReduction="20000"/>
          </a:bodyPr>
          <a:lstStyle/>
          <a:p>
            <a:r>
              <a:rPr lang="vi-VN" sz="3200" b="1" dirty="0" smtClean="0">
                <a:solidFill>
                  <a:srgbClr val="C00000"/>
                </a:solidFill>
                <a:cs typeface="Times New Roman" pitchFamily="18" charset="0"/>
              </a:rPr>
              <a:t>Virus influence konja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vi-VN" sz="2400" dirty="0" smtClean="0">
                <a:cs typeface="Times New Roman" pitchFamily="18" charset="0"/>
              </a:rPr>
              <a:t>Virus infleunce konja izaziva akutno respiratorno oboljenje koje se javlja kod ovih životinja širom sveta. </a:t>
            </a:r>
            <a:endParaRPr lang="sr-Latn-RS" sz="2400" dirty="0" smtClean="0"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Latn-RS" sz="2400" dirty="0"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solidFill>
                  <a:srgbClr val="C00000"/>
                </a:solidFill>
                <a:cs typeface="Times New Roman" pitchFamily="18" charset="0"/>
              </a:rPr>
              <a:t>H7N7 i H3N8</a:t>
            </a:r>
          </a:p>
          <a:p>
            <a:pPr marL="342900" indent="-342900">
              <a:buFont typeface="Arial" pitchFamily="34" charset="0"/>
              <a:buChar char="•"/>
            </a:pPr>
            <a:endParaRPr lang="vi-VN" sz="2400" dirty="0" smtClean="0"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cs typeface="Times New Roman" pitchFamily="18" charset="0"/>
              </a:rPr>
              <a:t>P</a:t>
            </a:r>
            <a:r>
              <a:rPr lang="vi-VN" sz="2400" dirty="0" smtClean="0">
                <a:cs typeface="Times New Roman" pitchFamily="18" charset="0"/>
              </a:rPr>
              <a:t>ovišen</a:t>
            </a:r>
            <a:r>
              <a:rPr lang="sr-Latn-RS" sz="2400" dirty="0" smtClean="0">
                <a:cs typeface="Times New Roman" pitchFamily="18" charset="0"/>
              </a:rPr>
              <a:t>a</a:t>
            </a:r>
            <a:r>
              <a:rPr lang="vi-VN" sz="2400" dirty="0" smtClean="0">
                <a:cs typeface="Times New Roman" pitchFamily="18" charset="0"/>
              </a:rPr>
              <a:t> temperatur</a:t>
            </a:r>
            <a:r>
              <a:rPr lang="sr-Latn-RS" sz="2400" dirty="0" smtClean="0">
                <a:cs typeface="Times New Roman" pitchFamily="18" charset="0"/>
              </a:rPr>
              <a:t>a</a:t>
            </a:r>
            <a:r>
              <a:rPr lang="vi-VN" sz="2400" dirty="0" smtClean="0">
                <a:cs typeface="Times New Roman" pitchFamily="18" charset="0"/>
              </a:rPr>
              <a:t>, isce</a:t>
            </a:r>
            <a:r>
              <a:rPr lang="sr-Latn-RS" sz="2400" dirty="0" smtClean="0">
                <a:cs typeface="Times New Roman" pitchFamily="18" charset="0"/>
              </a:rPr>
              <a:t>dak</a:t>
            </a:r>
            <a:r>
              <a:rPr lang="vi-VN" sz="2400" dirty="0" smtClean="0">
                <a:cs typeface="Times New Roman" pitchFamily="18" charset="0"/>
              </a:rPr>
              <a:t> iz nosa, suv</a:t>
            </a:r>
            <a:r>
              <a:rPr lang="sr-Latn-RS" sz="2400" dirty="0" smtClean="0">
                <a:cs typeface="Times New Roman" pitchFamily="18" charset="0"/>
              </a:rPr>
              <a:t>i</a:t>
            </a:r>
            <a:r>
              <a:rPr lang="vi-VN" sz="2400" dirty="0" smtClean="0">
                <a:cs typeface="Times New Roman" pitchFamily="18" charset="0"/>
              </a:rPr>
              <a:t> kaš</a:t>
            </a:r>
            <a:r>
              <a:rPr lang="sr-Latn-RS" sz="2400" dirty="0" smtClean="0">
                <a:cs typeface="Times New Roman" pitchFamily="18" charset="0"/>
              </a:rPr>
              <a:t>alj</a:t>
            </a:r>
            <a:r>
              <a:rPr lang="vi-VN" sz="2400" dirty="0" smtClean="0">
                <a:cs typeface="Times New Roman" pitchFamily="18" charset="0"/>
              </a:rPr>
              <a:t>, anoreksij</a:t>
            </a:r>
            <a:r>
              <a:rPr lang="sr-Latn-RS" sz="2400" dirty="0" smtClean="0">
                <a:cs typeface="Times New Roman" pitchFamily="18" charset="0"/>
              </a:rPr>
              <a:t>a</a:t>
            </a:r>
            <a:r>
              <a:rPr lang="vi-VN" sz="2400" dirty="0" smtClean="0">
                <a:cs typeface="Times New Roman" pitchFamily="18" charset="0"/>
              </a:rPr>
              <a:t> i depresij</a:t>
            </a:r>
            <a:r>
              <a:rPr lang="sr-Latn-RS" sz="2400" dirty="0" smtClean="0">
                <a:cs typeface="Times New Roman" pitchFamily="18" charset="0"/>
              </a:rPr>
              <a:t>a</a:t>
            </a:r>
            <a:r>
              <a:rPr lang="vi-VN" sz="2400" dirty="0" smtClean="0">
                <a:cs typeface="Times New Roman" pitchFamily="18" charset="0"/>
              </a:rPr>
              <a:t> </a:t>
            </a:r>
            <a:endParaRPr lang="sr-Latn-RS" sz="2400" dirty="0" smtClean="0"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Latn-RS" sz="2400" dirty="0" smtClean="0"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vi-VN" sz="2400" dirty="0">
                <a:cs typeface="Times New Roman" pitchFamily="18" charset="0"/>
              </a:rPr>
              <a:t>Oboljenje se najčešće javlja kada se na jednom mestu nađe veći broj konja kao što su trke, sajmovi.. </a:t>
            </a:r>
          </a:p>
          <a:p>
            <a:pPr marL="342900" indent="-342900">
              <a:buFont typeface="Arial" pitchFamily="34" charset="0"/>
              <a:buChar char="•"/>
            </a:pPr>
            <a:endParaRPr lang="vi-VN" sz="2400" dirty="0"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vi-VN" sz="2400" dirty="0">
                <a:cs typeface="Times New Roman" pitchFamily="18" charset="0"/>
              </a:rPr>
              <a:t>Izvor infekcije </a:t>
            </a:r>
            <a:r>
              <a:rPr lang="vi-VN" sz="2400" dirty="0" smtClean="0">
                <a:cs typeface="Times New Roman" pitchFamily="18" charset="0"/>
              </a:rPr>
              <a:t>su</a:t>
            </a:r>
            <a:r>
              <a:rPr lang="sr-Latn-RS" sz="2400" dirty="0" smtClean="0">
                <a:cs typeface="Times New Roman" pitchFamily="18" charset="0"/>
              </a:rPr>
              <a:t> i</a:t>
            </a:r>
            <a:r>
              <a:rPr lang="vi-VN" sz="2400" dirty="0" smtClean="0">
                <a:cs typeface="Times New Roman" pitchFamily="18" charset="0"/>
              </a:rPr>
              <a:t> </a:t>
            </a:r>
            <a:r>
              <a:rPr lang="vi-VN" sz="2400" dirty="0">
                <a:cs typeface="Times New Roman" pitchFamily="18" charset="0"/>
              </a:rPr>
              <a:t>konji koji ne pokazuju kliničke simptome bolesti, a izlučuju virus u spoljašnju sredinu i to najčešće </a:t>
            </a:r>
            <a:r>
              <a:rPr lang="vi-VN" sz="2400" dirty="0" smtClean="0">
                <a:cs typeface="Times New Roman" pitchFamily="18" charset="0"/>
              </a:rPr>
              <a:t>kašljanjem</a:t>
            </a:r>
            <a:endParaRPr lang="vi-VN" sz="2400" dirty="0"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vi-VN" sz="2400" dirty="0"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vi-VN" sz="2400" dirty="0">
                <a:cs typeface="Times New Roman" pitchFamily="18" charset="0"/>
              </a:rPr>
              <a:t>Virus se u populaciji konja prenosi direktnim kontaktom, ali i indirektnim putem. </a:t>
            </a:r>
          </a:p>
          <a:p>
            <a:pPr marL="342900" indent="-342900">
              <a:buFont typeface="Arial" pitchFamily="34" charset="0"/>
              <a:buChar char="•"/>
            </a:pPr>
            <a:endParaRPr lang="vi-VN" sz="2400" dirty="0"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vi-VN" sz="2400" dirty="0">
                <a:cs typeface="Times New Roman" pitchFamily="18" charset="0"/>
              </a:rPr>
              <a:t>U cilju sprečavanja pojave bolesti vrši se vakcinacija konja sa nekoliko komercijalnih vrsta inaktivisanih vakcina. </a:t>
            </a:r>
          </a:p>
          <a:p>
            <a:endParaRPr lang="sr-Latn-RS" sz="2400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vi-VN" sz="5100" dirty="0" smtClean="0">
              <a:cs typeface="Times New Roman" pitchFamily="18" charset="0"/>
            </a:endParaRPr>
          </a:p>
          <a:p>
            <a:endParaRPr lang="vi-VN" dirty="0" smtClean="0"/>
          </a:p>
        </p:txBody>
      </p:sp>
    </p:spTree>
    <p:extLst>
      <p:ext uri="{BB962C8B-B14F-4D97-AF65-F5344CB8AC3E}">
        <p14:creationId xmlns:p14="http://schemas.microsoft.com/office/powerpoint/2010/main" val="13895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4000"/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600200"/>
            <a:ext cx="4371975" cy="5029200"/>
          </a:xfrm>
        </p:spPr>
        <p:txBody>
          <a:bodyPr/>
          <a:lstStyle/>
          <a:p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Vodene ptice,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posebno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patke </a:t>
            </a:r>
            <a:r>
              <a:rPr lang="sr-Latn-RS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influenca 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  <a:p>
            <a:endParaRPr lang="sr-Latn-R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sr-Latn-RS" dirty="0" smtClean="0">
                <a:solidFill>
                  <a:schemeClr val="bg2">
                    <a:lumMod val="25000"/>
                  </a:schemeClr>
                </a:solidFill>
              </a:rPr>
              <a:t>Virus se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izlučuje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putem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fecesa</a:t>
            </a:r>
            <a:r>
              <a:rPr lang="sr-Latn-RS" dirty="0" smtClean="0">
                <a:solidFill>
                  <a:schemeClr val="bg2">
                    <a:lumMod val="25000"/>
                  </a:schemeClr>
                </a:solidFill>
              </a:rPr>
              <a:t> i sekreta iz respiratornog trakta</a:t>
            </a:r>
            <a:endParaRPr lang="sr-Latn-RS" dirty="0">
              <a:solidFill>
                <a:schemeClr val="bg2">
                  <a:lumMod val="25000"/>
                </a:schemeClr>
              </a:solidFill>
            </a:endParaRPr>
          </a:p>
          <a:p>
            <a:endParaRPr lang="sr-Latn-R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Ptice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selice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ga</a:t>
            </a:r>
            <a:r>
              <a:rPr lang="sr-Latn-R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bg2">
                    <a:lumMod val="25000"/>
                  </a:schemeClr>
                </a:solidFill>
              </a:rPr>
              <a:t>prenose </a:t>
            </a:r>
            <a:r>
              <a:rPr lang="vi-VN" dirty="0">
                <a:solidFill>
                  <a:schemeClr val="bg2">
                    <a:lumMod val="25000"/>
                  </a:schemeClr>
                </a:solidFill>
              </a:rPr>
              <a:t>između </a:t>
            </a:r>
            <a:r>
              <a:rPr lang="vi-VN" dirty="0" smtClean="0">
                <a:solidFill>
                  <a:schemeClr val="bg2">
                    <a:lumMod val="25000"/>
                  </a:schemeClr>
                </a:solidFill>
              </a:rPr>
              <a:t>kontinenata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57515"/>
            <a:ext cx="3182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dirty="0" smtClean="0">
                <a:solidFill>
                  <a:srgbClr val="C00000"/>
                </a:solidFill>
              </a:rPr>
              <a:t>Rezervoari virusa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Aquatic birds remain the principal reservoir of all influenza viruses.... | 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371600"/>
            <a:ext cx="485775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15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Andrea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01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55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Andrea\Desktop\sey 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74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rea\Desktop\tfdg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491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A 'Climate Anomaly' Worsened World War I and the 1918 Flu Pandemic, New  Research Sugges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A 'Climate Anomaly' Worsened World War I and the 1918 Flu Pandemic, New  Research Sugges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0383"/>
            <a:ext cx="3321050" cy="186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Unusual climate conditions influenced WWI mortality and subsequent Spanish  flu pandemic - AGU Newsro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4980383"/>
            <a:ext cx="2927350" cy="185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The 6 Most Surprising, Important Inventions From World War I - Facts So  Romantic - Nautil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363" y="4980382"/>
            <a:ext cx="2628237" cy="185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4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49149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Virusi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sferičnog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ili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pleomorfnog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oblika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sr-Latn-R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poseduju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spoljašnji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omotač</a:t>
            </a:r>
            <a:endParaRPr lang="sr-Latn-RS" dirty="0">
              <a:solidFill>
                <a:schemeClr val="bg2">
                  <a:lumMod val="25000"/>
                </a:schemeClr>
              </a:solidFill>
            </a:endParaRPr>
          </a:p>
          <a:p>
            <a:endParaRPr lang="sr-Latn-R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sr-Latn-RS" dirty="0">
                <a:solidFill>
                  <a:schemeClr val="bg2">
                    <a:lumMod val="25000"/>
                  </a:schemeClr>
                </a:solidFill>
              </a:rPr>
              <a:t>O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pisane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filamentozne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forme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virusa</a:t>
            </a:r>
            <a:endParaRPr lang="sr-Latn-RS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Spoljašnji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omotač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koji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poreklom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od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ćelijske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membrane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sadrži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glikoziolovane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sr-Latn-R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neglikozilovane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virusne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proteine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endParaRPr lang="sr-Latn-R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sr-Latn-RS" dirty="0" smtClean="0">
                <a:solidFill>
                  <a:srgbClr val="C00000"/>
                </a:solidFill>
              </a:rPr>
              <a:t>Nukleokapsid helikoidne simetrije</a:t>
            </a:r>
          </a:p>
          <a:p>
            <a:endParaRPr lang="sr-Latn-R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Genom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Latn-RS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šest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do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osam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segmenata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linearne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i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negativno</a:t>
            </a:r>
            <a:r>
              <a:rPr lang="sr-Latn-R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orijentisane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jednolančane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RNK</a:t>
            </a:r>
            <a:endParaRPr lang="sr-Latn-RS" sz="1800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57515"/>
            <a:ext cx="3280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dirty="0" smtClean="0">
                <a:solidFill>
                  <a:srgbClr val="C00000"/>
                </a:solidFill>
              </a:rPr>
              <a:t>Morfologija virusa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2386"/>
            <a:ext cx="3840582" cy="2518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nfluenza virus pleiomorphy characterized by cryoelectron tomography | P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"/>
            <a:ext cx="3840582" cy="2609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44196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U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sastavu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spoljašnjeg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omotača</a:t>
            </a:r>
            <a:r>
              <a:rPr lang="sr-Latn-RS" sz="18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-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dva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tipa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glikoproteina</a:t>
            </a:r>
            <a:endParaRPr lang="sr-Latn-RS" sz="1800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r>
              <a:rPr lang="sr-Latn-RS" sz="1800" dirty="0" smtClean="0">
                <a:solidFill>
                  <a:srgbClr val="C00000"/>
                </a:solidFill>
                <a:cs typeface="Times New Roman" pitchFamily="18" charset="0"/>
              </a:rPr>
              <a:t>H</a:t>
            </a:r>
            <a:r>
              <a:rPr lang="en-US" sz="1800" dirty="0" err="1" smtClean="0">
                <a:solidFill>
                  <a:srgbClr val="C00000"/>
                </a:solidFill>
                <a:cs typeface="Times New Roman" pitchFamily="18" charset="0"/>
              </a:rPr>
              <a:t>emaglutinin</a:t>
            </a:r>
            <a:r>
              <a:rPr lang="en-US" sz="1800" dirty="0" smtClean="0">
                <a:solidFill>
                  <a:srgbClr val="C00000"/>
                </a:solidFill>
                <a:cs typeface="Times New Roman" pitchFamily="18" charset="0"/>
              </a:rPr>
              <a:t> (</a:t>
            </a:r>
            <a:r>
              <a:rPr lang="en-US" sz="1800" dirty="0" smtClean="0">
                <a:solidFill>
                  <a:srgbClr val="C00000"/>
                </a:solidFill>
                <a:cs typeface="Times New Roman" pitchFamily="18" charset="0"/>
              </a:rPr>
              <a:t>H) </a:t>
            </a:r>
            <a:r>
              <a:rPr lang="sr-Latn-RS" sz="18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-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odgovoran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za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vezivanje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virusa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za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ćeliju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i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odvijanje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procesa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fuzije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endParaRPr lang="sr-Latn-RS" sz="1800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r>
              <a:rPr lang="sr-Latn-RS" sz="1800" dirty="0" smtClean="0">
                <a:solidFill>
                  <a:srgbClr val="C00000"/>
                </a:solidFill>
                <a:cs typeface="Times New Roman" pitchFamily="18" charset="0"/>
              </a:rPr>
              <a:t>N</a:t>
            </a:r>
            <a:r>
              <a:rPr lang="en-US" sz="1800" dirty="0" err="1" smtClean="0">
                <a:solidFill>
                  <a:srgbClr val="C00000"/>
                </a:solidFill>
                <a:cs typeface="Times New Roman" pitchFamily="18" charset="0"/>
              </a:rPr>
              <a:t>euraminidaza</a:t>
            </a:r>
            <a:r>
              <a:rPr lang="en-US" sz="1800" dirty="0" smtClean="0">
                <a:solidFill>
                  <a:srgbClr val="C00000"/>
                </a:solidFill>
                <a:cs typeface="Times New Roman" pitchFamily="18" charset="0"/>
              </a:rPr>
              <a:t> (N) </a:t>
            </a:r>
            <a:r>
              <a:rPr lang="sr-Latn-RS" sz="18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-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omogućava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ulazak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virusa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u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ćeliju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kao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i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otpuštanje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novostvorenih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viriona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iz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inficirane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ćelije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.</a:t>
            </a:r>
            <a:endParaRPr lang="sr-Latn-RS" sz="1800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57515"/>
            <a:ext cx="3280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dirty="0" smtClean="0">
                <a:solidFill>
                  <a:srgbClr val="C00000"/>
                </a:solidFill>
              </a:rPr>
              <a:t>Morfologija virusa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Influenza virus-induced lung injury: pathogenesis and implications for  treatment | European Respiratory Soc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9144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14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drea\Desktop\h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45378"/>
            <a:ext cx="3825842" cy="487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ndrea\Desktop\h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42" y="1845378"/>
            <a:ext cx="3825842" cy="303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chematic diagrams of influenza A virus and surface hemagglutinin... |  Download Scientific 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976976"/>
            <a:ext cx="3276600" cy="18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85800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Izolati</a:t>
            </a:r>
            <a:r>
              <a:rPr lang="en-US" dirty="0"/>
              <a:t> </a:t>
            </a:r>
            <a:r>
              <a:rPr lang="en-US" dirty="0" err="1"/>
              <a:t>influenca</a:t>
            </a:r>
            <a:r>
              <a:rPr lang="en-US" dirty="0"/>
              <a:t> A </a:t>
            </a:r>
            <a:r>
              <a:rPr lang="en-US" dirty="0" err="1"/>
              <a:t>virusa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grupisani</a:t>
            </a:r>
            <a:r>
              <a:rPr lang="en-US" dirty="0"/>
              <a:t> u </a:t>
            </a:r>
            <a:r>
              <a:rPr lang="en-US" dirty="0" err="1"/>
              <a:t>podtipove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smtClean="0"/>
              <a:t>HA i</a:t>
            </a:r>
            <a:r>
              <a:rPr lang="sr-Latn-RS" dirty="0" smtClean="0"/>
              <a:t> </a:t>
            </a:r>
            <a:r>
              <a:rPr lang="en-US" dirty="0" smtClean="0"/>
              <a:t>N</a:t>
            </a:r>
            <a:r>
              <a:rPr lang="sr-Latn-RS" dirty="0" smtClean="0"/>
              <a:t> a</a:t>
            </a:r>
            <a:r>
              <a:rPr lang="pt-BR" dirty="0" smtClean="0"/>
              <a:t>ntigena</a:t>
            </a:r>
            <a:endParaRPr lang="sr-Latn-RS" dirty="0" smtClean="0"/>
          </a:p>
          <a:p>
            <a:endParaRPr lang="sr-Latn-RS" dirty="0"/>
          </a:p>
          <a:p>
            <a:r>
              <a:rPr lang="pt-BR" dirty="0"/>
              <a:t>Do danas je opisano 1</a:t>
            </a:r>
            <a:r>
              <a:rPr lang="sr-Latn-RS" dirty="0"/>
              <a:t>8</a:t>
            </a:r>
            <a:r>
              <a:rPr lang="pt-BR" dirty="0"/>
              <a:t> HA antigena i </a:t>
            </a:r>
            <a:r>
              <a:rPr lang="sr-Latn-RS" dirty="0"/>
              <a:t>11</a:t>
            </a:r>
            <a:r>
              <a:rPr lang="pt-BR" dirty="0"/>
              <a:t> N </a:t>
            </a:r>
            <a:r>
              <a:rPr lang="pt-BR" dirty="0" smtClean="0"/>
              <a:t>antigena</a:t>
            </a:r>
            <a:r>
              <a:rPr lang="sr-Latn-RS" dirty="0"/>
              <a:t> (https://</a:t>
            </a:r>
            <a:r>
              <a:rPr lang="sr-Latn-RS" dirty="0" smtClean="0"/>
              <a:t>www.cdc.gov/flu/other/animal-flu.html)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43190"/>
            <a:ext cx="3280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</a:rPr>
              <a:t>Antigenska građa</a:t>
            </a:r>
          </a:p>
        </p:txBody>
      </p:sp>
    </p:spTree>
    <p:extLst>
      <p:ext uri="{BB962C8B-B14F-4D97-AF65-F5344CB8AC3E}">
        <p14:creationId xmlns:p14="http://schemas.microsoft.com/office/powerpoint/2010/main" val="40114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793</TotalTime>
  <Words>1133</Words>
  <Application>Microsoft Office PowerPoint</Application>
  <PresentationFormat>On-screen Show (4:3)</PresentationFormat>
  <Paragraphs>131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Essential</vt:lpstr>
      <vt:lpstr>Orthomyxoviridae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66</cp:revision>
  <dcterms:created xsi:type="dcterms:W3CDTF">2020-02-27T07:38:17Z</dcterms:created>
  <dcterms:modified xsi:type="dcterms:W3CDTF">2021-04-20T16:47:01Z</dcterms:modified>
</cp:coreProperties>
</file>