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96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1CF439-3D5E-48BE-AEFA-99C4FEAB9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EC6AC-D697-4763-B0C9-CE605D6DD8E2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D58-9229-4D2E-99F5-AF051A733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8686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PARAMYXOVIRIDAE, </a:t>
            </a: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podfamilija Paramyxovi</a:t>
            </a:r>
            <a:r>
              <a:rPr lang="en-US" sz="2800" b="1" u="sng" smtClean="0">
                <a:solidFill>
                  <a:srgbClr val="FFFF00"/>
                </a:solidFill>
                <a:latin typeface="Times New Roman" pitchFamily="18" charset="0"/>
              </a:rPr>
              <a:t>rinae</a:t>
            </a: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, rod Respirovirus</a:t>
            </a:r>
            <a:r>
              <a:rPr lang="sr-Latn-CS" sz="2800" smtClean="0">
                <a:solidFill>
                  <a:srgbClr val="FFFF00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parainfluence 3 goveda (PI3)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izaziva respiratorne infekcije goveda i ovaca (kao i drugih sisara);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Sendai virus (mišiji PI virus 1 – PI1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) – izaziva respiratorne infekcije miševa, pacova i zečeva;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8851" name="Picture 5" descr="www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3284538"/>
            <a:ext cx="4751387" cy="35734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620713"/>
            <a:ext cx="8229600" cy="583247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Kultivisanje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Umnožava se u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kokošijim embrionim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starim 9-11 dana koje ubije za 2-6 dana;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Prouzrokuje krvavljenja i edeme, hiperemiju krvnih sudova žumancetne kese, a ređe edeme na alantohorijalnoj membrani inokulisanog embriona;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Dobro se umnožava i u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kulturama tkiva poreklom od kokošijih embriona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(fibroblasti, pluća, bubrezi, bubrega majmuna, praseta i u nekim ćelijskim linijama) u kojima izaziva izrazit CPE (+), a u inficiranim ćelijama stvara citoplazmatične inkluzije;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Fuzioni glikoproteinski antigen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ovih virusa ispoljava i hemolitičku aktivnost u odnosu na eritrocita za koje su se vezali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HN antigeni virusa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20713"/>
            <a:ext cx="8229600" cy="44958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Varijacije virusa vezane za virulenciju</a:t>
            </a:r>
          </a:p>
          <a:p>
            <a:pPr marL="609600" indent="-609600" eaLnBrk="1" hangingPunct="1"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Sojevi ovog virusa mogu imati različitu virulenciju i podeljeni su na: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Velogene sojeve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– vrlo virulentne koji izazivaju oboljenje sa visokim mortalitetom (više od 90%);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Mezogene sojeve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– manje virulentne koji izazivaju oboljenje sa mortalitetom od 2-20% kod odrasle živine, a kod pilića i do 50%;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Lentogene sojeve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– slabo virulentne ili avirulentne;</a:t>
            </a:r>
          </a:p>
          <a:p>
            <a:pPr marL="609600" indent="-609600" eaLnBrk="1" hangingPunct="1"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Virus NDV ima stabilnu antigensku građu iako postoje izvesne Ag – razlike između pojedinih sojeva;</a:t>
            </a:r>
          </a:p>
          <a:p>
            <a:pPr marL="609600" indent="-609600" eaLnBrk="1" hangingPunct="1"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609600" indent="-609600" eaLnBrk="1" hangingPunct="1"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609600" indent="-609600" eaLnBrk="1" hangingPunct="1"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609600" indent="-609600" eaLnBrk="1" hangingPunct="1">
              <a:defRPr/>
            </a:pP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0"/>
            <a:ext cx="8229600" cy="659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Prenošenje virusa i delovanje u organizmu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Izlučuje se sekretima iz organizma, a prenosi najčešće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direktno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-kapljicama sekreta;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Postoje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indirektni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načini prenošenje infekcije (preko hrane, vode, leševa živine itd.);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Jaja poreklom od inficirane živine mogu da sadrže virus;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Pojedini sojevi virusa pokazuju različiti afinitet prema respiratornom epitelu, unutrašnjim organima i nervnom tkivu pri čemu je respiratorni epitel najviše zahvaćen patološkim promenama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Razmnožavanjem u ćelijama krvnih sudova digestivnog trakta i regionalnog limfnog tkiva – prouzrokuje brojna krvavljenja a u CNS</a:t>
            </a:r>
            <a:r>
              <a:rPr lang="en-US" sz="2400" smtClean="0">
                <a:solidFill>
                  <a:srgbClr val="FFFF00"/>
                </a:solidFill>
                <a:latin typeface="Times New Roman" pitchFamily="18" charset="0"/>
              </a:rPr>
              <a:t>-u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izaziva zapaljenska žarišta sa limfocitarnim infiltracijama i krvavljenjima;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Prebolela živina stiče solidan imunitet koji traje godinama;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Solidan imunitet se postiže i vakcinacijom vakcinama pripremljenim od lentogenih i mezogenih sojeva virusa;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u="sng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333375"/>
            <a:ext cx="8229600" cy="6119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u="sng" smtClean="0">
                <a:solidFill>
                  <a:srgbClr val="FFFF00"/>
                </a:solidFill>
                <a:latin typeface="Times New Roman" pitchFamily="18" charset="0"/>
              </a:rPr>
              <a:t>Virus parainfluence 3</a:t>
            </a: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 (rod Respirovirus)</a:t>
            </a:r>
            <a:endParaRPr lang="en-US" sz="2400" b="1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rgbClr val="FFFF00"/>
                </a:solidFill>
                <a:latin typeface="Times New Roman" pitchFamily="18" charset="0"/>
              </a:rPr>
              <a:t>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z</a:t>
            </a:r>
            <a:r>
              <a:rPr lang="en-US" sz="2400" smtClean="0">
                <a:solidFill>
                  <a:srgbClr val="FFFF00"/>
                </a:solidFill>
                <a:latin typeface="Times New Roman" pitchFamily="18" charset="0"/>
              </a:rPr>
              <a:t>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z</a:t>
            </a:r>
            <a:r>
              <a:rPr lang="en-US" sz="2400" smtClean="0">
                <a:solidFill>
                  <a:srgbClr val="FFFF00"/>
                </a:solidFill>
                <a:latin typeface="Times New Roman" pitchFamily="18" charset="0"/>
              </a:rPr>
              <a:t>iva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akutno respiratorno oboljenje goveda, mladih grla, posle delovanja nepovoljnih uticaja (transportna groznica);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Kultivisanje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Najbolje se umnožava u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kulturama tkiva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poreklom od teladi (bubreg) i goveđih fetusa (bubreg i pluća);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Razmnožava se i kulturi tkiva bubrega svinje, konja i kunića kao i u kokošijim embrionalnim fibroblastima;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Prvi znak razmnožavanja virusa u ćelijama kulture tkiva je hemadsorpcija posle 24do 48h;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Posle toga dolazi do razvoja citopatogenih promena sincicijalnog karaktera sa formiranjem višejedarnih ćelija;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U promenjenim ćelijama stvaraju se citoplazmatične inkluzije;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se može inokulisati u amnionsku šupljinu kokošijeg embriona, embrionalnim tečnostima se mogu dokazati HN antigeni;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b="1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u="sng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8229600" cy="597535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Virus PI3 aglutinuje eritrocite zamorca, teleta, čoveka, ovce, miša, pacova, majmuna, svinje i kunića, a konjske ne;</a:t>
            </a:r>
          </a:p>
          <a:p>
            <a:pPr eaLnBrk="1" hangingPunct="1"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Najznačajniji antigeni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su HN i F specifični za tip i unutrašnji NP antigen;</a:t>
            </a:r>
          </a:p>
          <a:p>
            <a:pPr eaLnBrk="1" hangingPunct="1"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Prenošenje virusa i delovanje u organizmu</a:t>
            </a:r>
          </a:p>
          <a:p>
            <a:pPr eaLnBrk="1" hangingPunct="1"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Virus se izlučuje nosnim sekretom 5-10 dana posle infekcije i prenosi se najčešće direktno kapljicama sekreta iz respiratornog trakta;</a:t>
            </a:r>
          </a:p>
          <a:p>
            <a:pPr eaLnBrk="1" hangingPunct="1"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Specifična antitela za virus PI3 su nađena i kod konja, ovaca, svinaj i ljudi (potencijalni prenosioci virusa);</a:t>
            </a:r>
          </a:p>
          <a:p>
            <a:pPr eaLnBrk="1" hangingPunct="1"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Virus se razmnožava u sluzokoži respiratornog trakta stvarajući zapaljenska žarišta sa obilnim lučenjem sluzi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Bakterijske komplikacije sa </a:t>
            </a:r>
            <a:r>
              <a:rPr lang="sr-Latn-CS" sz="2400" i="1" dirty="0" smtClean="0">
                <a:solidFill>
                  <a:srgbClr val="FFFF00"/>
                </a:solidFill>
                <a:latin typeface="Times New Roman" pitchFamily="18" charset="0"/>
              </a:rPr>
              <a:t>M. haemolytica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mikoplazamama 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i drugim bakterijama su značajne u razvoju bronhopneumonije;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549275"/>
            <a:ext cx="8229600" cy="630872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Imunitet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U krvnom serumu obolelih životinja nalaze se specifična antitela, neutralizaciona i ona koja inhibišu HA;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Ista se ne zadržavaju dugo u organizmu i nemaju značajniji protektivni karakter;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Antitela se pasivno prenose na telad i zadržavaju 6-8 nedelja;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Virusneutralizujuća antitela čiju sintezu stimuliše vakcina protiv virusa PI3 imaju zaštitnu ulogu;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Druge prijemčive vrste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Pojedini sojevi virusa PI3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izolovani su iz respiratornog trakta ljudi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obolelih od respiratornog sindroma,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kod akutne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respiratorne infekcije konja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dok je virus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PI1(Sendai) izolovan iz prasadi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obolelih od bronhopneumonije;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PI3 je izolovan i iz ovaca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sa akutnim respiratornim oboljenjem;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549275"/>
            <a:ext cx="8229600" cy="597535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Morbillivirus – virus štenećaka (rod Morbillivirus)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Štenećak je akutno infektivno oboljenje štenadi koje se manifestuje zapaljenjem sluzokoža organa za disanje, pluća i oboljenjem CNS-a;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Pored štenadi obole lisice i vukovi, a virus se može preneti i na hrčka, lasicu, hermelina, vidru, kojota, rakuna i dr.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Prečnik sferičnih viriona se kreće od 150 do 300nm, a česti su i dugi filamentozni oblici virusa;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Otpornost 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nije otporan, t od 50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 inaktiviše ga za 10minuta, dok u infektivnom materijalu na sobnoj t preživi 7-8 dana, a na 4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 7-8 nedelja;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U alantohorijalnoj membrani na -5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 održi se oko 2 meseca;  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8229600" cy="638175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Kultivisanje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Razmnožava se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u kokošijem embrionu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posle izvesne adaptacije;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Posle prvih pasaža zapažaju se promene na opnama, dok je smrtnost embriona niska (5-10%);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Daljim pasažama virusa se povećava smrtnost embriona, a na alantohorijalnoj opni se stvaraju beličasta zadebljanja;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Izolacija virusa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vrši se na kulturama tkiva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virulentni sojevi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se najčešće inokulišu u kulture tkiva psa (primarne kulture bubrega, pluća, mozga,suspenziji limfocita, itd.) i lasice </a:t>
            </a:r>
            <a:r>
              <a:rPr lang="sr-Cyrl-CS" sz="2400" smtClean="0">
                <a:solidFill>
                  <a:srgbClr val="FFFF00"/>
                </a:solidFill>
                <a:latin typeface="Times New Roman" pitchFamily="18" charset="0"/>
              </a:rPr>
              <a:t>(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primarne kulture bubrega i makrofaga);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Atenuisani sojevi adaptirani na kokošije embrione ili kulture tkiva, razmnožavaju se i u kulturama poreklom od kokošijeg embriona, goveđeg i majmunskog bubrega i humanog amniona; 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822960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U kulturama tkiva virusi izazivaju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citopatogene promene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posle više pasaža u vidu višejedarnih džinovskih ćelija (sincicijuma zvezdastog izgleda), što je praćeno pojavom jedarnih i citoplazmatičnih inkluzija;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daje slabu hemaglutinaciju eritrocita zamorca i pileta;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Postoji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nekoliko antigena vezanih za virusnu česticu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od kojih su najznačajniji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H, F i N-nukleoproteinski Ag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a postoje i L i P antigeni (transkriptaze virusne RNK) kao i matriksni M antigen;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Prenošenje virusa i delovanje u organizmu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se izlučuje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sekretom iz nosa i konjuktiva, mokraćom i izmetom;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Infekcija se prenosi direktnim ili indirektnim putevima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se prvenstveno umnožava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u sluzokožama organa za disanje, konjuktivama i CNS-u prouzrokujući zapaljenska žarišta na nivou sluzokoža sa obilnom sekrecijom; 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620713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Prebolele životinje stiču dugotrajan imunitet, dok štenad imunih kuja stiču pasivan imunitet u trajanju od 2-3 meseca;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štenećaka ima antigenske srodnosti sa virusom morbila čoveka i goveđe kuge;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goveđe kuge (rod Morbillivirus)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Goveđa kuga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je akutno, febrilno oboljenje preživara sa zapaljensko-nekrotičnim promenama po sluzokožama;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Obole goveda i bivoli, a ponekad ovce i koze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Prijemčivi su i divlji preživari kao i svinje koje mogu da ispolje kliničke simptome oboljenja (inficirane sijamske svinje predstavljaju izvor infekcije);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Bolest se javlja u Aziji i Africi;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Latn-CS" sz="2400" b="1" u="sng" dirty="0" smtClean="0">
                <a:solidFill>
                  <a:srgbClr val="FFFF00"/>
                </a:solidFill>
                <a:latin typeface="Times New Roman" pitchFamily="18" charset="0"/>
              </a:rPr>
              <a:t>Humani parainfluenca virus 1 i 3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– respiratorna oboljenje čoveka;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Podf</a:t>
            </a:r>
            <a:r>
              <a:rPr lang="sr-Latn-C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amilija Paramyxovir</a:t>
            </a: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inae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,</a:t>
            </a:r>
            <a:r>
              <a:rPr lang="sr-Latn-C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rod Rubulavirus</a:t>
            </a:r>
            <a:r>
              <a:rPr lang="sr-Latn-CS" sz="2800" dirty="0" smtClean="0">
                <a:solidFill>
                  <a:srgbClr val="FFFF00"/>
                </a:solidFill>
                <a:latin typeface="Times New Roman" pitchFamily="18" charset="0"/>
              </a:rPr>
              <a:t>:</a:t>
            </a:r>
            <a:endParaRPr lang="en-US" sz="2800" u="sng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800" u="sng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b="1" u="sng" dirty="0" smtClean="0">
                <a:solidFill>
                  <a:srgbClr val="FFFF00"/>
                </a:solidFill>
                <a:latin typeface="Times New Roman" pitchFamily="18" charset="0"/>
              </a:rPr>
              <a:t>Virus Newcastle bolesti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(avijarni paramiksovirus 1) – atipična kuga peradi (sistemska infekcija sa nervnim simptomima;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b="1" u="sng" dirty="0" smtClean="0">
                <a:solidFill>
                  <a:srgbClr val="FFFF00"/>
                </a:solidFill>
                <a:latin typeface="Times New Roman" pitchFamily="18" charset="0"/>
              </a:rPr>
              <a:t>Avijarni paramiksovirusi </a:t>
            </a: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od 2 </a:t>
            </a:r>
            <a:r>
              <a:rPr lang="sr-Latn-CS" sz="2400" b="1" u="sng" dirty="0" smtClean="0">
                <a:solidFill>
                  <a:srgbClr val="FFFF00"/>
                </a:solidFill>
                <a:latin typeface="Times New Roman" pitchFamily="18" charset="0"/>
              </a:rPr>
              <a:t>do 9</a:t>
            </a:r>
            <a:r>
              <a:rPr lang="sr-Latn-CS" sz="2400" b="1" dirty="0" smtClean="0">
                <a:solidFill>
                  <a:srgbClr val="FFFF00"/>
                </a:solidFill>
                <a:latin typeface="Times New Roman" pitchFamily="18" charset="0"/>
              </a:rPr>
              <a:t> –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respiratorne infekcije ptica;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b="1" u="sng" dirty="0" smtClean="0">
                <a:solidFill>
                  <a:srgbClr val="FFFF00"/>
                </a:solidFill>
                <a:latin typeface="Times New Roman" pitchFamily="18" charset="0"/>
              </a:rPr>
              <a:t>Pseći parainfluenca virus 2</a:t>
            </a:r>
            <a:r>
              <a:rPr lang="sr-Latn-CS" sz="2400" b="1" dirty="0" smtClean="0">
                <a:solidFill>
                  <a:srgbClr val="FFFF00"/>
                </a:solidFill>
                <a:latin typeface="Times New Roman" pitchFamily="18" charset="0"/>
              </a:rPr>
              <a:t> (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SV 5) - respiratorne infekcije pasa;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je polimorfan sa prečnikom viriona od 120-300nm;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Otpornost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je neotporan i u leševima koji trunu leti gubi aktivnoat za 20-30h, a u mokraći i balegi za 30h, u soljenom mesu se očuva nekoliko meseci, a u sirovim kožama na tamnom mestu 24-48h, dok u štalam preživi 36h (ako ima sunčeve svetlosti);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Kultivisanje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U kulturama tkiva izaziva citopatogene promene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Najpogodnije su kulture tkiva telećeg bubrega, zatim od bubrega svinje, koze, ovce, hrčka i psa kao i od tiroideje i potkožne muskulature govečeta;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CS" sz="2400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r-Latn-CS" sz="2400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CPE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se prvenstveno ispoljava na epitelnim ćelijama koje se zaokrugljuju i formiraju sincicijume, dok se u njihovoj citoplazmi i u jedru stvaraju acidofilne citoplazmatične inkluzije (virusni Ag je prisutan prvo u jedru, a zatim u citoplazmi);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goveđe kuge aglutinuje eritrocite kunića, zamorca, miša, pacova i majmuna (HA+);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Antigenska građa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termolabilni i termostabilni Ag. Sojevi virusa poreklom od goveda i malih preživara su antigenski srodni i diferenciraju se SN testom;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je Ag-srodan virusu štenećaka i morbila;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Prenošenje i delovanje u organizmu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Izlučuje se svim sekretima i ekskretima iz inficiranog organizma (slinom, nosnim iscetkom, suzama, vaginalnim iscetkom, urinom i fekalijama);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Zdrave životinje se najčešće inficiraju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hranom ili direktno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prvo izaziva promene u limfatičnom tkivu, vezujući se za limfocite koje razara, a zatim leukocite i eritrocite. Pored toga, virus se razmnožava u ćelijama želudačno-crevnog trakta i izaziva zapaljenska žarišta sa nekrozama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je prisutan u nervnom tkivu, cerebrospinalnoj tečnosti i poprečno-prugastoj muskulaturi;</a:t>
            </a: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Prebolele životinje stiču imunitet koji traje preko 5 godina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dok su u njihovoj krvi prisutna virus-neutralizujuća antitela u visokom titru;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Kod prebolelih ili vakcinisanih grla pojavljuju se antitela koja vezuju komplement, ali je njihova pojava nepravilna i brzo se gube. Antitela protiv ovog virus inhibišu aglutinaciju eritrocita od strane virusa morbila;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92150"/>
            <a:ext cx="8229600" cy="583247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Respiratorni sincicijalni virus (rod Pneumovirus)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Izaziva resporatorne infekcije goveda, a humani soj slično oboljenje kod čoveka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Naziv je dobio po izrazitim sincicijumima koje stvara u kulturi tkiva;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je polimorfan, sa sferičnim virionima prečnika 80-400nm, a formira i končaste oblike;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Nukleokapsid je spiralne simetrije;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Otpornost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je izuzetno nestabilan i potpuno izgubi aktivnost na -15 do -25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 za nekoliko dana;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Može se duže očuvati na -70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 ako je suspendovan u tečnosti sa 5-10% seruma ili albumina;</a:t>
            </a: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20713"/>
            <a:ext cx="82296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Kultivisanje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Izolacija virusa je vrlo teška i vrši se u kulturama organa od goveđe fetalne traheje i u sekundarnim kulturama ćelija telećeg bubrega;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CPE karakteriše stvaranje višjedarnih, džinovskih ćelija, sincicijuma koji se sporo razvijaju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Virusni antigen se može ranije otkriti u inficiranim ćelijama metodom IF; Ne izaziva hemaglutinaciju, hemadsorpciju, hemolizu, niti ima neuraminidazu;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Antigenska građa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Virioni imaju nekoliko antigena od kojih su najznačajniji spoljašnji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glikoproteinski antigeni G i F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nukleokapsidni antigen N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sa proteinima L i P koji imaju ulogu u transkripciji virusnog genoma, zatim matriksni protein – M koji daje stabilnost virionu, a od drugih Ag SH-22k;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Prenošenje virusa i delovanje u organizmu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prenosi se kapljicama sekreta resp. trakta. Veštački inficirana telad pokazuju znake febre i leukopenije, dok se prirodna infekcija ispoljava simptomima oboljenja resp. trakta različitog stepena;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Imunitet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Posle preboljenja imunitet je kratkotrajan, a IgA u sluzi resp. trakta brzo iščezavaju;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U krvi inficiranih životinja se nalaze neutralizujuća antitela na osnovu kojih se vrši dijagnostika oboljenja jer je izolacija virusa veoma teška;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Posle 2-3 nedelje od momenta inficiranja očekuje se najviši nivo spec. antitela u serumu inficiranih životinja; 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</a:rPr>
              <a:t>RHABDOVIRIDAE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 err="1" smtClean="0">
                <a:solidFill>
                  <a:srgbClr val="FFFF00"/>
                </a:solidFill>
                <a:latin typeface="Times New Roman" pitchFamily="18" charset="0"/>
              </a:rPr>
              <a:t>Familiju</a:t>
            </a:r>
            <a:r>
              <a:rPr lang="en-US" sz="2800" u="sn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FF00"/>
                </a:solidFill>
                <a:latin typeface="Times New Roman" pitchFamily="18" charset="0"/>
              </a:rPr>
              <a:t>Rhabdoviridae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</a:rPr>
              <a:t>sa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č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</a:rPr>
              <a:t>injavaju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</a:rPr>
              <a:t>nekoliko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</a:rPr>
              <a:t>rodova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: Lyssavirus, Vesiculovius, Sigmavirus i grupa biljnih rabdovirusa;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Virioni su štapićastog oblika, jedan kraj je zaobljen, a drugi oštro odsečen (liči na puščano zrno);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Dužine su 130-300nm, a prečnika 60-80nm (170x70nm);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Imaju lipoproteinski omotač, čije su peplomere nosioci antigenske specifičnosti za vrstu virusa;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Ispod omotača nalazi se proteinska membrana, koja okružuje nukleokapsid spiralne simetrije, prečnika 18nm;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0"/>
            <a:ext cx="8229600" cy="68580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Danas </a:t>
            </a:r>
            <a:r>
              <a:rPr lang="sr-Latn-CS" sz="2800" u="sng" smtClean="0">
                <a:solidFill>
                  <a:srgbClr val="FFFF00"/>
                </a:solidFill>
                <a:latin typeface="Times New Roman" pitchFamily="18" charset="0"/>
              </a:rPr>
              <a:t>familija Rhabdoviridae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obuhvata više od 175 vrsta virusa kičmenjaka, beskičmenjaka (prvenstveno artropoda) i biljaka koji su svrstani u četiri roda i petu grupu neklasifikovanih virusa riba: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sr-Latn-CS" sz="2800" u="sng" smtClean="0">
                <a:solidFill>
                  <a:srgbClr val="FFFF00"/>
                </a:solidFill>
                <a:latin typeface="Times New Roman" pitchFamily="18" charset="0"/>
              </a:rPr>
              <a:t>Rod Lysavirus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virus besnila; Mokola virus; Lagos virus šišmiša; Duvenhage virus; Evropski lisa virusi šišmiša 1 i 2 i Australijski lisavirus slepog miša;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sr-Latn-CS" sz="2800" u="sng" smtClean="0">
                <a:solidFill>
                  <a:srgbClr val="FFFF00"/>
                </a:solidFill>
                <a:latin typeface="Times New Roman" pitchFamily="18" charset="0"/>
              </a:rPr>
              <a:t>Rod Vesiculovirus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 - virusi vezikularnog stomatitisa (Indiana, New Jersey i Alagoas virusi); Cocal, Piry i Chandipura, Isfahan virus; Rabdovirus štuka i virus prolećne viremije šarana.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sr-Latn-CS" sz="2800" u="sng" smtClean="0">
                <a:solidFill>
                  <a:srgbClr val="FFFF00"/>
                </a:solidFill>
                <a:latin typeface="Times New Roman" pitchFamily="18" charset="0"/>
              </a:rPr>
              <a:t>Rod Ephemerovirus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virus goveđe efemerne groznice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sr-Latn-CS" sz="2800" u="sng" smtClean="0">
                <a:solidFill>
                  <a:srgbClr val="FFFF00"/>
                </a:solidFill>
                <a:latin typeface="Times New Roman" pitchFamily="18" charset="0"/>
              </a:rPr>
              <a:t>Rod Novirhabdovirus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virus infektivne hematopoetske nekroze (riblji).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sr-Latn-CS" sz="2800" u="sng" smtClean="0">
                <a:solidFill>
                  <a:srgbClr val="FFFF00"/>
                </a:solidFill>
                <a:latin typeface="Times New Roman" pitchFamily="18" charset="0"/>
              </a:rPr>
              <a:t>Negrupisani riblji rabdovirusi-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virus hemoragične septikemije salmonida.   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emvirus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765175"/>
            <a:ext cx="6264275" cy="5330825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Svinjski rubulavirus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encefalitis, reproduktivni poremećaji, promene na kornei;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mumpsa ljudi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parotit;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Humani parainfluenca virusi 2, 4a i 4b, (PI2, PI4a,4b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)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respiratorne infekcije;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20713"/>
            <a:ext cx="8229600" cy="669607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Genom čini jednolančana, linearna (-) RNK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veličine od 11-15kb. Virioni sadrže RNK polimerazu, a proteinski deo im se sastoji od više komponenata;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Rod Lyssavirus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predstavnik ovog roda je virus besnila;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Virus besnila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Besnilo (rabies, hydrophobia, lyssa) je akutno infektivno oboljenje životinja i čoveka, praćeno promenama funkcije CNS-a sa smrtnim ishodom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Obole svi sisari, ređe kokoši, a guske, patke, golubovi, fazani i pauni mogu se veštački inficirati;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sz="2400" smtClean="0">
                <a:solidFill>
                  <a:srgbClr val="FFFF00"/>
                </a:solidFill>
                <a:latin typeface="Times New Roman" pitchFamily="18" charset="0"/>
              </a:rPr>
              <a:t>Gmi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zavci i ribe su neprijemčivi;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besnila je dosta neotporan – prečišćeni virus u sredini bez organskih materija, brzo gubi aktivnost na sobnoj temperaturi i na 4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Neutralni glicerin ga inaktiviše. U moždanoj masi na sobnoj temperaturi virus se održi 14 dana, a na 4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 nekoliko nedelja.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Temperatura od 56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C-60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 ga inaktiviše za 5-10 minuta.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Inaktivišu ga etar, hloroform, Na – deoksiholat i tripsin.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Jake baze, kiseline i formalin inaktivišu virus za nekoliko minuta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kao i živine soli i kalijum permanganat.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Fenol od 1% ga inaktiviše za 2-3 nedelje.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052513"/>
            <a:ext cx="843597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800" u="sng" smtClean="0">
                <a:solidFill>
                  <a:srgbClr val="FFFF00"/>
                </a:solidFill>
                <a:latin typeface="Times New Roman" pitchFamily="18" charset="0"/>
              </a:rPr>
              <a:t>Kultivisanje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Webster i Clow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su 1937.god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kultivisali virus besnila u mišjim i pilećim embrionalnim mozgovima suspendovani u Tyrodeovom rastvoru.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Razmnožava se u kokošijem embrionu starom 7-8 dana posle unošenja na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alantohorionsku opnu ili u žumancetnu kesu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Soj Flury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(izolovan iz čoveka) kultivisan je u kokošijem embrionu posle većeg broja pasaža kroz mozak jednodnevnih pilića;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Takođe, može da se umnožava i u pačijem embrionu.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4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92150"/>
            <a:ext cx="8229600" cy="59039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Za kutivisanje se upotrebljavaju i kulture bubrežnih ćelija hrčka i psa kao i diploidne ćelije čoveka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besnila u tim kulturama ne izaziva citopatogene promene i vezan je za ćelije (CPE -), a virusni antigen se u njima otkriva imunofluorescencijom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Virioni imaju više antigena od kojih su najznačajniji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glikoproteinski antigeni omotača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G (antigeni su specifični za virus;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Virioni sadrže pet proteina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: L – RNK zavisna RNK polimeraza (transkriptaza); glikoprotein G peplosa; N protein – nukleoprotein (glavna komponenta nukleokapsida); NS – komponenta virusne polimeraze (M1 ili P) i M – matriksni protein, M2 kod virusa besnila.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Rhabdo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2988" y="1052513"/>
            <a:ext cx="7345362" cy="48974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rna6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692150"/>
            <a:ext cx="7343775" cy="5616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besnila aglutinuje eritrocite guske.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Hemaglutinaciju izaziva virus gajen u kulturi tkiva u kojoj nema seruma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jer su lipidi u serumu i nervnom tkivu snažni inhibitori njegove hemaglutinacije;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Pasivna hemaglutinacija 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sa adsorpcijom virusa besnila na guščije eritrocite pomoću hlorida broma je pouzdanija metoda.Specifična antitela se vezuju za virus i time aglutinuju eritrocite (HA +).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sr-Latn-CS" sz="2400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4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izolovan iz prirodnih slučajeva besnila obično se naziva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“uličnim virusom”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i karakteriše se dugom inkubacijom i određenim stepenom virulencije;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CS" sz="28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fixe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Pasteur ga je upotrebio za vakcinaciju protiv besnila;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Posle 178 pasaža virusa besnila kroz mozak kunića, Pasteur je skratio inkubaciju na 4-6 dana i tako dobio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fixe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Određene doze ovog virusa unete u organizama životinja i čoveka ekstraneuralno ne izazivaju besnilo –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Pasteur-ova vakcina protiv besnila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Ovom virusu je veštačkim putem izmenjena dužina inkubacije i virulencija (smanjena je za sve vrste životinja sem za kunića)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Virulencija virusa besnila može da se smanji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pasažama kroz ćelije koje nisu njegov prirodni domaćin.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Postoje dve varijante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Flury soja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čija virulencija je oslabljena posle velikog broja pasaža (HEP) i druga virulentnija varijanta dobijena posle manjeg broja pasaža kroz kokošije embrione (LEP).  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Virulencija virusa besnila je oslabljena i na drugi način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: pomoću kultura tkiva poreklom od kokošijeg i mišjeg embriona, humanog amniona ili organa gmizavaca.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604837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besnila izlučuje se slinom inficiranih životinja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Besnilo najčešće nastaje ujedom bolesnih životinja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Iz tog razloga su karnivori, divlji i domaći, najznačajniji prenosioci besnila;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Od domaćih karnivora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besnilo najčešće prenose pas i mačka, dok herbivori ređe prenose besnilo.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se izlučuje slinom 3-12 dana pre pojave znakova bolesti;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Prirodni rezervoar virusa besnila su divlji karnivori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Kod nas su najznačajniji lisice i vukovi, dok slepi miševi takođe mogu biti rezervoari virusa. 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b="1" u="sng" smtClean="0">
                <a:solidFill>
                  <a:srgbClr val="FFFF00"/>
                </a:solidFill>
                <a:latin typeface="Times New Roman" pitchFamily="18" charset="0"/>
              </a:rPr>
              <a:t>Podf</a:t>
            </a: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amilija Paramyxoviri</a:t>
            </a:r>
            <a:r>
              <a:rPr lang="en-US" sz="2800" b="1" u="sng" smtClean="0">
                <a:solidFill>
                  <a:srgbClr val="FFFF00"/>
                </a:solidFill>
                <a:latin typeface="Times New Roman" pitchFamily="18" charset="0"/>
              </a:rPr>
              <a:t>nae,</a:t>
            </a: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 rod Morbillivirus: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800" b="1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goveđe kuge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akutna febrilna generalizovana infekcija goveda i divljih preživara (ovce i koze)- sa pojavom zapaljensko-nekrotičnih promena na sluzokožama;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kuge malih preživara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štenećaka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sistemska infekcija sluzokoža respiratornog trakta i pluća sa afekcijama nervnog sistema kod pasa i drugih karnivora;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836613"/>
            <a:ext cx="8229600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r-Latn-CS" sz="2400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Virus pokazuje jak afinitet prema njihovim pljuvačnim žlezdama, gde se dugo zadržava, dok ga u nervnom tkivu često nema.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CS" sz="2400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Lisice i kojoti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mogu se inficirati kroz organe za disanje ako borave u pećinama u kojima ima inficiranih slepih miševa (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aerogene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laboratorijske infekcije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su utvrđene kod čoveka i eksperimentalno kod oglednih karnivora).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Inkubacija kod besnila je obično duga i traje od 1-12 nedelja ili više;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besnila je neurotropan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tj. pokazuje veliki afinitet prema nervnom tkivu;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659765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besnila se najpre razmnožava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u okolnim ćelijama poprečno – prugaste muskulature na mestu infekcije pri čemu se stvara dovoljna količina virusa da prodre u nervno tkivo.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Mišićne ćelije virioni napuštaju procesom pupljenja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a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neuromuskurni spojevi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u blizini inokulacije virusa u mišić (eksp. infekcija)  sadrže povećanu koncentraciju virusnog antigena i tu virus prodire u nervni sistem.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Prema CNS-u virus se kreće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kroz akson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(strujanjem aksoplazme) u vidu virusnog genoma ili nukleokapsida.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U nervne ćelije CNS–a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ulazi kroz dorzalne ganglije, u kojima je nađen virusni antigen i ustanovljena zapaljenska reakcija.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Posle ulaska u kičmenu moždinu, virus brzo prodire do mozga.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33375"/>
            <a:ext cx="8229600" cy="652462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Razmnožava se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prvenstveno u neuronima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a pored toga i u glija ćelijama čoveka i astrocitima miša.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Dok su u malim neuronima prisutne sitne inkluzije,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krupni agregati virusnog antigena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nalaze se u najkrupnijim neuronima (piramidalne ćelije hipokampusa, ganglijski neuroni pons i Purkinjeve ćelije malog mozga.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CPE promene u neuronima ipak nisu tako uočljive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(većina inficiranih neurona mozga i kičmene moždine izgledaju neoštećeno). 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Kod nekih životinja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je izraženija nekroza neurona i neurofagija. 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604837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fixe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kod laboratorijskih životinja izaziva mnogo izrazitije promene,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dok je kod infekcije “uličnim virusom”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pronađeno prisustvo viriona u citoplazmatičnim membranama u vezi sa inkluzijama i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praćeno slabo izraženim promenama u nervnom tkivu zbog autointerferencije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fixe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izaziva jaće citopatohene promene (CPE), zapaljensku i imunološku reakciju (nema autointerferencije).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Iz CNS-a virus besnila se kreće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centrifugalno, pasivnim strujanjem aksoplazme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Tada virusni genom dospeva do najudaljenijih završetaka senzornih, motornih i autonomnih nerava (pronađen je imunofluorescencijom).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29600" cy="659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Glavno mesto skupljanja virusa tokom centrifugalnog kretanja su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epitelne ćelije pljuvačnih žlezda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dok je virusni antigen nađen i u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ćelijama pankreasa, mrkog masnog tkiva (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a nije nađen u ćelijama jetre, slezine, bubrega i pluća).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Organizam reaguje na infekciju virusom besnila svojim imunološkim mehanizmima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. S obzirom na dugačku inkubaciju moglo bi se očekivati da će ti mehanizmi biti efikasni u sprečavanju razvoja infekcije. Međutim to nije slučaj jer infekcija završava letalno;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Humoralna imunološka reakcija na početku infekcije je slaba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zbog male količine virusnog antigena van inficiranih ćelija na mestu infekcije zbog slabe obrade antigena u makrofagima, a time i nedovoljne stimulacije imunokompetentnih ćelija.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S druge strane,CNS nema limfni sistem tako da se veća količina antigena pojavljuje u mozgu, a ne u regionalnim limfnim čvorovima. 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Latn-CS" sz="20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Latn-CS" sz="18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Latn-CS" sz="18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Latn-CS" sz="18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8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87692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U kasnijim stadijumima infekcije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izvesna količina antigena dospe do monojedarnih makrofaga,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a u krvi se pojavljuje veća količina specifičnih antitela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koja zajedno sa komplementom doprinosi još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intenzivnijem razvoju citopatogenih promena u mozgu (liza nervnih ćelija).</a:t>
            </a:r>
          </a:p>
          <a:p>
            <a:pPr eaLnBrk="1" hangingPunct="1">
              <a:defRPr/>
            </a:pPr>
            <a:endParaRPr lang="sr-Latn-CS" sz="2400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Ćelijska imunološka reakcija 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 pojava senzibilisanih T limfocita koji svojim limfokinima doprinose lizi inficiranih ćelija.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endParaRPr lang="sr-Latn-CS" sz="2400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Veliki značaj u zaštiti organizma protiv virusa besnila se pridaje interferonu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koji sprečava razvoj virusa.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Njegova postinfektivna primena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na oglednim životinjama značajno je smanjila mortalitet.</a:t>
            </a:r>
            <a:endParaRPr lang="en-US" sz="2400" u="sng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Vakcine protiv besnila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stvaraju imunitet koji traje najmanje 9 meseci;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Postoje dva tipa vakcina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: 1.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sa živim atenuisanim virusom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(Pasteur–ova vakcina; avijanizovana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Flury vakcina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 vakcine proizvedene u kulturi tkiva sa Flury sojem viših pasaža-HEP i nižih pasaža-LEP i 2.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sa inaktivisanim virusom 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u kojima je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fixe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u moždanom tkivu inaktivisan fenolom ili dr.;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Vakcinacija se sprovodi dvojako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: preventivno i posle infekcije;</a:t>
            </a:r>
          </a:p>
          <a:p>
            <a:pPr eaLnBrk="1" hangingPunct="1">
              <a:lnSpc>
                <a:spcPct val="9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Preventivno se vakcinišu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psi i mačke, koje najčešće prenose virus sa divljih životinja na čoveka i domaće životinje;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0"/>
            <a:ext cx="8229600" cy="575945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Postinfektivno se vakcinišu čovek i ostale domaće životinje;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Preporučuje se postinfektivna upotreba imunog seruma;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Rod Vesiculovirus</a:t>
            </a: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Virus vezikularnog stomatita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je oboljenja konja, goveda, jelena i svinja,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a ispoljava se stvaranjem vezikula po sluzokoži usta, između papaka, po koronarnom rubu kopita, odnosno papaka i po vimenu;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Neotporan je virus;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Vrlo dobro se umnožava u kulturama bubrega praseta, telet</a:t>
            </a:r>
            <a:r>
              <a:rPr lang="en-US" sz="2400" smtClean="0">
                <a:solidFill>
                  <a:srgbClr val="FFFF00"/>
                </a:solidFill>
                <a:latin typeface="Times New Roman" pitchFamily="18" charset="0"/>
              </a:rPr>
              <a:t>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, zamorca i majmuna;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Izlučuje se slinom, a prenosi direktno i indirektno;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800" u="sng" dirty="0" smtClean="0">
                <a:solidFill>
                  <a:srgbClr val="FFFF00"/>
                </a:solidFill>
                <a:latin typeface="Times New Roman" pitchFamily="18" charset="0"/>
              </a:rPr>
              <a:t>Virus hemoragične septikemije pastrmki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– je zarazna bolest koja se karakteriše najpre krvavljenjima a kasnije hidroptičnim promenama, anemijom i nervnim smetnjama;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800" u="sng" dirty="0" smtClean="0">
                <a:solidFill>
                  <a:srgbClr val="FFFF00"/>
                </a:solidFill>
                <a:latin typeface="Times New Roman" pitchFamily="18" charset="0"/>
              </a:rPr>
              <a:t>Virus prolećne viremije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– zarazna bolestčiji su glavni znaci hemoragični sindrom, enterit i peritonit;</a:t>
            </a:r>
          </a:p>
          <a:p>
            <a:pPr eaLnBrk="1" hangingPunct="1"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Uzročnik je Rhabdovirus caprio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Virus goveđe efemerne groznice</a:t>
            </a:r>
          </a:p>
          <a:p>
            <a:pPr eaLnBrk="1" hangingPunct="1"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Marburški virus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</a:rPr>
              <a:t> –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itchFamily="18" charset="0"/>
              </a:rPr>
              <a:t>danas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</a:rPr>
              <a:t> je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itchFamily="18" charset="0"/>
              </a:rPr>
              <a:t>svrstan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</a:rPr>
              <a:t> u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itchFamily="18" charset="0"/>
              </a:rPr>
              <a:t>familiju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itchFamily="18" charset="0"/>
              </a:rPr>
              <a:t>Filoviridae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</a:rPr>
              <a:t>.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koji izaziva </a:t>
            </a:r>
            <a:r>
              <a:rPr lang="sr-Latn-CS" sz="2400" b="1" smtClean="0">
                <a:solidFill>
                  <a:srgbClr val="FFFF00"/>
                </a:solidFill>
                <a:latin typeface="Times New Roman" pitchFamily="18" charset="0"/>
              </a:rPr>
              <a:t>sistemske infekcije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b="1" smtClean="0">
                <a:solidFill>
                  <a:srgbClr val="FFFF00"/>
                </a:solidFill>
                <a:latin typeface="Times New Roman" pitchFamily="18" charset="0"/>
              </a:rPr>
              <a:t>sa respiratornim simptomima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b="1" smtClean="0">
                <a:solidFill>
                  <a:srgbClr val="FFFF00"/>
                </a:solidFill>
                <a:latin typeface="Times New Roman" pitchFamily="18" charset="0"/>
              </a:rPr>
              <a:t>kod foka, morskih lavova i delfina;</a:t>
            </a:r>
            <a:endParaRPr lang="en-US" sz="2400" b="1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b="1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Goveđi morbilivirus MV-K1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Morbilivirus ljudi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 – </a:t>
            </a: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morbile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– sistemska infekcija sa afekcijama CNS-a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229600" cy="626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u="sng" smtClean="0">
                <a:solidFill>
                  <a:srgbClr val="FFFF00"/>
                </a:solidFill>
                <a:latin typeface="Times New Roman" pitchFamily="18" charset="0"/>
              </a:rPr>
              <a:t>Podf</a:t>
            </a: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amilija</a:t>
            </a:r>
            <a:r>
              <a:rPr lang="en-US" sz="2800" b="1" u="sng" smtClean="0">
                <a:solidFill>
                  <a:srgbClr val="FFFF00"/>
                </a:solidFill>
                <a:latin typeface="Times New Roman" pitchFamily="18" charset="0"/>
              </a:rPr>
              <a:t> Pneumovirinae,</a:t>
            </a:r>
            <a:r>
              <a:rPr lang="sr-Latn-CS" sz="2800" b="1" u="sng" smtClean="0">
                <a:solidFill>
                  <a:srgbClr val="FFFF00"/>
                </a:solidFill>
                <a:latin typeface="Times New Roman" pitchFamily="18" charset="0"/>
              </a:rPr>
              <a:t> rod Pneumovirus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 – </a:t>
            </a: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goveđi respiratorni sincicijalni virus (BRSV) i humani RSV kao i virus pneumonije miša;</a:t>
            </a:r>
            <a:endParaRPr lang="en-US" sz="2400" b="1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b="1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u="sng" smtClean="0">
                <a:solidFill>
                  <a:srgbClr val="FFFF00"/>
                </a:solidFill>
                <a:latin typeface="Times New Roman" pitchFamily="18" charset="0"/>
              </a:rPr>
              <a:t>Podfamilija Pneumovirinae, rod Metapneumovirus</a:t>
            </a:r>
            <a:r>
              <a:rPr lang="en-US" sz="2400" u="sng" smtClean="0">
                <a:solidFill>
                  <a:srgbClr val="FFFF00"/>
                </a:solidFill>
                <a:latin typeface="Times New Roman" pitchFamily="18" charset="0"/>
              </a:rPr>
              <a:t> – </a:t>
            </a:r>
            <a:r>
              <a:rPr lang="en-US" sz="2400" b="1" u="sng" smtClean="0">
                <a:solidFill>
                  <a:srgbClr val="FFFF00"/>
                </a:solidFill>
                <a:latin typeface="Times New Roman" pitchFamily="18" charset="0"/>
              </a:rPr>
              <a:t>virus rinotracheitisa </a:t>
            </a: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ć</a:t>
            </a:r>
            <a:r>
              <a:rPr lang="en-US" sz="2400" b="1" u="sng" smtClean="0">
                <a:solidFill>
                  <a:srgbClr val="FFFF00"/>
                </a:solidFill>
                <a:latin typeface="Times New Roman" pitchFamily="18" charset="0"/>
              </a:rPr>
              <a:t>uraka</a:t>
            </a:r>
            <a:endParaRPr lang="sr-Latn-CS" sz="2400" b="1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b="1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Opšte karakteristike paramiksovirusa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Paramiksovirusi su krupniji od ortomiksovirusa sličnih viriona. Polimorfni su (sferični i filamentozni virioni), d=100-200nm (nekad do 300nm), sa peplomerama od 8-20nm dužine;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Ag peplosa su : HN kod Respirovirusa i Rubulavirusa;  H – morbilivirus; G – pneumovirus; Fo (F1, F2), zatim drugi Ag viriona i M – matriksni proteini;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Drugi Ag viriona su NP Ag (ili N) sa L i P proteinima viriona;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04813"/>
            <a:ext cx="8229600" cy="5976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RNK (-), linaerna jednolančana 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sa 7-8 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ORF-a koji koduju 10-12 proteina (od 15-16kb);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i/c replikacija, daju CPE sincicijalnog karaktera;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u="sng" dirty="0" smtClean="0">
                <a:solidFill>
                  <a:srgbClr val="FFFF00"/>
                </a:solidFill>
                <a:latin typeface="Times New Roman" pitchFamily="18" charset="0"/>
              </a:rPr>
              <a:t>Nukelokapsidi 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– helikoidni (spiralni)</a:t>
            </a:r>
            <a:r>
              <a:rPr lang="sr-Cyrl-CS" sz="2400" dirty="0" smtClean="0">
                <a:solidFill>
                  <a:srgbClr val="FFFF00"/>
                </a:solidFill>
                <a:latin typeface="Times New Roman" pitchFamily="18" charset="0"/>
              </a:rPr>
              <a:t>, 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širine od 17-18nm i dužine od 600-800nm, sa cilindričnom šupljinom d=4-5nm. Za njih je vezana aktivnost RNK polimeraze (aktivnost virusne transkriptaze);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b="1" dirty="0" smtClean="0">
                <a:solidFill>
                  <a:srgbClr val="FFFF00"/>
                </a:solidFill>
                <a:latin typeface="Times New Roman" pitchFamily="18" charset="0"/>
              </a:rPr>
              <a:t>HN Ag</a:t>
            </a: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 – ključni glikoproteini rodova Rubulavirus i Respirovirus;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dirty="0" smtClean="0">
                <a:solidFill>
                  <a:srgbClr val="FFFF00"/>
                </a:solidFill>
                <a:latin typeface="Times New Roman" pitchFamily="18" charset="0"/>
              </a:rPr>
              <a:t>HA i HI testovi (inhibicija HAD, SN test, IF, RVK);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229600" cy="6524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štenećaka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daje slab CPE, +- HA Er zamorca i pileta, SN test, RVK, u kokošijem embrionu – zadebljanje opne;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RSV</a:t>
            </a:r>
            <a:r>
              <a:rPr lang="sr-Latn-CS" sz="2400" b="1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– HA (-), HADS (-), N test (-), RVK (+), CPE (+);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parainfluence 3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– HA (+): Er zamorca, teleta, kokoši, čoveka, ovce, miša, pacova, majmuna, kunića, svinje izuzev konjskih;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Najznačajniji antigeni su HN, NP i F protein;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Izaziva infekcije kod goveda, ovaca i konja (respiratorni sindrom);</a:t>
            </a: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PI1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– (</a:t>
            </a: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Sendai</a:t>
            </a:r>
            <a:r>
              <a:rPr lang="en-US" sz="2400" b="1" u="sng" smtClean="0">
                <a:solidFill>
                  <a:srgbClr val="FFFF00"/>
                </a:solidFill>
                <a:latin typeface="Times New Roman" pitchFamily="18" charset="0"/>
              </a:rPr>
              <a:t> virus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) – iz prasadi sa bronhopneumonijom;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L i S Ag – virusa goveđe kuge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(SN-test);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endParaRPr lang="en-US" sz="2400" u="sng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229600" cy="6048375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Virus Newcastle bolesti</a:t>
            </a:r>
            <a:r>
              <a:rPr lang="en-US" sz="2400" b="1" u="sng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sr-Latn-CS" sz="2400" b="1" u="sng" smtClean="0">
                <a:solidFill>
                  <a:srgbClr val="FFFF00"/>
                </a:solidFill>
                <a:latin typeface="Times New Roman" pitchFamily="18" charset="0"/>
              </a:rPr>
              <a:t>(rod Rubulavirus)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400" b="1" u="sng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Izaziva akutno infektivno oboljenje (atipičnu kugu živine, pneumoencefalitis) kokoši, ćurki, morki, pataka, guski, golubova, fazana, jarebica, vrana, vrabaca, lasti i drugih divljih ptica, a kod čoveka konjuktivitis;</a:t>
            </a:r>
          </a:p>
          <a:p>
            <a:pPr eaLnBrk="1" hangingPunct="1">
              <a:defRPr/>
            </a:pPr>
            <a:endParaRPr lang="sr-Latn-CS" sz="240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r-Latn-CS" sz="2400" u="sng" smtClean="0">
                <a:solidFill>
                  <a:srgbClr val="FFFF00"/>
                </a:solidFill>
                <a:latin typeface="Times New Roman" pitchFamily="18" charset="0"/>
              </a:rPr>
              <a:t>Otpornost 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– u infektivnom materijalu, u živinarnicima, virus se održi leti 7 dana, a zimi dva meseca i duže;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Vlaga doprinosi dužem održavanju virusa. U soljenom, smrznutom mesu preživi 6 meseci, u leševima živine oko mesec dana na t od 15-25</a:t>
            </a:r>
            <a:r>
              <a:rPr lang="sr-Latn-CS" sz="2400" baseline="3000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C;</a:t>
            </a:r>
          </a:p>
          <a:p>
            <a:pPr eaLnBrk="1" hangingPunct="1">
              <a:defRPr/>
            </a:pPr>
            <a:r>
              <a:rPr lang="sr-Latn-CS" sz="2400" smtClean="0">
                <a:solidFill>
                  <a:srgbClr val="FFFF00"/>
                </a:solidFill>
                <a:latin typeface="Times New Roman" pitchFamily="18" charset="0"/>
              </a:rPr>
              <a:t>Formalin, fenol i NaOH (u konc. propisanim za dezinfekciju), inaktivišu ga za 1h;</a:t>
            </a:r>
          </a:p>
          <a:p>
            <a:pPr eaLnBrk="1" hangingPunct="1">
              <a:defRPr/>
            </a:pPr>
            <a:endParaRPr lang="en-US" sz="240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4072</Words>
  <Application>Microsoft Office PowerPoint</Application>
  <PresentationFormat>On-screen Show (4:3)</PresentationFormat>
  <Paragraphs>343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RHABDOVIRIDAE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Nenad Milic</dc:creator>
  <cp:lastModifiedBy>Nenad Milic</cp:lastModifiedBy>
  <cp:revision>5</cp:revision>
  <dcterms:created xsi:type="dcterms:W3CDTF">2016-05-17T09:56:11Z</dcterms:created>
  <dcterms:modified xsi:type="dcterms:W3CDTF">2021-03-11T10:35:03Z</dcterms:modified>
</cp:coreProperties>
</file>