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81" r:id="rId1"/>
  </p:sldMasterIdLst>
  <p:notesMasterIdLst>
    <p:notesMasterId r:id="rId19"/>
  </p:notesMasterIdLst>
  <p:handoutMasterIdLst>
    <p:handoutMasterId r:id="rId20"/>
  </p:handoutMasterIdLst>
  <p:sldIdLst>
    <p:sldId id="816" r:id="rId2"/>
    <p:sldId id="817" r:id="rId3"/>
    <p:sldId id="818" r:id="rId4"/>
    <p:sldId id="819" r:id="rId5"/>
    <p:sldId id="820" r:id="rId6"/>
    <p:sldId id="795" r:id="rId7"/>
    <p:sldId id="796" r:id="rId8"/>
    <p:sldId id="797" r:id="rId9"/>
    <p:sldId id="798" r:id="rId10"/>
    <p:sldId id="803" r:id="rId11"/>
    <p:sldId id="821" r:id="rId12"/>
    <p:sldId id="822" r:id="rId13"/>
    <p:sldId id="804" r:id="rId14"/>
    <p:sldId id="806" r:id="rId15"/>
    <p:sldId id="805" r:id="rId16"/>
    <p:sldId id="808" r:id="rId17"/>
    <p:sldId id="81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5050"/>
    <a:srgbClr val="FFFFCC"/>
    <a:srgbClr val="FF7C80"/>
    <a:srgbClr val="FFCDDE"/>
    <a:srgbClr val="F7C9AF"/>
    <a:srgbClr val="FF9999"/>
    <a:srgbClr val="FF97BA"/>
    <a:srgbClr val="DD73B2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838" autoAdjust="0"/>
    <p:restoredTop sz="86445" autoAdjust="0"/>
  </p:normalViewPr>
  <p:slideViewPr>
    <p:cSldViewPr>
      <p:cViewPr varScale="1">
        <p:scale>
          <a:sx n="76" d="100"/>
          <a:sy n="76" d="100"/>
        </p:scale>
        <p:origin x="-149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AC685E1-5BEB-4DB4-BF90-20606E08C23E}" type="datetimeFigureOut">
              <a:rPr lang="en-US"/>
              <a:pPr>
                <a:defRPr/>
              </a:pPr>
              <a:t>12/21/2021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7D2D4E-97D7-4EBD-8D2C-BB172117C5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437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2D7D0D6-CB0F-4AE6-8BB9-89BE9BC279DC}" type="datetimeFigureOut">
              <a:rPr lang="en-US"/>
              <a:pPr>
                <a:defRPr/>
              </a:pPr>
              <a:t>12/21/2021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9F90788-DA2B-422F-AB95-482BD3F3B1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2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5778A8C6-4866-41CD-BEC1-7AE053BF37C7}" type="slidenum">
              <a:rPr lang="en-US">
                <a:latin typeface="Arial" charset="0"/>
              </a:rPr>
              <a:pPr/>
              <a:t>3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8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8CC62F-1541-40DC-A457-E600BEEC0C3A}" type="slidenum">
              <a:rPr lang="en-GB" smtClean="0"/>
              <a:pPr/>
              <a:t>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66191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1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C09B73-D1EE-4F6E-9E55-947DDDF8F774}" type="slidenum">
              <a:rPr lang="en-US" smtClean="0"/>
              <a:pPr/>
              <a:t>16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4771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65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F2118-8C82-4031-98BE-A19AF7B033DF}" type="slidenum">
              <a:rPr lang="en-US" smtClean="0"/>
              <a:pPr/>
              <a:t>17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549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F694D85-995F-41EB-B173-689C87740F7B}" type="slidenum">
              <a:rPr lang="en-US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8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8DFDDB3-D675-4E21-BF9C-C535A7A00349}" type="slidenum">
              <a:rPr lang="en-US" smtClean="0"/>
              <a:pPr/>
              <a:t>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98335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9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1285EC-EB87-446A-BD54-AA3477C3218A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090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D3FB6B-A689-492E-8CE3-EEEDF4B4382F}" type="slidenum">
              <a:rPr lang="en-US" smtClean="0"/>
              <a:pPr/>
              <a:t>8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2152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A27CD99-516B-4672-B664-FBCC6E5ACA16}" type="slidenum">
              <a:rPr lang="en-GB" smtClean="0"/>
              <a:pPr/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36264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6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C0C5BA-F994-4F38-9DED-0127A4767EC1}" type="slidenum">
              <a:rPr lang="en-US" smtClean="0"/>
              <a:pPr/>
              <a:t>10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53021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7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46D34-4ECC-414A-B37C-BE910D4BD506}" type="slidenum">
              <a:rPr lang="en-US" smtClean="0"/>
              <a:pPr/>
              <a:t>13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5467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59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87CBAA-DC3A-4167-99F7-34591697D05B}" type="slidenum">
              <a:rPr lang="en-US" smtClean="0"/>
              <a:pPr/>
              <a:t>14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511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A4F51C-857E-4B11-B6EE-1F5D6C609375}" type="datetimeFigureOut">
              <a:rPr lang="en-US"/>
              <a:pPr>
                <a:defRPr/>
              </a:pPr>
              <a:t>12/21/2021</a:t>
            </a:fld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4E7ED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D888A0-AA4F-4D76-8DA3-2BD5E2A4EFAA}" type="slidenum">
              <a:rPr lang="en-US">
                <a:solidFill>
                  <a:srgbClr val="F4E7E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4E7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360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B74CE-ADD7-44FC-AB64-4D171D7808C7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4E012-8B98-4BD5-A745-4309273B4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E5FE9-732B-4095-A86E-52FC9EEA01AA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4520C-BB17-4C9C-8E12-557CC4550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95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F3652-04AD-4AEC-A1EB-26FDE26FE1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9E0C-4E27-4B02-8561-E95E89661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A3C23-31DE-4B4B-8516-CA0F6BEC852E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229F-E07E-43EF-87A6-9B74C91D5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21355-6947-47C2-AB3E-4FAF57EB0A01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AA0576E-A2B0-49D3-922C-FB70778FB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528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FD5A836-8565-4EC3-95BF-01C7AB9A7557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458EF43-8076-48A4-A4BB-B5112D03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F939E14-D908-45EC-9CAA-FE8DE5DADDFB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F5909C-A5F1-44D4-BA2D-CB883D08C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548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73C1E-5528-4514-8D65-907FCCD8D03F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6C6CF-2123-421E-BF4A-64C208F20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4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6869D-5CBD-419C-AC4E-D167034AEDF8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0729CEF-7544-4CBE-83D2-88A65FE15795}" type="slidenum">
              <a:rPr lang="en-US">
                <a:solidFill>
                  <a:srgbClr val="B13F9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80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AA58-FA46-4FB0-9725-9DAD63554A7A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A77EE-737B-4ECD-B9EA-93F39DAA4C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7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B4BDC58-7F2F-45AE-884C-2343753E44ED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2DD830FF-2DAB-4ABC-BDD2-38BAA4266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792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B274F0-63FF-4AB7-B563-13649056CD6F}" type="datetimeFigureOut">
              <a:rPr lang="en-US">
                <a:solidFill>
                  <a:srgbClr val="B13F9A"/>
                </a:solidFill>
              </a:rPr>
              <a:pPr>
                <a:defRPr/>
              </a:pPr>
              <a:t>12/21/2021</a:t>
            </a:fld>
            <a:endParaRPr lang="en-US">
              <a:solidFill>
                <a:srgbClr val="B13F9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B13F9A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72934-FFD2-4282-BEC9-7745084AF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7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2" r:id="rId1"/>
    <p:sldLayoutId id="2147484783" r:id="rId2"/>
    <p:sldLayoutId id="2147484784" r:id="rId3"/>
    <p:sldLayoutId id="2147484785" r:id="rId4"/>
    <p:sldLayoutId id="2147484786" r:id="rId5"/>
    <p:sldLayoutId id="2147484787" r:id="rId6"/>
    <p:sldLayoutId id="2147484788" r:id="rId7"/>
    <p:sldLayoutId id="2147484789" r:id="rId8"/>
    <p:sldLayoutId id="2147484790" r:id="rId9"/>
    <p:sldLayoutId id="2147484791" r:id="rId10"/>
    <p:sldLayoutId id="2147484792" r:id="rId11"/>
    <p:sldLayoutId id="2147484793" r:id="rId12"/>
    <p:sldLayoutId id="214748479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E6C36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/>
              <a:t>Način</a:t>
            </a:r>
            <a:r>
              <a:rPr lang="en-US" b="1" dirty="0"/>
              <a:t> </a:t>
            </a:r>
            <a:r>
              <a:rPr lang="en-US" b="1" dirty="0" err="1"/>
              <a:t>širenja</a:t>
            </a:r>
            <a:r>
              <a:rPr lang="en-US" b="1" dirty="0"/>
              <a:t> </a:t>
            </a:r>
            <a:r>
              <a:rPr lang="en-US" b="1" dirty="0" err="1" smtClean="0"/>
              <a:t>infekcije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Oblici</a:t>
            </a:r>
            <a:r>
              <a:rPr lang="en-US" b="1" dirty="0" smtClean="0"/>
              <a:t> </a:t>
            </a:r>
            <a:r>
              <a:rPr lang="en-US" b="1" dirty="0" err="1" smtClean="0"/>
              <a:t>infekcija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Tok</a:t>
            </a:r>
            <a:r>
              <a:rPr lang="en-US" b="1" dirty="0" smtClean="0"/>
              <a:t> </a:t>
            </a:r>
            <a:r>
              <a:rPr lang="en-US" b="1" dirty="0"/>
              <a:t>i </a:t>
            </a:r>
            <a:r>
              <a:rPr lang="en-US" b="1" dirty="0" err="1"/>
              <a:t>ishod</a:t>
            </a:r>
            <a:r>
              <a:rPr lang="en-US" b="1" dirty="0"/>
              <a:t> </a:t>
            </a:r>
            <a:r>
              <a:rPr lang="en-US" b="1" dirty="0" err="1"/>
              <a:t>infekcije</a:t>
            </a:r>
            <a:r>
              <a:rPr lang="en-US" b="1" dirty="0"/>
              <a:t> </a:t>
            </a:r>
            <a:r>
              <a:rPr lang="en-US" b="1" dirty="0" err="1" smtClean="0"/>
              <a:t>organizma</a:t>
            </a:r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1" y="-26796"/>
            <a:ext cx="3048000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502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30958"/>
            <a:ext cx="8458200" cy="735842"/>
          </a:xfrm>
        </p:spPr>
        <p:txBody>
          <a:bodyPr/>
          <a:lstStyle/>
          <a:p>
            <a:pPr eaLnBrk="1" hangingPunct="1">
              <a:defRPr/>
            </a:pPr>
            <a:r>
              <a:rPr lang="sl-SI" sz="3600" dirty="0" smtClean="0"/>
              <a:t>	</a:t>
            </a:r>
            <a:r>
              <a:rPr lang="sl-SI" sz="3200" b="1" dirty="0" smtClean="0">
                <a:solidFill>
                  <a:srgbClr val="FF7C80"/>
                </a:solidFill>
              </a:rPr>
              <a:t>Podela prema pojavi i trajanju infekcije</a:t>
            </a:r>
            <a:endParaRPr lang="en-US" sz="3200" b="1" dirty="0" smtClean="0">
              <a:solidFill>
                <a:srgbClr val="FF7C8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8686800" cy="4989513"/>
          </a:xfrm>
        </p:spPr>
        <p:txBody>
          <a:bodyPr>
            <a:normAutofit fontScale="92500"/>
          </a:bodyPr>
          <a:lstStyle/>
          <a:p>
            <a:pPr eaLnBrk="1" hangingPunct="1">
              <a:buClr>
                <a:srgbClr val="FF7C80"/>
              </a:buClr>
              <a:buFont typeface="Arial" pitchFamily="34" charset="0"/>
              <a:buChar char="•"/>
              <a:defRPr/>
            </a:pPr>
            <a:r>
              <a:rPr lang="sl-SI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Akutna infekcija </a:t>
            </a:r>
            <a:r>
              <a:rPr lang="sl-SI" sz="2800" dirty="0" smtClean="0">
                <a:solidFill>
                  <a:srgbClr val="7030A0"/>
                </a:solidFill>
              </a:rPr>
              <a:t>– iznenadna pojava i relativno kratak tok</a:t>
            </a:r>
          </a:p>
          <a:p>
            <a:pPr eaLnBrk="1" hangingPunct="1">
              <a:buClr>
                <a:srgbClr val="FF7C80"/>
              </a:buClr>
              <a:buFont typeface="Arial" pitchFamily="34" charset="0"/>
              <a:buChar char="•"/>
              <a:defRPr/>
            </a:pPr>
            <a:r>
              <a:rPr lang="sl-SI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Subakutna i hronična infekcija </a:t>
            </a:r>
            <a:r>
              <a:rPr lang="sl-SI" sz="2800" dirty="0" smtClean="0">
                <a:solidFill>
                  <a:srgbClr val="7030A0"/>
                </a:solidFill>
              </a:rPr>
              <a:t>– traju duže, znaci bolesti se povremeno pojačavaju i smanjuju, uzročnici se duže ili dugo zadržavaju u organizmu</a:t>
            </a:r>
            <a:endParaRPr lang="sl-SI" sz="1000" dirty="0" smtClean="0">
              <a:solidFill>
                <a:srgbClr val="7030A0"/>
              </a:solidFill>
            </a:endParaRPr>
          </a:p>
          <a:p>
            <a:pPr eaLnBrk="1" hangingPunct="1">
              <a:buClr>
                <a:srgbClr val="FF7C80"/>
              </a:buClr>
              <a:buFont typeface="Arial" pitchFamily="34" charset="0"/>
              <a:buChar char="•"/>
              <a:defRPr/>
            </a:pPr>
            <a:r>
              <a:rPr lang="sl-SI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Latentna infekcija </a:t>
            </a:r>
            <a:r>
              <a:rPr lang="sl-SI" sz="2800" dirty="0" smtClean="0">
                <a:solidFill>
                  <a:srgbClr val="7030A0"/>
                </a:solidFill>
              </a:rPr>
              <a:t>- uzročnik je prisutan u organizmu, nema ispoljenih znakova bolesti a imunska reakcija je jedini znak infekcije</a:t>
            </a:r>
          </a:p>
          <a:p>
            <a:pPr eaLnBrk="1" hangingPunct="1">
              <a:buClr>
                <a:srgbClr val="FF7C80"/>
              </a:buClr>
              <a:buFont typeface="Arial" pitchFamily="34" charset="0"/>
              <a:buChar char="•"/>
              <a:defRPr/>
            </a:pPr>
            <a:r>
              <a:rPr lang="sl-SI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Perzistentna infekcija </a:t>
            </a:r>
            <a:r>
              <a:rPr lang="sl-SI" sz="2800" dirty="0" smtClean="0">
                <a:solidFill>
                  <a:srgbClr val="7030A0"/>
                </a:solidFill>
              </a:rPr>
              <a:t>- </a:t>
            </a:r>
            <a:r>
              <a:rPr lang="sr-Latn-RS" sz="2800" dirty="0">
                <a:solidFill>
                  <a:srgbClr val="7030A0"/>
                </a:solidFill>
              </a:rPr>
              <a:t>dugotrajne infekcije koje nastaju kada se ne dođe do eliminacije patogena iz organizma posle primarne </a:t>
            </a:r>
            <a:r>
              <a:rPr lang="sr-Latn-RS" sz="2800" dirty="0" smtClean="0">
                <a:solidFill>
                  <a:srgbClr val="7030A0"/>
                </a:solidFill>
              </a:rPr>
              <a:t>infekcije</a:t>
            </a:r>
            <a:endParaRPr lang="en-US" sz="2800" dirty="0" smtClean="0">
              <a:solidFill>
                <a:srgbClr val="7030A0"/>
              </a:solidFill>
            </a:endParaRPr>
          </a:p>
          <a:p>
            <a:pPr eaLnBrk="1" hangingPunct="1">
              <a:buClr>
                <a:srgbClr val="FF7C80"/>
              </a:buClr>
              <a:buFont typeface="Arial" pitchFamily="34" charset="0"/>
              <a:buChar char="•"/>
              <a:defRPr/>
            </a:pPr>
            <a:r>
              <a:rPr lang="sl-SI" sz="2800" dirty="0" smtClean="0">
                <a:solidFill>
                  <a:srgbClr val="7030A0"/>
                </a:solidFill>
              </a:rPr>
              <a:t>nema </a:t>
            </a:r>
            <a:r>
              <a:rPr lang="sl-SI" sz="2800" dirty="0" smtClean="0">
                <a:solidFill>
                  <a:srgbClr val="7030A0"/>
                </a:solidFill>
              </a:rPr>
              <a:t>ispoljenih znakova bolesti niti imunske reakcije</a:t>
            </a:r>
          </a:p>
        </p:txBody>
      </p:sp>
    </p:spTree>
    <p:extLst>
      <p:ext uri="{BB962C8B-B14F-4D97-AF65-F5344CB8AC3E}">
        <p14:creationId xmlns:p14="http://schemas.microsoft.com/office/powerpoint/2010/main" val="32743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152401" y="1600200"/>
            <a:ext cx="5562600" cy="4495800"/>
          </a:xfrm>
        </p:spPr>
        <p:txBody>
          <a:bodyPr/>
          <a:lstStyle/>
          <a:p>
            <a:pPr eaLnBrk="1" hangingPunct="1"/>
            <a:r>
              <a:rPr lang="sr-Latn-RS" sz="2000" dirty="0" smtClean="0"/>
              <a:t>Perzistentne </a:t>
            </a:r>
            <a:r>
              <a:rPr lang="sr-Latn-RS" sz="2000" dirty="0" smtClean="0"/>
              <a:t>infekcije traju doživotno, </a:t>
            </a:r>
            <a:r>
              <a:rPr lang="en-US" sz="2000" dirty="0" err="1" smtClean="0"/>
              <a:t>patogen</a:t>
            </a:r>
            <a:r>
              <a:rPr lang="en-US" sz="2000" dirty="0" smtClean="0"/>
              <a:t> se</a:t>
            </a:r>
            <a:r>
              <a:rPr lang="sr-Latn-RS" sz="2000" dirty="0" smtClean="0"/>
              <a:t> </a:t>
            </a:r>
            <a:r>
              <a:rPr lang="sr-Latn-RS" sz="2000" dirty="0" smtClean="0"/>
              <a:t>ograničeno umnožava ili perzistira u vidu </a:t>
            </a:r>
            <a:r>
              <a:rPr lang="sr-Latn-RS" sz="2000" dirty="0" smtClean="0"/>
              <a:t>nukleinske </a:t>
            </a:r>
            <a:r>
              <a:rPr lang="sr-Latn-RS" sz="2000" dirty="0" smtClean="0"/>
              <a:t>kiseline</a:t>
            </a:r>
          </a:p>
          <a:p>
            <a:pPr eaLnBrk="1" hangingPunct="1"/>
            <a:r>
              <a:rPr lang="sr-Latn-RS" sz="2000" dirty="0" smtClean="0"/>
              <a:t>Dve </a:t>
            </a:r>
            <a:r>
              <a:rPr lang="sr-Latn-RS" sz="2000" dirty="0" smtClean="0"/>
              <a:t>grupe: </a:t>
            </a:r>
            <a:r>
              <a:rPr lang="sr-Latn-RS" sz="2000" b="1" dirty="0" smtClean="0">
                <a:solidFill>
                  <a:schemeClr val="accent1"/>
                </a:solidFill>
              </a:rPr>
              <a:t>produktivne</a:t>
            </a:r>
            <a:r>
              <a:rPr lang="sr-Latn-RS" sz="2000" b="1" dirty="0" smtClean="0"/>
              <a:t> i </a:t>
            </a:r>
            <a:r>
              <a:rPr lang="sr-Latn-RS" sz="2000" b="1" dirty="0" smtClean="0">
                <a:solidFill>
                  <a:schemeClr val="accent1"/>
                </a:solidFill>
              </a:rPr>
              <a:t>neproduktivne (latentne) </a:t>
            </a:r>
            <a:r>
              <a:rPr lang="sr-Latn-RS" sz="2000" dirty="0" smtClean="0"/>
              <a:t>infekcije</a:t>
            </a:r>
            <a:endParaRPr lang="sr-Latn-RS" sz="2000" dirty="0" smtClean="0"/>
          </a:p>
          <a:p>
            <a:pPr eaLnBrk="1" hangingPunct="1"/>
            <a:r>
              <a:rPr lang="sr-Latn-RS" sz="2000" dirty="0" smtClean="0"/>
              <a:t>Produktivne - r</a:t>
            </a:r>
            <a:r>
              <a:rPr lang="en-US" sz="2000" dirty="0" err="1" smtClean="0"/>
              <a:t>eplikacij</a:t>
            </a:r>
            <a:r>
              <a:rPr lang="sr-Latn-RS" sz="2000" dirty="0" smtClean="0"/>
              <a:t>a</a:t>
            </a:r>
            <a:r>
              <a:rPr lang="en-US" sz="2000" dirty="0" smtClean="0"/>
              <a:t> </a:t>
            </a:r>
            <a:r>
              <a:rPr lang="en-US" sz="2000" dirty="0" err="1" smtClean="0"/>
              <a:t>virusa</a:t>
            </a:r>
            <a:r>
              <a:rPr lang="sr-Latn-RS" sz="2000" dirty="0" smtClean="0"/>
              <a:t> </a:t>
            </a:r>
            <a:r>
              <a:rPr lang="en-US" sz="2000" dirty="0" smtClean="0"/>
              <a:t>i </a:t>
            </a:r>
            <a:r>
              <a:rPr lang="en-US" sz="2000" dirty="0" err="1" smtClean="0"/>
              <a:t>napuštanje</a:t>
            </a:r>
            <a:r>
              <a:rPr lang="en-US" sz="2000" dirty="0" smtClean="0"/>
              <a:t> </a:t>
            </a:r>
            <a:r>
              <a:rPr lang="en-US" sz="2000" dirty="0" err="1" smtClean="0"/>
              <a:t>ćelija</a:t>
            </a:r>
            <a:r>
              <a:rPr lang="en-US" sz="2000" dirty="0" smtClean="0"/>
              <a:t> </a:t>
            </a:r>
            <a:r>
              <a:rPr lang="en-US" sz="2000" dirty="0" err="1" smtClean="0"/>
              <a:t>često</a:t>
            </a:r>
            <a:r>
              <a:rPr lang="en-US" sz="2000" dirty="0" smtClean="0"/>
              <a:t> </a:t>
            </a:r>
            <a:r>
              <a:rPr lang="sr-Latn-RS" sz="2000" dirty="0" smtClean="0"/>
              <a:t>bez</a:t>
            </a:r>
            <a:r>
              <a:rPr lang="en-US" sz="2000" dirty="0" smtClean="0"/>
              <a:t> </a:t>
            </a:r>
            <a:r>
              <a:rPr lang="en-US" sz="2000" dirty="0" err="1" smtClean="0"/>
              <a:t>simptoma</a:t>
            </a:r>
            <a:r>
              <a:rPr lang="en-US" sz="2000" dirty="0" smtClean="0"/>
              <a:t> </a:t>
            </a:r>
            <a:r>
              <a:rPr lang="en-US" sz="2000" dirty="0" err="1" smtClean="0"/>
              <a:t>oboljenja</a:t>
            </a:r>
            <a:r>
              <a:rPr lang="en-US" sz="2000" dirty="0" smtClean="0"/>
              <a:t>,</a:t>
            </a:r>
            <a:r>
              <a:rPr lang="sr-Latn-RS" sz="2000" dirty="0" smtClean="0"/>
              <a:t> a kod nekih infekcija </a:t>
            </a:r>
            <a:r>
              <a:rPr lang="en-US" sz="2000" dirty="0" smtClean="0"/>
              <a:t>se </a:t>
            </a:r>
            <a:r>
              <a:rPr lang="en-US" sz="2000" dirty="0" err="1" smtClean="0"/>
              <a:t>kasnije</a:t>
            </a:r>
            <a:r>
              <a:rPr lang="en-US" sz="2000" dirty="0" smtClean="0"/>
              <a:t> u </a:t>
            </a:r>
            <a:r>
              <a:rPr lang="en-US" sz="2000" dirty="0" err="1" smtClean="0"/>
              <a:t>životu</a:t>
            </a:r>
            <a:r>
              <a:rPr lang="en-US" sz="2000" dirty="0" smtClean="0"/>
              <a:t> </a:t>
            </a:r>
            <a:r>
              <a:rPr lang="en-US" sz="2000" dirty="0" err="1" smtClean="0"/>
              <a:t>jedinke</a:t>
            </a:r>
            <a:r>
              <a:rPr lang="en-US" sz="2000" dirty="0" smtClean="0"/>
              <a:t> </a:t>
            </a:r>
            <a:r>
              <a:rPr lang="en-US" sz="2000" dirty="0" err="1" smtClean="0"/>
              <a:t>mogu</a:t>
            </a:r>
            <a:r>
              <a:rPr lang="en-US" sz="2000" dirty="0" smtClean="0"/>
              <a:t> </a:t>
            </a:r>
            <a:r>
              <a:rPr lang="en-US" sz="2000" dirty="0" err="1" smtClean="0"/>
              <a:t>ispoljiti</a:t>
            </a:r>
            <a:r>
              <a:rPr lang="en-US" sz="2000" dirty="0" smtClean="0"/>
              <a:t> </a:t>
            </a:r>
            <a:r>
              <a:rPr lang="en-US" sz="2000" dirty="0" err="1" smtClean="0"/>
              <a:t>znaci</a:t>
            </a:r>
            <a:r>
              <a:rPr lang="en-US" sz="2000" dirty="0" smtClean="0"/>
              <a:t> </a:t>
            </a:r>
            <a:r>
              <a:rPr lang="en-US" sz="2000" dirty="0" err="1" smtClean="0"/>
              <a:t>bolesti</a:t>
            </a:r>
            <a:r>
              <a:rPr lang="en-US" sz="2000" dirty="0" smtClean="0"/>
              <a:t>.</a:t>
            </a:r>
            <a:endParaRPr lang="sr-Latn-RS" sz="2000" dirty="0" smtClean="0"/>
          </a:p>
          <a:p>
            <a:pPr eaLnBrk="1" hangingPunct="1"/>
            <a:r>
              <a:rPr lang="en-US" sz="2000" dirty="0" err="1" smtClean="0"/>
              <a:t>Latentne</a:t>
            </a:r>
            <a:r>
              <a:rPr lang="en-US" sz="2000" dirty="0" smtClean="0"/>
              <a:t> (</a:t>
            </a:r>
            <a:r>
              <a:rPr lang="en-US" sz="2000" dirty="0" err="1" smtClean="0"/>
              <a:t>neproduktivne</a:t>
            </a:r>
            <a:r>
              <a:rPr lang="en-US" sz="2000" dirty="0" smtClean="0"/>
              <a:t>) </a:t>
            </a:r>
            <a:r>
              <a:rPr lang="sr-Latn-RS" sz="2000" dirty="0" smtClean="0"/>
              <a:t>- </a:t>
            </a:r>
            <a:r>
              <a:rPr lang="en-US" sz="2000" dirty="0" err="1" smtClean="0"/>
              <a:t>stalno</a:t>
            </a:r>
            <a:r>
              <a:rPr lang="en-US" sz="2000" dirty="0" smtClean="0"/>
              <a:t> </a:t>
            </a:r>
            <a:r>
              <a:rPr lang="en-US" sz="2000" dirty="0" err="1" smtClean="0"/>
              <a:t>prisustvo</a:t>
            </a:r>
            <a:r>
              <a:rPr lang="en-US" sz="2000" dirty="0" smtClean="0"/>
              <a:t> </a:t>
            </a:r>
            <a:r>
              <a:rPr lang="en-US" sz="2000" dirty="0" err="1" smtClean="0"/>
              <a:t>virusnog</a:t>
            </a:r>
            <a:r>
              <a:rPr lang="sr-Latn-RS" sz="2000" dirty="0" smtClean="0"/>
              <a:t> </a:t>
            </a:r>
            <a:r>
              <a:rPr lang="en-US" sz="2000" dirty="0" err="1" smtClean="0"/>
              <a:t>genoma</a:t>
            </a:r>
            <a:r>
              <a:rPr lang="en-US" sz="2000" dirty="0" smtClean="0"/>
              <a:t> u </a:t>
            </a:r>
            <a:r>
              <a:rPr lang="en-US" sz="2000" dirty="0" err="1" smtClean="0"/>
              <a:t>inficiranim</a:t>
            </a:r>
            <a:r>
              <a:rPr lang="en-US" sz="2000" dirty="0" smtClean="0"/>
              <a:t> </a:t>
            </a:r>
            <a:r>
              <a:rPr lang="en-US" sz="2000" dirty="0" err="1" smtClean="0"/>
              <a:t>ćelijama</a:t>
            </a:r>
            <a:r>
              <a:rPr lang="sr-Latn-RS" sz="2000" dirty="0" smtClean="0"/>
              <a:t>, a inf. virioni se formiraju prilikom reaktivacije virusa u stresnim/imunosupresivnim </a:t>
            </a:r>
            <a:r>
              <a:rPr lang="sr-Latn-RS" sz="2000" dirty="0" smtClean="0"/>
              <a:t>okolnostima</a:t>
            </a:r>
            <a:endParaRPr lang="en-US" sz="2000" dirty="0" smtClean="0"/>
          </a:p>
          <a:p>
            <a:pPr eaLnBrk="1" hangingPunct="1"/>
            <a:endParaRPr lang="sr-Latn-RS" sz="2000" dirty="0" smtClean="0"/>
          </a:p>
          <a:p>
            <a:pPr eaLnBrk="1" hangingPunct="1"/>
            <a:endParaRPr lang="sr-Latn-RS" sz="2000" dirty="0" smtClean="0"/>
          </a:p>
          <a:p>
            <a:pPr eaLnBrk="1" hangingPunct="1"/>
            <a:endParaRPr lang="sr-Latn-RS" sz="2000" dirty="0" smtClean="0"/>
          </a:p>
          <a:p>
            <a:pPr eaLnBrk="1" hangingPunct="1"/>
            <a:endParaRPr lang="sr-Latn-RS" sz="2000" b="1" dirty="0" smtClean="0"/>
          </a:p>
          <a:p>
            <a:pPr eaLnBrk="1" hangingPunct="1"/>
            <a:endParaRPr lang="sr-Latn-RS" sz="2000" b="1" dirty="0" smtClean="0"/>
          </a:p>
          <a:p>
            <a:pPr eaLnBrk="1" hangingPunct="1"/>
            <a:endParaRPr lang="sr-Latn-RS" sz="2000" dirty="0" smtClean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771" y="228600"/>
            <a:ext cx="8893629" cy="735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w Cen MT" pitchFamily="34" charset="0"/>
              </a:defRPr>
            </a:lvl9pPr>
          </a:lstStyle>
          <a:p>
            <a:pPr eaLnBrk="1" hangingPunct="1">
              <a:defRPr/>
            </a:pPr>
            <a:r>
              <a:rPr lang="sl-SI" sz="3600" dirty="0" smtClean="0"/>
              <a:t>	</a:t>
            </a:r>
            <a:r>
              <a:rPr lang="sl-SI" sz="3200" b="1" dirty="0" smtClean="0">
                <a:solidFill>
                  <a:srgbClr val="FF7C80"/>
                </a:solidFill>
              </a:rPr>
              <a:t>Podela prema pojavi i trajanju infekcije</a:t>
            </a:r>
            <a:endParaRPr lang="en-US" sz="3200" b="1" dirty="0" smtClean="0">
              <a:solidFill>
                <a:srgbClr val="FF7C8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732" y="1600200"/>
            <a:ext cx="2794668" cy="500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86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ndrea\Desktop\Untitled-1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9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629400" cy="762000"/>
          </a:xfrm>
        </p:spPr>
        <p:txBody>
          <a:bodyPr/>
          <a:lstStyle/>
          <a:p>
            <a:pPr eaLnBrk="1" hangingPunct="1"/>
            <a:r>
              <a:rPr lang="sl-SI" sz="3600" b="1" dirty="0" smtClean="0"/>
              <a:t>	</a:t>
            </a:r>
            <a:r>
              <a:rPr lang="sl-SI" sz="3600" b="1" dirty="0" smtClean="0">
                <a:solidFill>
                  <a:srgbClr val="FF7C80"/>
                </a:solidFill>
              </a:rPr>
              <a:t>Vrste infekcija</a:t>
            </a:r>
            <a:endParaRPr lang="en-US" sz="3600" b="1" dirty="0" smtClean="0">
              <a:solidFill>
                <a:srgbClr val="FF7C80"/>
              </a:solidFill>
            </a:endParaRPr>
          </a:p>
        </p:txBody>
      </p:sp>
      <p:sp>
        <p:nvSpPr>
          <p:cNvPr id="890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752600"/>
            <a:ext cx="8686800" cy="4989513"/>
          </a:xfrm>
        </p:spPr>
        <p:txBody>
          <a:bodyPr/>
          <a:lstStyle/>
          <a:p>
            <a:pPr eaLnBrk="1" hangingPunct="1">
              <a:buClr>
                <a:srgbClr val="FF7C80"/>
              </a:buClr>
            </a:pPr>
            <a:r>
              <a:rPr lang="sl-SI" sz="2800" b="1" dirty="0" smtClean="0">
                <a:solidFill>
                  <a:srgbClr val="7030A0"/>
                </a:solidFill>
              </a:rPr>
              <a:t>Bakterijemija/ viremija  </a:t>
            </a:r>
            <a:r>
              <a:rPr lang="sl-SI" sz="2800" dirty="0" smtClean="0">
                <a:solidFill>
                  <a:srgbClr val="7030A0"/>
                </a:solidFill>
              </a:rPr>
              <a:t>- prodiranje bakterija odnosno virusa u krv, koja im služi kao transportna sredina</a:t>
            </a:r>
          </a:p>
          <a:p>
            <a:pPr eaLnBrk="1" hangingPunct="1">
              <a:buClr>
                <a:srgbClr val="FF7C80"/>
              </a:buClr>
            </a:pPr>
            <a:r>
              <a:rPr lang="sl-SI" sz="2800" b="1" dirty="0" smtClean="0">
                <a:solidFill>
                  <a:srgbClr val="7030A0"/>
                </a:solidFill>
              </a:rPr>
              <a:t>Septikemija ili sepsa </a:t>
            </a:r>
            <a:r>
              <a:rPr lang="sl-SI" sz="2800" dirty="0" smtClean="0">
                <a:solidFill>
                  <a:srgbClr val="7030A0"/>
                </a:solidFill>
              </a:rPr>
              <a:t>– prodiranje i razmnožavanje mikroorganizma u krvi </a:t>
            </a:r>
          </a:p>
          <a:p>
            <a:pPr eaLnBrk="1" hangingPunct="1">
              <a:buClr>
                <a:srgbClr val="FF7C80"/>
              </a:buClr>
            </a:pPr>
            <a:r>
              <a:rPr lang="sl-SI" sz="2800" b="1" dirty="0" smtClean="0">
                <a:solidFill>
                  <a:srgbClr val="7030A0"/>
                </a:solidFill>
              </a:rPr>
              <a:t>Toksemija </a:t>
            </a:r>
            <a:r>
              <a:rPr lang="sl-SI" sz="2800" dirty="0" smtClean="0">
                <a:solidFill>
                  <a:srgbClr val="7030A0"/>
                </a:solidFill>
              </a:rPr>
              <a:t> - mikroorganizam se razmnožava lokalno u tkivu a izlučuje toksine koje se šire u organizmu</a:t>
            </a:r>
          </a:p>
          <a:p>
            <a:pPr eaLnBrk="1" hangingPunct="1">
              <a:buClr>
                <a:srgbClr val="FF7C80"/>
              </a:buClr>
            </a:pPr>
            <a:r>
              <a:rPr lang="sl-SI" sz="2800" b="1" dirty="0" smtClean="0">
                <a:solidFill>
                  <a:srgbClr val="7030A0"/>
                </a:solidFill>
              </a:rPr>
              <a:t>Intoksikacija</a:t>
            </a:r>
            <a:r>
              <a:rPr lang="sl-SI" sz="2800" dirty="0" smtClean="0">
                <a:solidFill>
                  <a:srgbClr val="7030A0"/>
                </a:solidFill>
              </a:rPr>
              <a:t> – unošenje u organizam toksina koje su </a:t>
            </a:r>
            <a:r>
              <a:rPr lang="sl-SI" sz="2800" dirty="0" smtClean="0">
                <a:solidFill>
                  <a:srgbClr val="7030A0"/>
                </a:solidFill>
              </a:rPr>
              <a:t>mikroorganizmi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</a:rPr>
              <a:t>sintetisali</a:t>
            </a:r>
            <a:endParaRPr lang="en-US" sz="2800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629400" cy="1143000"/>
          </a:xfrm>
        </p:spPr>
        <p:txBody>
          <a:bodyPr/>
          <a:lstStyle/>
          <a:p>
            <a:pPr eaLnBrk="1" hangingPunct="1"/>
            <a:r>
              <a:rPr lang="sl-SI" sz="3600" b="1" dirty="0" smtClean="0"/>
              <a:t>	</a:t>
            </a:r>
            <a:r>
              <a:rPr lang="sl-SI" sz="3600" b="1" dirty="0" smtClean="0">
                <a:solidFill>
                  <a:srgbClr val="FF7C80"/>
                </a:solidFill>
              </a:rPr>
              <a:t>Vrste infekcija</a:t>
            </a:r>
            <a:endParaRPr lang="en-US" sz="3600" b="1" dirty="0" smtClean="0">
              <a:solidFill>
                <a:srgbClr val="FF7C80"/>
              </a:solidFill>
            </a:endParaRPr>
          </a:p>
        </p:txBody>
      </p:sp>
      <p:sp>
        <p:nvSpPr>
          <p:cNvPr id="911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5669" y="1510973"/>
            <a:ext cx="8497888" cy="2832427"/>
          </a:xfrm>
        </p:spPr>
        <p:txBody>
          <a:bodyPr/>
          <a:lstStyle/>
          <a:p>
            <a:pPr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rgbClr val="FF7C80"/>
                </a:solidFill>
              </a:rPr>
              <a:t>Superinfekcija </a:t>
            </a:r>
            <a:r>
              <a:rPr lang="sl-SI" sz="2800" dirty="0" smtClean="0"/>
              <a:t>– pojava kada se organizam tokom infekcije ponovo inficira istim uzročnikom</a:t>
            </a:r>
          </a:p>
          <a:p>
            <a:pPr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rgbClr val="FF7C80"/>
                </a:solidFill>
              </a:rPr>
              <a:t>Reinfekcija </a:t>
            </a:r>
            <a:r>
              <a:rPr lang="sl-SI" sz="2800" dirty="0" smtClean="0"/>
              <a:t>– kada organizam preboli neku infekciju pa se naknadno inficira istim uzročnikom</a:t>
            </a:r>
          </a:p>
          <a:p>
            <a:pPr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rgbClr val="FF7C80"/>
                </a:solidFill>
              </a:rPr>
              <a:t>Recidiv </a:t>
            </a:r>
            <a:r>
              <a:rPr lang="sl-SI" sz="2800" dirty="0" smtClean="0"/>
              <a:t>- povratak simptoma iste bolesti</a:t>
            </a:r>
          </a:p>
        </p:txBody>
      </p:sp>
    </p:spTree>
    <p:extLst>
      <p:ext uri="{BB962C8B-B14F-4D97-AF65-F5344CB8AC3E}">
        <p14:creationId xmlns:p14="http://schemas.microsoft.com/office/powerpoint/2010/main" val="400716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1143000" y="-16747"/>
            <a:ext cx="7055380" cy="1400530"/>
          </a:xfrm>
        </p:spPr>
        <p:txBody>
          <a:bodyPr/>
          <a:lstStyle/>
          <a:p>
            <a:r>
              <a:rPr lang="sr-Latn-CS" sz="3600" b="1" dirty="0" smtClean="0">
                <a:solidFill>
                  <a:srgbClr val="FF7C80"/>
                </a:solidFill>
              </a:rPr>
              <a:t>Ishod infekcije</a:t>
            </a:r>
            <a:endParaRPr lang="en-US" sz="3600" b="1" dirty="0" smtClean="0">
              <a:solidFill>
                <a:srgbClr val="FF7C8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362200"/>
            <a:ext cx="8229600" cy="4572000"/>
          </a:xfrm>
        </p:spPr>
        <p:txBody>
          <a:bodyPr/>
          <a:lstStyle/>
          <a:p>
            <a:pPr marL="514350" indent="-514350">
              <a:buClr>
                <a:srgbClr val="FF7C80"/>
              </a:buClr>
              <a:buFont typeface="Arial" pitchFamily="34" charset="0"/>
              <a:buAutoNum type="arabicPeriod"/>
              <a:defRPr/>
            </a:pPr>
            <a:r>
              <a:rPr lang="sr-Latn-CS" b="1" dirty="0" smtClean="0">
                <a:solidFill>
                  <a:schemeClr val="accent1"/>
                </a:solidFill>
              </a:rPr>
              <a:t>Prezdravljenje i eliminisanje uzročnika iz organizma</a:t>
            </a:r>
          </a:p>
          <a:p>
            <a:pPr marL="514350" indent="-514350">
              <a:buClr>
                <a:srgbClr val="FF7C80"/>
              </a:buClr>
              <a:buFont typeface="Arial" pitchFamily="34" charset="0"/>
              <a:buAutoNum type="arabicPeriod"/>
              <a:defRPr/>
            </a:pPr>
            <a:r>
              <a:rPr lang="sr-Latn-CS" b="1" dirty="0" smtClean="0">
                <a:solidFill>
                  <a:schemeClr val="accent1"/>
                </a:solidFill>
              </a:rPr>
              <a:t>Prelazak u hronični oblik kada se uspostavlja i </a:t>
            </a:r>
            <a:r>
              <a:rPr lang="sr-Latn-CS" b="1" dirty="0" smtClean="0">
                <a:solidFill>
                  <a:schemeClr val="accent1"/>
                </a:solidFill>
              </a:rPr>
              <a:t>kliconoštvo</a:t>
            </a:r>
            <a:endParaRPr lang="sr-Latn-CS" b="1" dirty="0" smtClean="0">
              <a:solidFill>
                <a:schemeClr val="accent1"/>
              </a:solidFill>
            </a:endParaRPr>
          </a:p>
          <a:p>
            <a:pPr marL="514350" indent="-514350">
              <a:buClr>
                <a:srgbClr val="FF7C80"/>
              </a:buClr>
              <a:buFont typeface="Arial" pitchFamily="34" charset="0"/>
              <a:buAutoNum type="arabicPeriod"/>
              <a:defRPr/>
            </a:pPr>
            <a:r>
              <a:rPr lang="sr-Latn-CS" b="1" dirty="0" smtClean="0">
                <a:solidFill>
                  <a:schemeClr val="accent1"/>
                </a:solidFill>
              </a:rPr>
              <a:t>Uginuće inficiranog organizma</a:t>
            </a:r>
          </a:p>
          <a:p>
            <a:pPr>
              <a:buFont typeface="Arial" pitchFamily="34" charset="0"/>
              <a:buNone/>
              <a:defRPr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5446713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Izvor ili rezervoar infekcije</a:t>
            </a:r>
          </a:p>
          <a:p>
            <a:pPr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Priroda</a:t>
            </a:r>
          </a:p>
          <a:p>
            <a:pPr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Životinje, ljudi</a:t>
            </a:r>
          </a:p>
          <a:p>
            <a:pPr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Kliconoštvo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Aktivni kliconoša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Rekonvalescentni kliconoša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Zdrave kliconoše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Inkubacijske kliconoše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Pasivni kliconoša</a:t>
            </a:r>
          </a:p>
          <a:p>
            <a:pPr eaLnBrk="1" hangingPunct="1"/>
            <a:endParaRPr lang="en-US" sz="2800" dirty="0" smtClean="0">
              <a:solidFill>
                <a:schemeClr val="accent1"/>
              </a:solidFill>
            </a:endParaRPr>
          </a:p>
        </p:txBody>
      </p:sp>
      <p:pic>
        <p:nvPicPr>
          <p:cNvPr id="93187" name="Picture 4" descr="Ovce i jagnja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2600" y="2057400"/>
            <a:ext cx="3162300" cy="1897063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762000" y="381000"/>
            <a:ext cx="42672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r-Latn-CS" sz="3200" b="1" dirty="0">
                <a:solidFill>
                  <a:srgbClr val="FF7C80"/>
                </a:solidFill>
                <a:latin typeface="+mn-lt"/>
                <a:cs typeface="Arial" pitchFamily="34" charset="0"/>
              </a:rPr>
              <a:t>Izvori infekcije</a:t>
            </a:r>
            <a:endParaRPr lang="en-US" sz="3200" b="1" dirty="0">
              <a:solidFill>
                <a:srgbClr val="FF7C80"/>
              </a:solidFill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0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8537" y="359604"/>
            <a:ext cx="5478463" cy="7119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l-SI" dirty="0" smtClean="0"/>
              <a:t>	</a:t>
            </a:r>
            <a:r>
              <a:rPr lang="sl-SI" sz="3200" b="1" dirty="0" smtClean="0">
                <a:solidFill>
                  <a:srgbClr val="FF7C80"/>
                </a:solidFill>
              </a:rPr>
              <a:t>Načini širenja infekcije</a:t>
            </a:r>
            <a:endParaRPr lang="en-US" sz="3200" b="1" dirty="0" smtClean="0">
              <a:solidFill>
                <a:srgbClr val="FF7C80"/>
              </a:solidFill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257800" cy="4114800"/>
          </a:xfrm>
        </p:spPr>
        <p:txBody>
          <a:bodyPr/>
          <a:lstStyle/>
          <a:p>
            <a:pPr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Kontakt – </a:t>
            </a:r>
            <a:r>
              <a:rPr lang="sl-SI" sz="2400" dirty="0" smtClean="0">
                <a:solidFill>
                  <a:schemeClr val="accent1"/>
                </a:solidFill>
              </a:rPr>
              <a:t>direktan ili indirektan</a:t>
            </a:r>
          </a:p>
          <a:p>
            <a:pPr lvl="1">
              <a:buClr>
                <a:srgbClr val="FF7C80"/>
              </a:buClr>
            </a:pPr>
            <a:r>
              <a:rPr lang="sl-SI" sz="2200" dirty="0" smtClean="0">
                <a:solidFill>
                  <a:schemeClr val="accent1"/>
                </a:solidFill>
              </a:rPr>
              <a:t>Kapljična infekcija- </a:t>
            </a:r>
            <a:r>
              <a:rPr lang="sl-SI" dirty="0" smtClean="0">
                <a:solidFill>
                  <a:schemeClr val="accent1"/>
                </a:solidFill>
              </a:rPr>
              <a:t>aerogeni put</a:t>
            </a:r>
          </a:p>
          <a:p>
            <a:pPr eaLnBrk="1" hangingPunct="1">
              <a:buClr>
                <a:srgbClr val="FF7C80"/>
              </a:buClr>
            </a:pPr>
            <a:r>
              <a:rPr lang="sl-SI" sz="2800" dirty="0" smtClean="0">
                <a:solidFill>
                  <a:schemeClr val="accent1"/>
                </a:solidFill>
              </a:rPr>
              <a:t>Vektori</a:t>
            </a:r>
            <a:endParaRPr lang="en-US" sz="2800" dirty="0" smtClean="0">
              <a:solidFill>
                <a:schemeClr val="accent1"/>
              </a:solidFill>
            </a:endParaRPr>
          </a:p>
        </p:txBody>
      </p:sp>
      <p:pic>
        <p:nvPicPr>
          <p:cNvPr id="97284" name="Picture 4" descr="Brama 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886200"/>
            <a:ext cx="5715000" cy="2586038"/>
          </a:xfrm>
          <a:noFill/>
        </p:spPr>
      </p:pic>
      <p:pic>
        <p:nvPicPr>
          <p:cNvPr id="97285" name="Picture 6" descr="Krpelj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72200" y="1981200"/>
            <a:ext cx="2590800" cy="1604963"/>
          </a:xfrm>
          <a:noFill/>
        </p:spPr>
      </p:pic>
      <p:pic>
        <p:nvPicPr>
          <p:cNvPr id="97286" name="Picture 5" descr="mosqui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495800"/>
            <a:ext cx="2157413" cy="151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arm Health Online – Animal Health and Welfare Knowledge Hub – Border  Dise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"/>
            <a:ext cx="7772400" cy="4897438"/>
          </a:xfrm>
        </p:spPr>
        <p:txBody>
          <a:bodyPr/>
          <a:lstStyle/>
          <a:p>
            <a:pPr eaLnBrk="1" hangingPunct="1">
              <a:defRPr/>
            </a:pPr>
            <a:r>
              <a:rPr lang="sr-Latn-CS" sz="2400" b="1" dirty="0" smtClean="0">
                <a:solidFill>
                  <a:srgbClr val="002060"/>
                </a:solidFill>
                <a:latin typeface="Tw Cen MT" pitchFamily="34" charset="0"/>
              </a:rPr>
              <a:t>Infektivni agensi: plesni, kvasci, b</a:t>
            </a:r>
            <a:r>
              <a:rPr lang="en-US" sz="2400" b="1" dirty="0" smtClean="0">
                <a:solidFill>
                  <a:srgbClr val="002060"/>
                </a:solidFill>
                <a:latin typeface="Tw Cen MT" pitchFamily="34" charset="0"/>
              </a:rPr>
              <a:t>a</a:t>
            </a:r>
            <a:r>
              <a:rPr lang="sr-Latn-CS" sz="2400" b="1" dirty="0" smtClean="0">
                <a:solidFill>
                  <a:srgbClr val="002060"/>
                </a:solidFill>
                <a:latin typeface="Tw Cen MT" pitchFamily="34" charset="0"/>
              </a:rPr>
              <a:t>kterije, protozoe, rikecije, hlamidije, virusi</a:t>
            </a:r>
            <a:r>
              <a:rPr lang="en-US" sz="2400" b="1" dirty="0" smtClean="0">
                <a:solidFill>
                  <a:srgbClr val="002060"/>
                </a:solidFill>
                <a:latin typeface="Tw Cen MT" pitchFamily="34" charset="0"/>
              </a:rPr>
              <a:t>..</a:t>
            </a:r>
            <a:endParaRPr lang="sr-Latn-CS" sz="2400" b="1" dirty="0" smtClean="0">
              <a:solidFill>
                <a:srgbClr val="002060"/>
              </a:solidFill>
              <a:latin typeface="Tw Cen MT" pitchFamily="34" charset="0"/>
            </a:endParaRPr>
          </a:p>
          <a:p>
            <a:pPr eaLnBrk="1" hangingPunct="1">
              <a:defRPr/>
            </a:pPr>
            <a:r>
              <a:rPr lang="sr-Latn-CS" sz="2400" b="1" dirty="0" smtClean="0">
                <a:solidFill>
                  <a:srgbClr val="002060"/>
                </a:solidFill>
                <a:latin typeface="Tw Cen MT" pitchFamily="34" charset="0"/>
              </a:rPr>
              <a:t>Dejstvo ovih agenasa – INFEKCIJ</a:t>
            </a:r>
            <a:r>
              <a:rPr lang="en-US" sz="2400" b="1" dirty="0" smtClean="0">
                <a:solidFill>
                  <a:srgbClr val="002060"/>
                </a:solidFill>
                <a:latin typeface="Tw Cen MT" pitchFamily="34" charset="0"/>
              </a:rPr>
              <a:t>A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r-Latn-CS" sz="2400" b="1" dirty="0" smtClean="0">
              <a:solidFill>
                <a:srgbClr val="002060"/>
              </a:solidFill>
              <a:latin typeface="Tw Cen MT" pitchFamily="34" charset="0"/>
            </a:endParaRPr>
          </a:p>
          <a:p>
            <a:pPr eaLnBrk="1" hangingPunct="1">
              <a:defRPr/>
            </a:pPr>
            <a:r>
              <a:rPr lang="sr-Latn-C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INFEKCIJA</a:t>
            </a:r>
            <a:r>
              <a:rPr lang="sr-Latn-C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itchFamily="34" charset="0"/>
              </a:rPr>
              <a:t> </a:t>
            </a:r>
            <a:r>
              <a:rPr lang="sr-Latn-CS" sz="2400" b="1" dirty="0" smtClean="0">
                <a:solidFill>
                  <a:srgbClr val="002060"/>
                </a:solidFill>
                <a:latin typeface="Tw Cen MT" pitchFamily="34" charset="0"/>
              </a:rPr>
              <a:t>– složeni proces koji obuhvata</a:t>
            </a:r>
            <a:r>
              <a:rPr lang="en-US" sz="2400" b="1" dirty="0" smtClean="0">
                <a:solidFill>
                  <a:srgbClr val="002060"/>
                </a:solidFill>
                <a:latin typeface="Tw Cen MT" pitchFamily="34" charset="0"/>
              </a:rPr>
              <a:t>: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2060"/>
              </a:solidFill>
              <a:latin typeface="Tw Cen MT" pitchFamily="34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04276"/>
            <a:ext cx="4802188" cy="270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0" name="Rectangle 2"/>
          <p:cNvSpPr>
            <a:spLocks noChangeArrowheads="1"/>
          </p:cNvSpPr>
          <p:nvPr/>
        </p:nvSpPr>
        <p:spPr bwMode="auto">
          <a:xfrm>
            <a:off x="0" y="2624078"/>
            <a:ext cx="43005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w Cen MT" pitchFamily="34" charset="0"/>
              </a:rPr>
              <a:t>P</a:t>
            </a:r>
            <a:r>
              <a:rPr lang="sr-Latn-CS" sz="2000" b="1" dirty="0">
                <a:solidFill>
                  <a:srgbClr val="002060"/>
                </a:solidFill>
                <a:latin typeface="Tw Cen MT" pitchFamily="34" charset="0"/>
              </a:rPr>
              <a:t>rodiranje mikroorganizama u organizam</a:t>
            </a:r>
            <a:endParaRPr lang="en-US" sz="2000" b="1" dirty="0">
              <a:solidFill>
                <a:srgbClr val="002060"/>
              </a:solidFill>
              <a:latin typeface="Tw Cen MT" pitchFamily="34" charset="0"/>
            </a:endParaRPr>
          </a:p>
          <a:p>
            <a:pPr marL="457200" indent="-457200" algn="ctr">
              <a:buFont typeface="Tahoma" charset="0"/>
              <a:buAutoNum type="arabicPeriod"/>
            </a:pPr>
            <a:endParaRPr lang="en-US" sz="2000" b="1" dirty="0">
              <a:solidFill>
                <a:srgbClr val="002060"/>
              </a:solidFill>
              <a:latin typeface="Tw Cen MT" pitchFamily="34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w Cen MT" pitchFamily="34" charset="0"/>
              </a:rPr>
              <a:t>R</a:t>
            </a:r>
            <a:r>
              <a:rPr lang="sr-Latn-CS" sz="2000" b="1" dirty="0">
                <a:solidFill>
                  <a:srgbClr val="002060"/>
                </a:solidFill>
                <a:latin typeface="Tw Cen MT" pitchFamily="34" charset="0"/>
              </a:rPr>
              <a:t>azmnožavanje u organizmu i stvaranje proizvoda koji izazivaju određene promene </a:t>
            </a:r>
            <a:endParaRPr lang="en-US" sz="2000" b="1" dirty="0">
              <a:solidFill>
                <a:srgbClr val="002060"/>
              </a:solidFill>
              <a:latin typeface="Tw Cen MT" pitchFamily="34" charset="0"/>
            </a:endParaRPr>
          </a:p>
          <a:p>
            <a:pPr marL="457200" indent="-457200" algn="ctr">
              <a:buFont typeface="Tahoma" charset="0"/>
              <a:buAutoNum type="arabicPeriod"/>
            </a:pPr>
            <a:endParaRPr lang="en-US" sz="2000" b="1" dirty="0">
              <a:solidFill>
                <a:srgbClr val="002060"/>
              </a:solidFill>
              <a:latin typeface="Tw Cen MT" pitchFamily="34" charset="0"/>
            </a:endParaRP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w Cen MT" pitchFamily="34" charset="0"/>
              </a:rPr>
              <a:t>R</a:t>
            </a:r>
            <a:r>
              <a:rPr lang="sr-Latn-CS" sz="2000" b="1" dirty="0">
                <a:solidFill>
                  <a:srgbClr val="002060"/>
                </a:solidFill>
                <a:latin typeface="Tw Cen MT" pitchFamily="34" charset="0"/>
              </a:rPr>
              <a:t>eagovanje organizma na dejstvo mikroorganizama</a:t>
            </a:r>
            <a:endParaRPr lang="en-US" sz="2000" b="1" dirty="0">
              <a:solidFill>
                <a:srgbClr val="002060"/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800" b="1" dirty="0" smtClean="0"/>
              <a:t>	</a:t>
            </a:r>
            <a:r>
              <a:rPr lang="sl-SI" sz="3600" b="1" dirty="0" smtClean="0">
                <a:solidFill>
                  <a:schemeClr val="accent1"/>
                </a:solidFill>
              </a:rPr>
              <a:t>Trougao infekcije</a:t>
            </a:r>
            <a:endParaRPr 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569368" y="2514600"/>
            <a:ext cx="3548063" cy="2227263"/>
          </a:xfrm>
          <a:prstGeom prst="triangle">
            <a:avLst>
              <a:gd name="adj" fmla="val 49995"/>
            </a:avLst>
          </a:prstGeom>
          <a:solidFill>
            <a:srgbClr val="FFFF99"/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81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609600" y="4547818"/>
            <a:ext cx="1760097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sl-SI" sz="2800" b="1" dirty="0">
                <a:solidFill>
                  <a:srgbClr val="7030A0"/>
                </a:solidFill>
                <a:latin typeface="+mj-lt"/>
              </a:rPr>
              <a:t>DOMAĆIN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6155453" y="4419600"/>
            <a:ext cx="304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r>
              <a:rPr lang="sl-SI" sz="2800" b="1" dirty="0">
                <a:solidFill>
                  <a:srgbClr val="7030A0"/>
                </a:solidFill>
                <a:latin typeface="+mj-lt"/>
              </a:rPr>
              <a:t>SPOLJAŠNJA SREDINA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3124200" y="3962400"/>
            <a:ext cx="2590800" cy="58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/>
            <a:r>
              <a:rPr lang="sl-SI" sz="3200" b="1" dirty="0">
                <a:solidFill>
                  <a:schemeClr val="accent1"/>
                </a:solidFill>
                <a:latin typeface="+mj-lt"/>
              </a:rPr>
              <a:t>INFEKCIJA</a:t>
            </a:r>
            <a:endParaRPr lang="en-US" sz="3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3276599" y="1818752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l-SI" sz="2800" dirty="0">
                <a:latin typeface="+mj-lt"/>
              </a:rPr>
              <a:t>     </a:t>
            </a:r>
            <a:r>
              <a:rPr lang="sl-SI" sz="2800" b="1" dirty="0">
                <a:solidFill>
                  <a:srgbClr val="7030A0"/>
                </a:solidFill>
                <a:latin typeface="+mj-lt"/>
              </a:rPr>
              <a:t>AGENS</a:t>
            </a:r>
            <a:endParaRPr lang="en-US" sz="28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84" y="4904398"/>
            <a:ext cx="1588294" cy="1791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55" y="5134971"/>
            <a:ext cx="2124869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56101"/>
            <a:ext cx="1919288" cy="191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06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429000" y="3398964"/>
            <a:ext cx="1600200" cy="6508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/>
            <a:endParaRPr lang="en-US" sz="3600" b="1" i="1">
              <a:solidFill>
                <a:srgbClr val="FF6600"/>
              </a:solidFill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827534" y="1823693"/>
            <a:ext cx="1107932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sl-SI" sz="2400" b="1" dirty="0">
                <a:solidFill>
                  <a:srgbClr val="CC00CC"/>
                </a:solidFill>
                <a:latin typeface="+mj-lt"/>
              </a:rPr>
              <a:t>AGENS</a:t>
            </a:r>
            <a:endParaRPr lang="en-US" sz="2400" b="1" dirty="0">
              <a:solidFill>
                <a:srgbClr val="CC00CC"/>
              </a:solidFill>
              <a:latin typeface="+mj-lt"/>
            </a:endParaRP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990600"/>
            <a:ext cx="3200400" cy="1939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sl-SI" sz="2400">
                <a:solidFill>
                  <a:srgbClr val="CC00CC"/>
                </a:solidFill>
                <a:latin typeface="+mj-lt"/>
              </a:rPr>
              <a:t>Patogenost</a:t>
            </a:r>
            <a:r>
              <a:rPr lang="en-US" sz="2400">
                <a:solidFill>
                  <a:srgbClr val="CC00CC"/>
                </a:solidFill>
                <a:latin typeface="+mj-lt"/>
              </a:rPr>
              <a:t/>
            </a:r>
            <a:br>
              <a:rPr lang="en-US" sz="2400">
                <a:solidFill>
                  <a:srgbClr val="CC00CC"/>
                </a:solidFill>
                <a:latin typeface="+mj-lt"/>
              </a:rPr>
            </a:br>
            <a:r>
              <a:rPr lang="sl-SI" sz="2400">
                <a:solidFill>
                  <a:srgbClr val="CC00CC"/>
                </a:solidFill>
                <a:latin typeface="+mj-lt"/>
              </a:rPr>
              <a:t>Virulencija</a:t>
            </a:r>
          </a:p>
          <a:p>
            <a:r>
              <a:rPr lang="sl-SI" sz="2400">
                <a:solidFill>
                  <a:srgbClr val="CC00CC"/>
                </a:solidFill>
                <a:latin typeface="+mj-lt"/>
              </a:rPr>
              <a:t>Infektivna doza</a:t>
            </a:r>
          </a:p>
          <a:p>
            <a:r>
              <a:rPr lang="sl-SI" sz="2400">
                <a:solidFill>
                  <a:srgbClr val="CC00CC"/>
                </a:solidFill>
                <a:latin typeface="+mj-lt"/>
              </a:rPr>
              <a:t>Otpornost u sredini</a:t>
            </a:r>
            <a:endParaRPr lang="en-US" sz="2400">
              <a:solidFill>
                <a:srgbClr val="CC00CC"/>
              </a:solidFill>
              <a:latin typeface="+mj-lt"/>
            </a:endParaRPr>
          </a:p>
          <a:p>
            <a:r>
              <a:rPr lang="sl-SI" sz="2400">
                <a:solidFill>
                  <a:srgbClr val="CC00CC"/>
                </a:solidFill>
                <a:latin typeface="+mj-lt"/>
              </a:rPr>
              <a:t>Osetljivost domaćina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533400" y="3352800"/>
            <a:ext cx="1676400" cy="462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sl-SI" sz="2400" b="1" dirty="0">
                <a:solidFill>
                  <a:srgbClr val="FFFF99"/>
                </a:solidFill>
                <a:latin typeface="+mj-lt"/>
              </a:rPr>
              <a:t>DOMAĆIN</a:t>
            </a:r>
            <a:endParaRPr lang="en-US" sz="2400" b="1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04800" y="3962400"/>
            <a:ext cx="3200400" cy="267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sl-SI" sz="2400" dirty="0">
                <a:solidFill>
                  <a:srgbClr val="FFFF99"/>
                </a:solidFill>
                <a:latin typeface="+mj-lt"/>
              </a:rPr>
              <a:t>Vrsta domaćina</a:t>
            </a:r>
          </a:p>
          <a:p>
            <a:r>
              <a:rPr lang="sl-SI" sz="2400" dirty="0">
                <a:solidFill>
                  <a:srgbClr val="FFFF99"/>
                </a:solidFill>
                <a:latin typeface="+mj-lt"/>
              </a:rPr>
              <a:t>Rasa</a:t>
            </a:r>
          </a:p>
          <a:p>
            <a:r>
              <a:rPr lang="sl-SI" sz="2400" dirty="0">
                <a:solidFill>
                  <a:srgbClr val="FFFF99"/>
                </a:solidFill>
                <a:latin typeface="+mj-lt"/>
              </a:rPr>
              <a:t>Starost</a:t>
            </a:r>
          </a:p>
          <a:p>
            <a:r>
              <a:rPr lang="sl-SI" sz="2400" dirty="0">
                <a:solidFill>
                  <a:srgbClr val="FFFF99"/>
                </a:solidFill>
                <a:latin typeface="+mj-lt"/>
              </a:rPr>
              <a:t>Pol</a:t>
            </a:r>
          </a:p>
          <a:p>
            <a:r>
              <a:rPr lang="sl-SI" sz="2400" dirty="0">
                <a:solidFill>
                  <a:srgbClr val="FFFF99"/>
                </a:solidFill>
                <a:latin typeface="+mj-lt"/>
              </a:rPr>
              <a:t>Genetski faktori</a:t>
            </a:r>
          </a:p>
          <a:p>
            <a:r>
              <a:rPr lang="sl-SI" sz="2400" dirty="0">
                <a:solidFill>
                  <a:srgbClr val="FFFF99"/>
                </a:solidFill>
                <a:latin typeface="+mj-lt"/>
              </a:rPr>
              <a:t>Fiziološki faktori</a:t>
            </a:r>
          </a:p>
          <a:p>
            <a:r>
              <a:rPr lang="sl-SI" sz="2400" dirty="0">
                <a:solidFill>
                  <a:srgbClr val="FFFF99"/>
                </a:solidFill>
                <a:latin typeface="+mj-lt"/>
              </a:rPr>
              <a:t>Imunokompenencija</a:t>
            </a:r>
            <a:endParaRPr lang="en-US" sz="2400" dirty="0">
              <a:solidFill>
                <a:srgbClr val="FFFF99"/>
              </a:solidFill>
              <a:latin typeface="+mj-lt"/>
            </a:endParaRP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419600" y="4721661"/>
            <a:ext cx="1885644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sl-SI" sz="2400" b="1" dirty="0">
                <a:solidFill>
                  <a:srgbClr val="00FFFF"/>
                </a:solidFill>
                <a:latin typeface="+mj-lt"/>
              </a:rPr>
              <a:t>SPOLJAŠNJA</a:t>
            </a:r>
          </a:p>
          <a:p>
            <a:r>
              <a:rPr lang="sl-SI" sz="2400" b="1" dirty="0">
                <a:solidFill>
                  <a:srgbClr val="00FFFF"/>
                </a:solidFill>
                <a:latin typeface="+mj-lt"/>
              </a:rPr>
              <a:t>SREDINA</a:t>
            </a:r>
            <a:endParaRPr lang="en-US" sz="2400" b="1" dirty="0">
              <a:solidFill>
                <a:srgbClr val="00FFFF"/>
              </a:solidFill>
              <a:latin typeface="+mj-lt"/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6400800" y="3429000"/>
            <a:ext cx="2438400" cy="341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r>
              <a:rPr lang="sl-SI" sz="2400">
                <a:solidFill>
                  <a:srgbClr val="00FFFF"/>
                </a:solidFill>
                <a:latin typeface="+mj-lt"/>
              </a:rPr>
              <a:t>Stres</a:t>
            </a:r>
          </a:p>
          <a:p>
            <a:r>
              <a:rPr lang="sl-SI" sz="2400">
                <a:solidFill>
                  <a:srgbClr val="00FFFF"/>
                </a:solidFill>
                <a:latin typeface="+mj-lt"/>
              </a:rPr>
              <a:t>Naeadekvatna ishrana</a:t>
            </a:r>
          </a:p>
          <a:p>
            <a:r>
              <a:rPr lang="sl-SI" sz="2400">
                <a:solidFill>
                  <a:srgbClr val="00FFFF"/>
                </a:solidFill>
                <a:latin typeface="+mj-lt"/>
              </a:rPr>
              <a:t>Oštećenje tkiva</a:t>
            </a:r>
          </a:p>
          <a:p>
            <a:r>
              <a:rPr lang="sl-SI" sz="2400">
                <a:solidFill>
                  <a:srgbClr val="00FFFF"/>
                </a:solidFill>
                <a:latin typeface="+mj-lt"/>
              </a:rPr>
              <a:t>Imunosupresija</a:t>
            </a:r>
          </a:p>
          <a:p>
            <a:r>
              <a:rPr lang="sl-SI" sz="2400">
                <a:solidFill>
                  <a:srgbClr val="00FFFF"/>
                </a:solidFill>
                <a:latin typeface="+mj-lt"/>
              </a:rPr>
              <a:t>Disfunkcije metabolizma</a:t>
            </a:r>
          </a:p>
          <a:p>
            <a:r>
              <a:rPr lang="sl-SI" sz="2400">
                <a:solidFill>
                  <a:srgbClr val="00FFFF"/>
                </a:solidFill>
                <a:latin typeface="+mj-lt"/>
              </a:rPr>
              <a:t>Primarna infekcija</a:t>
            </a:r>
            <a:r>
              <a:rPr lang="en-US" sz="2400">
                <a:solidFill>
                  <a:srgbClr val="00FFFF"/>
                </a:solidFill>
                <a:latin typeface="+mj-lt"/>
              </a:rPr>
              <a:t/>
            </a:r>
            <a:br>
              <a:rPr lang="en-US" sz="2400">
                <a:solidFill>
                  <a:srgbClr val="00FFFF"/>
                </a:solidFill>
                <a:latin typeface="+mj-lt"/>
              </a:rPr>
            </a:br>
            <a:endParaRPr lang="en-US" sz="2400">
              <a:solidFill>
                <a:srgbClr val="00FFFF"/>
              </a:solidFill>
              <a:latin typeface="+mj-lt"/>
            </a:endParaRP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4419600" y="2286000"/>
            <a:ext cx="0" cy="1019175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rot="-177960">
            <a:off x="2058988" y="3614738"/>
            <a:ext cx="1295400" cy="7620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 rot="-816266" flipH="1" flipV="1">
            <a:off x="4971949" y="3770566"/>
            <a:ext cx="992188" cy="990600"/>
          </a:xfrm>
          <a:prstGeom prst="line">
            <a:avLst/>
          </a:prstGeom>
          <a:noFill/>
          <a:ln w="3175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648200" cy="838200"/>
          </a:xfrm>
        </p:spPr>
        <p:txBody>
          <a:bodyPr/>
          <a:lstStyle/>
          <a:p>
            <a:pPr eaLnBrk="1" hangingPunct="1"/>
            <a:r>
              <a:rPr lang="sl-SI" sz="3200" dirty="0" smtClean="0"/>
              <a:t>     </a:t>
            </a:r>
            <a:r>
              <a:rPr lang="sl-SI" sz="3200" dirty="0" smtClean="0">
                <a:solidFill>
                  <a:srgbClr val="FF99CC"/>
                </a:solidFill>
              </a:rPr>
              <a:t>Faktori infekcije                     </a:t>
            </a:r>
            <a:endParaRPr lang="en-US" dirty="0" smtClean="0">
              <a:solidFill>
                <a:srgbClr val="FF99CC"/>
              </a:solidFill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380613" y="3360450"/>
            <a:ext cx="2362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sl-SI" sz="3200" b="1" dirty="0">
                <a:solidFill>
                  <a:schemeClr val="bg1"/>
                </a:solidFill>
                <a:latin typeface="+mj-lt"/>
              </a:rPr>
              <a:t>INFEKCIJA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06085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087563"/>
            <a:ext cx="4648200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sr-Latn-CS" sz="2400" b="1" dirty="0" smtClean="0">
                <a:solidFill>
                  <a:srgbClr val="0070C0"/>
                </a:solidFill>
              </a:rPr>
              <a:t>Da bi neki mikroorganizam mogao da započne i razvije infekciju - tri uslova: 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sr-Latn-CS" sz="2400" b="1" dirty="0" smtClean="0">
              <a:solidFill>
                <a:srgbClr val="0070C0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r-Latn-CS" sz="2400" b="1" dirty="0" smtClean="0">
                <a:solidFill>
                  <a:srgbClr val="0070C0"/>
                </a:solidFill>
              </a:rPr>
              <a:t>Mora da bude virulentan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r-Latn-CS" sz="2400" b="1" dirty="0" smtClean="0">
                <a:solidFill>
                  <a:srgbClr val="0070C0"/>
                </a:solidFill>
              </a:rPr>
              <a:t>Ulazak u organizam u dovoljnom broju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sr-Latn-CS" sz="2400" b="1" dirty="0" smtClean="0">
                <a:solidFill>
                  <a:srgbClr val="0070C0"/>
                </a:solidFill>
              </a:rPr>
              <a:t> Ulazak u organizam određenim putem (“vrata infekcije”)</a:t>
            </a:r>
            <a:endParaRPr lang="en-US" sz="2400" b="1" dirty="0" smtClean="0">
              <a:solidFill>
                <a:srgbClr val="0070C0"/>
              </a:solidFill>
            </a:endParaRPr>
          </a:p>
        </p:txBody>
      </p:sp>
      <p:sp>
        <p:nvSpPr>
          <p:cNvPr id="7171" name="Rectangle 1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162800" cy="838200"/>
          </a:xfrm>
        </p:spPr>
        <p:txBody>
          <a:bodyPr/>
          <a:lstStyle/>
          <a:p>
            <a:pPr eaLnBrk="1" hangingPunct="1"/>
            <a:r>
              <a:rPr lang="en-US" sz="6600" b="1" dirty="0" err="1" smtClean="0">
                <a:solidFill>
                  <a:srgbClr val="FF6600"/>
                </a:solidFill>
              </a:rPr>
              <a:t>Mikroorganizmi</a:t>
            </a:r>
            <a:endParaRPr lang="en-US" sz="8800" b="1" dirty="0" smtClean="0">
              <a:solidFill>
                <a:srgbClr val="FF6600"/>
              </a:solidFill>
            </a:endParaRPr>
          </a:p>
        </p:txBody>
      </p:sp>
      <p:pic>
        <p:nvPicPr>
          <p:cNvPr id="7172" name="Picture 3" descr="C:\Users\Andrea\Downloads\—Pngtree—bacteria virus microorganism coronavirus infection_53421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538" y="1843088"/>
            <a:ext cx="515778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8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3200" b="1" dirty="0" smtClean="0">
                <a:solidFill>
                  <a:srgbClr val="FF7C80"/>
                </a:solidFill>
              </a:rPr>
              <a:t>Vrste infekcija u zavisnosti</a:t>
            </a:r>
            <a:r>
              <a:rPr lang="en-GB" sz="3200" b="1" dirty="0" smtClean="0">
                <a:solidFill>
                  <a:srgbClr val="FF7C80"/>
                </a:solidFill>
              </a:rPr>
              <a:t> </a:t>
            </a:r>
            <a:r>
              <a:rPr lang="sl-SI" sz="3200" b="1" dirty="0" smtClean="0">
                <a:solidFill>
                  <a:srgbClr val="FF7C80"/>
                </a:solidFill>
              </a:rPr>
              <a:t>od izvora infekcije</a:t>
            </a:r>
            <a:endParaRPr lang="en-US" sz="3200" b="1" dirty="0" smtClean="0">
              <a:solidFill>
                <a:srgbClr val="FF7C8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2017713"/>
            <a:ext cx="4800600" cy="4114800"/>
          </a:xfrm>
        </p:spPr>
        <p:txBody>
          <a:bodyPr/>
          <a:lstStyle/>
          <a:p>
            <a:pPr eaLnBrk="1" hangingPunct="1">
              <a:buClr>
                <a:srgbClr val="FF7C80"/>
              </a:buClr>
            </a:pPr>
            <a:r>
              <a:rPr lang="sl-SI" sz="2800" b="1" dirty="0" smtClean="0">
                <a:solidFill>
                  <a:srgbClr val="7030A0"/>
                </a:solidFill>
              </a:rPr>
              <a:t>Egzogena </a:t>
            </a:r>
            <a:r>
              <a:rPr lang="sl-SI" sz="2800" b="1" dirty="0" smtClean="0">
                <a:solidFill>
                  <a:srgbClr val="7030A0"/>
                </a:solidFill>
              </a:rPr>
              <a:t>infekcija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Direktna ili indirektna transmisija od inficirane jedinke ili iz spoljašnje sredine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Vektori </a:t>
            </a:r>
            <a:endParaRPr lang="en-US" sz="2400" dirty="0" smtClean="0">
              <a:solidFill>
                <a:srgbClr val="7030A0"/>
              </a:solidFill>
            </a:endParaRPr>
          </a:p>
          <a:p>
            <a:pPr lvl="1" eaLnBrk="1" hangingPunct="1">
              <a:buClr>
                <a:srgbClr val="FF7C80"/>
              </a:buClr>
            </a:pPr>
            <a:endParaRPr lang="sl-SI" sz="2400" dirty="0" smtClean="0">
              <a:solidFill>
                <a:srgbClr val="7030A0"/>
              </a:solidFill>
            </a:endParaRPr>
          </a:p>
          <a:p>
            <a:pPr eaLnBrk="1" hangingPunct="1">
              <a:buClr>
                <a:srgbClr val="FF7C80"/>
              </a:buClr>
            </a:pPr>
            <a:r>
              <a:rPr lang="sl-SI" sz="2800" b="1" dirty="0" smtClean="0">
                <a:solidFill>
                  <a:srgbClr val="7030A0"/>
                </a:solidFill>
              </a:rPr>
              <a:t>Endogena infekcija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Komensalni mikroorganizmi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Uslovno patogeni – oportunistički patogeni</a:t>
            </a:r>
            <a:endParaRPr lang="en-US" sz="2400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38650" y="2114550"/>
            <a:ext cx="52959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1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3564075" cy="308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705600" cy="1143000"/>
          </a:xfrm>
        </p:spPr>
        <p:txBody>
          <a:bodyPr/>
          <a:lstStyle/>
          <a:p>
            <a:pPr eaLnBrk="1" hangingPunct="1"/>
            <a:r>
              <a:rPr lang="sl-SI" sz="3600" dirty="0" smtClean="0"/>
              <a:t>	</a:t>
            </a:r>
            <a:r>
              <a:rPr lang="sl-SI" sz="3600" b="1" dirty="0" smtClean="0">
                <a:solidFill>
                  <a:srgbClr val="FF7C80"/>
                </a:solidFill>
              </a:rPr>
              <a:t>Vrste infekcija</a:t>
            </a:r>
            <a:endParaRPr lang="en-US" sz="3600" b="1" dirty="0" smtClean="0">
              <a:solidFill>
                <a:srgbClr val="FF7C80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017713"/>
            <a:ext cx="8345488" cy="4114800"/>
          </a:xfrm>
        </p:spPr>
        <p:txBody>
          <a:bodyPr/>
          <a:lstStyle/>
          <a:p>
            <a:pPr eaLnBrk="1" hangingPunct="1">
              <a:buClr>
                <a:srgbClr val="FF7C80"/>
              </a:buClr>
            </a:pPr>
            <a:r>
              <a:rPr lang="sl-SI" sz="2800" b="1" dirty="0" smtClean="0">
                <a:solidFill>
                  <a:srgbClr val="7030A0"/>
                </a:solidFill>
              </a:rPr>
              <a:t>Vrsta infektivnog agensa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Bakterijska, virusna ili gljivična </a:t>
            </a:r>
            <a:r>
              <a:rPr lang="sl-SI" sz="2400" dirty="0" smtClean="0">
                <a:solidFill>
                  <a:srgbClr val="7030A0"/>
                </a:solidFill>
              </a:rPr>
              <a:t>infekcija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366713" lvl="1" indent="0" eaLnBrk="1" hangingPunct="1">
              <a:buClr>
                <a:srgbClr val="FF7C80"/>
              </a:buClr>
              <a:buNone/>
            </a:pPr>
            <a:endParaRPr lang="sl-SI" sz="2400" dirty="0" smtClean="0">
              <a:solidFill>
                <a:srgbClr val="7030A0"/>
              </a:solidFill>
            </a:endParaRPr>
          </a:p>
          <a:p>
            <a:pPr eaLnBrk="1" hangingPunct="1">
              <a:buClr>
                <a:srgbClr val="FF7C80"/>
              </a:buClr>
            </a:pPr>
            <a:r>
              <a:rPr lang="sl-SI" sz="2800" b="1" dirty="0" smtClean="0">
                <a:solidFill>
                  <a:srgbClr val="7030A0"/>
                </a:solidFill>
              </a:rPr>
              <a:t>Po mestu nastanka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Lokalna infekcija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Fokalna ili žarišna infekcija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Generalizovana ili opšta infekcija</a:t>
            </a:r>
          </a:p>
        </p:txBody>
      </p:sp>
    </p:spTree>
    <p:extLst>
      <p:ext uri="{BB962C8B-B14F-4D97-AF65-F5344CB8AC3E}">
        <p14:creationId xmlns:p14="http://schemas.microsoft.com/office/powerpoint/2010/main" val="211022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934200" cy="1143000"/>
          </a:xfrm>
        </p:spPr>
        <p:txBody>
          <a:bodyPr/>
          <a:lstStyle/>
          <a:p>
            <a:pPr eaLnBrk="1" hangingPunct="1"/>
            <a:r>
              <a:rPr lang="sl-SI" sz="3600" b="1" dirty="0" smtClean="0"/>
              <a:t>	</a:t>
            </a:r>
            <a:r>
              <a:rPr lang="sl-SI" sz="3600" b="1" dirty="0" smtClean="0">
                <a:solidFill>
                  <a:srgbClr val="FF7C80"/>
                </a:solidFill>
              </a:rPr>
              <a:t>Vrste infekcija</a:t>
            </a:r>
            <a:endParaRPr lang="en-US" sz="3600" b="1" dirty="0" smtClean="0">
              <a:solidFill>
                <a:srgbClr val="FF7C8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52400" y="1600200"/>
            <a:ext cx="5257800" cy="4532313"/>
          </a:xfrm>
        </p:spPr>
        <p:txBody>
          <a:bodyPr/>
          <a:lstStyle/>
          <a:p>
            <a:pPr eaLnBrk="1" hangingPunct="1">
              <a:buClr>
                <a:srgbClr val="FF7C80"/>
              </a:buClr>
            </a:pPr>
            <a:r>
              <a:rPr lang="sl-SI" sz="2800" b="1" dirty="0" smtClean="0">
                <a:solidFill>
                  <a:srgbClr val="7030A0"/>
                </a:solidFill>
              </a:rPr>
              <a:t>Prema broju patogena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Primarna infekcija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Sekundarna infekcija</a:t>
            </a:r>
          </a:p>
          <a:p>
            <a:pPr lvl="1" eaLnBrk="1" hangingPunct="1">
              <a:buClr>
                <a:srgbClr val="FF7C80"/>
              </a:buClr>
            </a:pPr>
            <a:r>
              <a:rPr lang="en-US" sz="2400" dirty="0" err="1" smtClean="0">
                <a:solidFill>
                  <a:srgbClr val="7030A0"/>
                </a:solidFill>
              </a:rPr>
              <a:t>Prosta</a:t>
            </a:r>
            <a:r>
              <a:rPr lang="sr-Latn-RS" sz="2400" dirty="0" smtClean="0">
                <a:solidFill>
                  <a:srgbClr val="7030A0"/>
                </a:solidFill>
              </a:rPr>
              <a:t>/</a:t>
            </a:r>
            <a:r>
              <a:rPr lang="sl-SI" sz="2400" dirty="0" smtClean="0">
                <a:solidFill>
                  <a:srgbClr val="7030A0"/>
                </a:solidFill>
              </a:rPr>
              <a:t>mešovita infekcija</a:t>
            </a:r>
            <a:endParaRPr lang="en-US" sz="2400" dirty="0" smtClean="0">
              <a:solidFill>
                <a:srgbClr val="7030A0"/>
              </a:solidFill>
            </a:endParaRPr>
          </a:p>
          <a:p>
            <a:pPr marL="366713" lvl="1" indent="0" eaLnBrk="1" hangingPunct="1">
              <a:buClr>
                <a:srgbClr val="FF7C80"/>
              </a:buClr>
              <a:buNone/>
            </a:pPr>
            <a:endParaRPr lang="sl-SI" sz="2400" dirty="0" smtClean="0">
              <a:solidFill>
                <a:srgbClr val="7030A0"/>
              </a:solidFill>
            </a:endParaRPr>
          </a:p>
          <a:p>
            <a:pPr eaLnBrk="1" hangingPunct="1">
              <a:buClr>
                <a:srgbClr val="FF7C80"/>
              </a:buClr>
            </a:pPr>
            <a:r>
              <a:rPr lang="sl-SI" sz="2800" b="1" dirty="0" smtClean="0">
                <a:solidFill>
                  <a:srgbClr val="7030A0"/>
                </a:solidFill>
              </a:rPr>
              <a:t>Prema izraženosti kliničkih simptoma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Klinički manifestna infekcija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Inaparentna ili asimptomatska</a:t>
            </a:r>
          </a:p>
          <a:p>
            <a:pPr lvl="1" eaLnBrk="1" hangingPunct="1">
              <a:buClr>
                <a:srgbClr val="FF7C80"/>
              </a:buClr>
            </a:pPr>
            <a:r>
              <a:rPr lang="sl-SI" sz="2400" dirty="0" smtClean="0">
                <a:solidFill>
                  <a:srgbClr val="7030A0"/>
                </a:solidFill>
              </a:rPr>
              <a:t>Latentna ili pritajena infekcija</a:t>
            </a:r>
          </a:p>
          <a:p>
            <a:pPr eaLnBrk="1" hangingPunct="1"/>
            <a:endParaRPr lang="en-US" sz="2800" dirty="0" smtClean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4343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5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347093"/>
              </p:ext>
            </p:extLst>
          </p:nvPr>
        </p:nvGraphicFramePr>
        <p:xfrm>
          <a:off x="228600" y="609600"/>
          <a:ext cx="8686799" cy="575653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295400"/>
                <a:gridCol w="1186543"/>
                <a:gridCol w="910046"/>
                <a:gridCol w="1256211"/>
                <a:gridCol w="974526"/>
                <a:gridCol w="930474"/>
                <a:gridCol w="914400"/>
                <a:gridCol w="1219199"/>
              </a:tblGrid>
              <a:tr h="623897">
                <a:tc>
                  <a:txBody>
                    <a:bodyPr/>
                    <a:lstStyle/>
                    <a:p>
                      <a:pPr algn="ctr" rtl="0"/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rtl="0"/>
                      <a:endParaRPr lang="sr-Latn-CS" sz="1400" b="1" dirty="0" smtClean="0">
                        <a:solidFill>
                          <a:srgbClr val="CC3300"/>
                        </a:solidFill>
                        <a:effectLst/>
                      </a:endParaRPr>
                    </a:p>
                    <a:p>
                      <a:pPr rtl="0"/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                       Status i spektar težine bolesti</a:t>
                      </a:r>
                    </a:p>
                    <a:p>
                      <a:pPr rtl="0"/>
                      <a:endParaRPr lang="ru-RU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25354" marR="25354" marT="12677" marB="1267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5354" marR="25354" marT="12677" marB="12677">
                    <a:gradFill>
                      <a:gsLst>
                        <a:gs pos="20000">
                          <a:schemeClr val="bg2">
                            <a:lumMod val="40000"/>
                            <a:lumOff val="60000"/>
                            <a:alpha val="56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5354" marR="25354" marT="12677" marB="12677" anchorCtr="1">
                    <a:gradFill>
                      <a:gsLst>
                        <a:gs pos="20000">
                          <a:schemeClr val="bg2">
                            <a:lumMod val="40000"/>
                            <a:lumOff val="60000"/>
                            <a:alpha val="56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25354" marR="25354" marT="12677" marB="12677">
                    <a:gradFill>
                      <a:gsLst>
                        <a:gs pos="20000">
                          <a:schemeClr val="bg2">
                            <a:lumMod val="40000"/>
                            <a:lumOff val="60000"/>
                            <a:alpha val="56000"/>
                          </a:schemeClr>
                        </a:gs>
                        <a:gs pos="50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37369">
                <a:tc>
                  <a:txBody>
                    <a:bodyPr/>
                    <a:lstStyle/>
                    <a:p>
                      <a:pPr algn="ctr"/>
                      <a:endParaRPr lang="sr-Latn-CS" sz="1400" b="1" dirty="0" smtClean="0">
                        <a:solidFill>
                          <a:srgbClr val="CC33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Status</a:t>
                      </a:r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 ekpozicije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Nije</a:t>
                      </a:r>
                    </a:p>
                    <a:p>
                      <a:pPr algn="ctr"/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eksponirana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E</a:t>
                      </a:r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ksponirana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3619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Status</a:t>
                      </a:r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 infekcije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C3300"/>
                          </a:solidFill>
                          <a:effectLst/>
                        </a:rPr>
                        <a:t> </a:t>
                      </a:r>
                    </a:p>
                  </a:txBody>
                  <a:tcPr marL="18487" marR="18487" marT="18487" marB="1848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Nije</a:t>
                      </a:r>
                    </a:p>
                    <a:p>
                      <a:pPr algn="ctr"/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inficirana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I</a:t>
                      </a:r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nficirana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Prebolela</a:t>
                      </a:r>
                      <a:r>
                        <a:rPr lang="sr-Latn-CS" sz="1400" b="1" baseline="0" dirty="0" smtClean="0">
                          <a:solidFill>
                            <a:srgbClr val="CC3300"/>
                          </a:solidFill>
                          <a:effectLst/>
                        </a:rPr>
                        <a:t> –oporavila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81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Status</a:t>
                      </a:r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 bolesti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C3300"/>
                          </a:solidFill>
                          <a:effectLst/>
                        </a:rPr>
                        <a:t> </a:t>
                      </a:r>
                    </a:p>
                  </a:txBody>
                  <a:tcPr marL="18487" marR="18487" marT="18487" marB="1848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RS" sz="1400" b="1" dirty="0" smtClean="0">
                        <a:solidFill>
                          <a:srgbClr val="CC33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Sub</a:t>
                      </a:r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klinička</a:t>
                      </a:r>
                      <a:r>
                        <a:rPr lang="en-U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 </a:t>
                      </a:r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inaparentna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Klinički ispoljena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C3300"/>
                          </a:solidFill>
                          <a:effectLst/>
                        </a:rPr>
                        <a:t> </a:t>
                      </a:r>
                    </a:p>
                  </a:txBody>
                  <a:tcPr marL="18487" marR="18487" marT="18487" marB="1848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7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CC3300"/>
                          </a:solidFill>
                          <a:effectLst/>
                        </a:rPr>
                        <a:t> </a:t>
                      </a:r>
                    </a:p>
                  </a:txBody>
                  <a:tcPr marL="18487" marR="18487" marT="18487" marB="1848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sr-Latn-CS" sz="1400" b="1" dirty="0" smtClean="0">
                        <a:solidFill>
                          <a:srgbClr val="CC3300"/>
                        </a:solidFill>
                        <a:effectLst/>
                      </a:endParaRPr>
                    </a:p>
                    <a:p>
                      <a:pPr algn="ctr"/>
                      <a:endParaRPr lang="sr-Latn-CS" sz="1400" b="1" dirty="0" smtClean="0">
                        <a:solidFill>
                          <a:srgbClr val="CC33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Morbiditet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CS" sz="1400" b="1" dirty="0" smtClean="0">
                        <a:solidFill>
                          <a:srgbClr val="CC33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400" b="1" dirty="0" err="1" smtClean="0">
                          <a:solidFill>
                            <a:srgbClr val="CC3300"/>
                          </a:solidFill>
                          <a:effectLst/>
                        </a:rPr>
                        <a:t>Morta</a:t>
                      </a:r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litet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289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Latn-CS" sz="1400" b="1" dirty="0" smtClean="0">
                        <a:solidFill>
                          <a:srgbClr val="CC33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Blaga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r-Latn-CS" sz="1400" b="1" dirty="0" smtClean="0">
                        <a:solidFill>
                          <a:srgbClr val="CC3300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Ozbiljna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sr-Latn-CS" sz="1400" b="1" dirty="0" smtClean="0">
                        <a:solidFill>
                          <a:srgbClr val="CC3300"/>
                        </a:solidFill>
                        <a:effectLst/>
                      </a:endParaRPr>
                    </a:p>
                    <a:p>
                      <a:pPr algn="ctr" rtl="0"/>
                      <a:r>
                        <a:rPr lang="en-U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F</a:t>
                      </a:r>
                      <a:r>
                        <a:rPr lang="sr-Latn-CS" sz="1400" b="1" dirty="0" smtClean="0">
                          <a:solidFill>
                            <a:srgbClr val="CC3300"/>
                          </a:solidFill>
                          <a:effectLst/>
                        </a:rPr>
                        <a:t>atalna </a:t>
                      </a:r>
                      <a:endParaRPr lang="en-US" sz="1400" b="1" dirty="0">
                        <a:solidFill>
                          <a:srgbClr val="CC3300"/>
                        </a:solidFill>
                        <a:effectLst/>
                      </a:endParaRPr>
                    </a:p>
                  </a:txBody>
                  <a:tcPr marL="18487" marR="18487" marT="18487" marB="1848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673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6546</TotalTime>
  <Words>543</Words>
  <Application>Microsoft Office PowerPoint</Application>
  <PresentationFormat>On-screen Show (4:3)</PresentationFormat>
  <Paragraphs>155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Način širenja infekcije Oblici infekcija Tok i ishod infekcije organizma</vt:lpstr>
      <vt:lpstr>PowerPoint Presentation</vt:lpstr>
      <vt:lpstr> Trougao infekcije</vt:lpstr>
      <vt:lpstr>     Faktori infekcije                     </vt:lpstr>
      <vt:lpstr>Mikroorganizmi</vt:lpstr>
      <vt:lpstr>Vrste infekcija u zavisnosti od izvora infekcije</vt:lpstr>
      <vt:lpstr> Vrste infekcija</vt:lpstr>
      <vt:lpstr> Vrste infekcija</vt:lpstr>
      <vt:lpstr>PowerPoint Presentation</vt:lpstr>
      <vt:lpstr> Podela prema pojavi i trajanju infekcije</vt:lpstr>
      <vt:lpstr>PowerPoint Presentation</vt:lpstr>
      <vt:lpstr>PowerPoint Presentation</vt:lpstr>
      <vt:lpstr> Vrste infekcija</vt:lpstr>
      <vt:lpstr> Vrste infekcija</vt:lpstr>
      <vt:lpstr>Ishod infekcije</vt:lpstr>
      <vt:lpstr>PowerPoint Presentation</vt:lpstr>
      <vt:lpstr> Načini širenja infekcije</vt:lpstr>
    </vt:vector>
  </TitlesOfParts>
  <Company>VET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mikrobiologiju</dc:title>
  <dc:creator>Dejan</dc:creator>
  <cp:lastModifiedBy>Windows User</cp:lastModifiedBy>
  <cp:revision>279</cp:revision>
  <dcterms:created xsi:type="dcterms:W3CDTF">2002-10-17T22:18:13Z</dcterms:created>
  <dcterms:modified xsi:type="dcterms:W3CDTF">2021-12-21T20:51:26Z</dcterms:modified>
</cp:coreProperties>
</file>