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3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8" r:id="rId11"/>
    <p:sldId id="271" r:id="rId12"/>
    <p:sldId id="274" r:id="rId13"/>
    <p:sldId id="275" r:id="rId14"/>
    <p:sldId id="269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3DBC2-D6CF-46CF-8CF7-3BEB1BC46C0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71A33-3375-4088-85AA-CC1ED0AA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3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A33-3375-4088-85AA-CC1ED0AA18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A33-3375-4088-85AA-CC1ED0AA18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52600" y="1295400"/>
            <a:ext cx="5562600" cy="10668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536412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Candara" pitchFamily="34" charset="0"/>
              </a:rPr>
              <a:t>Лабораторијско посуђе</a:t>
            </a:r>
            <a:endParaRPr lang="en-US" sz="3200" dirty="0">
              <a:latin typeface="Candara" pitchFamily="34" charset="0"/>
            </a:endParaRPr>
          </a:p>
        </p:txBody>
      </p:sp>
      <p:pic>
        <p:nvPicPr>
          <p:cNvPr id="1028" name="Picture 4" descr="C:\Users\Isidora\Desktop\banner-divisions_0002_Laboratory_142387833-1024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3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5854" y="166255"/>
            <a:ext cx="5525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Candara" pitchFamily="34" charset="0"/>
              </a:rPr>
              <a:t>II</a:t>
            </a:r>
            <a:r>
              <a:rPr lang="sr-Cyrl-RS" sz="2800" b="1" dirty="0">
                <a:solidFill>
                  <a:prstClr val="black"/>
                </a:solidFill>
                <a:latin typeface="Candara" pitchFamily="34" charset="0"/>
              </a:rPr>
              <a:t> Хемијске </a:t>
            </a:r>
            <a:r>
              <a:rPr lang="sr-Cyrl-RS" sz="2800" b="1" dirty="0" smtClean="0">
                <a:solidFill>
                  <a:prstClr val="black"/>
                </a:solidFill>
                <a:latin typeface="Candara" pitchFamily="34" charset="0"/>
              </a:rPr>
              <a:t>методе стерилизације</a:t>
            </a:r>
            <a:endParaRPr lang="en-US" sz="28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869204"/>
            <a:ext cx="3865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 pitchFamily="34" charset="0"/>
              </a:rPr>
              <a:t>-</a:t>
            </a:r>
            <a:r>
              <a:rPr lang="sr-Cyrl-RS" sz="2400" dirty="0" smtClean="0">
                <a:latin typeface="Candara" pitchFamily="34" charset="0"/>
              </a:rPr>
              <a:t>статски</a:t>
            </a:r>
          </a:p>
          <a:p>
            <a:endParaRPr lang="en-US" sz="2400" dirty="0" smtClean="0">
              <a:latin typeface="Candara" pitchFamily="34" charset="0"/>
            </a:endParaRPr>
          </a:p>
          <a:p>
            <a:endParaRPr lang="en-US" sz="2400" dirty="0">
              <a:latin typeface="Candara" pitchFamily="34" charset="0"/>
            </a:endParaRPr>
          </a:p>
          <a:p>
            <a:endParaRPr lang="sr-Cyrl-RS" sz="2400" dirty="0" smtClean="0">
              <a:latin typeface="Candara" pitchFamily="34" charset="0"/>
            </a:endParaRPr>
          </a:p>
          <a:p>
            <a:r>
              <a:rPr lang="sr-Cyrl-RS" sz="2400" dirty="0" smtClean="0">
                <a:latin typeface="Candara" pitchFamily="34" charset="0"/>
              </a:rPr>
              <a:t>-цидно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2050" name="Picture 2" descr="C:\Users\Isidora\Desktop\download (3).jf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41" b="89163" l="4032" r="93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44" y="4858338"/>
            <a:ext cx="2059454" cy="16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pngtree-sick-virus-bacteria-png-image_2169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438" b="82500" l="15000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21" y="2971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3314700"/>
            <a:ext cx="47244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" y="914400"/>
            <a:ext cx="765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Candara" pitchFamily="34" charset="0"/>
              </a:rPr>
              <a:t>Гас: </a:t>
            </a:r>
            <a:r>
              <a:rPr lang="sr-Cyrl-RS" sz="2000" dirty="0" smtClean="0">
                <a:latin typeface="Candara" pitchFamily="34" charset="0"/>
              </a:rPr>
              <a:t>етилен оксид и формалдехид</a:t>
            </a:r>
          </a:p>
          <a:p>
            <a:r>
              <a:rPr lang="sr-Cyrl-RS" sz="2000" b="1" dirty="0" smtClean="0">
                <a:latin typeface="Candara" pitchFamily="34" charset="0"/>
              </a:rPr>
              <a:t>Течност: </a:t>
            </a:r>
            <a:r>
              <a:rPr lang="sr-Cyrl-RS" sz="2000" dirty="0" smtClean="0">
                <a:latin typeface="Candara" pitchFamily="34" charset="0"/>
              </a:rPr>
              <a:t>глутаралдехид, персирћетна кис., </a:t>
            </a:r>
            <a:r>
              <a:rPr lang="sr-Latn-RS" sz="2000" dirty="0" smtClean="0">
                <a:latin typeface="Candara" pitchFamily="34" charset="0"/>
              </a:rPr>
              <a:t>H</a:t>
            </a:r>
            <a:r>
              <a:rPr lang="sr-Cyrl-RS" sz="2000" dirty="0" smtClean="0">
                <a:latin typeface="Candara" pitchFamily="34" charset="0"/>
              </a:rPr>
              <a:t>2О2</a:t>
            </a:r>
            <a:endParaRPr lang="en-US" sz="2000" dirty="0">
              <a:latin typeface="Candar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807243"/>
            <a:ext cx="28575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9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25437" y="228600"/>
            <a:ext cx="3470563" cy="6096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25437" y="30256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Контрола стерилизације</a:t>
            </a:r>
            <a:endParaRPr lang="en-US" sz="24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9663" y="990600"/>
            <a:ext cx="952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Физичка контрола-температура, притисак, време</a:t>
            </a:r>
          </a:p>
          <a:p>
            <a:pPr marL="342900" indent="-342900">
              <a:buAutoNum type="arabicPeriod"/>
            </a:pPr>
            <a:endParaRPr lang="sr-Cyrl-RS" sz="2400" dirty="0" smtClean="0"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Хемијске методе-нпр. јодоформ се топи на температури од 119</a:t>
            </a:r>
            <a:r>
              <a:rPr lang="sr-Latn-RS" sz="2400" dirty="0" smtClean="0"/>
              <a:t>°C</a:t>
            </a:r>
            <a:endParaRPr lang="sr-Cyrl-RS" sz="2400" dirty="0" smtClean="0"/>
          </a:p>
          <a:p>
            <a:pPr marL="342900" indent="-342900">
              <a:buAutoNum type="arabicPeriod"/>
            </a:pPr>
            <a:endParaRPr lang="sr-Cyrl-RS" sz="2400" dirty="0" smtClean="0"/>
          </a:p>
          <a:p>
            <a:pPr marL="342900" indent="-342900">
              <a:buAutoNum type="arabicPeriod"/>
            </a:pPr>
            <a:r>
              <a:rPr lang="sr-Cyrl-RS" sz="2400" b="1" dirty="0" smtClean="0">
                <a:latin typeface="Candara" pitchFamily="34" charset="0"/>
              </a:rPr>
              <a:t>Биолошки метод – коришћење спора </a:t>
            </a:r>
          </a:p>
          <a:p>
            <a:r>
              <a:rPr lang="sr-Cyrl-RS" sz="2400" b="1" i="1" dirty="0">
                <a:latin typeface="Candara" pitchFamily="34" charset="0"/>
              </a:rPr>
              <a:t> </a:t>
            </a:r>
            <a:r>
              <a:rPr lang="sr-Cyrl-RS" sz="2400" b="1" i="1" dirty="0" smtClean="0">
                <a:latin typeface="Candara" pitchFamily="34" charset="0"/>
              </a:rPr>
              <a:t>      </a:t>
            </a:r>
            <a:r>
              <a:rPr lang="sr-Cyrl-RS" sz="2400" i="1" dirty="0" smtClean="0">
                <a:latin typeface="Candara" pitchFamily="34" charset="0"/>
              </a:rPr>
              <a:t>-</a:t>
            </a:r>
            <a:r>
              <a:rPr lang="sr-Cyrl-RS" sz="2400" b="1" i="1" dirty="0" smtClean="0">
                <a:latin typeface="Candara" pitchFamily="34" charset="0"/>
              </a:rPr>
              <a:t> </a:t>
            </a:r>
            <a:r>
              <a:rPr lang="sr-Latn-RS" sz="2400" i="1" dirty="0" smtClean="0"/>
              <a:t>B</a:t>
            </a:r>
            <a:r>
              <a:rPr lang="sr-Latn-RS" sz="2400" i="1" dirty="0"/>
              <a:t>. subtilis </a:t>
            </a:r>
            <a:r>
              <a:rPr lang="sr-Latn-RS" sz="2400" dirty="0" smtClean="0"/>
              <a:t>(</a:t>
            </a:r>
            <a:r>
              <a:rPr lang="sr-Cyrl-RS" sz="2400" dirty="0" smtClean="0"/>
              <a:t>суви стерилизатор, контрола хемијских  средстава)</a:t>
            </a:r>
          </a:p>
          <a:p>
            <a:r>
              <a:rPr lang="sr-Cyrl-RS" sz="2400" dirty="0"/>
              <a:t> </a:t>
            </a:r>
            <a:r>
              <a:rPr lang="sr-Cyrl-RS" sz="2400" dirty="0" smtClean="0"/>
              <a:t>    </a:t>
            </a:r>
            <a:r>
              <a:rPr lang="sr-Latn-RS" sz="2400" dirty="0" smtClean="0"/>
              <a:t> </a:t>
            </a:r>
            <a:r>
              <a:rPr lang="sr-Cyrl-RS" sz="2400" dirty="0" smtClean="0"/>
              <a:t>- </a:t>
            </a:r>
            <a:r>
              <a:rPr lang="sr-Latn-RS" sz="2400" i="1" dirty="0" smtClean="0"/>
              <a:t>B</a:t>
            </a:r>
            <a:r>
              <a:rPr lang="sr-Latn-RS" sz="2400" i="1" dirty="0"/>
              <a:t>. stearotermophilys </a:t>
            </a:r>
            <a:r>
              <a:rPr lang="sr-Latn-RS" sz="2400" dirty="0" smtClean="0"/>
              <a:t>(</a:t>
            </a:r>
            <a:r>
              <a:rPr lang="sr-Cyrl-RS" sz="2400" dirty="0" smtClean="0"/>
              <a:t>аутоклав)</a:t>
            </a:r>
          </a:p>
          <a:p>
            <a:r>
              <a:rPr lang="sr-Cyrl-RS" sz="2400" dirty="0"/>
              <a:t> </a:t>
            </a:r>
            <a:r>
              <a:rPr lang="sr-Cyrl-RS" sz="2400" dirty="0" smtClean="0"/>
              <a:t>   </a:t>
            </a:r>
            <a:r>
              <a:rPr lang="sr-Latn-RS" sz="2400" dirty="0" smtClean="0"/>
              <a:t> </a:t>
            </a:r>
            <a:r>
              <a:rPr lang="sr-Cyrl-RS" sz="2400" dirty="0" smtClean="0"/>
              <a:t> - </a:t>
            </a:r>
            <a:r>
              <a:rPr lang="sr-Latn-RS" sz="2400" i="1" dirty="0" smtClean="0"/>
              <a:t>B</a:t>
            </a:r>
            <a:r>
              <a:rPr lang="sr-Latn-RS" sz="2400" i="1" dirty="0"/>
              <a:t>. pumilus </a:t>
            </a:r>
            <a:r>
              <a:rPr lang="sr-Latn-RS" sz="2400" dirty="0" smtClean="0"/>
              <a:t>(</a:t>
            </a:r>
            <a:r>
              <a:rPr lang="sr-Cyrl-RS" sz="2400" dirty="0" smtClean="0"/>
              <a:t>јонизујуће зрачење</a:t>
            </a:r>
            <a:r>
              <a:rPr lang="sr-Latn-RS" sz="2400" dirty="0" smtClean="0"/>
              <a:t>)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4190999"/>
            <a:ext cx="5406736" cy="24004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Isidora\Desktop\sterilization-spore-test@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05315"/>
            <a:ext cx="4953000" cy="19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idora\Desktop\control-de-esteriliz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4850"/>
            <a:ext cx="2760663" cy="261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514600" y="5257800"/>
            <a:ext cx="762000" cy="3810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5111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 smtClean="0">
                <a:latin typeface="Candara" pitchFamily="34" charset="0"/>
              </a:rPr>
              <a:t>Дезинфекција – дезинфекциона средства </a:t>
            </a:r>
            <a:r>
              <a:rPr lang="sr-Cyrl-RS" sz="2000" dirty="0" smtClean="0">
                <a:latin typeface="Candara" pitchFamily="34" charset="0"/>
              </a:rPr>
              <a:t>(површине, предмети)</a:t>
            </a:r>
          </a:p>
          <a:p>
            <a:endParaRPr lang="sr-Cyrl-RS" sz="2000" dirty="0" smtClean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sz="2000" dirty="0" smtClean="0">
                <a:latin typeface="Candara" pitchFamily="34" charset="0"/>
              </a:rPr>
              <a:t>Концентрација и време</a:t>
            </a:r>
          </a:p>
          <a:p>
            <a:pPr marL="285750" indent="-285750">
              <a:buFontTx/>
              <a:buChar char="-"/>
            </a:pPr>
            <a:r>
              <a:rPr lang="sr-Cyrl-RS" sz="2000" dirty="0" smtClean="0">
                <a:latin typeface="Candara" pitchFamily="34" charset="0"/>
              </a:rPr>
              <a:t>Примењује се ван живог организма, у спољашњој средини</a:t>
            </a:r>
          </a:p>
          <a:p>
            <a:endParaRPr lang="sr-Cyrl-RS" sz="2000" dirty="0" smtClean="0">
              <a:latin typeface="Candara" pitchFamily="34" charset="0"/>
            </a:endParaRPr>
          </a:p>
          <a:p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Дезифицијенси који оштећују липидни слој ћелијске мембране: </a:t>
            </a:r>
          </a:p>
          <a:p>
            <a:r>
              <a:rPr lang="sr-Cyrl-RS" sz="2000" dirty="0" smtClean="0">
                <a:latin typeface="Candara" pitchFamily="34" charset="0"/>
              </a:rPr>
              <a:t>- Алкохоли</a:t>
            </a:r>
            <a:r>
              <a:rPr lang="sr-Latn-RS" sz="2000" dirty="0" smtClean="0">
                <a:latin typeface="Candara" pitchFamily="34" charset="0"/>
              </a:rPr>
              <a:t> (70%)</a:t>
            </a:r>
            <a:r>
              <a:rPr lang="sr-Cyrl-RS" sz="2000" dirty="0" smtClean="0">
                <a:latin typeface="Candara" pitchFamily="34" charset="0"/>
              </a:rPr>
              <a:t>, детер</a:t>
            </a:r>
            <a:r>
              <a:rPr lang="sr-Cyrl-CS" sz="2000" dirty="0" smtClean="0">
                <a:latin typeface="Candara" pitchFamily="34" charset="0"/>
              </a:rPr>
              <a:t>џенти (</a:t>
            </a:r>
            <a:r>
              <a:rPr lang="sr-Cyrl-RS" sz="2000" dirty="0" smtClean="0">
                <a:latin typeface="Candara" pitchFamily="34" charset="0"/>
              </a:rPr>
              <a:t>бензалконијум-хлорид</a:t>
            </a:r>
            <a:r>
              <a:rPr lang="sr-Cyrl-CS" sz="2000" dirty="0" smtClean="0">
                <a:latin typeface="Candara" pitchFamily="34" charset="0"/>
              </a:rPr>
              <a:t>, сапун),  феноли</a:t>
            </a:r>
          </a:p>
          <a:p>
            <a:r>
              <a:rPr lang="sr-Cyrl-CS" sz="2000" b="1" dirty="0" smtClean="0">
                <a:solidFill>
                  <a:srgbClr val="0070C0"/>
                </a:solidFill>
                <a:latin typeface="Candara" pitchFamily="34" charset="0"/>
              </a:rPr>
              <a:t>Дезифицијенси који изазивају промене у структури протеина:</a:t>
            </a:r>
          </a:p>
          <a:p>
            <a:r>
              <a:rPr lang="sr-Cyrl-CS" sz="2000" dirty="0" smtClean="0">
                <a:solidFill>
                  <a:srgbClr val="0070C0"/>
                </a:solidFill>
                <a:latin typeface="Candara" pitchFamily="34" charset="0"/>
              </a:rPr>
              <a:t>- </a:t>
            </a:r>
            <a:r>
              <a:rPr lang="sr-Cyrl-CS" sz="2000" dirty="0" smtClean="0">
                <a:latin typeface="Candara" pitchFamily="34" charset="0"/>
              </a:rPr>
              <a:t>хлор, јод, тешки метали (жива, бакар, сребро), водоник пероксид, алдехиди,  киселине  и базе (персирћетна киселина)</a:t>
            </a:r>
          </a:p>
          <a:p>
            <a:r>
              <a:rPr lang="sr-Cyrl-CS" sz="2000" b="1" dirty="0" smtClean="0">
                <a:solidFill>
                  <a:srgbClr val="0070C0"/>
                </a:solidFill>
                <a:latin typeface="Candara" pitchFamily="34" charset="0"/>
              </a:rPr>
              <a:t>Дезифицијенси који изазивају промене у структури нукл.кис.</a:t>
            </a:r>
            <a:r>
              <a:rPr lang="en-US" sz="2000" b="1" dirty="0" smtClean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sr-Cyrl-CS" sz="2000" b="1" dirty="0" smtClean="0">
                <a:solidFill>
                  <a:srgbClr val="0070C0"/>
                </a:solidFill>
                <a:latin typeface="Candara" pitchFamily="34" charset="0"/>
              </a:rPr>
              <a:t>микроорганизама</a:t>
            </a:r>
          </a:p>
          <a:p>
            <a:pPr marL="285750" indent="-285750">
              <a:buFontTx/>
              <a:buChar char="-"/>
            </a:pPr>
            <a:r>
              <a:rPr lang="sr-Cyrl-CS" sz="2000" dirty="0" smtClean="0">
                <a:latin typeface="Candara" pitchFamily="34" charset="0"/>
              </a:rPr>
              <a:t>микробиолошке боје</a:t>
            </a:r>
          </a:p>
          <a:p>
            <a:r>
              <a:rPr lang="sr-Cyrl-CS" sz="2000" b="1" dirty="0" smtClean="0">
                <a:solidFill>
                  <a:srgbClr val="0070C0"/>
                </a:solidFill>
                <a:latin typeface="Candara" pitchFamily="34" charset="0"/>
              </a:rPr>
              <a:t>Дезифицијенси који се користе у прехрамбеној индустрији</a:t>
            </a:r>
          </a:p>
          <a:p>
            <a:r>
              <a:rPr lang="sr-Cyrl-CS" sz="2000" dirty="0" smtClean="0">
                <a:solidFill>
                  <a:srgbClr val="0070C0"/>
                </a:solidFill>
                <a:latin typeface="Candara" pitchFamily="34" charset="0"/>
              </a:rPr>
              <a:t>- </a:t>
            </a:r>
            <a:r>
              <a:rPr lang="sr-Cyrl-CS" sz="2000" dirty="0" smtClean="0">
                <a:latin typeface="Candara" pitchFamily="34" charset="0"/>
              </a:rPr>
              <a:t>нитрати и нитрити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667000" y="238836"/>
            <a:ext cx="35052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chemeClr val="tx1"/>
                </a:solidFill>
                <a:latin typeface="Candara" pitchFamily="34" charset="0"/>
              </a:rPr>
              <a:t>Дезинфекција</a:t>
            </a:r>
            <a:endParaRPr lang="en-US" sz="2800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3491"/>
            <a:ext cx="283843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7" y="151191"/>
            <a:ext cx="2940685" cy="19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56" y="2362200"/>
            <a:ext cx="1285143" cy="4060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006" y="2362200"/>
            <a:ext cx="4712616" cy="4392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329" y="1295400"/>
            <a:ext cx="2440296" cy="47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27943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ПРАКСА...</a:t>
            </a:r>
            <a:endParaRPr lang="en-US" sz="2800" b="1" dirty="0">
              <a:latin typeface="Candara" pitchFamily="34" charset="0"/>
            </a:endParaRPr>
          </a:p>
        </p:txBody>
      </p:sp>
      <p:pic>
        <p:nvPicPr>
          <p:cNvPr id="1026" name="Picture 2" descr="C:\Users\Isidora\Desktop\puppy-at-the-vet-57b746cd5f9b58cdfdbf44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8" y="677246"/>
            <a:ext cx="3262952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download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51162"/>
            <a:ext cx="3261532" cy="251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sidora\Desktop\qtsdyotofwjyjgt95d03f69a289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21252"/>
            <a:ext cx="2133600" cy="15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sidora\Desktop\IMG_90331-e1527472472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8745"/>
            <a:ext cx="2147455" cy="15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sidora\Desktop\download (2)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64" y="3535108"/>
            <a:ext cx="2968336" cy="317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sidora\Desktop\depositphotos_75085473-stock-photo-dog-wound-after-opera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535108"/>
            <a:ext cx="3162299" cy="314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sidora\Desktop\Desinfektionsmatten (1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29" b="89847" l="11961" r="89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3048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4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disinfecting-dwell-tim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05690" y="381000"/>
            <a:ext cx="34290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5690" y="1219200"/>
            <a:ext cx="34290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73782" y="381000"/>
            <a:ext cx="34290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449851"/>
            <a:ext cx="34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Стерилизација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424190"/>
            <a:ext cx="34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Дезинфекција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273" y="1196370"/>
            <a:ext cx="34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Пастеризација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7855" y="1273775"/>
            <a:ext cx="34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Асепса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3000" y="1196370"/>
            <a:ext cx="34290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2400" y="152400"/>
            <a:ext cx="8534400" cy="1905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10833" y="2279176"/>
            <a:ext cx="8575965" cy="4495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5743" y="2468426"/>
            <a:ext cx="953885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ndara" pitchFamily="34" charset="0"/>
              </a:rPr>
              <a:t>I</a:t>
            </a:r>
            <a:r>
              <a:rPr lang="en-US" sz="2800" b="1" dirty="0">
                <a:latin typeface="Candara" pitchFamily="34" charset="0"/>
              </a:rPr>
              <a:t> </a:t>
            </a:r>
            <a:r>
              <a:rPr lang="sr-Cyrl-RS" sz="2800" b="1" dirty="0" smtClean="0">
                <a:latin typeface="Candara" pitchFamily="34" charset="0"/>
              </a:rPr>
              <a:t>Физичке методе</a:t>
            </a:r>
          </a:p>
          <a:p>
            <a:r>
              <a:rPr lang="sr-Cyrl-RS" dirty="0">
                <a:latin typeface="Candara" pitchFamily="34" charset="0"/>
              </a:rPr>
              <a:t> </a:t>
            </a:r>
            <a:r>
              <a:rPr lang="sr-Cyrl-RS" dirty="0" smtClean="0">
                <a:latin typeface="Candara" pitchFamily="34" charset="0"/>
              </a:rPr>
              <a:t>   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ndara" pitchFamily="34" charset="0"/>
              </a:rPr>
              <a:t>1</a:t>
            </a:r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) Топлота </a:t>
            </a:r>
          </a:p>
          <a:p>
            <a:r>
              <a:rPr lang="sr-Cyrl-RS" sz="2400" dirty="0">
                <a:latin typeface="Candara" pitchFamily="34" charset="0"/>
              </a:rPr>
              <a:t> </a:t>
            </a:r>
            <a:r>
              <a:rPr lang="sr-Cyrl-RS" sz="2400" dirty="0" smtClean="0">
                <a:latin typeface="Candara" pitchFamily="34" charset="0"/>
              </a:rPr>
              <a:t>       </a:t>
            </a:r>
            <a:r>
              <a:rPr lang="sr-Cyrl-RS" b="1" dirty="0" smtClean="0">
                <a:solidFill>
                  <a:srgbClr val="C00000"/>
                </a:solidFill>
                <a:latin typeface="Candara" pitchFamily="34" charset="0"/>
              </a:rPr>
              <a:t>сува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–</a:t>
            </a:r>
            <a:r>
              <a:rPr lang="sr-Cyrl-RS" dirty="0" smtClean="0">
                <a:latin typeface="Candara" pitchFamily="34" charset="0"/>
              </a:rPr>
              <a:t>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директна примена пламена (жарење, опаљивање, спаљивање)</a:t>
            </a:r>
          </a:p>
          <a:p>
            <a:r>
              <a:rPr lang="sr-Cyrl-RS" b="1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                     - примена врелог ваздуха</a:t>
            </a:r>
          </a:p>
          <a:p>
            <a:r>
              <a:rPr lang="sr-Cyrl-RS" dirty="0" smtClean="0">
                <a:latin typeface="Candara" pitchFamily="34" charset="0"/>
              </a:rPr>
              <a:t>       </a:t>
            </a:r>
            <a:r>
              <a:rPr lang="sr-Cyrl-RS" b="1" dirty="0" smtClean="0">
                <a:solidFill>
                  <a:srgbClr val="C00000"/>
                </a:solidFill>
                <a:latin typeface="Candara" pitchFamily="34" charset="0"/>
              </a:rPr>
              <a:t> влажна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– тиндализација</a:t>
            </a:r>
          </a:p>
          <a:p>
            <a:r>
              <a:rPr lang="sr-Cyrl-RS" b="1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                        - кување</a:t>
            </a:r>
          </a:p>
          <a:p>
            <a:r>
              <a:rPr lang="sr-Cyrl-RS" b="1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                        - примена водене паре која струји</a:t>
            </a:r>
          </a:p>
          <a:p>
            <a:r>
              <a:rPr lang="sr-Cyrl-RS" b="1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                        - примена водене паре под притиском</a:t>
            </a:r>
          </a:p>
          <a:p>
            <a:r>
              <a:rPr lang="sr-Cyrl-RS" sz="2400" dirty="0">
                <a:latin typeface="Candara" pitchFamily="34" charset="0"/>
              </a:rPr>
              <a:t> </a:t>
            </a:r>
            <a:r>
              <a:rPr lang="sr-Cyrl-RS" sz="2400" dirty="0" smtClean="0">
                <a:latin typeface="Candara" pitchFamily="34" charset="0"/>
              </a:rPr>
              <a:t>   </a:t>
            </a:r>
            <a:r>
              <a:rPr lang="en-US" sz="2400" b="1" dirty="0" smtClean="0">
                <a:solidFill>
                  <a:srgbClr val="0070C0"/>
                </a:solidFill>
                <a:latin typeface="Candara" pitchFamily="34" charset="0"/>
              </a:rPr>
              <a:t>2</a:t>
            </a:r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) Радијација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– ултравиолентно зрачење</a:t>
            </a:r>
          </a:p>
          <a:p>
            <a:r>
              <a:rPr lang="sr-Cyrl-RS" b="1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                                          -  јонизујуће зрачење</a:t>
            </a:r>
          </a:p>
          <a:p>
            <a:r>
              <a:rPr lang="sr-Cyrl-RS" sz="2400" b="1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   </a:t>
            </a:r>
            <a:r>
              <a:rPr lang="en-US" sz="2400" b="1" dirty="0" smtClean="0">
                <a:solidFill>
                  <a:srgbClr val="0070C0"/>
                </a:solidFill>
                <a:latin typeface="Candara" pitchFamily="34" charset="0"/>
              </a:rPr>
              <a:t>3</a:t>
            </a:r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) Филтрација</a:t>
            </a:r>
            <a:endParaRPr lang="sr-Cyrl-RS" b="1" dirty="0">
              <a:solidFill>
                <a:srgbClr val="0070C0"/>
              </a:solidFill>
              <a:latin typeface="Candara" pitchFamily="34" charset="0"/>
            </a:endParaRPr>
          </a:p>
          <a:p>
            <a:endParaRPr lang="sr-Cyrl-RS" dirty="0" smtClean="0">
              <a:latin typeface="Candara" pitchFamily="34" charset="0"/>
            </a:endParaRPr>
          </a:p>
          <a:p>
            <a:r>
              <a:rPr lang="en-US" sz="2800" b="1" dirty="0" smtClean="0">
                <a:latin typeface="Candara" pitchFamily="34" charset="0"/>
              </a:rPr>
              <a:t>II</a:t>
            </a:r>
            <a:r>
              <a:rPr lang="sr-Cyrl-RS" sz="2800" b="1" dirty="0" smtClean="0">
                <a:latin typeface="Candara" pitchFamily="34" charset="0"/>
              </a:rPr>
              <a:t> Хемијске методе</a:t>
            </a:r>
            <a:endParaRPr lang="en-US" sz="28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304800"/>
            <a:ext cx="42672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19952" y="409545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accent1"/>
                </a:solidFill>
                <a:latin typeface="Candara" pitchFamily="34" charset="0"/>
              </a:rPr>
              <a:t>Прање и припрема за стерилизацију</a:t>
            </a:r>
            <a:endParaRPr lang="en-US" sz="20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u="sng" dirty="0" smtClean="0">
                <a:latin typeface="Candara" pitchFamily="34" charset="0"/>
              </a:rPr>
              <a:t>Претходно коришћено посуђе</a:t>
            </a:r>
            <a:r>
              <a:rPr lang="sr-Cyrl-RS" dirty="0" smtClean="0">
                <a:latin typeface="Candara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Стерилизација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Грубо уклањање остатака материјала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Потапање у топлу и хладну воду – прање детер</a:t>
            </a:r>
            <a:r>
              <a:rPr lang="sr-Cyrl-CS" dirty="0">
                <a:latin typeface="Candara" pitchFamily="34" charset="0"/>
              </a:rPr>
              <a:t>џ</a:t>
            </a:r>
            <a:r>
              <a:rPr lang="sr-Cyrl-RS" dirty="0" smtClean="0">
                <a:latin typeface="Candara" pitchFamily="34" charset="0"/>
              </a:rPr>
              <a:t>ентом и сапуном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Завршно испирање дестилованом водом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Сушење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Паковање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Стерилизација</a:t>
            </a:r>
          </a:p>
          <a:p>
            <a:r>
              <a:rPr lang="sr-Cyrl-RS" dirty="0">
                <a:latin typeface="Candara" pitchFamily="34" charset="0"/>
              </a:rPr>
              <a:t> </a:t>
            </a:r>
            <a:r>
              <a:rPr lang="sr-Cyrl-RS" dirty="0" smtClean="0">
                <a:latin typeface="Candara" pitchFamily="34" charset="0"/>
              </a:rPr>
              <a:t>      ** Судови који се не оперу добро потапају се у раствор калијум      бихромата и сумпорне киселине или се овај раствор сипа у посуђе већег волумена</a:t>
            </a:r>
          </a:p>
        </p:txBody>
      </p:sp>
      <p:pic>
        <p:nvPicPr>
          <p:cNvPr id="1026" name="Picture 2" descr="C:\Users\Isidora\Desktop\cleaneverything-dishes-2048px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599"/>
            <a:ext cx="3615243" cy="24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disinfecting-dwell-tim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05690" y="381000"/>
            <a:ext cx="34290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5690" y="1219200"/>
            <a:ext cx="34290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73782" y="381000"/>
            <a:ext cx="34290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449851"/>
            <a:ext cx="34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Стерилизација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424190"/>
            <a:ext cx="34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Дезинфекција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273" y="1196370"/>
            <a:ext cx="34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Пастеризација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7855" y="1273775"/>
            <a:ext cx="34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Асепса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3000" y="1196370"/>
            <a:ext cx="34290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2400" y="152400"/>
            <a:ext cx="8534400" cy="1905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10834" y="2286000"/>
            <a:ext cx="8575965" cy="44958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5743" y="2468426"/>
            <a:ext cx="953885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ndara" pitchFamily="34" charset="0"/>
              </a:rPr>
              <a:t>I</a:t>
            </a:r>
            <a:r>
              <a:rPr lang="en-US" sz="2800" b="1" dirty="0">
                <a:latin typeface="Candara" pitchFamily="34" charset="0"/>
              </a:rPr>
              <a:t> </a:t>
            </a:r>
            <a:r>
              <a:rPr lang="sr-Cyrl-RS" sz="2800" b="1" dirty="0" smtClean="0">
                <a:latin typeface="Candara" pitchFamily="34" charset="0"/>
              </a:rPr>
              <a:t>Физичке методе</a:t>
            </a:r>
          </a:p>
          <a:p>
            <a:r>
              <a:rPr lang="sr-Cyrl-RS" dirty="0">
                <a:latin typeface="Candara" pitchFamily="34" charset="0"/>
              </a:rPr>
              <a:t> </a:t>
            </a:r>
            <a:r>
              <a:rPr lang="sr-Cyrl-RS" dirty="0" smtClean="0">
                <a:latin typeface="Candara" pitchFamily="34" charset="0"/>
              </a:rPr>
              <a:t>   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ndara" pitchFamily="34" charset="0"/>
              </a:rPr>
              <a:t>1</a:t>
            </a:r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) Топлота </a:t>
            </a:r>
          </a:p>
          <a:p>
            <a:r>
              <a:rPr lang="sr-Cyrl-RS" sz="2400" dirty="0">
                <a:latin typeface="Candara" pitchFamily="34" charset="0"/>
              </a:rPr>
              <a:t> </a:t>
            </a:r>
            <a:r>
              <a:rPr lang="sr-Cyrl-RS" sz="2400" dirty="0" smtClean="0">
                <a:latin typeface="Candara" pitchFamily="34" charset="0"/>
              </a:rPr>
              <a:t>       </a:t>
            </a:r>
            <a:r>
              <a:rPr lang="sr-Cyrl-RS" b="1" dirty="0" smtClean="0">
                <a:solidFill>
                  <a:srgbClr val="C00000"/>
                </a:solidFill>
                <a:latin typeface="Candara" pitchFamily="34" charset="0"/>
              </a:rPr>
              <a:t>сува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–</a:t>
            </a:r>
            <a:r>
              <a:rPr lang="sr-Cyrl-RS" dirty="0" smtClean="0">
                <a:latin typeface="Candara" pitchFamily="34" charset="0"/>
              </a:rPr>
              <a:t>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директна примена пламена (жарење, опаљивање, спаљивање)</a:t>
            </a:r>
          </a:p>
          <a:p>
            <a:r>
              <a:rPr lang="sr-Cyrl-RS" b="1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                     - примена врелог ваздуха</a:t>
            </a:r>
          </a:p>
          <a:p>
            <a:r>
              <a:rPr lang="sr-Cyrl-RS" dirty="0" smtClean="0">
                <a:latin typeface="Candara" pitchFamily="34" charset="0"/>
              </a:rPr>
              <a:t>       </a:t>
            </a:r>
            <a:r>
              <a:rPr lang="sr-Cyrl-RS" b="1" dirty="0" smtClean="0">
                <a:solidFill>
                  <a:srgbClr val="C00000"/>
                </a:solidFill>
                <a:latin typeface="Candara" pitchFamily="34" charset="0"/>
              </a:rPr>
              <a:t> влажна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– тиндализација</a:t>
            </a:r>
          </a:p>
          <a:p>
            <a:r>
              <a:rPr lang="sr-Cyrl-RS" b="1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                        - кување</a:t>
            </a:r>
          </a:p>
          <a:p>
            <a:r>
              <a:rPr lang="sr-Cyrl-RS" b="1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                        - примена водене паре која струји</a:t>
            </a:r>
          </a:p>
          <a:p>
            <a:r>
              <a:rPr lang="sr-Cyrl-RS" b="1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                        - примена водене паре под притиском</a:t>
            </a:r>
          </a:p>
          <a:p>
            <a:r>
              <a:rPr lang="sr-Cyrl-RS" sz="2400" dirty="0">
                <a:latin typeface="Candara" pitchFamily="34" charset="0"/>
              </a:rPr>
              <a:t> </a:t>
            </a:r>
            <a:r>
              <a:rPr lang="sr-Cyrl-RS" sz="2400" dirty="0" smtClean="0">
                <a:latin typeface="Candara" pitchFamily="34" charset="0"/>
              </a:rPr>
              <a:t>   </a:t>
            </a:r>
            <a:r>
              <a:rPr lang="en-US" sz="2400" b="1" dirty="0" smtClean="0">
                <a:solidFill>
                  <a:srgbClr val="0070C0"/>
                </a:solidFill>
                <a:latin typeface="Candara" pitchFamily="34" charset="0"/>
              </a:rPr>
              <a:t>2</a:t>
            </a:r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) Радијација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– ултравиолентно зрачење</a:t>
            </a:r>
          </a:p>
          <a:p>
            <a:r>
              <a:rPr lang="sr-Cyrl-RS" b="1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                                          -  јонизујуће зрачење</a:t>
            </a:r>
          </a:p>
          <a:p>
            <a:r>
              <a:rPr lang="sr-Cyrl-RS" sz="2400" b="1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   </a:t>
            </a:r>
            <a:r>
              <a:rPr lang="en-US" sz="2400" b="1" dirty="0" smtClean="0">
                <a:solidFill>
                  <a:srgbClr val="0070C0"/>
                </a:solidFill>
                <a:latin typeface="Candara" pitchFamily="34" charset="0"/>
              </a:rPr>
              <a:t>3</a:t>
            </a:r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) Филтрација</a:t>
            </a:r>
            <a:endParaRPr lang="sr-Cyrl-RS" b="1" dirty="0">
              <a:solidFill>
                <a:srgbClr val="0070C0"/>
              </a:solidFill>
              <a:latin typeface="Candara" pitchFamily="34" charset="0"/>
            </a:endParaRPr>
          </a:p>
          <a:p>
            <a:endParaRPr lang="sr-Cyrl-RS" dirty="0" smtClean="0">
              <a:latin typeface="Candara" pitchFamily="34" charset="0"/>
            </a:endParaRPr>
          </a:p>
          <a:p>
            <a:r>
              <a:rPr lang="en-US" sz="2800" b="1" dirty="0" smtClean="0">
                <a:latin typeface="Candara" pitchFamily="34" charset="0"/>
              </a:rPr>
              <a:t>II</a:t>
            </a:r>
            <a:r>
              <a:rPr lang="sr-Cyrl-RS" sz="2800" b="1" dirty="0" smtClean="0">
                <a:latin typeface="Candara" pitchFamily="34" charset="0"/>
              </a:rPr>
              <a:t> Хемијске методе</a:t>
            </a:r>
            <a:endParaRPr lang="en-US" sz="28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228600"/>
            <a:ext cx="22860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27179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ndara" pitchFamily="34" charset="0"/>
              </a:rPr>
              <a:t>1. </a:t>
            </a:r>
            <a:r>
              <a:rPr lang="sr-Cyrl-RS" sz="2800" b="1" dirty="0" smtClean="0">
                <a:solidFill>
                  <a:schemeClr val="accent1"/>
                </a:solidFill>
                <a:latin typeface="Candara" pitchFamily="34" charset="0"/>
              </a:rPr>
              <a:t>Топлота</a:t>
            </a:r>
            <a:endParaRPr lang="en-US" sz="2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3" y="879764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arenR"/>
            </a:pPr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Сува топлота</a:t>
            </a:r>
            <a:endParaRPr lang="en-US" sz="2400" b="1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en-US" sz="2400" dirty="0" smtClean="0">
                <a:latin typeface="Candara" pitchFamily="34" charset="0"/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  <a:latin typeface="Candara" pitchFamily="34" charset="0"/>
              </a:rPr>
              <a:t>- </a:t>
            </a: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Директна примена пламена</a:t>
            </a:r>
            <a:endParaRPr lang="en-US" sz="2400" b="1" dirty="0" smtClean="0">
              <a:solidFill>
                <a:srgbClr val="00B050"/>
              </a:solidFill>
              <a:latin typeface="Candara" pitchFamily="34" charset="0"/>
            </a:endParaRPr>
          </a:p>
          <a:p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          </a:t>
            </a:r>
            <a:r>
              <a:rPr lang="en-US" dirty="0" smtClean="0">
                <a:latin typeface="Candara" pitchFamily="34" charset="0"/>
              </a:rPr>
              <a:t>(</a:t>
            </a:r>
            <a:r>
              <a:rPr lang="sr-Cyrl-RS" dirty="0" smtClean="0">
                <a:latin typeface="Candara" pitchFamily="34" charset="0"/>
              </a:rPr>
              <a:t>жарење, опаљивање, спаљивање</a:t>
            </a:r>
            <a:r>
              <a:rPr lang="en-US" dirty="0" smtClean="0">
                <a:latin typeface="Candara" pitchFamily="34" charset="0"/>
              </a:rPr>
              <a:t>)</a:t>
            </a:r>
            <a:endParaRPr lang="sr-Cyrl-RS" dirty="0" smtClean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r>
              <a:rPr lang="en-US" sz="2400" dirty="0" smtClean="0">
                <a:latin typeface="Candara" pitchFamily="34" charset="0"/>
              </a:rPr>
              <a:t> </a:t>
            </a:r>
            <a:endParaRPr lang="sr-Cyrl-RS" sz="2400" dirty="0" smtClean="0"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6" name="Picture 15" descr="C:\Users\Isidora\Desktop\prsktikum slike\slike iz starog praktikuma\2007.08.20 Mikrobiologija\Slike\tifovi\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240" y="2292678"/>
            <a:ext cx="2527956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Isidora\Desktop\100413089-bunsen-burner-flame-test-in-the-science-laboratory-clip-flaming-a-tube-in-the-microbiology-labora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73" y="2133599"/>
            <a:ext cx="2351794" cy="252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6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3964"/>
            <a:ext cx="553021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6" y="4800095"/>
            <a:ext cx="2209800" cy="190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27" y="4800094"/>
            <a:ext cx="3477373" cy="190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05" y="4661556"/>
            <a:ext cx="2677595" cy="191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0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228600"/>
            <a:ext cx="22860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27179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ndara" pitchFamily="34" charset="0"/>
              </a:rPr>
              <a:t>1. </a:t>
            </a:r>
            <a:r>
              <a:rPr lang="sr-Cyrl-RS" sz="2800" b="1" dirty="0" smtClean="0">
                <a:solidFill>
                  <a:schemeClr val="accent1"/>
                </a:solidFill>
                <a:latin typeface="Candara" pitchFamily="34" charset="0"/>
              </a:rPr>
              <a:t>Топлота</a:t>
            </a:r>
            <a:endParaRPr lang="en-US" sz="2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2" y="879764"/>
            <a:ext cx="86937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arenR"/>
            </a:pPr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Сува топлота</a:t>
            </a:r>
            <a:endParaRPr lang="en-US" sz="2400" b="1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en-US" sz="2400" b="1" dirty="0" smtClean="0">
                <a:latin typeface="Candara" pitchFamily="34" charset="0"/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  <a:latin typeface="Candara" pitchFamily="34" charset="0"/>
              </a:rPr>
              <a:t>-</a:t>
            </a: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 Примена врелог ваздуха</a:t>
            </a:r>
            <a:endParaRPr lang="en-US" sz="2400" b="1" dirty="0" smtClean="0">
              <a:solidFill>
                <a:srgbClr val="00B050"/>
              </a:solidFill>
              <a:latin typeface="Candara" pitchFamily="34" charset="0"/>
            </a:endParaRPr>
          </a:p>
          <a:p>
            <a:endParaRPr lang="en-US" sz="2400" dirty="0">
              <a:latin typeface="Candara" pitchFamily="34" charset="0"/>
            </a:endParaRPr>
          </a:p>
          <a:p>
            <a:r>
              <a:rPr lang="sr-Cyrl-RS" dirty="0" smtClean="0">
                <a:latin typeface="Candara" pitchFamily="34" charset="0"/>
              </a:rPr>
              <a:t>Стакло, порцелан, метал – осушени и умотани</a:t>
            </a:r>
          </a:p>
          <a:p>
            <a:r>
              <a:rPr lang="sr-Cyrl-RS" dirty="0" smtClean="0">
                <a:latin typeface="Candara" pitchFamily="34" charset="0"/>
              </a:rPr>
              <a:t>Врата се отварају када се температура спусти на 60</a:t>
            </a:r>
            <a:r>
              <a:rPr lang="sr-Latn-RS" dirty="0"/>
              <a:t>°C</a:t>
            </a:r>
            <a:endParaRPr lang="en-US" dirty="0" smtClean="0">
              <a:latin typeface="Candara" pitchFamily="34" charset="0"/>
            </a:endParaRPr>
          </a:p>
          <a:p>
            <a:pPr>
              <a:defRPr/>
            </a:pPr>
            <a:r>
              <a:rPr lang="sr-Latn-RS" b="1" dirty="0" smtClean="0"/>
              <a:t>160-180°C 2</a:t>
            </a:r>
            <a:r>
              <a:rPr lang="sr-Cyrl-RS" b="1" dirty="0" smtClean="0"/>
              <a:t> часа</a:t>
            </a:r>
            <a:r>
              <a:rPr lang="sr-Latn-RS" b="1" dirty="0" smtClean="0"/>
              <a:t> </a:t>
            </a:r>
            <a:r>
              <a:rPr lang="sr-Cyrl-RS" b="1" dirty="0" smtClean="0"/>
              <a:t>до </a:t>
            </a:r>
            <a:r>
              <a:rPr lang="sr-Latn-RS" b="1" dirty="0" smtClean="0"/>
              <a:t>30</a:t>
            </a:r>
            <a:r>
              <a:rPr lang="sr-Cyrl-RS" b="1" dirty="0" smtClean="0"/>
              <a:t> минута – </a:t>
            </a:r>
            <a:r>
              <a:rPr lang="sr-Cyrl-RS" dirty="0" smtClean="0">
                <a:latin typeface="Candara" pitchFamily="34" charset="0"/>
              </a:rPr>
              <a:t>дужина трајања стерилизације обрнуто сразмерна коришћеној температури</a:t>
            </a:r>
            <a:endParaRPr lang="sr-Latn-RS" dirty="0">
              <a:latin typeface="Candara" pitchFamily="34" charset="0"/>
            </a:endParaRPr>
          </a:p>
          <a:p>
            <a:pPr>
              <a:defRPr/>
            </a:pPr>
            <a:endParaRPr lang="sr-Cyrl-RS" dirty="0">
              <a:latin typeface="Candara" pitchFamily="34" charset="0"/>
            </a:endParaRPr>
          </a:p>
          <a:p>
            <a:r>
              <a:rPr lang="en-US" sz="2400" dirty="0" smtClean="0">
                <a:latin typeface="Candara" pitchFamily="34" charset="0"/>
              </a:rPr>
              <a:t> </a:t>
            </a:r>
            <a:endParaRPr lang="sr-Cyrl-RS" sz="2400" dirty="0" smtClean="0"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4" name="Picture 13" descr="C:\Users\Isidora\Desktop\prsktikum slike\slike iz starog praktikuma\2007.08.20 Mikrobiologija\Slike\tifovi\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4958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4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228600"/>
            <a:ext cx="22860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27179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ndara" pitchFamily="34" charset="0"/>
              </a:rPr>
              <a:t>1. </a:t>
            </a:r>
            <a:r>
              <a:rPr lang="sr-Cyrl-RS" sz="2800" b="1" dirty="0" smtClean="0">
                <a:solidFill>
                  <a:schemeClr val="accent1"/>
                </a:solidFill>
                <a:latin typeface="Candara" pitchFamily="34" charset="0"/>
              </a:rPr>
              <a:t>Топлота</a:t>
            </a:r>
            <a:endParaRPr lang="en-US" sz="2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2" y="879764"/>
            <a:ext cx="8693727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Б) Влажна топлота</a:t>
            </a:r>
            <a:endParaRPr lang="en-US" sz="2400" b="1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en-US" sz="2400" b="1" dirty="0" smtClean="0">
                <a:latin typeface="Candara" pitchFamily="34" charset="0"/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  <a:latin typeface="Candara" pitchFamily="34" charset="0"/>
              </a:rPr>
              <a:t>-</a:t>
            </a: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 Метода фракционе стерилизације – тиндализација</a:t>
            </a:r>
          </a:p>
          <a:p>
            <a:endParaRPr lang="sr-Cyrl-RS" sz="2400" dirty="0" smtClean="0">
              <a:latin typeface="Candara" pitchFamily="34" charset="0"/>
            </a:endParaRPr>
          </a:p>
          <a:p>
            <a:r>
              <a:rPr lang="sr-Cyrl-RS" dirty="0" smtClean="0">
                <a:latin typeface="Candara" pitchFamily="34" charset="0"/>
              </a:rPr>
              <a:t>Течност, течне подлоге које садрже угљене хидрате и нативне протеине које губе нутритивну и биолошку вредност дејством високих температура</a:t>
            </a:r>
          </a:p>
          <a:p>
            <a:r>
              <a:rPr lang="sr-Cyrl-RS" dirty="0" smtClean="0">
                <a:latin typeface="Candara" pitchFamily="34" charset="0"/>
              </a:rPr>
              <a:t>Смисао</a:t>
            </a:r>
            <a:r>
              <a:rPr lang="sr-Latn-RS" dirty="0" smtClean="0">
                <a:latin typeface="Candara" pitchFamily="34" charset="0"/>
              </a:rPr>
              <a:t>: </a:t>
            </a:r>
            <a:r>
              <a:rPr lang="sr-Cyrl-RS" dirty="0" smtClean="0">
                <a:latin typeface="Candara" pitchFamily="34" charset="0"/>
              </a:rPr>
              <a:t>стимулација исклијавања спора које се потом уништавају сукцесивно</a:t>
            </a:r>
          </a:p>
          <a:p>
            <a:endParaRPr lang="sr-Cyrl-RS" dirty="0" smtClean="0">
              <a:latin typeface="Candara" pitchFamily="34" charset="0"/>
            </a:endParaRPr>
          </a:p>
          <a:p>
            <a:r>
              <a:rPr lang="sr-Cyrl-RS" sz="2400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Cyrl-RS" sz="2400" dirty="0" smtClean="0">
                <a:solidFill>
                  <a:srgbClr val="00B050"/>
                </a:solidFill>
                <a:latin typeface="Candara" pitchFamily="34" charset="0"/>
              </a:rPr>
              <a:t>     </a:t>
            </a: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- Кување</a:t>
            </a:r>
          </a:p>
          <a:p>
            <a:endParaRPr lang="sr-Cyrl-RS" sz="2400" dirty="0">
              <a:solidFill>
                <a:srgbClr val="00B050"/>
              </a:solidFill>
              <a:latin typeface="Candara" pitchFamily="34" charset="0"/>
            </a:endParaRPr>
          </a:p>
          <a:p>
            <a:r>
              <a:rPr lang="sr-Cyrl-RS" dirty="0" smtClean="0"/>
              <a:t>Предмети и инструменти – маказе, скалпел, гумене рукавице, шприцеви, игле</a:t>
            </a:r>
            <a:endParaRPr lang="sr-Cyrl-RS" sz="2400" dirty="0"/>
          </a:p>
          <a:p>
            <a:r>
              <a:rPr lang="sr-Cyrl-RS" b="1" dirty="0" smtClean="0">
                <a:latin typeface="Candara" pitchFamily="34" charset="0"/>
              </a:rPr>
              <a:t>Дезинфекција</a:t>
            </a:r>
          </a:p>
          <a:p>
            <a:endParaRPr lang="sr-Cyrl-RS" b="1" dirty="0">
              <a:latin typeface="Candara" pitchFamily="34" charset="0"/>
            </a:endParaRPr>
          </a:p>
          <a:p>
            <a:endParaRPr lang="sr-Cyrl-RS" b="1" dirty="0" smtClean="0">
              <a:latin typeface="Candara" pitchFamily="34" charset="0"/>
            </a:endParaRPr>
          </a:p>
          <a:p>
            <a:r>
              <a:rPr lang="sr-Cyrl-RS" b="1" dirty="0">
                <a:latin typeface="Candara" pitchFamily="34" charset="0"/>
              </a:rPr>
              <a:t> </a:t>
            </a:r>
            <a:r>
              <a:rPr lang="sr-Cyrl-RS" b="1" dirty="0" smtClean="0">
                <a:latin typeface="Candara" pitchFamily="34" charset="0"/>
              </a:rPr>
              <a:t>        </a:t>
            </a: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- Примена водене паре која струји</a:t>
            </a:r>
            <a:endParaRPr lang="en-US" sz="2400" b="1" dirty="0" smtClean="0">
              <a:solidFill>
                <a:srgbClr val="00B050"/>
              </a:solidFill>
              <a:latin typeface="Candara" pitchFamily="34" charset="0"/>
            </a:endParaRPr>
          </a:p>
          <a:p>
            <a:endParaRPr lang="en-US" sz="2400" dirty="0">
              <a:solidFill>
                <a:srgbClr val="00B050"/>
              </a:solidFill>
              <a:latin typeface="Candara" pitchFamily="34" charset="0"/>
            </a:endParaRPr>
          </a:p>
          <a:p>
            <a:r>
              <a:rPr lang="sr-Cyrl-RS" dirty="0" smtClean="0">
                <a:latin typeface="Candara" pitchFamily="34" charset="0"/>
              </a:rPr>
              <a:t>Кохов лонац</a:t>
            </a:r>
          </a:p>
          <a:p>
            <a:r>
              <a:rPr lang="sr-Cyrl-RS" b="1" dirty="0" smtClean="0">
                <a:latin typeface="Candara" pitchFamily="34" charset="0"/>
              </a:rPr>
              <a:t>Дезинфекција</a:t>
            </a:r>
            <a:r>
              <a:rPr lang="sr-Latn-RS" b="1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(</a:t>
            </a:r>
            <a:r>
              <a:rPr lang="sr-Cyrl-RS" dirty="0" smtClean="0">
                <a:latin typeface="Candara" pitchFamily="34" charset="0"/>
              </a:rPr>
              <a:t>80-90</a:t>
            </a:r>
            <a:r>
              <a:rPr lang="en-US" dirty="0" smtClean="0">
                <a:latin typeface="Candara" pitchFamily="34" charset="0"/>
              </a:rPr>
              <a:t>º</a:t>
            </a:r>
            <a:r>
              <a:rPr lang="sr-Latn-RS" dirty="0" smtClean="0">
                <a:latin typeface="Candara" pitchFamily="34" charset="0"/>
              </a:rPr>
              <a:t>C)</a:t>
            </a:r>
            <a:endParaRPr lang="sr-Cyrl-RS" dirty="0" smtClean="0">
              <a:latin typeface="Candara" pitchFamily="34" charset="0"/>
            </a:endParaRPr>
          </a:p>
          <a:p>
            <a:endParaRPr lang="sr-Cyrl-RS" sz="3200" dirty="0">
              <a:latin typeface="Candara" pitchFamily="34" charset="0"/>
            </a:endParaRPr>
          </a:p>
          <a:p>
            <a:endParaRPr lang="sr-Latn-RS" dirty="0"/>
          </a:p>
          <a:p>
            <a:endParaRPr lang="sr-Cyrl-RS" dirty="0">
              <a:latin typeface="Candara" pitchFamily="34" charset="0"/>
            </a:endParaRPr>
          </a:p>
          <a:p>
            <a:r>
              <a:rPr lang="en-US" sz="2400" dirty="0" smtClean="0">
                <a:latin typeface="Candara" pitchFamily="34" charset="0"/>
              </a:rPr>
              <a:t> </a:t>
            </a:r>
            <a:endParaRPr lang="sr-Cyrl-RS" sz="2400" dirty="0" smtClean="0"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098" name="Picture 2" descr="C:\Users\Isidora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18779"/>
            <a:ext cx="2345355" cy="26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228600"/>
            <a:ext cx="22860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27179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ndara" pitchFamily="34" charset="0"/>
              </a:rPr>
              <a:t>1. </a:t>
            </a:r>
            <a:r>
              <a:rPr lang="sr-Cyrl-RS" sz="2800" b="1" dirty="0" smtClean="0">
                <a:solidFill>
                  <a:schemeClr val="accent1"/>
                </a:solidFill>
                <a:latin typeface="Candara" pitchFamily="34" charset="0"/>
              </a:rPr>
              <a:t>Топлота</a:t>
            </a:r>
            <a:endParaRPr lang="en-US" sz="2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2" y="879764"/>
            <a:ext cx="869372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Б) Влажна топлота</a:t>
            </a:r>
            <a:endParaRPr lang="en-US" sz="2400" b="1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en-US" sz="2400" b="1" dirty="0" smtClean="0">
                <a:latin typeface="Candara" pitchFamily="34" charset="0"/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  <a:latin typeface="Candara" pitchFamily="34" charset="0"/>
              </a:rPr>
              <a:t>-</a:t>
            </a: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 Примена водене паре под притиском - аутоклавирање</a:t>
            </a:r>
          </a:p>
          <a:p>
            <a:endParaRPr lang="en-US" sz="2400" b="1" dirty="0" smtClean="0">
              <a:solidFill>
                <a:srgbClr val="00B050"/>
              </a:solidFill>
              <a:latin typeface="Candara" pitchFamily="34" charset="0"/>
            </a:endParaRPr>
          </a:p>
          <a:p>
            <a:r>
              <a:rPr lang="sr-Latn-RS" b="1" dirty="0"/>
              <a:t>121 °C, </a:t>
            </a:r>
            <a:r>
              <a:rPr lang="sr-Cyrl-RS" b="1" dirty="0" smtClean="0"/>
              <a:t>притисак</a:t>
            </a:r>
            <a:r>
              <a:rPr lang="sr-Latn-RS" b="1" dirty="0" smtClean="0"/>
              <a:t> </a:t>
            </a:r>
            <a:r>
              <a:rPr lang="sr-Latn-RS" b="1" dirty="0"/>
              <a:t>1 bar, 15 </a:t>
            </a:r>
            <a:r>
              <a:rPr lang="sr-Cyrl-RS" b="1" dirty="0" smtClean="0"/>
              <a:t>минута</a:t>
            </a:r>
            <a:endParaRPr lang="sr-Latn-RS" b="1" dirty="0"/>
          </a:p>
          <a:p>
            <a:r>
              <a:rPr lang="sr-Latn-RS" dirty="0"/>
              <a:t>134 °C, </a:t>
            </a:r>
            <a:r>
              <a:rPr lang="sr-Cyrl-RS" dirty="0" smtClean="0"/>
              <a:t>притисак</a:t>
            </a:r>
            <a:r>
              <a:rPr lang="sr-Latn-RS" dirty="0" smtClean="0"/>
              <a:t> </a:t>
            </a:r>
            <a:r>
              <a:rPr lang="sr-Latn-RS" dirty="0"/>
              <a:t>2,2 bara, 3 </a:t>
            </a:r>
            <a:r>
              <a:rPr lang="sr-Cyrl-RS" dirty="0" smtClean="0"/>
              <a:t>минута</a:t>
            </a:r>
          </a:p>
          <a:p>
            <a:r>
              <a:rPr lang="sr-Cyrl-RS" dirty="0" smtClean="0"/>
              <a:t>Сви материјали који подносе високе темп. и влагу</a:t>
            </a:r>
            <a:endParaRPr lang="sr-Cyrl-RS" sz="2400" dirty="0" smtClean="0">
              <a:latin typeface="Candara" pitchFamily="34" charset="0"/>
            </a:endParaRPr>
          </a:p>
          <a:p>
            <a:endParaRPr lang="sr-Cyrl-RS" sz="3200" dirty="0">
              <a:latin typeface="Candara" pitchFamily="34" charset="0"/>
            </a:endParaRPr>
          </a:p>
          <a:p>
            <a:endParaRPr lang="sr-Latn-RS" dirty="0"/>
          </a:p>
          <a:p>
            <a:endParaRPr lang="sr-Cyrl-RS" dirty="0">
              <a:latin typeface="Candara" pitchFamily="34" charset="0"/>
            </a:endParaRPr>
          </a:p>
          <a:p>
            <a:r>
              <a:rPr lang="en-US" sz="2400" dirty="0" smtClean="0">
                <a:latin typeface="Candara" pitchFamily="34" charset="0"/>
              </a:rPr>
              <a:t> </a:t>
            </a:r>
            <a:endParaRPr lang="sr-Cyrl-RS" sz="2400" dirty="0" smtClean="0"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09" y="3127388"/>
            <a:ext cx="2056391" cy="359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Isidora\Desktop\prsktikum slike\slike iz starog praktikuma\2007.08.20 Mikrobiologija\Slike\tifovi\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85637"/>
            <a:ext cx="4297997" cy="3678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5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228600"/>
            <a:ext cx="22860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85655" y="27179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ndara" pitchFamily="34" charset="0"/>
              </a:rPr>
              <a:t>2</a:t>
            </a:r>
            <a:r>
              <a:rPr lang="en-US" sz="2800" b="1" dirty="0" smtClean="0">
                <a:solidFill>
                  <a:schemeClr val="accent1"/>
                </a:solidFill>
                <a:latin typeface="Candara" pitchFamily="34" charset="0"/>
              </a:rPr>
              <a:t>. </a:t>
            </a:r>
            <a:r>
              <a:rPr lang="sr-Cyrl-RS" sz="2800" b="1" dirty="0" smtClean="0">
                <a:solidFill>
                  <a:schemeClr val="accent1"/>
                </a:solidFill>
                <a:latin typeface="Candara" pitchFamily="34" charset="0"/>
              </a:rPr>
              <a:t>Радијација</a:t>
            </a:r>
            <a:endParaRPr lang="en-US" sz="2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pic>
        <p:nvPicPr>
          <p:cNvPr id="6146" name="Picture 2" descr="C:\Users\Isidora\Desktop\UVC-dna-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146632" cy="346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sidora\Desktop\Cell-responses-to-damage-of-DNA-by-ionizing-radiation-Ionizing-radiation-causes-sing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52" y="2895601"/>
            <a:ext cx="3843753" cy="36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066800"/>
            <a:ext cx="1005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     </a:t>
            </a: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Ултравиолентно зрачење                   </a:t>
            </a:r>
            <a:r>
              <a:rPr lang="en-US" sz="2400" b="1" dirty="0" smtClean="0">
                <a:solidFill>
                  <a:srgbClr val="00B050"/>
                </a:solidFill>
                <a:latin typeface="Candara" pitchFamily="34" charset="0"/>
              </a:rPr>
              <a:t>    </a:t>
            </a: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Јонизујуће зрачење</a:t>
            </a:r>
          </a:p>
          <a:p>
            <a:endParaRPr lang="sr-Cyrl-RS" sz="2400" dirty="0" smtClean="0">
              <a:solidFill>
                <a:srgbClr val="00B050"/>
              </a:solidFill>
              <a:latin typeface="Candara" pitchFamily="34" charset="0"/>
            </a:endParaRPr>
          </a:p>
          <a:p>
            <a:r>
              <a:rPr lang="en-US" dirty="0" smtClean="0">
                <a:latin typeface="Candara" pitchFamily="34" charset="0"/>
              </a:rPr>
              <a:t>   </a:t>
            </a:r>
            <a:r>
              <a:rPr lang="sr-Cyrl-RS" dirty="0" smtClean="0">
                <a:latin typeface="Candara" pitchFamily="34" charset="0"/>
              </a:rPr>
              <a:t> -</a:t>
            </a:r>
            <a:r>
              <a:rPr lang="en-US" dirty="0" smtClean="0">
                <a:latin typeface="Candara" pitchFamily="34" charset="0"/>
              </a:rPr>
              <a:t> UV </a:t>
            </a:r>
            <a:r>
              <a:rPr lang="sr-Cyrl-RS" dirty="0" smtClean="0">
                <a:latin typeface="Candara" pitchFamily="34" charset="0"/>
              </a:rPr>
              <a:t>лампа -  </a:t>
            </a:r>
            <a:r>
              <a:rPr lang="sr-Latn-RS" b="1" dirty="0">
                <a:latin typeface="Candara" pitchFamily="34" charset="0"/>
              </a:rPr>
              <a:t>λ=253,7 </a:t>
            </a:r>
            <a:r>
              <a:rPr lang="sr-Latn-RS" b="1" dirty="0" smtClean="0">
                <a:latin typeface="Candara" pitchFamily="34" charset="0"/>
              </a:rPr>
              <a:t>nm</a:t>
            </a:r>
            <a:r>
              <a:rPr lang="sr-Cyrl-RS" b="1" dirty="0" smtClean="0">
                <a:latin typeface="Candara" pitchFamily="34" charset="0"/>
              </a:rPr>
              <a:t>                                                         </a:t>
            </a:r>
            <a:r>
              <a:rPr lang="sr-Cyrl-RS" dirty="0" smtClean="0">
                <a:latin typeface="Candara" pitchFamily="34" charset="0"/>
              </a:rPr>
              <a:t>- Кобалт 60</a:t>
            </a:r>
            <a:endParaRPr lang="en-US" dirty="0" smtClean="0">
              <a:latin typeface="Candara" pitchFamily="34" charset="0"/>
            </a:endParaRPr>
          </a:p>
          <a:p>
            <a:r>
              <a:rPr lang="en-US" dirty="0">
                <a:latin typeface="Candara" pitchFamily="34" charset="0"/>
              </a:rPr>
              <a:t> </a:t>
            </a:r>
            <a:r>
              <a:rPr lang="en-US" dirty="0" smtClean="0">
                <a:latin typeface="Candara" pitchFamily="34" charset="0"/>
              </a:rPr>
              <a:t>   -</a:t>
            </a:r>
            <a:r>
              <a:rPr lang="sr-Cyrl-RS" dirty="0" smtClean="0">
                <a:latin typeface="Candara" pitchFamily="34" charset="0"/>
              </a:rPr>
              <a:t> ваздух, радне површине (дезинфекција)                    - већа продорност</a:t>
            </a:r>
          </a:p>
          <a:p>
            <a:r>
              <a:rPr lang="sr-Cyrl-RS" dirty="0">
                <a:latin typeface="Candara" pitchFamily="34" charset="0"/>
              </a:rPr>
              <a:t> </a:t>
            </a:r>
            <a:r>
              <a:rPr lang="sr-Cyrl-RS" dirty="0" smtClean="0">
                <a:latin typeface="Candara" pitchFamily="34" charset="0"/>
              </a:rPr>
              <a:t>   - избегавати контакт са очима и кожом                         - посебни објекти и мере заштите</a:t>
            </a:r>
            <a:endParaRPr lang="sr-Latn-RS" dirty="0">
              <a:latin typeface="Candara" pitchFamily="34" charset="0"/>
            </a:endParaRPr>
          </a:p>
          <a:p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10" b="94390" l="463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3473440"/>
            <a:ext cx="6090665" cy="31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Isidora\Desktop\SF10-PT-2522-(A)-for-CSS-800x8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572650"/>
            <a:ext cx="2725882" cy="272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1752600" y="990600"/>
            <a:ext cx="2667000" cy="902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73382" y="1892870"/>
            <a:ext cx="2646218" cy="1460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Users\Isidora\Desktop\download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17" y="917277"/>
            <a:ext cx="4153764" cy="25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23"/>
          <p:cNvSpPr/>
          <p:nvPr/>
        </p:nvSpPr>
        <p:spPr>
          <a:xfrm>
            <a:off x="692549" y="2867891"/>
            <a:ext cx="450451" cy="1399309"/>
          </a:xfrm>
          <a:custGeom>
            <a:avLst/>
            <a:gdLst>
              <a:gd name="connsiteX0" fmla="*/ 263415 w 263415"/>
              <a:gd name="connsiteY0" fmla="*/ 0 h 626801"/>
              <a:gd name="connsiteX1" fmla="*/ 178 w 263415"/>
              <a:gd name="connsiteY1" fmla="*/ 249382 h 626801"/>
              <a:gd name="connsiteX2" fmla="*/ 221851 w 263415"/>
              <a:gd name="connsiteY2" fmla="*/ 623454 h 626801"/>
              <a:gd name="connsiteX3" fmla="*/ 194142 w 263415"/>
              <a:gd name="connsiteY3" fmla="*/ 443345 h 626801"/>
              <a:gd name="connsiteX4" fmla="*/ 194142 w 263415"/>
              <a:gd name="connsiteY4" fmla="*/ 443345 h 626801"/>
              <a:gd name="connsiteX5" fmla="*/ 83306 w 263415"/>
              <a:gd name="connsiteY5" fmla="*/ 595745 h 626801"/>
              <a:gd name="connsiteX6" fmla="*/ 235706 w 263415"/>
              <a:gd name="connsiteY6" fmla="*/ 595745 h 626801"/>
              <a:gd name="connsiteX7" fmla="*/ 221851 w 263415"/>
              <a:gd name="connsiteY7" fmla="*/ 623454 h 62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415" h="626801">
                <a:moveTo>
                  <a:pt x="263415" y="0"/>
                </a:moveTo>
                <a:cubicBezTo>
                  <a:pt x="135260" y="72736"/>
                  <a:pt x="7105" y="145473"/>
                  <a:pt x="178" y="249382"/>
                </a:cubicBezTo>
                <a:cubicBezTo>
                  <a:pt x="-6749" y="353291"/>
                  <a:pt x="189524" y="591127"/>
                  <a:pt x="221851" y="623454"/>
                </a:cubicBezTo>
                <a:cubicBezTo>
                  <a:pt x="254178" y="655781"/>
                  <a:pt x="194142" y="443345"/>
                  <a:pt x="194142" y="443345"/>
                </a:cubicBezTo>
                <a:lnTo>
                  <a:pt x="194142" y="443345"/>
                </a:lnTo>
                <a:cubicBezTo>
                  <a:pt x="175669" y="468745"/>
                  <a:pt x="76379" y="570345"/>
                  <a:pt x="83306" y="595745"/>
                </a:cubicBezTo>
                <a:cubicBezTo>
                  <a:pt x="90233" y="621145"/>
                  <a:pt x="212615" y="591127"/>
                  <a:pt x="235706" y="595745"/>
                </a:cubicBezTo>
                <a:cubicBezTo>
                  <a:pt x="258797" y="600363"/>
                  <a:pt x="240324" y="611908"/>
                  <a:pt x="221851" y="623454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072244" y="164628"/>
            <a:ext cx="2414155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86100" y="207818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ndara" pitchFamily="34" charset="0"/>
              </a:rPr>
              <a:t>3. </a:t>
            </a:r>
            <a:r>
              <a:rPr lang="sr-Cyrl-RS" sz="2800" b="1" dirty="0" smtClean="0">
                <a:solidFill>
                  <a:schemeClr val="accent1"/>
                </a:solidFill>
                <a:latin typeface="Candara" pitchFamily="34" charset="0"/>
              </a:rPr>
              <a:t>Филтрација</a:t>
            </a:r>
            <a:endParaRPr lang="en-US" sz="2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613</Words>
  <Application>Microsoft Office PowerPoint</Application>
  <PresentationFormat>On-screen Show (4:3)</PresentationFormat>
  <Paragraphs>133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60</cp:revision>
  <dcterms:created xsi:type="dcterms:W3CDTF">2006-08-16T00:00:00Z</dcterms:created>
  <dcterms:modified xsi:type="dcterms:W3CDTF">2021-10-28T11:12:21Z</dcterms:modified>
</cp:coreProperties>
</file>