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139" r:id="rId1"/>
  </p:sldMasterIdLst>
  <p:notesMasterIdLst>
    <p:notesMasterId r:id="rId51"/>
  </p:notesMasterIdLst>
  <p:handoutMasterIdLst>
    <p:handoutMasterId r:id="rId52"/>
  </p:handoutMasterIdLst>
  <p:sldIdLst>
    <p:sldId id="515" r:id="rId2"/>
    <p:sldId id="516" r:id="rId3"/>
    <p:sldId id="698" r:id="rId4"/>
    <p:sldId id="518" r:id="rId5"/>
    <p:sldId id="519" r:id="rId6"/>
    <p:sldId id="520" r:id="rId7"/>
    <p:sldId id="521" r:id="rId8"/>
    <p:sldId id="522" r:id="rId9"/>
    <p:sldId id="523" r:id="rId10"/>
    <p:sldId id="524" r:id="rId11"/>
    <p:sldId id="525" r:id="rId12"/>
    <p:sldId id="526" r:id="rId13"/>
    <p:sldId id="527" r:id="rId14"/>
    <p:sldId id="528" r:id="rId15"/>
    <p:sldId id="529" r:id="rId16"/>
    <p:sldId id="530" r:id="rId17"/>
    <p:sldId id="531" r:id="rId18"/>
    <p:sldId id="532" r:id="rId19"/>
    <p:sldId id="533" r:id="rId20"/>
    <p:sldId id="699" r:id="rId21"/>
    <p:sldId id="534" r:id="rId22"/>
    <p:sldId id="708" r:id="rId23"/>
    <p:sldId id="709" r:id="rId24"/>
    <p:sldId id="710" r:id="rId25"/>
    <p:sldId id="535" r:id="rId26"/>
    <p:sldId id="536" r:id="rId27"/>
    <p:sldId id="700" r:id="rId28"/>
    <p:sldId id="537" r:id="rId29"/>
    <p:sldId id="538" r:id="rId30"/>
    <p:sldId id="539" r:id="rId31"/>
    <p:sldId id="540" r:id="rId32"/>
    <p:sldId id="541" r:id="rId33"/>
    <p:sldId id="542" r:id="rId34"/>
    <p:sldId id="543" r:id="rId35"/>
    <p:sldId id="544" r:id="rId36"/>
    <p:sldId id="545" r:id="rId37"/>
    <p:sldId id="546" r:id="rId38"/>
    <p:sldId id="547" r:id="rId39"/>
    <p:sldId id="703" r:id="rId40"/>
    <p:sldId id="548" r:id="rId41"/>
    <p:sldId id="701" r:id="rId42"/>
    <p:sldId id="702" r:id="rId43"/>
    <p:sldId id="549" r:id="rId44"/>
    <p:sldId id="550" r:id="rId45"/>
    <p:sldId id="551" r:id="rId46"/>
    <p:sldId id="552" r:id="rId47"/>
    <p:sldId id="553" r:id="rId48"/>
    <p:sldId id="554" r:id="rId49"/>
    <p:sldId id="555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7C80"/>
    <a:srgbClr val="FF5050"/>
    <a:srgbClr val="F7C9AF"/>
    <a:srgbClr val="FFFF99"/>
    <a:srgbClr val="FFFFCC"/>
    <a:srgbClr val="FF9999"/>
    <a:srgbClr val="00FFCC"/>
    <a:srgbClr val="FFCDDE"/>
    <a:srgbClr val="FF9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98" autoAdjust="0"/>
    <p:restoredTop sz="86445" autoAdjust="0"/>
  </p:normalViewPr>
  <p:slideViewPr>
    <p:cSldViewPr>
      <p:cViewPr varScale="1">
        <p:scale>
          <a:sx n="64" d="100"/>
          <a:sy n="64" d="100"/>
        </p:scale>
        <p:origin x="9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4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47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16-Apr-20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128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16-Apr-20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239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69CFD7C-286C-4A45-9314-FB8758F85FA7}" type="slidenum">
              <a:rPr lang="en-US" altLang="en-US">
                <a:solidFill>
                  <a:prstClr val="black"/>
                </a:solidFill>
              </a:rPr>
              <a:pPr eaLnBrk="1" hangingPunct="1"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0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A3DAA9-42D4-4028-A795-1D137628CC52}" type="slidenum">
              <a:rPr lang="en-US" alt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19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EEE915-079A-4229-B1C0-AF05B7A13BD4}" type="slidenum">
              <a:rPr lang="en-US" altLang="en-US">
                <a:solidFill>
                  <a:prstClr val="black"/>
                </a:solidFill>
              </a:rPr>
              <a:pPr eaLnBrk="1" hangingPunct="1"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35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C7A4A4-67C8-4629-AE76-31DEB93B4E69}" type="slidenum">
              <a:rPr lang="en-US" altLang="en-US">
                <a:solidFill>
                  <a:prstClr val="black"/>
                </a:solidFill>
              </a:rPr>
              <a:pPr eaLnBrk="1" hangingPunct="1"/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1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C0EAB9-CA7E-48AA-AD36-ED5305932353}" type="slidenum">
              <a:rPr lang="en-US" altLang="en-US">
                <a:solidFill>
                  <a:prstClr val="black"/>
                </a:solidFill>
              </a:rPr>
              <a:pPr eaLnBrk="1" hangingPunct="1"/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57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226A61-E906-4416-8D78-0D47E1966D0E}" type="slidenum">
              <a:rPr lang="en-US" altLang="en-US">
                <a:solidFill>
                  <a:prstClr val="black"/>
                </a:solidFill>
              </a:rPr>
              <a:pPr eaLnBrk="1" hangingPunct="1"/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48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909368-A0F8-4C64-8F5F-3917C8F616CF}" type="slidenum">
              <a:rPr lang="en-US" altLang="en-US">
                <a:solidFill>
                  <a:prstClr val="black"/>
                </a:solidFill>
              </a:rPr>
              <a:pPr eaLnBrk="1" hangingPunct="1"/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39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55223B-FD74-430E-8E45-3BA763B61EC3}" type="slidenum">
              <a:rPr lang="en-US" altLang="en-US">
                <a:solidFill>
                  <a:prstClr val="black"/>
                </a:solidFill>
              </a:rPr>
              <a:pPr eaLnBrk="1" hangingPunct="1"/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69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3CDA6B-1B42-4789-93F4-76D9D29E8D67}" type="slidenum">
              <a:rPr lang="en-US" altLang="en-US">
                <a:solidFill>
                  <a:prstClr val="black"/>
                </a:solidFill>
              </a:rPr>
              <a:pPr eaLnBrk="1" hangingPunct="1"/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58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769B3E-139E-4BE2-9F0C-558C2FC79A1E}" type="slidenum">
              <a:rPr lang="en-US" altLang="en-US">
                <a:solidFill>
                  <a:prstClr val="black"/>
                </a:solidFill>
              </a:rPr>
              <a:pPr eaLnBrk="1" hangingPunct="1"/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88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769B3E-139E-4BE2-9F0C-558C2FC79A1E}" type="slidenum">
              <a:rPr lang="en-US" altLang="en-US">
                <a:solidFill>
                  <a:prstClr val="black"/>
                </a:solidFill>
              </a:rPr>
              <a:pPr eaLnBrk="1" hangingPunct="1"/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1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7313CB-2FF3-43EF-A60F-33799AB1A50C}" type="slidenum">
              <a:rPr lang="en-US" altLang="en-US">
                <a:solidFill>
                  <a:prstClr val="black"/>
                </a:solidFill>
              </a:rPr>
              <a:pPr eaLnBrk="1" hangingPunct="1"/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64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8D9F30-828E-4B13-8AEA-988AC8A60D89}" type="slidenum">
              <a:rPr lang="en-US" altLang="en-US">
                <a:solidFill>
                  <a:prstClr val="black"/>
                </a:solidFill>
              </a:rPr>
              <a:pPr eaLnBrk="1" hangingPunct="1"/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95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8D9F30-828E-4B13-8AEA-988AC8A60D89}" type="slidenum">
              <a:rPr lang="en-US" altLang="en-US">
                <a:solidFill>
                  <a:prstClr val="black"/>
                </a:solidFill>
              </a:rPr>
              <a:pPr eaLnBrk="1" hangingPunct="1"/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51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8D9F30-828E-4B13-8AEA-988AC8A60D89}" type="slidenum">
              <a:rPr lang="en-US" altLang="en-US">
                <a:solidFill>
                  <a:prstClr val="black"/>
                </a:solidFill>
              </a:rPr>
              <a:pPr eaLnBrk="1" hangingPunct="1"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45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8D9F30-828E-4B13-8AEA-988AC8A60D89}" type="slidenum">
              <a:rPr lang="en-US" altLang="en-US">
                <a:solidFill>
                  <a:prstClr val="black"/>
                </a:solidFill>
              </a:rPr>
              <a:pPr eaLnBrk="1" hangingPunct="1"/>
              <a:t>24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87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DF304E-2B41-43CD-81BA-2FE4B689D3FC}" type="slidenum">
              <a:rPr lang="en-US" altLang="en-US">
                <a:solidFill>
                  <a:prstClr val="black"/>
                </a:solidFill>
              </a:rPr>
              <a:pPr eaLnBrk="1" hangingPunct="1"/>
              <a:t>25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45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750EA6-182E-434E-8CFB-79B6852297B3}" type="slidenum">
              <a:rPr lang="en-US" altLang="en-US">
                <a:solidFill>
                  <a:prstClr val="black"/>
                </a:solidFill>
              </a:rPr>
              <a:pPr eaLnBrk="1" hangingPunct="1"/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23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C4825F-3345-4444-93E0-B100D1F3BA65}" type="slidenum">
              <a:rPr lang="en-US" alt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78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C24AF4-D293-45C0-877A-FE84CB5A14EC}" type="slidenum">
              <a:rPr lang="en-US" altLang="en-US">
                <a:solidFill>
                  <a:prstClr val="black"/>
                </a:solidFill>
              </a:rPr>
              <a:pPr eaLnBrk="1" hangingPunct="1"/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54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FD695B-8ACC-4FA2-A41D-4A070DAC59C6}" type="slidenum">
              <a:rPr lang="en-US" altLang="en-US">
                <a:solidFill>
                  <a:prstClr val="black"/>
                </a:solidFill>
              </a:rPr>
              <a:pPr eaLnBrk="1" hangingPunct="1"/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39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CF67CA-40F9-4158-A045-F24C2F4833C2}" type="slidenum">
              <a:rPr lang="en-US" altLang="en-US">
                <a:solidFill>
                  <a:prstClr val="black"/>
                </a:solidFill>
              </a:rPr>
              <a:pPr eaLnBrk="1" hangingPunct="1"/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07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DC1ED1-7F6B-4794-961E-7B9C0D3589E9}" type="slidenum">
              <a:rPr lang="en-US" altLang="en-US">
                <a:solidFill>
                  <a:prstClr val="black"/>
                </a:solidFill>
              </a:rPr>
              <a:pPr eaLnBrk="1" hangingPunct="1"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84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105537-CABB-4579-BC0E-01CFA4C07771}" type="slidenum">
              <a:rPr lang="en-US" alt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45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F62E329-2627-4276-8869-729378D3A552}" type="slidenum">
              <a:rPr lang="en-GB" altLang="en-US">
                <a:solidFill>
                  <a:prstClr val="black"/>
                </a:solidFill>
              </a:rPr>
              <a:pPr eaLnBrk="1" hangingPunct="1"/>
              <a:t>34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01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8CDEB9-ED01-4A5A-89ED-D6D18723964C}" type="slidenum">
              <a:rPr lang="en-US" alt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281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4D80EF-44A2-4118-B2FB-3A5DFB6C4D1B}" type="slidenum">
              <a:rPr lang="en-US" alt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4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D1BF7C-7756-474D-82BA-38F040E8008A}" type="slidenum">
              <a:rPr lang="en-US" altLang="en-US">
                <a:solidFill>
                  <a:prstClr val="black"/>
                </a:solidFill>
              </a:rPr>
              <a:pPr eaLnBrk="1" hangingPunct="1"/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67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9FB72EA-1B75-434C-8ED0-639FA6AD6148}" type="slidenum">
              <a:rPr lang="et-EE" altLang="en-US">
                <a:solidFill>
                  <a:prstClr val="black"/>
                </a:solidFill>
              </a:rPr>
              <a:pPr eaLnBrk="1" hangingPunct="1"/>
              <a:t>38</a:t>
            </a:fld>
            <a:endParaRPr lang="et-EE" altLang="en-US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918259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9FB72EA-1B75-434C-8ED0-639FA6AD6148}" type="slidenum">
              <a:rPr lang="et-EE" altLang="en-US">
                <a:solidFill>
                  <a:prstClr val="black"/>
                </a:solidFill>
              </a:rPr>
              <a:pPr eaLnBrk="1" hangingPunct="1"/>
              <a:t>39</a:t>
            </a:fld>
            <a:endParaRPr lang="et-EE" altLang="en-US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026764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C2746F-03D0-4FFF-B87E-083DF26F6673}" type="slidenum">
              <a:rPr lang="et-EE" altLang="en-US">
                <a:solidFill>
                  <a:prstClr val="black"/>
                </a:solidFill>
              </a:rPr>
              <a:pPr eaLnBrk="1" hangingPunct="1"/>
              <a:t>40</a:t>
            </a:fld>
            <a:endParaRPr lang="et-EE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390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0146B8A-AE4E-4D33-87FD-8F658895A46E}" type="slidenum">
              <a:rPr lang="en-US" altLang="en-US">
                <a:solidFill>
                  <a:prstClr val="black"/>
                </a:solidFill>
              </a:rPr>
              <a:pPr eaLnBrk="1" hangingPunct="1"/>
              <a:t>43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514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8E9207-6566-4BF4-A164-20B658FD497C}" type="slidenum">
              <a:rPr lang="en-US" altLang="en-US">
                <a:solidFill>
                  <a:prstClr val="black"/>
                </a:solidFill>
              </a:rPr>
              <a:pPr eaLnBrk="1" hangingPunct="1"/>
              <a:t>44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85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6BA18C-C139-4A9B-B0E5-9F00A45C131B}" type="slidenum">
              <a:rPr lang="en-US" altLang="en-US">
                <a:solidFill>
                  <a:prstClr val="black"/>
                </a:solidFill>
              </a:rPr>
              <a:pPr eaLnBrk="1" hangingPunct="1"/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719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2429D1-ECBA-43B4-B998-6EFDF73F83E3}" type="slidenum">
              <a:rPr lang="en-US" altLang="en-US">
                <a:solidFill>
                  <a:prstClr val="black"/>
                </a:solidFill>
              </a:rPr>
              <a:pPr eaLnBrk="1" hangingPunct="1"/>
              <a:t>45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326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3D8112-6656-4C7B-A1BB-AF993C71966F}" type="slidenum">
              <a:rPr lang="en-US" altLang="en-US">
                <a:solidFill>
                  <a:prstClr val="black"/>
                </a:solidFill>
              </a:rPr>
              <a:pPr eaLnBrk="1" hangingPunct="1"/>
              <a:t>46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767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438724-CE3F-4080-B0D7-AB7B038255D8}" type="slidenum">
              <a:rPr lang="en-GB" altLang="en-US">
                <a:solidFill>
                  <a:prstClr val="black"/>
                </a:solidFill>
              </a:rPr>
              <a:pPr eaLnBrk="1" hangingPunct="1"/>
              <a:t>47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91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E545DD-EF6C-496A-9C63-8AEF7058E813}" type="slidenum">
              <a:rPr lang="en-GB" altLang="en-US">
                <a:solidFill>
                  <a:prstClr val="black"/>
                </a:solidFill>
              </a:rPr>
              <a:pPr eaLnBrk="1" hangingPunct="1"/>
              <a:t>48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067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F33DEF-0233-4563-B5D8-14E9B68ADE5F}" type="slidenum">
              <a:rPr lang="en-US" altLang="en-US">
                <a:solidFill>
                  <a:prstClr val="black"/>
                </a:solidFill>
              </a:rPr>
              <a:pPr eaLnBrk="1" hangingPunct="1"/>
              <a:t>49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3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B8C788-3B51-481C-B4E2-5FBEFD58698A}" type="slidenum">
              <a:rPr lang="en-GB" altLang="en-US">
                <a:solidFill>
                  <a:prstClr val="black"/>
                </a:solidFill>
              </a:rPr>
              <a:pPr eaLnBrk="1" hangingPunct="1"/>
              <a:t>6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8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3DA96D-24C5-4AFA-B169-37DE645FE988}" type="slidenum">
              <a:rPr lang="en-US" altLang="en-US">
                <a:solidFill>
                  <a:prstClr val="black"/>
                </a:solidFill>
              </a:rPr>
              <a:pPr eaLnBrk="1" hangingPunct="1"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50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27B2B82-D03C-4ABA-AE26-8F32E4A4B95C}" type="slidenum">
              <a:rPr lang="en-US" altLang="en-US">
                <a:solidFill>
                  <a:prstClr val="black"/>
                </a:solidFill>
              </a:rPr>
              <a:pPr eaLnBrk="1" hangingPunct="1"/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53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501BFC-66AE-4042-834D-78E9EB53A159}" type="slidenum">
              <a:rPr lang="en-US" altLang="en-US">
                <a:solidFill>
                  <a:prstClr val="black"/>
                </a:solidFill>
              </a:rPr>
              <a:pPr eaLnBrk="1" hangingPunct="1"/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0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B6043C-9E5C-4190-B892-00CCB1B50D41}" type="slidenum">
              <a:rPr lang="en-US" alt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1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5A7E070C-D510-4910-94C8-DD3538391963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9186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3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01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025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75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35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38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D641-23A1-4C11-A6DF-2AFDA949C0B0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33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E34-4366-4811-BF04-F7F848A2F728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428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7DFFA57-8368-403A-B4F4-48A26719B8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1252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00EEA12-001D-4ED8-B558-A632BF61D8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97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0107-DB23-474E-87E3-97C78A3F39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4423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419207-21A6-4CD3-B276-39D6F56697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01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990E5-D133-44BD-B763-4C0C1D8C49BA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193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2902-CA6C-4188-8217-AF6D4BBAF3A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849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C43-12ED-4F7D-8B7B-BF3285F77121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507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0E7E-5BBD-46CC-9E27-EA0F5A3685EB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475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553A-1BA2-41D9-9B81-321C69D356A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970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9EB2-5E06-448E-8E0A-B71762A9A2D0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69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C066-98A0-4928-B973-0D3730FBF2B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752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8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0" r:id="rId1"/>
    <p:sldLayoutId id="2147486141" r:id="rId2"/>
    <p:sldLayoutId id="2147486142" r:id="rId3"/>
    <p:sldLayoutId id="2147486143" r:id="rId4"/>
    <p:sldLayoutId id="2147486144" r:id="rId5"/>
    <p:sldLayoutId id="2147486145" r:id="rId6"/>
    <p:sldLayoutId id="2147486146" r:id="rId7"/>
    <p:sldLayoutId id="2147486147" r:id="rId8"/>
    <p:sldLayoutId id="2147486148" r:id="rId9"/>
    <p:sldLayoutId id="2147486149" r:id="rId10"/>
    <p:sldLayoutId id="2147486150" r:id="rId11"/>
    <p:sldLayoutId id="2147486151" r:id="rId12"/>
    <p:sldLayoutId id="2147486152" r:id="rId13"/>
    <p:sldLayoutId id="2147486153" r:id="rId14"/>
    <p:sldLayoutId id="2147486154" r:id="rId15"/>
    <p:sldLayoutId id="2147486155" r:id="rId16"/>
    <p:sldLayoutId id="2147486156" r:id="rId17"/>
    <p:sldLayoutId id="2147486157" r:id="rId18"/>
    <p:sldLayoutId id="2147486158" r:id="rId19"/>
    <p:sldLayoutId id="2147486159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solidFill>
                  <a:srgbClr val="FF7C80"/>
                </a:solidFill>
              </a:rPr>
              <a:t>“</a:t>
            </a:r>
            <a:r>
              <a:rPr lang="en-US" altLang="en-US" sz="3600" b="1" dirty="0" err="1" smtClean="0">
                <a:solidFill>
                  <a:srgbClr val="FF7C80"/>
                </a:solidFill>
              </a:rPr>
              <a:t>Specijalna</a:t>
            </a:r>
            <a:r>
              <a:rPr lang="en-US" altLang="en-US" sz="3600" b="1" dirty="0" smtClean="0">
                <a:solidFill>
                  <a:srgbClr val="FF7C8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7C80"/>
                </a:solidFill>
              </a:rPr>
              <a:t>mikrobiologija</a:t>
            </a:r>
            <a:r>
              <a:rPr lang="en-US" altLang="en-US" sz="3600" b="1" dirty="0" smtClean="0">
                <a:solidFill>
                  <a:srgbClr val="FF7C80"/>
                </a:solidFill>
              </a:rPr>
              <a:t>”</a:t>
            </a:r>
          </a:p>
        </p:txBody>
      </p:sp>
      <p:pic>
        <p:nvPicPr>
          <p:cNvPr id="5123" name="Picture 8" descr="a794_219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8268"/>
            <a:ext cx="2755900" cy="1752600"/>
          </a:xfrm>
          <a:noFill/>
        </p:spPr>
      </p:pic>
      <p:pic>
        <p:nvPicPr>
          <p:cNvPr id="5124" name="Picture 9" descr="epec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12012"/>
            <a:ext cx="2749550" cy="2805112"/>
          </a:xfrm>
        </p:spPr>
      </p:pic>
    </p:spTree>
    <p:extLst>
      <p:ext uri="{BB962C8B-B14F-4D97-AF65-F5344CB8AC3E}">
        <p14:creationId xmlns:p14="http://schemas.microsoft.com/office/powerpoint/2010/main" val="36416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smtClean="0">
                <a:solidFill>
                  <a:srgbClr val="FF7C80"/>
                </a:solidFill>
              </a:rPr>
              <a:t>Rod </a:t>
            </a:r>
            <a:r>
              <a:rPr lang="en-US" altLang="en-US" sz="3600" i="1" dirty="0" smtClean="0">
                <a:solidFill>
                  <a:srgbClr val="FF7C80"/>
                </a:solidFill>
              </a:rPr>
              <a:t>Staphylococcus</a:t>
            </a:r>
            <a:r>
              <a:rPr lang="en-US" altLang="en-US" sz="3600" dirty="0" smtClean="0">
                <a:solidFill>
                  <a:srgbClr val="FF7C8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7C80"/>
                </a:solidFill>
              </a:rPr>
              <a:t>obuhvata</a:t>
            </a:r>
            <a:r>
              <a:rPr lang="en-US" altLang="en-US" sz="3600" dirty="0" smtClean="0">
                <a:solidFill>
                  <a:srgbClr val="FF7C80"/>
                </a:solidFill>
              </a:rPr>
              <a:t> 30 </a:t>
            </a:r>
            <a:r>
              <a:rPr lang="en-US" altLang="en-US" sz="3600" dirty="0" err="1" smtClean="0">
                <a:solidFill>
                  <a:srgbClr val="FF7C80"/>
                </a:solidFill>
              </a:rPr>
              <a:t>vrsta</a:t>
            </a:r>
            <a:endParaRPr lang="en-US" altLang="en-US" sz="3600" dirty="0" smtClean="0">
              <a:solidFill>
                <a:srgbClr val="FF7C80"/>
              </a:solidFill>
            </a:endParaRP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349500"/>
            <a:ext cx="4597400" cy="4114800"/>
          </a:xfrm>
        </p:spPr>
        <p:txBody>
          <a:bodyPr/>
          <a:lstStyle/>
          <a:p>
            <a:r>
              <a:rPr lang="en-US" altLang="en-US" sz="2800" dirty="0" err="1" smtClean="0"/>
              <a:t>fakultativno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anaerobne</a:t>
            </a:r>
            <a:endParaRPr lang="en-US" altLang="en-US" sz="2800" dirty="0" smtClean="0"/>
          </a:p>
          <a:p>
            <a:r>
              <a:rPr lang="en-US" altLang="en-US" sz="2800" b="1" dirty="0" err="1" smtClean="0">
                <a:solidFill>
                  <a:srgbClr val="002060"/>
                </a:solidFill>
              </a:rPr>
              <a:t>katalaza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pozitivne</a:t>
            </a:r>
            <a:endParaRPr lang="en-US" altLang="en-US" sz="2800" b="1" dirty="0" smtClean="0">
              <a:solidFill>
                <a:srgbClr val="002060"/>
              </a:solidFill>
            </a:endParaRPr>
          </a:p>
          <a:p>
            <a:r>
              <a:rPr lang="en-US" altLang="en-US" sz="2800" dirty="0" err="1" smtClean="0"/>
              <a:t>nepokretne</a:t>
            </a:r>
            <a:r>
              <a:rPr lang="en-US" altLang="en-US" sz="2800" dirty="0" smtClean="0"/>
              <a:t> </a:t>
            </a:r>
          </a:p>
          <a:p>
            <a:r>
              <a:rPr lang="en-US" altLang="en-US" sz="2800" dirty="0" err="1" smtClean="0"/>
              <a:t>oksidaza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negativne</a:t>
            </a:r>
            <a:endParaRPr lang="en-US" altLang="en-US" sz="2800" dirty="0" smtClean="0"/>
          </a:p>
          <a:p>
            <a:r>
              <a:rPr lang="sr-Latn-RS" altLang="en-US" sz="2800" dirty="0" smtClean="0"/>
              <a:t>ne</a:t>
            </a:r>
            <a:r>
              <a:rPr lang="en-US" altLang="en-US" sz="2800" dirty="0" err="1" smtClean="0"/>
              <a:t>sporogene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bakterije</a:t>
            </a:r>
            <a:endParaRPr lang="en-US" altLang="en-US" sz="2800" dirty="0" smtClean="0"/>
          </a:p>
          <a:p>
            <a:endParaRPr lang="en-US" altLang="en-US" sz="2800" dirty="0" smtClean="0"/>
          </a:p>
        </p:txBody>
      </p:sp>
      <p:pic>
        <p:nvPicPr>
          <p:cNvPr id="14340" name="Picture 9" descr="Staphylococcus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209800"/>
            <a:ext cx="3489325" cy="2552700"/>
          </a:xfr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779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smtClean="0">
                <a:solidFill>
                  <a:srgbClr val="FF7C80"/>
                </a:solidFill>
              </a:rPr>
              <a:t>Rod </a:t>
            </a:r>
            <a:r>
              <a:rPr lang="en-US" altLang="en-US" sz="3600" i="1" dirty="0" smtClean="0">
                <a:solidFill>
                  <a:srgbClr val="FF7C80"/>
                </a:solidFill>
              </a:rPr>
              <a:t>Staphylococcus</a:t>
            </a:r>
            <a:r>
              <a:rPr lang="en-US" altLang="en-US" sz="3600" dirty="0" smtClean="0">
                <a:solidFill>
                  <a:srgbClr val="FF7C8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7C80"/>
                </a:solidFill>
              </a:rPr>
              <a:t>obuhvata</a:t>
            </a:r>
            <a:r>
              <a:rPr lang="en-US" altLang="en-US" sz="3600" dirty="0" smtClean="0">
                <a:solidFill>
                  <a:srgbClr val="FF7C80"/>
                </a:solidFill>
              </a:rPr>
              <a:t> 30 </a:t>
            </a:r>
            <a:r>
              <a:rPr lang="en-US" altLang="en-US" sz="3600" dirty="0" err="1" smtClean="0">
                <a:solidFill>
                  <a:srgbClr val="FF7C80"/>
                </a:solidFill>
              </a:rPr>
              <a:t>vrsta</a:t>
            </a:r>
            <a:endParaRPr lang="en-US" altLang="en-US" sz="3600" dirty="0" smtClean="0">
              <a:solidFill>
                <a:srgbClr val="FF7C80"/>
              </a:solidFill>
            </a:endParaRP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447800"/>
            <a:ext cx="8458200" cy="4114800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 smtClean="0"/>
              <a:t>U </a:t>
            </a:r>
            <a:r>
              <a:rPr lang="sr-Latn-CS" altLang="en-US" sz="2800" dirty="0" smtClean="0"/>
              <a:t>z</a:t>
            </a:r>
            <a:r>
              <a:rPr lang="en-US" altLang="en-US" sz="2800" dirty="0" err="1" smtClean="0"/>
              <a:t>avisnosti</a:t>
            </a:r>
            <a:r>
              <a:rPr lang="en-US" altLang="en-US" sz="2800" dirty="0" smtClean="0"/>
              <a:t> od </a:t>
            </a:r>
            <a:r>
              <a:rPr lang="en-US" altLang="en-US" sz="2800" dirty="0" err="1" smtClean="0"/>
              <a:t>vrste</a:t>
            </a:r>
            <a:r>
              <a:rPr lang="sr-Latn-CS" altLang="en-US" sz="2800" dirty="0" smtClean="0"/>
              <a:t>  i </a:t>
            </a:r>
            <a:r>
              <a:rPr lang="en-US" altLang="en-US" sz="2800" dirty="0" err="1" smtClean="0"/>
              <a:t>virulencije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soja</a:t>
            </a:r>
            <a:r>
              <a:rPr lang="sr-Latn-CS" altLang="en-US" sz="2800" dirty="0" smtClean="0"/>
              <a:t> </a:t>
            </a:r>
            <a:r>
              <a:rPr lang="sr-Latn-CS" altLang="en-US" sz="2800" i="1" dirty="0" smtClean="0"/>
              <a:t>Staphylococcus</a:t>
            </a:r>
            <a:r>
              <a:rPr lang="sr-Latn-CS" altLang="en-US" sz="2800" dirty="0" smtClean="0"/>
              <a:t> 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kao</a:t>
            </a:r>
            <a:r>
              <a:rPr lang="en-US" altLang="en-US" sz="2800" dirty="0" smtClean="0"/>
              <a:t> </a:t>
            </a:r>
            <a:r>
              <a:rPr lang="sr-Latn-RS" altLang="en-US" sz="2800" dirty="0" smtClean="0"/>
              <a:t>i </a:t>
            </a:r>
            <a:r>
              <a:rPr lang="sr-Latn-CS" altLang="en-US" sz="2800" dirty="0" smtClean="0"/>
              <a:t>predispozicije domaćina  kod domaćih životinja i ljudi prouzrokuju:</a:t>
            </a:r>
          </a:p>
          <a:p>
            <a:endParaRPr lang="sr-Latn-CS" altLang="en-US" sz="2800" dirty="0" smtClean="0">
              <a:solidFill>
                <a:srgbClr val="FFCCCC"/>
              </a:solidFill>
            </a:endParaRPr>
          </a:p>
          <a:p>
            <a:pPr lvl="1" algn="just"/>
            <a:r>
              <a:rPr lang="sr-Latn-CS" altLang="en-US" sz="2400" b="1" dirty="0" smtClean="0">
                <a:solidFill>
                  <a:srgbClr val="002060"/>
                </a:solidFill>
              </a:rPr>
              <a:t>Gnojna i septikemična oboljenja</a:t>
            </a:r>
          </a:p>
          <a:p>
            <a:pPr lvl="1" algn="just"/>
            <a:r>
              <a:rPr lang="sr-Latn-CS" altLang="en-US" sz="2400" b="1" dirty="0" smtClean="0">
                <a:solidFill>
                  <a:srgbClr val="002060"/>
                </a:solidFill>
              </a:rPr>
              <a:t>Gnojni procesi na koži, potkožnom tkivu i sluznicama, apcese</a:t>
            </a:r>
          </a:p>
          <a:p>
            <a:pPr lvl="1" algn="just"/>
            <a:r>
              <a:rPr lang="sr-Latn-CS" altLang="en-US" sz="2400" b="1" dirty="0" smtClean="0">
                <a:solidFill>
                  <a:srgbClr val="002060"/>
                </a:solidFill>
              </a:rPr>
              <a:t>Mastitise – infekciju mlečne žlezde</a:t>
            </a:r>
          </a:p>
          <a:p>
            <a:pPr lvl="1" algn="just"/>
            <a:r>
              <a:rPr lang="sr-Latn-CS" altLang="en-US" sz="2400" b="1" dirty="0" smtClean="0">
                <a:solidFill>
                  <a:srgbClr val="002060"/>
                </a:solidFill>
              </a:rPr>
              <a:t>Sistemske infekcije</a:t>
            </a:r>
          </a:p>
          <a:p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891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4256088" cy="1103313"/>
          </a:xfrm>
        </p:spPr>
        <p:txBody>
          <a:bodyPr>
            <a:normAutofit/>
          </a:bodyPr>
          <a:lstStyle/>
          <a:p>
            <a:r>
              <a:rPr lang="sr-Latn-CS" altLang="en-US" sz="3200" b="1" dirty="0" smtClean="0">
                <a:solidFill>
                  <a:srgbClr val="FF7C80"/>
                </a:solidFill>
              </a:rPr>
              <a:t>K</a:t>
            </a:r>
            <a:r>
              <a:rPr lang="en-US" altLang="en-US" sz="3200" b="1" dirty="0" err="1" smtClean="0">
                <a:solidFill>
                  <a:srgbClr val="FF7C80"/>
                </a:solidFill>
              </a:rPr>
              <a:t>oagulaz</a:t>
            </a:r>
            <a:r>
              <a:rPr lang="sr-Latn-CS" altLang="en-US" sz="3200" b="1" dirty="0" smtClean="0">
                <a:solidFill>
                  <a:srgbClr val="FF7C80"/>
                </a:solidFill>
              </a:rPr>
              <a:t>a</a:t>
            </a:r>
            <a:endParaRPr lang="en-US" altLang="en-US" sz="3200" b="1" dirty="0" smtClean="0">
              <a:solidFill>
                <a:srgbClr val="FF7C80"/>
              </a:solidFill>
            </a:endParaRP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84250"/>
            <a:ext cx="8610600" cy="4114800"/>
          </a:xfrm>
        </p:spPr>
        <p:txBody>
          <a:bodyPr/>
          <a:lstStyle/>
          <a:p>
            <a:r>
              <a:rPr lang="sl-SI" altLang="en-US" sz="2800" dirty="0">
                <a:solidFill>
                  <a:schemeClr val="tx1"/>
                </a:solidFill>
              </a:rPr>
              <a:t>e</a:t>
            </a:r>
            <a:r>
              <a:rPr lang="sl-SI" altLang="en-US" sz="2800" dirty="0" smtClean="0">
                <a:solidFill>
                  <a:schemeClr val="tx1"/>
                </a:solidFill>
              </a:rPr>
              <a:t>nzim – ekstracelularni protein</a:t>
            </a:r>
          </a:p>
          <a:p>
            <a:r>
              <a:rPr lang="en-US" altLang="en-US" sz="2800" dirty="0" err="1" smtClean="0"/>
              <a:t>visok</a:t>
            </a:r>
            <a:r>
              <a:rPr lang="sr-Latn-CS" altLang="en-US" sz="2800" dirty="0" smtClean="0"/>
              <a:t>a </a:t>
            </a:r>
            <a:r>
              <a:rPr lang="en-US" altLang="en-US" sz="2800" dirty="0" err="1" smtClean="0"/>
              <a:t>korelacij</a:t>
            </a:r>
            <a:r>
              <a:rPr lang="sr-Latn-CS" altLang="en-US" sz="2800" dirty="0" smtClean="0"/>
              <a:t>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pato</a:t>
            </a:r>
            <a:r>
              <a:rPr lang="sr-Latn-CS" altLang="en-US" sz="2800" dirty="0" smtClean="0"/>
              <a:t>genošću</a:t>
            </a:r>
            <a:r>
              <a:rPr lang="en-US" altLang="en-US" sz="2800" dirty="0" smtClean="0"/>
              <a:t> </a:t>
            </a:r>
            <a:r>
              <a:rPr lang="sr-Latn-CS" altLang="en-US" sz="2800" i="1" dirty="0" smtClean="0"/>
              <a:t>Staphylococcus</a:t>
            </a:r>
            <a:r>
              <a:rPr lang="sr-Latn-CS" altLang="en-US" sz="2800" dirty="0" smtClean="0"/>
              <a:t> spp</a:t>
            </a:r>
            <a:endParaRPr lang="sl-SI" altLang="en-US" sz="2800" dirty="0" smtClean="0"/>
          </a:p>
          <a:p>
            <a:r>
              <a:rPr lang="sl-SI" altLang="en-US" sz="2800" dirty="0" smtClean="0"/>
              <a:t>vezuje za trombin i nakon stvaranja kompleksa stafilotrombina dolazi do konverzije fibrinogena u fibrin   </a:t>
            </a:r>
            <a:endParaRPr lang="en-US" altLang="en-US" sz="2800" dirty="0" smtClean="0"/>
          </a:p>
          <a:p>
            <a:endParaRPr lang="en-US" altLang="en-US" sz="2800" dirty="0" smtClean="0"/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65" y="3510036"/>
            <a:ext cx="2095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14845"/>
            <a:ext cx="3725154" cy="294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8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b="1" dirty="0" err="1" smtClean="0">
                <a:solidFill>
                  <a:srgbClr val="FF7C80"/>
                </a:solidFill>
              </a:rPr>
              <a:t>Koagulaza</a:t>
            </a:r>
            <a:r>
              <a:rPr lang="en-US" altLang="en-US" sz="3200" b="1" dirty="0" smtClean="0">
                <a:solidFill>
                  <a:srgbClr val="FF7C8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7C80"/>
                </a:solidFill>
              </a:rPr>
              <a:t>pozitivne</a:t>
            </a:r>
            <a:r>
              <a:rPr lang="en-US" altLang="en-US" sz="3200" b="1" dirty="0" smtClean="0">
                <a:solidFill>
                  <a:srgbClr val="FF7C8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7C80"/>
                </a:solidFill>
              </a:rPr>
              <a:t>vrste</a:t>
            </a:r>
            <a:endParaRPr lang="en-US" altLang="en-US" sz="3200" b="1" dirty="0" smtClean="0">
              <a:solidFill>
                <a:srgbClr val="FF7C80"/>
              </a:solidFill>
            </a:endParaRP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5040313" cy="4114800"/>
          </a:xfrm>
        </p:spPr>
        <p:txBody>
          <a:bodyPr>
            <a:normAutofit fontScale="92500" lnSpcReduction="20000"/>
          </a:bodyPr>
          <a:lstStyle/>
          <a:p>
            <a:endParaRPr lang="sr-Latn-CS" altLang="en-US" sz="2800" dirty="0" smtClean="0"/>
          </a:p>
          <a:p>
            <a:r>
              <a:rPr lang="en-US" altLang="en-US" sz="3500" b="1" i="1" dirty="0" smtClean="0">
                <a:solidFill>
                  <a:srgbClr val="FF5050"/>
                </a:solidFill>
              </a:rPr>
              <a:t>S</a:t>
            </a:r>
            <a:r>
              <a:rPr lang="sr-Latn-CS" altLang="en-US" sz="3500" b="1" i="1" dirty="0" smtClean="0">
                <a:solidFill>
                  <a:srgbClr val="FF5050"/>
                </a:solidFill>
              </a:rPr>
              <a:t>.</a:t>
            </a:r>
            <a:r>
              <a:rPr lang="en-US" altLang="en-US" sz="3500" b="1" i="1" dirty="0" smtClean="0">
                <a:solidFill>
                  <a:srgbClr val="FF5050"/>
                </a:solidFill>
              </a:rPr>
              <a:t>aureus</a:t>
            </a:r>
          </a:p>
          <a:p>
            <a:r>
              <a:rPr lang="en-US" altLang="en-US" sz="3500" b="1" i="1" dirty="0" err="1">
                <a:solidFill>
                  <a:srgbClr val="FF5050"/>
                </a:solidFill>
              </a:rPr>
              <a:t>S.hyicus</a:t>
            </a:r>
            <a:endParaRPr lang="sr-Latn-CS" altLang="en-US" sz="3500" b="1" i="1" dirty="0">
              <a:solidFill>
                <a:srgbClr val="FF5050"/>
              </a:solidFill>
            </a:endParaRPr>
          </a:p>
          <a:p>
            <a:r>
              <a:rPr lang="en-US" altLang="en-US" sz="3500" b="1" i="1" dirty="0">
                <a:solidFill>
                  <a:srgbClr val="FF5050"/>
                </a:solidFill>
              </a:rPr>
              <a:t>S.</a:t>
            </a:r>
            <a:r>
              <a:rPr lang="sr-Latn-RS" altLang="en-US" sz="3500" b="1" i="1" dirty="0" smtClean="0">
                <a:solidFill>
                  <a:srgbClr val="FF5050"/>
                </a:solidFill>
              </a:rPr>
              <a:t>pseudi</a:t>
            </a:r>
            <a:r>
              <a:rPr lang="en-US" altLang="en-US" sz="3500" b="1" i="1" dirty="0" err="1" smtClean="0">
                <a:solidFill>
                  <a:srgbClr val="FF5050"/>
                </a:solidFill>
              </a:rPr>
              <a:t>ntermedius</a:t>
            </a:r>
            <a:endParaRPr lang="en-US" altLang="en-US" sz="3500" b="1" i="1" dirty="0">
              <a:solidFill>
                <a:srgbClr val="FF5050"/>
              </a:solidFill>
            </a:endParaRPr>
          </a:p>
          <a:p>
            <a:r>
              <a:rPr lang="en-US" altLang="en-US" sz="2800" b="1" i="1" dirty="0" err="1" smtClean="0">
                <a:solidFill>
                  <a:srgbClr val="0070C0"/>
                </a:solidFill>
              </a:rPr>
              <a:t>S.intermedius</a:t>
            </a:r>
            <a:endParaRPr lang="sr-Latn-RS" altLang="en-US" sz="2800" b="1" i="1" dirty="0" smtClean="0">
              <a:solidFill>
                <a:srgbClr val="0070C0"/>
              </a:solidFill>
            </a:endParaRPr>
          </a:p>
          <a:p>
            <a:r>
              <a:rPr lang="en-US" altLang="en-US" sz="2800" b="1" i="1" dirty="0" err="1" smtClean="0">
                <a:solidFill>
                  <a:srgbClr val="0070C0"/>
                </a:solidFill>
              </a:rPr>
              <a:t>S.schleiferi</a:t>
            </a:r>
            <a:r>
              <a:rPr lang="en-US" alt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altLang="en-US" sz="2800" b="1" dirty="0" smtClean="0">
                <a:solidFill>
                  <a:srgbClr val="0070C0"/>
                </a:solidFill>
              </a:rPr>
              <a:t>subsp</a:t>
            </a:r>
            <a:r>
              <a:rPr lang="en-US" altLang="en-US" sz="2800" b="1" i="1" dirty="0" smtClean="0">
                <a:solidFill>
                  <a:srgbClr val="0070C0"/>
                </a:solidFill>
              </a:rPr>
              <a:t>.</a:t>
            </a:r>
            <a:r>
              <a:rPr lang="sr-Latn-RS" altLang="en-US" sz="2800" b="1" i="1" dirty="0" smtClean="0">
                <a:solidFill>
                  <a:srgbClr val="0070C0"/>
                </a:solidFill>
              </a:rPr>
              <a:t> </a:t>
            </a:r>
            <a:r>
              <a:rPr lang="sr-Latn-RS" altLang="en-US" sz="2800" b="1" i="1" dirty="0">
                <a:solidFill>
                  <a:srgbClr val="0070C0"/>
                </a:solidFill>
              </a:rPr>
              <a:t>c</a:t>
            </a:r>
            <a:r>
              <a:rPr lang="en-US" altLang="en-US" sz="2800" b="1" i="1" dirty="0" err="1" smtClean="0">
                <a:solidFill>
                  <a:srgbClr val="0070C0"/>
                </a:solidFill>
              </a:rPr>
              <a:t>oagulans</a:t>
            </a:r>
            <a:endParaRPr lang="sr-Latn-RS" altLang="en-US" sz="2800" b="1" i="1" dirty="0">
              <a:solidFill>
                <a:srgbClr val="0070C0"/>
              </a:solidFill>
            </a:endParaRPr>
          </a:p>
          <a:p>
            <a:r>
              <a:rPr lang="sr-Latn-RS" altLang="en-US" sz="2800" b="1" i="1" dirty="0" smtClean="0">
                <a:solidFill>
                  <a:srgbClr val="0070C0"/>
                </a:solidFill>
              </a:rPr>
              <a:t>S.lutrae</a:t>
            </a:r>
            <a:endParaRPr lang="en-US" altLang="en-US" sz="2800" b="1" i="1" dirty="0" smtClean="0">
              <a:solidFill>
                <a:srgbClr val="0070C0"/>
              </a:solidFill>
            </a:endParaRPr>
          </a:p>
          <a:p>
            <a:r>
              <a:rPr lang="en-US" altLang="en-US" sz="2800" b="1" i="1" dirty="0" err="1" smtClean="0">
                <a:solidFill>
                  <a:srgbClr val="0070C0"/>
                </a:solidFill>
              </a:rPr>
              <a:t>S.delphini</a:t>
            </a:r>
            <a:endParaRPr lang="en-US" altLang="en-US" sz="2800" b="1" i="1" dirty="0" smtClean="0">
              <a:solidFill>
                <a:srgbClr val="0070C0"/>
              </a:solidFill>
            </a:endParaRPr>
          </a:p>
          <a:p>
            <a:endParaRPr lang="en-US" altLang="en-US" sz="2800" dirty="0" smtClean="0"/>
          </a:p>
        </p:txBody>
      </p:sp>
      <p:pic>
        <p:nvPicPr>
          <p:cNvPr id="17412" name="Picture 7" descr="Staphylococcus caka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5588" y="1417638"/>
            <a:ext cx="3646487" cy="2198688"/>
          </a:xfrm>
        </p:spPr>
      </p:pic>
    </p:spTree>
    <p:extLst>
      <p:ext uri="{BB962C8B-B14F-4D97-AF65-F5344CB8AC3E}">
        <p14:creationId xmlns:p14="http://schemas.microsoft.com/office/powerpoint/2010/main" val="296999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5508625" cy="1462088"/>
          </a:xfrm>
        </p:spPr>
        <p:txBody>
          <a:bodyPr>
            <a:normAutofit/>
          </a:bodyPr>
          <a:lstStyle/>
          <a:p>
            <a:r>
              <a:rPr lang="en-US" altLang="en-US" sz="3200" b="1" i="1" dirty="0" smtClean="0">
                <a:solidFill>
                  <a:srgbClr val="FF5050"/>
                </a:solidFill>
              </a:rPr>
              <a:t>Staphylococcus aureus</a:t>
            </a:r>
            <a:br>
              <a:rPr lang="en-US" altLang="en-US" sz="3200" b="1" i="1" dirty="0" smtClean="0">
                <a:solidFill>
                  <a:srgbClr val="FF5050"/>
                </a:solidFill>
              </a:rPr>
            </a:br>
            <a:endParaRPr lang="en-US" altLang="en-US" sz="3200" b="1" i="1" dirty="0" smtClean="0">
              <a:solidFill>
                <a:srgbClr val="FF5050"/>
              </a:solidFill>
            </a:endParaRP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5616575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sr-Latn-CS" altLang="en-US" sz="2800" dirty="0" smtClean="0"/>
          </a:p>
          <a:p>
            <a:pPr>
              <a:lnSpc>
                <a:spcPct val="90000"/>
              </a:lnSpc>
            </a:pPr>
            <a:r>
              <a:rPr lang="en-US" altLang="en-US" sz="2800" b="1" dirty="0" err="1" smtClean="0">
                <a:solidFill>
                  <a:srgbClr val="002060"/>
                </a:solidFill>
              </a:rPr>
              <a:t>krave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smtClean="0"/>
              <a:t>- mastitis, impetigo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 err="1" smtClean="0">
                <a:solidFill>
                  <a:srgbClr val="002060"/>
                </a:solidFill>
              </a:rPr>
              <a:t>ovce</a:t>
            </a:r>
            <a:r>
              <a:rPr lang="en-US" altLang="en-US" sz="2800" dirty="0" smtClean="0"/>
              <a:t> - mastitis, p</a:t>
            </a:r>
            <a:r>
              <a:rPr lang="sr-Latn-RS" altLang="en-US" sz="2800" dirty="0" smtClean="0"/>
              <a:t>iemija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foli</a:t>
            </a:r>
            <a:r>
              <a:rPr lang="sr-Latn-RS" altLang="en-US" sz="2800" dirty="0" smtClean="0"/>
              <a:t>k</a:t>
            </a:r>
            <a:r>
              <a:rPr lang="en-US" altLang="en-US" sz="2800" dirty="0" err="1" smtClean="0"/>
              <a:t>ulitis</a:t>
            </a:r>
            <a:r>
              <a:rPr lang="en-US" altLang="en-US" sz="2800" dirty="0" smtClean="0"/>
              <a:t>, dermatitis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 err="1" smtClean="0">
                <a:solidFill>
                  <a:srgbClr val="002060"/>
                </a:solidFill>
              </a:rPr>
              <a:t>koze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smtClean="0"/>
              <a:t>- mastitis, dermatitis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 err="1" smtClean="0">
                <a:solidFill>
                  <a:srgbClr val="002060"/>
                </a:solidFill>
              </a:rPr>
              <a:t>svinje</a:t>
            </a:r>
            <a:r>
              <a:rPr lang="en-US" altLang="en-US" sz="2800" dirty="0" smtClean="0"/>
              <a:t> - botr</a:t>
            </a:r>
            <a:r>
              <a:rPr lang="sr-Latn-RS" altLang="en-US" sz="2800" dirty="0" smtClean="0"/>
              <a:t>i</a:t>
            </a:r>
            <a:r>
              <a:rPr lang="en-US" altLang="en-US" sz="2800" dirty="0" smtClean="0"/>
              <a:t>om</a:t>
            </a:r>
            <a:r>
              <a:rPr lang="sr-Latn-RS" altLang="en-US" sz="2800" dirty="0" smtClean="0"/>
              <a:t>ikoza</a:t>
            </a:r>
            <a:r>
              <a:rPr lang="en-US" altLang="en-US" sz="2800" dirty="0" smtClean="0"/>
              <a:t> </a:t>
            </a:r>
            <a:r>
              <a:rPr lang="sl-SI" altLang="en-US" sz="2800" dirty="0" smtClean="0"/>
              <a:t>-</a:t>
            </a:r>
            <a:r>
              <a:rPr lang="en-US" altLang="en-US" sz="2800" dirty="0" err="1" smtClean="0"/>
              <a:t>mlečn</a:t>
            </a:r>
            <a:r>
              <a:rPr lang="sl-SI" altLang="en-US" sz="2800" dirty="0" smtClean="0"/>
              <a:t>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žlezd</a:t>
            </a:r>
            <a:r>
              <a:rPr lang="sl-SI" altLang="en-US" sz="2800" dirty="0" smtClean="0"/>
              <a:t>a</a:t>
            </a:r>
            <a:r>
              <a:rPr lang="en-US" altLang="en-US" sz="2800" dirty="0" smtClean="0"/>
              <a:t>, impetigo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 err="1" smtClean="0">
                <a:solidFill>
                  <a:srgbClr val="002060"/>
                </a:solidFill>
              </a:rPr>
              <a:t>konji</a:t>
            </a:r>
            <a:r>
              <a:rPr lang="en-US" altLang="en-US" sz="2800" dirty="0" smtClean="0"/>
              <a:t> - bot</a:t>
            </a:r>
            <a:r>
              <a:rPr lang="sr-Latn-RS" altLang="en-US" sz="2800" dirty="0" smtClean="0"/>
              <a:t>riomikoza</a:t>
            </a:r>
            <a:r>
              <a:rPr lang="en-US" altLang="en-US" sz="2800" dirty="0" smtClean="0"/>
              <a:t>- </a:t>
            </a:r>
            <a:r>
              <a:rPr lang="en-US" altLang="en-US" sz="2800" dirty="0" err="1" smtClean="0"/>
              <a:t>kod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kastracije</a:t>
            </a:r>
            <a:r>
              <a:rPr lang="en-US" altLang="en-US" sz="2800" dirty="0" smtClean="0"/>
              <a:t>, mastitis</a:t>
            </a:r>
          </a:p>
          <a:p>
            <a:pPr>
              <a:lnSpc>
                <a:spcPct val="90000"/>
              </a:lnSpc>
            </a:pPr>
            <a:endParaRPr lang="en-US" altLang="en-US" sz="2800" dirty="0" smtClean="0"/>
          </a:p>
        </p:txBody>
      </p:sp>
      <p:pic>
        <p:nvPicPr>
          <p:cNvPr id="18436" name="Picture 6" descr="em_stap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3124200"/>
            <a:ext cx="3014663" cy="2035175"/>
          </a:xfrm>
          <a:noFill/>
        </p:spPr>
      </p:pic>
    </p:spTree>
    <p:extLst>
      <p:ext uri="{BB962C8B-B14F-4D97-AF65-F5344CB8AC3E}">
        <p14:creationId xmlns:p14="http://schemas.microsoft.com/office/powerpoint/2010/main" val="231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4831"/>
            <a:ext cx="7793038" cy="1462088"/>
          </a:xfrm>
        </p:spPr>
        <p:txBody>
          <a:bodyPr>
            <a:normAutofit/>
          </a:bodyPr>
          <a:lstStyle/>
          <a:p>
            <a:r>
              <a:rPr lang="en-US" altLang="en-US" sz="3200" b="1" i="1" dirty="0" smtClean="0">
                <a:solidFill>
                  <a:srgbClr val="FF5050"/>
                </a:solidFill>
              </a:rPr>
              <a:t>Staphylococcus aureus</a:t>
            </a:r>
            <a:r>
              <a:rPr lang="en-US" altLang="en-US" sz="3200" b="1" dirty="0" smtClean="0">
                <a:solidFill>
                  <a:srgbClr val="FF5050"/>
                </a:solidFill>
              </a:rPr>
              <a:t/>
            </a:r>
            <a:br>
              <a:rPr lang="en-US" altLang="en-US" sz="3200" b="1" dirty="0" smtClean="0">
                <a:solidFill>
                  <a:srgbClr val="FF5050"/>
                </a:solidFill>
              </a:rPr>
            </a:br>
            <a:endParaRPr lang="en-US" altLang="en-US" sz="3200" b="1" dirty="0" smtClean="0">
              <a:solidFill>
                <a:srgbClr val="FF505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724400" cy="4114800"/>
          </a:xfrm>
        </p:spPr>
        <p:txBody>
          <a:bodyPr>
            <a:normAutofit/>
          </a:bodyPr>
          <a:lstStyle/>
          <a:p>
            <a:r>
              <a:rPr lang="en-US" altLang="en-US" sz="2800" b="1" dirty="0" smtClean="0">
                <a:solidFill>
                  <a:srgbClr val="002060"/>
                </a:solidFill>
              </a:rPr>
              <a:t>psi,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mačke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smtClean="0"/>
              <a:t>- </a:t>
            </a:r>
            <a:r>
              <a:rPr lang="en-US" altLang="en-US" sz="2800" dirty="0" err="1" smtClean="0"/>
              <a:t>gnojne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infekcije</a:t>
            </a:r>
            <a:endParaRPr lang="en-US" altLang="en-US" sz="2800" dirty="0" smtClean="0"/>
          </a:p>
          <a:p>
            <a:r>
              <a:rPr lang="en-US" altLang="en-US" sz="2800" b="1" dirty="0" err="1" smtClean="0">
                <a:solidFill>
                  <a:srgbClr val="002060"/>
                </a:solidFill>
              </a:rPr>
              <a:t>živina</a:t>
            </a:r>
            <a:r>
              <a:rPr lang="en-US" altLang="en-US" sz="2800" dirty="0" smtClean="0"/>
              <a:t> - </a:t>
            </a:r>
            <a:r>
              <a:rPr lang="en-US" altLang="en-US" sz="2800" dirty="0" err="1" smtClean="0"/>
              <a:t>artritis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sep</a:t>
            </a:r>
            <a:r>
              <a:rPr lang="sr-Latn-RS" altLang="en-US" sz="2800" dirty="0" smtClean="0"/>
              <a:t>tikemija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ćuraka</a:t>
            </a:r>
            <a:r>
              <a:rPr lang="sr-Latn-CS" altLang="en-US" sz="2800" dirty="0" smtClean="0"/>
              <a:t>, </a:t>
            </a:r>
            <a:r>
              <a:rPr lang="en-US" altLang="en-US" sz="2800" dirty="0" err="1" smtClean="0"/>
              <a:t>bumblefoot</a:t>
            </a:r>
            <a:r>
              <a:rPr lang="en-US" altLang="en-US" sz="2800" dirty="0" smtClean="0"/>
              <a:t>,</a:t>
            </a:r>
            <a:r>
              <a:rPr lang="sr-Latn-RS" altLang="en-US" sz="2800" dirty="0" smtClean="0"/>
              <a:t> omfalitis</a:t>
            </a:r>
            <a:endParaRPr lang="en-US" altLang="en-US" sz="2800" dirty="0" smtClean="0"/>
          </a:p>
          <a:p>
            <a:r>
              <a:rPr lang="en-US" altLang="en-US" sz="2800" b="1" dirty="0" err="1" smtClean="0">
                <a:solidFill>
                  <a:srgbClr val="002060"/>
                </a:solidFill>
              </a:rPr>
              <a:t>kod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svih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vrsta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smtClean="0"/>
              <a:t>- </a:t>
            </a:r>
            <a:r>
              <a:rPr lang="en-US" altLang="en-US" sz="2800" dirty="0" err="1" smtClean="0"/>
              <a:t>neonatala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septikemija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infekcije</a:t>
            </a:r>
            <a:r>
              <a:rPr lang="en-US" altLang="en-US" sz="2800" dirty="0" smtClean="0"/>
              <a:t> rana	</a:t>
            </a:r>
          </a:p>
          <a:p>
            <a:endParaRPr lang="en-US" altLang="en-US" sz="2800" dirty="0" smtClean="0"/>
          </a:p>
        </p:txBody>
      </p:sp>
      <p:pic>
        <p:nvPicPr>
          <p:cNvPr id="19460" name="Picture 7" descr="Staphylococcus gnoj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2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286000"/>
            <a:ext cx="3492844" cy="2581275"/>
          </a:xfrm>
          <a:noFill/>
        </p:spPr>
      </p:pic>
    </p:spTree>
    <p:extLst>
      <p:ext uri="{BB962C8B-B14F-4D97-AF65-F5344CB8AC3E}">
        <p14:creationId xmlns:p14="http://schemas.microsoft.com/office/powerpoint/2010/main" val="31461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93038" cy="1054100"/>
          </a:xfrm>
        </p:spPr>
        <p:txBody>
          <a:bodyPr>
            <a:normAutofit fontScale="90000"/>
          </a:bodyPr>
          <a:lstStyle/>
          <a:p>
            <a:r>
              <a:rPr lang="sr-Latn-CS" altLang="en-US" sz="3200" dirty="0" smtClean="0">
                <a:solidFill>
                  <a:srgbClr val="660066"/>
                </a:solidFill>
              </a:rPr>
              <a:t/>
            </a:r>
            <a:br>
              <a:rPr lang="sr-Latn-CS" altLang="en-US" sz="3200" dirty="0" smtClean="0">
                <a:solidFill>
                  <a:srgbClr val="660066"/>
                </a:solidFill>
              </a:rPr>
            </a:br>
            <a:r>
              <a:rPr lang="sr-Latn-CS" altLang="en-US" sz="3200" dirty="0" smtClean="0">
                <a:solidFill>
                  <a:srgbClr val="FF9999"/>
                </a:solidFill>
              </a:rPr>
              <a:t>	</a:t>
            </a:r>
            <a:r>
              <a:rPr lang="en-US" altLang="en-US" sz="3600" b="1" i="1" dirty="0" smtClean="0">
                <a:solidFill>
                  <a:srgbClr val="FF5050"/>
                </a:solidFill>
              </a:rPr>
              <a:t>S</a:t>
            </a:r>
            <a:r>
              <a:rPr lang="sr-Latn-CS" altLang="en-US" sz="3600" b="1" i="1" dirty="0" smtClean="0">
                <a:solidFill>
                  <a:srgbClr val="FF5050"/>
                </a:solidFill>
              </a:rPr>
              <a:t>taphylococcus pseud</a:t>
            </a:r>
            <a:r>
              <a:rPr lang="en-US" altLang="en-US" sz="3600" b="1" i="1" dirty="0" smtClean="0">
                <a:solidFill>
                  <a:srgbClr val="FF5050"/>
                </a:solidFill>
              </a:rPr>
              <a:t>intermedius</a:t>
            </a:r>
            <a:r>
              <a:rPr lang="sr-Latn-CS" altLang="en-US" sz="4000" dirty="0" smtClean="0">
                <a:solidFill>
                  <a:srgbClr val="660066"/>
                </a:solidFill>
              </a:rPr>
              <a:t>	</a:t>
            </a:r>
            <a:endParaRPr lang="en-US" altLang="en-US" sz="4000" dirty="0" smtClean="0">
              <a:solidFill>
                <a:srgbClr val="660066"/>
              </a:solidFill>
            </a:endParaRP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87363" y="1981200"/>
            <a:ext cx="4465637" cy="4114800"/>
          </a:xfrm>
        </p:spPr>
        <p:txBody>
          <a:bodyPr/>
          <a:lstStyle/>
          <a:p>
            <a:r>
              <a:rPr lang="en-US" altLang="en-US" sz="2800" b="1" dirty="0" smtClean="0">
                <a:solidFill>
                  <a:srgbClr val="002060"/>
                </a:solidFill>
              </a:rPr>
              <a:t>psi </a:t>
            </a:r>
            <a:r>
              <a:rPr lang="en-US" altLang="en-US" sz="2800" dirty="0" smtClean="0"/>
              <a:t>– p</a:t>
            </a:r>
            <a:r>
              <a:rPr lang="sr-Latn-RS" altLang="en-US" sz="2800" dirty="0" smtClean="0"/>
              <a:t>io</a:t>
            </a:r>
            <a:r>
              <a:rPr lang="sl-SI" altLang="en-US" sz="2800" dirty="0" smtClean="0"/>
              <a:t>dermija, endometritis, cistitis, otitis eksterna i drugi gnojni procesi</a:t>
            </a:r>
          </a:p>
          <a:p>
            <a:r>
              <a:rPr lang="sl-SI" altLang="en-US" sz="2800" b="1" dirty="0" smtClean="0">
                <a:solidFill>
                  <a:srgbClr val="002060"/>
                </a:solidFill>
              </a:rPr>
              <a:t>mačke</a:t>
            </a:r>
            <a:r>
              <a:rPr lang="sl-SI" altLang="en-US" sz="2800" dirty="0" smtClean="0"/>
              <a:t> – razna gnojni procesi</a:t>
            </a:r>
          </a:p>
          <a:p>
            <a:endParaRPr lang="en-US" altLang="en-US" sz="2800" dirty="0" smtClean="0"/>
          </a:p>
        </p:txBody>
      </p:sp>
      <p:pic>
        <p:nvPicPr>
          <p:cNvPr id="20484" name="Picture 7" descr="STAPH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0"/>
            <a:ext cx="3838167" cy="2918369"/>
          </a:xfrm>
          <a:noFill/>
        </p:spPr>
      </p:pic>
    </p:spTree>
    <p:extLst>
      <p:ext uri="{BB962C8B-B14F-4D97-AF65-F5344CB8AC3E}">
        <p14:creationId xmlns:p14="http://schemas.microsoft.com/office/powerpoint/2010/main" val="7963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9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229600" cy="1143000"/>
          </a:xfrm>
          <a:noFill/>
        </p:spPr>
        <p:txBody>
          <a:bodyPr/>
          <a:lstStyle/>
          <a:p>
            <a:r>
              <a:rPr lang="sr-Latn-CS" altLang="en-US" sz="3600" smtClean="0">
                <a:solidFill>
                  <a:schemeClr val="accent1"/>
                </a:solidFill>
              </a:rPr>
              <a:t>	</a:t>
            </a:r>
            <a:r>
              <a:rPr lang="en-US" altLang="en-US" sz="3600" smtClean="0">
                <a:solidFill>
                  <a:srgbClr val="FF9999"/>
                </a:solidFill>
              </a:rPr>
              <a:t>Koagulaza pozitivne vrste</a:t>
            </a:r>
          </a:p>
        </p:txBody>
      </p:sp>
      <p:sp>
        <p:nvSpPr>
          <p:cNvPr id="2150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4897438" cy="4114800"/>
          </a:xfrm>
        </p:spPr>
        <p:txBody>
          <a:bodyPr>
            <a:normAutofit/>
          </a:bodyPr>
          <a:lstStyle/>
          <a:p>
            <a:r>
              <a:rPr lang="sl-SI" altLang="en-US" sz="2800" b="1" i="1" dirty="0" smtClean="0">
                <a:solidFill>
                  <a:srgbClr val="FF5050"/>
                </a:solidFill>
              </a:rPr>
              <a:t>S.hyicus</a:t>
            </a:r>
            <a:r>
              <a:rPr lang="sl-SI" altLang="en-US" sz="2800" b="1" dirty="0" smtClean="0">
                <a:solidFill>
                  <a:srgbClr val="FF5050"/>
                </a:solidFill>
              </a:rPr>
              <a:t> </a:t>
            </a:r>
            <a:r>
              <a:rPr lang="sl-SI" altLang="en-US" sz="2800" dirty="0" smtClean="0"/>
              <a:t>- svinje – eksudativni epidermitis, arthritis</a:t>
            </a:r>
          </a:p>
          <a:p>
            <a:r>
              <a:rPr lang="en-US" altLang="en-US" sz="2800" b="1" i="1" dirty="0" err="1" smtClean="0">
                <a:solidFill>
                  <a:srgbClr val="FF9999"/>
                </a:solidFill>
              </a:rPr>
              <a:t>S.schleiferi</a:t>
            </a:r>
            <a:r>
              <a:rPr lang="en-US" altLang="en-US" sz="2800" b="1" dirty="0" smtClean="0">
                <a:solidFill>
                  <a:srgbClr val="FF9999"/>
                </a:solidFill>
              </a:rPr>
              <a:t> subsp.</a:t>
            </a:r>
            <a:r>
              <a:rPr lang="sr-Latn-RS" altLang="en-US" sz="2800" b="1" dirty="0" smtClean="0">
                <a:solidFill>
                  <a:srgbClr val="FF9999"/>
                </a:solidFill>
              </a:rPr>
              <a:t> </a:t>
            </a:r>
            <a:r>
              <a:rPr lang="en-US" altLang="en-US" sz="2800" b="1" i="1" dirty="0" err="1" smtClean="0">
                <a:solidFill>
                  <a:srgbClr val="FF9999"/>
                </a:solidFill>
              </a:rPr>
              <a:t>coagulans</a:t>
            </a:r>
            <a:r>
              <a:rPr lang="en-US" altLang="en-US" sz="2800" b="1" dirty="0" smtClean="0">
                <a:solidFill>
                  <a:srgbClr val="FF9999"/>
                </a:solidFill>
              </a:rPr>
              <a:t> </a:t>
            </a:r>
            <a:r>
              <a:rPr lang="sr-Latn-RS" altLang="en-US" sz="2800" b="1" dirty="0" smtClean="0">
                <a:solidFill>
                  <a:srgbClr val="FF9999"/>
                </a:solidFill>
              </a:rPr>
              <a:t> </a:t>
            </a:r>
            <a:r>
              <a:rPr lang="sl-SI" altLang="en-US" sz="2800" dirty="0" smtClean="0"/>
              <a:t>- psi – otitis externa</a:t>
            </a:r>
            <a:endParaRPr lang="en-US" altLang="en-US" sz="2800" dirty="0" smtClean="0"/>
          </a:p>
          <a:p>
            <a:endParaRPr lang="en-US" altLang="en-US" sz="2800" dirty="0" smtClean="0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6200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6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6799263" cy="1303338"/>
          </a:xfrm>
        </p:spPr>
        <p:txBody>
          <a:bodyPr/>
          <a:lstStyle/>
          <a:p>
            <a:r>
              <a:rPr lang="sl-SI" altLang="en-US" sz="3600" dirty="0" smtClean="0">
                <a:solidFill>
                  <a:schemeClr val="accent1"/>
                </a:solidFill>
              </a:rPr>
              <a:t>	</a:t>
            </a:r>
            <a:r>
              <a:rPr lang="sl-SI" altLang="en-US" sz="3200" dirty="0" smtClean="0">
                <a:solidFill>
                  <a:srgbClr val="FF9999"/>
                </a:solidFill>
              </a:rPr>
              <a:t>Koagulaza negativne vrste</a:t>
            </a:r>
            <a:endParaRPr lang="en-US" altLang="en-US" sz="3200" dirty="0" smtClean="0">
              <a:solidFill>
                <a:srgbClr val="FF9999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676400"/>
            <a:ext cx="8077200" cy="4267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sr-Latn-CS" altLang="en-US" sz="2800" dirty="0" smtClean="0">
              <a:solidFill>
                <a:srgbClr val="FF9999"/>
              </a:solidFill>
            </a:endParaRPr>
          </a:p>
          <a:p>
            <a:pPr>
              <a:lnSpc>
                <a:spcPct val="90000"/>
              </a:lnSpc>
            </a:pPr>
            <a:r>
              <a:rPr lang="sl-SI" altLang="en-US" sz="2800" b="1" i="1" dirty="0" smtClean="0">
                <a:solidFill>
                  <a:srgbClr val="FF7C80"/>
                </a:solidFill>
              </a:rPr>
              <a:t>S.epidermidis</a:t>
            </a:r>
            <a:r>
              <a:rPr lang="sl-SI" altLang="en-US" sz="2800" dirty="0" smtClean="0">
                <a:solidFill>
                  <a:srgbClr val="FF9999"/>
                </a:solidFill>
              </a:rPr>
              <a:t> </a:t>
            </a:r>
            <a:r>
              <a:rPr lang="sl-SI" altLang="en-US" sz="2800" dirty="0" smtClean="0"/>
              <a:t>– krave- mastitis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l-SI" altLang="en-US" sz="2800" dirty="0" smtClean="0"/>
              <a:t>				              psi, konji- infekcije rana</a:t>
            </a:r>
          </a:p>
          <a:p>
            <a:pPr>
              <a:lnSpc>
                <a:spcPct val="90000"/>
              </a:lnSpc>
            </a:pPr>
            <a:r>
              <a:rPr lang="sl-SI" altLang="en-US" sz="2800" b="1" i="1" dirty="0" smtClean="0">
                <a:solidFill>
                  <a:srgbClr val="FF7C80"/>
                </a:solidFill>
              </a:rPr>
              <a:t>S.haemolyticum</a:t>
            </a:r>
            <a:r>
              <a:rPr lang="sl-SI" altLang="en-US" sz="2800" b="1" dirty="0" smtClean="0">
                <a:solidFill>
                  <a:srgbClr val="FF7C80"/>
                </a:solidFill>
              </a:rPr>
              <a:t> </a:t>
            </a:r>
            <a:r>
              <a:rPr lang="sl-SI" altLang="en-US" sz="2800" dirty="0" smtClean="0"/>
              <a:t>– krave – mastitis</a:t>
            </a:r>
          </a:p>
          <a:p>
            <a:pPr>
              <a:lnSpc>
                <a:spcPct val="90000"/>
              </a:lnSpc>
            </a:pPr>
            <a:r>
              <a:rPr lang="sl-SI" altLang="en-US" sz="2800" b="1" i="1" dirty="0" smtClean="0">
                <a:solidFill>
                  <a:srgbClr val="FF7C80"/>
                </a:solidFill>
              </a:rPr>
              <a:t>S.chromogenes, S.conhii, S.simulans, S.warneri, S.xylosus </a:t>
            </a:r>
            <a:r>
              <a:rPr lang="sl-SI" altLang="en-US" sz="2800" dirty="0" smtClean="0"/>
              <a:t>- krave – mastitis</a:t>
            </a:r>
          </a:p>
          <a:p>
            <a:pPr>
              <a:lnSpc>
                <a:spcPct val="90000"/>
              </a:lnSpc>
            </a:pPr>
            <a:r>
              <a:rPr lang="sl-SI" altLang="en-US" sz="2800" b="1" i="1" dirty="0" smtClean="0">
                <a:solidFill>
                  <a:srgbClr val="FF7C80"/>
                </a:solidFill>
              </a:rPr>
              <a:t>S.gallinarum</a:t>
            </a:r>
            <a:r>
              <a:rPr lang="sl-SI" altLang="en-US" sz="2800" dirty="0" smtClean="0"/>
              <a:t> – živina – infekcije kože</a:t>
            </a:r>
          </a:p>
          <a:p>
            <a:pPr>
              <a:lnSpc>
                <a:spcPct val="90000"/>
              </a:lnSpc>
            </a:pPr>
            <a:r>
              <a:rPr lang="sl-SI" altLang="en-US" sz="2800" b="1" i="1" dirty="0" smtClean="0">
                <a:solidFill>
                  <a:srgbClr val="FF7C80"/>
                </a:solidFill>
              </a:rPr>
              <a:t>S.sciuri </a:t>
            </a:r>
            <a:r>
              <a:rPr lang="sl-SI" altLang="en-US" sz="2800" dirty="0" smtClean="0"/>
              <a:t>– mačke i druge vrste životinja – infekcije kože</a:t>
            </a:r>
            <a:endParaRPr lang="en-US" altLang="en-US" sz="2800" dirty="0" smtClean="0"/>
          </a:p>
          <a:p>
            <a:pPr>
              <a:lnSpc>
                <a:spcPct val="90000"/>
              </a:lnSpc>
            </a:pP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7675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altLang="en-US" sz="3600" dirty="0" smtClean="0">
                <a:solidFill>
                  <a:srgbClr val="FF7C80"/>
                </a:solidFill>
              </a:rPr>
              <a:t>Karakteristike </a:t>
            </a:r>
            <a:r>
              <a:rPr lang="sl-SI" altLang="en-US" sz="3600" i="1" dirty="0" smtClean="0">
                <a:solidFill>
                  <a:srgbClr val="FF7C80"/>
                </a:solidFill>
              </a:rPr>
              <a:t>Staphylococcus</a:t>
            </a:r>
            <a:r>
              <a:rPr lang="sl-SI" altLang="en-US" sz="3600" dirty="0" smtClean="0">
                <a:solidFill>
                  <a:srgbClr val="FF7C80"/>
                </a:solidFill>
              </a:rPr>
              <a:t> spp</a:t>
            </a:r>
            <a:endParaRPr lang="en-US" altLang="en-US" sz="3600" dirty="0" smtClean="0">
              <a:solidFill>
                <a:srgbClr val="FF7C8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4679950" cy="4114800"/>
          </a:xfrm>
        </p:spPr>
        <p:txBody>
          <a:bodyPr>
            <a:normAutofit/>
          </a:bodyPr>
          <a:lstStyle/>
          <a:p>
            <a:r>
              <a:rPr lang="sl-SI" altLang="en-US" sz="2800" b="1" dirty="0" smtClean="0">
                <a:solidFill>
                  <a:srgbClr val="002060"/>
                </a:solidFill>
              </a:rPr>
              <a:t>vezana koagulaza        </a:t>
            </a:r>
            <a:r>
              <a:rPr lang="sl-SI" altLang="en-US" sz="2800" dirty="0" smtClean="0"/>
              <a:t>faktor zgrušavanja  clumping faktor – protein koji vezuje fibrinogen</a:t>
            </a:r>
          </a:p>
          <a:p>
            <a:r>
              <a:rPr lang="sl-SI" altLang="en-US" sz="2800" b="1" dirty="0" smtClean="0">
                <a:solidFill>
                  <a:srgbClr val="002060"/>
                </a:solidFill>
              </a:rPr>
              <a:t>protein A </a:t>
            </a:r>
            <a:r>
              <a:rPr lang="sl-SI" altLang="en-US" sz="2800" dirty="0" smtClean="0"/>
              <a:t>– vezuje Fc fragment imunoglobulina</a:t>
            </a:r>
          </a:p>
          <a:p>
            <a:endParaRPr lang="en-US" altLang="en-US" sz="2800" dirty="0" smtClean="0"/>
          </a:p>
        </p:txBody>
      </p:sp>
      <p:pic>
        <p:nvPicPr>
          <p:cNvPr id="23556" name="Picture 6" descr="slidepo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989138"/>
            <a:ext cx="1944687" cy="1811337"/>
          </a:xfrm>
          <a:noFill/>
        </p:spPr>
      </p:pic>
      <p:pic>
        <p:nvPicPr>
          <p:cNvPr id="23557" name="Picture 7" descr="COA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0" y="4346575"/>
            <a:ext cx="3213100" cy="1371600"/>
          </a:xfrm>
          <a:noFill/>
        </p:spPr>
      </p:pic>
      <p:pic>
        <p:nvPicPr>
          <p:cNvPr id="23558" name="Picture 8" descr="sliden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89138"/>
            <a:ext cx="1916112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0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502992"/>
            <a:ext cx="6799263" cy="1304925"/>
          </a:xfrm>
        </p:spPr>
        <p:txBody>
          <a:bodyPr>
            <a:normAutofit/>
          </a:bodyPr>
          <a:lstStyle/>
          <a:p>
            <a:r>
              <a:rPr lang="sl-SI" altLang="en-US" sz="3600" b="1" dirty="0" smtClean="0">
                <a:solidFill>
                  <a:srgbClr val="FF7C80"/>
                </a:solidFill>
              </a:rPr>
              <a:t>Trougao infekcije</a:t>
            </a:r>
            <a:endParaRPr lang="en-US" altLang="en-US" sz="3600" b="1" dirty="0" smtClean="0">
              <a:solidFill>
                <a:srgbClr val="FF7C80"/>
              </a:solidFill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2438400" y="2362200"/>
            <a:ext cx="3548063" cy="2227263"/>
          </a:xfrm>
          <a:prstGeom prst="triangle">
            <a:avLst>
              <a:gd name="adj" fmla="val 49995"/>
            </a:avLst>
          </a:prstGeom>
          <a:solidFill>
            <a:srgbClr val="FFFF99"/>
          </a:soli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 b="1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066800" y="4953000"/>
            <a:ext cx="1981312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sl-SI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DOMAĆIN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876800" y="4876800"/>
            <a:ext cx="3048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sl-SI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SPOLJAŠNJA SREDINA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71800" y="3733800"/>
            <a:ext cx="25146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sl-SI" sz="3200" b="1" dirty="0">
                <a:solidFill>
                  <a:srgbClr val="43808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INFEKCIJA</a:t>
            </a:r>
            <a:endParaRPr lang="en-US" sz="3200" b="1" dirty="0">
              <a:solidFill>
                <a:srgbClr val="43808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970213" y="1726673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prstClr val="white"/>
                </a:solidFill>
              </a:rPr>
              <a:t>    </a:t>
            </a:r>
            <a:r>
              <a:rPr lang="sl-SI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sl-SI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AGENS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2403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altLang="en-US" sz="3600" b="1" dirty="0">
                <a:solidFill>
                  <a:srgbClr val="FF7C80"/>
                </a:solidFill>
              </a:rPr>
              <a:t>P</a:t>
            </a:r>
            <a:r>
              <a:rPr lang="sl-SI" altLang="en-US" sz="3600" b="1" dirty="0" smtClean="0">
                <a:solidFill>
                  <a:srgbClr val="FF7C80"/>
                </a:solidFill>
              </a:rPr>
              <a:t>rotein </a:t>
            </a:r>
            <a:r>
              <a:rPr lang="sl-SI" altLang="en-US" sz="3600" b="1" dirty="0">
                <a:solidFill>
                  <a:srgbClr val="FF7C80"/>
                </a:solidFill>
              </a:rPr>
              <a:t>A </a:t>
            </a:r>
            <a:endParaRPr lang="en-US" altLang="en-US" sz="3600" b="1" dirty="0" smtClean="0">
              <a:solidFill>
                <a:srgbClr val="FF7C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0179"/>
            <a:ext cx="2984781" cy="2207137"/>
          </a:xfrm>
          <a:prstGeom prst="rect">
            <a:avLst/>
          </a:prstGeom>
        </p:spPr>
      </p:pic>
      <p:pic>
        <p:nvPicPr>
          <p:cNvPr id="3074" name="Picture 2" descr="Image result for protein a staphylococcus aure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50179"/>
            <a:ext cx="4292615" cy="323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467600" cy="1143000"/>
          </a:xfrm>
        </p:spPr>
        <p:txBody>
          <a:bodyPr/>
          <a:lstStyle/>
          <a:p>
            <a:r>
              <a:rPr lang="sl-SI" altLang="en-US" sz="3600" dirty="0" smtClean="0">
                <a:solidFill>
                  <a:srgbClr val="FF7C80"/>
                </a:solidFill>
              </a:rPr>
              <a:t>Karetenoidni pigment</a:t>
            </a:r>
            <a:endParaRPr lang="en-US" altLang="en-US" sz="3600" dirty="0" smtClean="0">
              <a:solidFill>
                <a:srgbClr val="FF7C80"/>
              </a:solidFill>
            </a:endParaRPr>
          </a:p>
        </p:txBody>
      </p:sp>
      <p:sp>
        <p:nvSpPr>
          <p:cNvPr id="24579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2205038"/>
            <a:ext cx="3810000" cy="4114800"/>
          </a:xfrm>
        </p:spPr>
        <p:txBody>
          <a:bodyPr/>
          <a:lstStyle/>
          <a:p>
            <a:r>
              <a:rPr lang="sl-SI" altLang="en-US" sz="2800" dirty="0" smtClean="0"/>
              <a:t>zlatno žuta boja </a:t>
            </a:r>
            <a:r>
              <a:rPr lang="sl-SI" altLang="en-US" sz="2800" i="1" dirty="0" smtClean="0"/>
              <a:t>S.aureus</a:t>
            </a:r>
          </a:p>
          <a:p>
            <a:r>
              <a:rPr lang="sl-SI" altLang="en-US" sz="2800" dirty="0" smtClean="0">
                <a:solidFill>
                  <a:srgbClr val="002060"/>
                </a:solidFill>
              </a:rPr>
              <a:t>pseudokapsula </a:t>
            </a:r>
            <a:r>
              <a:rPr lang="sl-SI" altLang="en-US" sz="2800" dirty="0" smtClean="0"/>
              <a:t>- određeni sojevi </a:t>
            </a:r>
            <a:r>
              <a:rPr lang="sl-SI" altLang="en-US" sz="2800" i="1" dirty="0" smtClean="0"/>
              <a:t>S.aureus</a:t>
            </a:r>
            <a:endParaRPr lang="en-US" altLang="en-US" sz="2800" i="1" dirty="0" smtClean="0"/>
          </a:p>
          <a:p>
            <a:endParaRPr lang="en-US" altLang="en-US" sz="2800" dirty="0" smtClean="0"/>
          </a:p>
        </p:txBody>
      </p:sp>
      <p:pic>
        <p:nvPicPr>
          <p:cNvPr id="24580" name="Picture 9" descr="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89" y="1600200"/>
            <a:ext cx="3442221" cy="2185988"/>
          </a:xfrm>
          <a:noFill/>
        </p:spPr>
      </p:pic>
      <p:pic>
        <p:nvPicPr>
          <p:cNvPr id="24581" name="Picture 10" descr="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50" y="3938588"/>
            <a:ext cx="3320299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27899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80768" y="38100"/>
            <a:ext cx="7467600" cy="1143000"/>
          </a:xfrm>
        </p:spPr>
        <p:txBody>
          <a:bodyPr/>
          <a:lstStyle/>
          <a:p>
            <a:r>
              <a:rPr lang="sl-SI" altLang="en-US" sz="3600" b="1" dirty="0" smtClean="0">
                <a:solidFill>
                  <a:srgbClr val="FF7C80"/>
                </a:solidFill>
              </a:rPr>
              <a:t>Biofilm</a:t>
            </a:r>
            <a:endParaRPr lang="en-US" altLang="en-US" sz="3600" b="1" dirty="0" smtClean="0">
              <a:solidFill>
                <a:srgbClr val="FF7C8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8305800" cy="4525963"/>
          </a:xfrm>
        </p:spPr>
        <p:txBody>
          <a:bodyPr/>
          <a:lstStyle/>
          <a:p>
            <a:r>
              <a:rPr lang="en-US" dirty="0" err="1"/>
              <a:t>biofilmovi</a:t>
            </a:r>
            <a:r>
              <a:rPr lang="en-US" dirty="0"/>
              <a:t> se </a:t>
            </a:r>
            <a:r>
              <a:rPr lang="en-US" dirty="0" err="1"/>
              <a:t>opisuju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mikroorganizmi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zatvoreni</a:t>
            </a:r>
            <a:r>
              <a:rPr lang="en-US" dirty="0"/>
              <a:t> </a:t>
            </a:r>
            <a:r>
              <a:rPr lang="en-US" dirty="0" smtClean="0"/>
              <a:t>u</a:t>
            </a:r>
            <a:r>
              <a:rPr lang="sr-Latn-RS" dirty="0" smtClean="0"/>
              <a:t> </a:t>
            </a:r>
            <a:r>
              <a:rPr lang="en-US" dirty="0" err="1" smtClean="0"/>
              <a:t>specifičnom</a:t>
            </a:r>
            <a:r>
              <a:rPr lang="en-US" dirty="0" smtClean="0"/>
              <a:t> </a:t>
            </a:r>
            <a:r>
              <a:rPr lang="en-US" dirty="0" err="1"/>
              <a:t>ekstraćelijskom</a:t>
            </a:r>
            <a:r>
              <a:rPr lang="en-US" dirty="0"/>
              <a:t> </a:t>
            </a:r>
            <a:r>
              <a:rPr lang="en-US" dirty="0" err="1"/>
              <a:t>omotaču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mogućnošću</a:t>
            </a:r>
            <a:r>
              <a:rPr lang="en-US" dirty="0"/>
              <a:t> da </a:t>
            </a:r>
            <a:r>
              <a:rPr lang="en-US" dirty="0" err="1"/>
              <a:t>prijanjaju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 smtClean="0"/>
              <a:t>različite</a:t>
            </a:r>
            <a:r>
              <a:rPr lang="sr-Latn-RS" dirty="0" smtClean="0"/>
              <a:t> </a:t>
            </a:r>
            <a:r>
              <a:rPr lang="en-US" dirty="0" err="1" smtClean="0"/>
              <a:t>površine</a:t>
            </a:r>
            <a:r>
              <a:rPr lang="sr-Latn-RS" dirty="0"/>
              <a:t> </a:t>
            </a:r>
            <a:r>
              <a:rPr lang="en-US" dirty="0" err="1" smtClean="0"/>
              <a:t>stvarajući</a:t>
            </a:r>
            <a:r>
              <a:rPr lang="en-US" dirty="0" smtClean="0"/>
              <a:t> </a:t>
            </a:r>
            <a:r>
              <a:rPr lang="en-US" dirty="0" err="1"/>
              <a:t>dinamičko</a:t>
            </a:r>
            <a:r>
              <a:rPr lang="en-US" dirty="0"/>
              <a:t> </a:t>
            </a:r>
            <a:r>
              <a:rPr lang="en-US" dirty="0" err="1"/>
              <a:t>okruženje</a:t>
            </a:r>
            <a:r>
              <a:rPr lang="en-US" dirty="0"/>
              <a:t> u </a:t>
            </a:r>
            <a:r>
              <a:rPr lang="en-US" dirty="0" err="1"/>
              <a:t>kome</a:t>
            </a:r>
            <a:r>
              <a:rPr lang="en-US" dirty="0"/>
              <a:t> </a:t>
            </a:r>
            <a:r>
              <a:rPr lang="en-US" dirty="0" err="1" smtClean="0"/>
              <a:t>pojedinačni</a:t>
            </a:r>
            <a:r>
              <a:rPr lang="sr-Latn-RS" dirty="0" smtClean="0"/>
              <a:t> </a:t>
            </a:r>
            <a:r>
              <a:rPr lang="en-US" dirty="0" err="1" smtClean="0"/>
              <a:t>mikroorganizmi</a:t>
            </a:r>
            <a:r>
              <a:rPr lang="en-US" dirty="0" smtClean="0"/>
              <a:t> </a:t>
            </a:r>
            <a:r>
              <a:rPr lang="en-US" dirty="0" err="1"/>
              <a:t>postižu</a:t>
            </a:r>
            <a:r>
              <a:rPr lang="en-US" dirty="0"/>
              <a:t> </a:t>
            </a:r>
            <a:r>
              <a:rPr lang="en-US" dirty="0" err="1"/>
              <a:t>homeostazu</a:t>
            </a:r>
            <a:r>
              <a:rPr lang="en-US" dirty="0"/>
              <a:t>, </a:t>
            </a:r>
            <a:r>
              <a:rPr lang="en-US" dirty="0" err="1"/>
              <a:t>optimalno</a:t>
            </a:r>
            <a:r>
              <a:rPr lang="en-US" dirty="0"/>
              <a:t> </a:t>
            </a:r>
            <a:r>
              <a:rPr lang="en-US" dirty="0" err="1"/>
              <a:t>raspoređeni</a:t>
            </a:r>
            <a:r>
              <a:rPr lang="en-US" dirty="0"/>
              <a:t> da </a:t>
            </a:r>
            <a:r>
              <a:rPr lang="en-US" dirty="0" err="1"/>
              <a:t>iskoriste</a:t>
            </a:r>
            <a:r>
              <a:rPr lang="en-US" dirty="0"/>
              <a:t> </a:t>
            </a:r>
            <a:r>
              <a:rPr lang="en-US" dirty="0" err="1" smtClean="0"/>
              <a:t>sve</a:t>
            </a:r>
            <a:r>
              <a:rPr lang="sr-Latn-RS" dirty="0" smtClean="0"/>
              <a:t> </a:t>
            </a:r>
            <a:r>
              <a:rPr lang="en-US" dirty="0" err="1" smtClean="0"/>
              <a:t>raspoložive</a:t>
            </a:r>
            <a:r>
              <a:rPr lang="en-US" dirty="0" smtClean="0"/>
              <a:t> </a:t>
            </a:r>
            <a:r>
              <a:rPr lang="en-US" dirty="0" err="1"/>
              <a:t>hranljive</a:t>
            </a:r>
            <a:r>
              <a:rPr lang="en-US" dirty="0"/>
              <a:t> </a:t>
            </a:r>
            <a:r>
              <a:rPr lang="en-US" dirty="0" err="1" smtClean="0"/>
              <a:t>materij</a:t>
            </a:r>
            <a:r>
              <a:rPr lang="sr-Latn-RS" dirty="0" smtClean="0"/>
              <a:t>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70" y="3242338"/>
            <a:ext cx="71913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80715" y="228600"/>
            <a:ext cx="7467600" cy="1143000"/>
          </a:xfrm>
        </p:spPr>
        <p:txBody>
          <a:bodyPr/>
          <a:lstStyle/>
          <a:p>
            <a:r>
              <a:rPr lang="sl-SI" altLang="en-US" sz="3600" b="1" dirty="0" smtClean="0">
                <a:solidFill>
                  <a:srgbClr val="FF7C80"/>
                </a:solidFill>
              </a:rPr>
              <a:t>Biofilm</a:t>
            </a:r>
            <a:endParaRPr lang="en-US" altLang="en-US" sz="3600" b="1" dirty="0" smtClean="0">
              <a:solidFill>
                <a:srgbClr val="FF7C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00150"/>
            <a:ext cx="659063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6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80768" y="38100"/>
            <a:ext cx="7467600" cy="1143000"/>
          </a:xfrm>
        </p:spPr>
        <p:txBody>
          <a:bodyPr/>
          <a:lstStyle/>
          <a:p>
            <a:r>
              <a:rPr lang="sl-SI" altLang="en-US" sz="3600" b="1" dirty="0" smtClean="0">
                <a:solidFill>
                  <a:srgbClr val="FF7C80"/>
                </a:solidFill>
              </a:rPr>
              <a:t>Biofilm</a:t>
            </a:r>
            <a:endParaRPr lang="en-US" altLang="en-US" sz="3600" b="1" dirty="0" smtClean="0">
              <a:solidFill>
                <a:srgbClr val="FF7C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92" y="1181100"/>
            <a:ext cx="8229813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3600" smtClean="0">
                <a:solidFill>
                  <a:srgbClr val="FF7C80"/>
                </a:solidFill>
              </a:rPr>
              <a:t>Enzimi i toksini</a:t>
            </a:r>
            <a:endParaRPr lang="en-US" altLang="en-US" sz="3600" smtClean="0">
              <a:solidFill>
                <a:srgbClr val="FF7C80"/>
              </a:solidFill>
            </a:endParaRP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55737"/>
            <a:ext cx="5129213" cy="4114800"/>
          </a:xfrm>
        </p:spPr>
        <p:txBody>
          <a:bodyPr/>
          <a:lstStyle/>
          <a:p>
            <a:r>
              <a:rPr lang="sl-SI" altLang="en-US" sz="2800" b="1" dirty="0" smtClean="0">
                <a:solidFill>
                  <a:srgbClr val="002060"/>
                </a:solidFill>
              </a:rPr>
              <a:t>enzimi</a:t>
            </a:r>
            <a:r>
              <a:rPr lang="sl-SI" altLang="en-US" sz="2800" dirty="0" smtClean="0">
                <a:solidFill>
                  <a:srgbClr val="660066"/>
                </a:solidFill>
              </a:rPr>
              <a:t> </a:t>
            </a:r>
            <a:r>
              <a:rPr lang="sl-SI" altLang="en-US" sz="2800" dirty="0" smtClean="0"/>
              <a:t>– fibrinolizin (stafilokinaza), lipaza, esteraza, deoksiribonukleaza, hialuronidaza, fosfolipaza</a:t>
            </a:r>
          </a:p>
          <a:p>
            <a:r>
              <a:rPr lang="sl-SI" altLang="en-US" sz="2800" dirty="0" smtClean="0"/>
              <a:t> </a:t>
            </a:r>
            <a:r>
              <a:rPr lang="sl-SI" altLang="en-US" sz="2800" b="1" dirty="0" smtClean="0">
                <a:solidFill>
                  <a:srgbClr val="FF7C80"/>
                </a:solidFill>
              </a:rPr>
              <a:t>hemolitični toksini – </a:t>
            </a:r>
            <a:r>
              <a:rPr lang="sl-SI" altLang="en-US" sz="2800" b="1" dirty="0" smtClean="0">
                <a:solidFill>
                  <a:srgbClr val="FF7C80"/>
                </a:solidFill>
                <a:latin typeface="Symbol" panose="05050102010706020507" pitchFamily="18" charset="2"/>
              </a:rPr>
              <a:t>a, b, g, d</a:t>
            </a:r>
          </a:p>
        </p:txBody>
      </p:sp>
      <p:pic>
        <p:nvPicPr>
          <p:cNvPr id="25604" name="Picture 6" descr="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1" y="1981200"/>
            <a:ext cx="3529984" cy="3292475"/>
          </a:xfrm>
          <a:noFill/>
        </p:spPr>
      </p:pic>
    </p:spTree>
    <p:extLst>
      <p:ext uri="{BB962C8B-B14F-4D97-AF65-F5344CB8AC3E}">
        <p14:creationId xmlns:p14="http://schemas.microsoft.com/office/powerpoint/2010/main" val="155034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3600" smtClean="0">
                <a:solidFill>
                  <a:srgbClr val="FF7C80"/>
                </a:solidFill>
              </a:rPr>
              <a:t>	Enzimi i toksini</a:t>
            </a:r>
            <a:endParaRPr lang="en-US" altLang="en-US" sz="3600" smtClean="0">
              <a:solidFill>
                <a:srgbClr val="FF7C80"/>
              </a:solidFill>
            </a:endParaRP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6477000" cy="4114800"/>
          </a:xfrm>
        </p:spPr>
        <p:txBody>
          <a:bodyPr/>
          <a:lstStyle/>
          <a:p>
            <a:r>
              <a:rPr lang="sl-SI" altLang="en-US" sz="2800" dirty="0" smtClean="0">
                <a:solidFill>
                  <a:srgbClr val="FF7C80"/>
                </a:solidFill>
              </a:rPr>
              <a:t>hemolitični toksini – </a:t>
            </a:r>
            <a:r>
              <a:rPr lang="sl-SI" altLang="en-US" sz="2800" dirty="0" smtClean="0">
                <a:solidFill>
                  <a:srgbClr val="FF7C80"/>
                </a:solidFill>
                <a:latin typeface="Symbol" panose="05050102010706020507" pitchFamily="18" charset="2"/>
              </a:rPr>
              <a:t>a, b, g, d</a:t>
            </a:r>
          </a:p>
          <a:p>
            <a:pPr lvl="1"/>
            <a:r>
              <a:rPr lang="sl-SI" altLang="en-US" sz="2400" dirty="0" smtClean="0">
                <a:latin typeface="Symbol" panose="05050102010706020507" pitchFamily="18" charset="2"/>
              </a:rPr>
              <a:t>a </a:t>
            </a:r>
            <a:r>
              <a:rPr lang="sl-SI" altLang="en-US" sz="2400" dirty="0" smtClean="0"/>
              <a:t>toksin – potpuna hemoliza</a:t>
            </a:r>
          </a:p>
          <a:p>
            <a:pPr lvl="1"/>
            <a:r>
              <a:rPr lang="sl-SI" altLang="en-US" sz="2400" dirty="0" smtClean="0">
                <a:latin typeface="Symbol" panose="05050102010706020507" pitchFamily="18" charset="2"/>
              </a:rPr>
              <a:t>b </a:t>
            </a:r>
            <a:r>
              <a:rPr lang="sl-SI" altLang="en-US" sz="2400" dirty="0" smtClean="0"/>
              <a:t>toksin – nepotpuna hemoliza</a:t>
            </a:r>
          </a:p>
          <a:p>
            <a:pPr lvl="1"/>
            <a:r>
              <a:rPr lang="sl-SI" altLang="en-US" sz="2400" dirty="0" smtClean="0"/>
              <a:t>fosfolipaza C toplo-hladna hemoliza</a:t>
            </a:r>
            <a:endParaRPr lang="en-US" altLang="en-US" sz="2400" dirty="0" smtClean="0"/>
          </a:p>
        </p:txBody>
      </p:sp>
      <p:pic>
        <p:nvPicPr>
          <p:cNvPr id="6" name="Picture 4" descr="staphwith beta hemoly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3429000"/>
            <a:ext cx="4572000" cy="3048000"/>
          </a:xfr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96000" y="2720182"/>
            <a:ext cx="190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u="sng" dirty="0">
                <a:solidFill>
                  <a:srgbClr val="FF9999"/>
                </a:solidFill>
                <a:latin typeface="+mn-lt"/>
              </a:rPr>
              <a:t>S. </a:t>
            </a:r>
            <a:r>
              <a:rPr lang="en-US" sz="2800" b="1" i="1" u="sng" dirty="0" err="1">
                <a:solidFill>
                  <a:srgbClr val="FF9999"/>
                </a:solidFill>
                <a:latin typeface="+mn-lt"/>
              </a:rPr>
              <a:t>aureus</a:t>
            </a:r>
            <a:endParaRPr lang="en-US" sz="2800" b="1" i="1" u="sng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86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6400800" cy="52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0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sr-Latn-CS" altLang="en-US" sz="3600" smtClean="0">
                <a:solidFill>
                  <a:srgbClr val="FF7C80"/>
                </a:solidFill>
              </a:rPr>
              <a:t>	</a:t>
            </a:r>
            <a:r>
              <a:rPr lang="sr-Latn-CS" altLang="en-US" sz="3600" smtClean="0">
                <a:solidFill>
                  <a:srgbClr val="FF9999"/>
                </a:solidFill>
              </a:rPr>
              <a:t>Enzimi i toksini</a:t>
            </a:r>
            <a:endParaRPr lang="en-US" altLang="en-US" sz="3600" smtClean="0">
              <a:solidFill>
                <a:srgbClr val="FF9999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75557" y="1362891"/>
            <a:ext cx="5867400" cy="4343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sl-SI" altLang="en-US" sz="2800" b="1" dirty="0" smtClean="0">
                <a:solidFill>
                  <a:srgbClr val="002060"/>
                </a:solidFill>
              </a:rPr>
              <a:t>stafiloferin B </a:t>
            </a:r>
            <a:r>
              <a:rPr lang="sl-SI" altLang="en-US" sz="2800" dirty="0" smtClean="0"/>
              <a:t>- siderofora </a:t>
            </a:r>
          </a:p>
          <a:p>
            <a:pPr>
              <a:lnSpc>
                <a:spcPct val="90000"/>
              </a:lnSpc>
            </a:pPr>
            <a:r>
              <a:rPr lang="sl-SI" altLang="en-US" sz="2800" b="1" dirty="0" smtClean="0">
                <a:solidFill>
                  <a:srgbClr val="002060"/>
                </a:solidFill>
              </a:rPr>
              <a:t>leukocidin</a:t>
            </a:r>
            <a:r>
              <a:rPr lang="sl-SI" altLang="en-US" sz="2800" dirty="0" smtClean="0"/>
              <a:t> – uništava neutrofile i makrofage odrećenih vrsta životinja</a:t>
            </a:r>
          </a:p>
          <a:p>
            <a:pPr>
              <a:lnSpc>
                <a:spcPct val="90000"/>
              </a:lnSpc>
            </a:pPr>
            <a:r>
              <a:rPr lang="sl-SI" altLang="en-US" sz="2800" b="1" dirty="0" smtClean="0">
                <a:solidFill>
                  <a:srgbClr val="002060"/>
                </a:solidFill>
              </a:rPr>
              <a:t>enterotoksin</a:t>
            </a:r>
            <a:r>
              <a:rPr lang="sl-SI" altLang="en-US" sz="2800" dirty="0" smtClean="0"/>
              <a:t> – trovanje ljudi hranom </a:t>
            </a:r>
          </a:p>
          <a:p>
            <a:pPr lvl="1">
              <a:lnSpc>
                <a:spcPct val="90000"/>
              </a:lnSpc>
            </a:pPr>
            <a:r>
              <a:rPr lang="sl-SI" altLang="en-US" dirty="0" smtClean="0"/>
              <a:t>6 imunotipova A-F, superantigeni</a:t>
            </a:r>
          </a:p>
          <a:p>
            <a:pPr>
              <a:lnSpc>
                <a:spcPct val="90000"/>
              </a:lnSpc>
            </a:pPr>
            <a:r>
              <a:rPr lang="sl-SI" altLang="en-US" sz="2800" b="1" dirty="0" smtClean="0">
                <a:solidFill>
                  <a:srgbClr val="002060"/>
                </a:solidFill>
              </a:rPr>
              <a:t>toksični šok sindrom toksin </a:t>
            </a:r>
            <a:r>
              <a:rPr lang="sl-SI" altLang="en-US" sz="2800" dirty="0" smtClean="0"/>
              <a:t>– enterotoksin F</a:t>
            </a:r>
          </a:p>
          <a:p>
            <a:pPr>
              <a:lnSpc>
                <a:spcPct val="90000"/>
              </a:lnSpc>
            </a:pPr>
            <a:r>
              <a:rPr lang="sl-SI" altLang="en-US" sz="2800" b="1" dirty="0" smtClean="0">
                <a:solidFill>
                  <a:srgbClr val="002060"/>
                </a:solidFill>
              </a:rPr>
              <a:t>eksfolijatni toksin – dermonektrotični toksin -</a:t>
            </a:r>
            <a:r>
              <a:rPr lang="sl-SI" altLang="en-US" sz="2800" b="1" i="1" dirty="0" smtClean="0">
                <a:solidFill>
                  <a:srgbClr val="002060"/>
                </a:solidFill>
              </a:rPr>
              <a:t> </a:t>
            </a:r>
            <a:r>
              <a:rPr lang="sl-SI" altLang="en-US" sz="2800" i="1" dirty="0"/>
              <a:t>S</a:t>
            </a:r>
            <a:r>
              <a:rPr lang="sl-SI" altLang="en-US" sz="2800" i="1" dirty="0" smtClean="0"/>
              <a:t>.aureus </a:t>
            </a:r>
            <a:r>
              <a:rPr lang="sl-SI" altLang="en-US" sz="2800" dirty="0" smtClean="0"/>
              <a:t>i </a:t>
            </a:r>
            <a:r>
              <a:rPr lang="sl-SI" altLang="en-US" sz="2800" i="1" dirty="0" smtClean="0"/>
              <a:t>S. hyicus</a:t>
            </a:r>
            <a:r>
              <a:rPr lang="sl-SI" altLang="en-US" sz="2800" i="1" dirty="0" smtClean="0">
                <a:solidFill>
                  <a:srgbClr val="FF7C80"/>
                </a:solidFill>
              </a:rPr>
              <a:t> </a:t>
            </a:r>
            <a:endParaRPr lang="en-US" altLang="en-US" sz="2800" i="1" dirty="0" smtClean="0"/>
          </a:p>
        </p:txBody>
      </p:sp>
      <p:pic>
        <p:nvPicPr>
          <p:cNvPr id="27652" name="Picture 3" descr="S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2" b="18193"/>
          <a:stretch>
            <a:fillRect/>
          </a:stretch>
        </p:blipFill>
        <p:spPr bwMode="auto">
          <a:xfrm>
            <a:off x="6618514" y="782472"/>
            <a:ext cx="2247900" cy="268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2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 sz="3600" smtClean="0">
                <a:solidFill>
                  <a:srgbClr val="FF7C80"/>
                </a:solidFill>
              </a:rPr>
              <a:t>Patogeneza</a:t>
            </a:r>
            <a:endParaRPr lang="en-US" altLang="en-US" sz="3600" smtClean="0">
              <a:solidFill>
                <a:srgbClr val="FF7C80"/>
              </a:solidFill>
            </a:endParaRP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76400"/>
            <a:ext cx="5400675" cy="4114800"/>
          </a:xfrm>
        </p:spPr>
        <p:txBody>
          <a:bodyPr>
            <a:normAutofit fontScale="92500" lnSpcReduction="10000"/>
          </a:bodyPr>
          <a:lstStyle/>
          <a:p>
            <a:r>
              <a:rPr lang="sl-SI" altLang="en-US" sz="2800" dirty="0" smtClean="0">
                <a:solidFill>
                  <a:srgbClr val="002060"/>
                </a:solidFill>
              </a:rPr>
              <a:t>gnojni procesi</a:t>
            </a:r>
          </a:p>
          <a:p>
            <a:r>
              <a:rPr lang="sl-SI" altLang="en-US" sz="2800" b="1" dirty="0" smtClean="0">
                <a:solidFill>
                  <a:srgbClr val="002060"/>
                </a:solidFill>
              </a:rPr>
              <a:t>leukocidin, </a:t>
            </a:r>
            <a:r>
              <a:rPr lang="sl-SI" altLang="en-US" sz="2800" b="1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sl-SI" altLang="en-US" sz="2800" b="1" dirty="0" smtClean="0">
                <a:solidFill>
                  <a:srgbClr val="002060"/>
                </a:solidFill>
              </a:rPr>
              <a:t> i </a:t>
            </a:r>
            <a:r>
              <a:rPr lang="sl-SI" altLang="en-US" sz="2800" b="1" dirty="0" smtClean="0">
                <a:solidFill>
                  <a:srgbClr val="002060"/>
                </a:solidFill>
                <a:latin typeface="Symbol" panose="05050102010706020507" pitchFamily="18" charset="2"/>
              </a:rPr>
              <a:t>b </a:t>
            </a:r>
            <a:r>
              <a:rPr lang="sl-SI" altLang="en-US" sz="2800" b="1" dirty="0" smtClean="0">
                <a:solidFill>
                  <a:srgbClr val="002060"/>
                </a:solidFill>
              </a:rPr>
              <a:t>toksin</a:t>
            </a:r>
          </a:p>
          <a:p>
            <a:r>
              <a:rPr lang="sl-SI" altLang="en-US" sz="2800" dirty="0" smtClean="0"/>
              <a:t>antifagocitna uloga – </a:t>
            </a:r>
            <a:r>
              <a:rPr lang="sl-SI" altLang="en-US" sz="2800" b="1" dirty="0" smtClean="0">
                <a:solidFill>
                  <a:srgbClr val="002060"/>
                </a:solidFill>
              </a:rPr>
              <a:t>kapsula i pseudokapsula</a:t>
            </a:r>
          </a:p>
          <a:p>
            <a:r>
              <a:rPr lang="sl-SI" altLang="en-US" sz="2800" b="1" dirty="0" smtClean="0">
                <a:solidFill>
                  <a:srgbClr val="002060"/>
                </a:solidFill>
              </a:rPr>
              <a:t>stvaranje biofilma</a:t>
            </a:r>
          </a:p>
          <a:p>
            <a:r>
              <a:rPr lang="sl-SI" altLang="en-US" sz="2800" dirty="0" smtClean="0"/>
              <a:t>inflamacija – stvaranje gnoja - leukociti</a:t>
            </a:r>
          </a:p>
          <a:p>
            <a:r>
              <a:rPr lang="sl-SI" altLang="en-US" sz="2800" dirty="0" smtClean="0"/>
              <a:t>apcesi, fibrozna kapsula, hronična forma -botriomikoza</a:t>
            </a:r>
            <a:endParaRPr lang="en-US" altLang="en-US" sz="2800" dirty="0" smtClean="0"/>
          </a:p>
        </p:txBody>
      </p:sp>
      <p:pic>
        <p:nvPicPr>
          <p:cNvPr id="28676" name="Picture 6" descr="Staphylococcus gnoj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828800"/>
            <a:ext cx="2540000" cy="2794000"/>
          </a:xfrm>
          <a:noFill/>
        </p:spPr>
      </p:pic>
    </p:spTree>
    <p:extLst>
      <p:ext uri="{BB962C8B-B14F-4D97-AF65-F5344CB8AC3E}">
        <p14:creationId xmlns:p14="http://schemas.microsoft.com/office/powerpoint/2010/main" val="196303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 txBox="1">
            <a:spLocks noChangeArrowheads="1"/>
          </p:cNvSpPr>
          <p:nvPr/>
        </p:nvSpPr>
        <p:spPr>
          <a:xfrm>
            <a:off x="914400" y="609600"/>
            <a:ext cx="7793037" cy="9112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sr-Latn-CS" altLang="en-US" sz="3200" b="1" smtClean="0">
                <a:solidFill>
                  <a:srgbClr val="FF7C80"/>
                </a:solidFill>
              </a:rPr>
              <a:t>Klinička manifestacija oboljenja</a:t>
            </a:r>
            <a:endParaRPr lang="en-US" altLang="en-US" sz="3200" b="1" dirty="0" smtClean="0">
              <a:solidFill>
                <a:srgbClr val="FF7C80"/>
              </a:solidFill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838200" y="1295400"/>
            <a:ext cx="7596188" cy="4987925"/>
            <a:chOff x="432" y="980"/>
            <a:chExt cx="4785" cy="3142"/>
          </a:xfrm>
        </p:grpSpPr>
        <p:pic>
          <p:nvPicPr>
            <p:cNvPr id="6" name="Picture 6" descr="Iceber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5"/>
            <a:stretch>
              <a:fillRect/>
            </a:stretch>
          </p:blipFill>
          <p:spPr bwMode="auto">
            <a:xfrm>
              <a:off x="432" y="980"/>
              <a:ext cx="2335" cy="3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203" y="1413"/>
              <a:ext cx="100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r-Latn-CS" sz="2800" b="1" dirty="0">
                  <a:solidFill>
                    <a:srgbClr val="002060"/>
                  </a:solidFill>
                  <a:latin typeface="+mn-lt"/>
                </a:rPr>
                <a:t>Ispoljena</a:t>
              </a:r>
              <a:endParaRPr lang="en-GB" sz="2800" b="1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203" y="2569"/>
              <a:ext cx="13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r-Latn-CS" sz="2800" b="1" dirty="0">
                  <a:solidFill>
                    <a:srgbClr val="002060"/>
                  </a:solidFill>
                  <a:latin typeface="+mn-lt"/>
                </a:rPr>
                <a:t>Inaparentna</a:t>
              </a:r>
              <a:endParaRPr lang="en-GB" sz="2800" b="1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 rot="16200000">
              <a:off x="4251" y="1792"/>
              <a:ext cx="156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sr-Latn-CS" sz="3200" b="1" dirty="0">
                  <a:solidFill>
                    <a:srgbClr val="002060"/>
                  </a:solidFill>
                  <a:latin typeface="+mn-lt"/>
                </a:rPr>
                <a:t>Infekcija</a:t>
              </a:r>
              <a:endParaRPr lang="en-GB" sz="3200" b="1" dirty="0">
                <a:solidFill>
                  <a:srgbClr val="00206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sr-Latn-RS" altLang="en-US" sz="3200" smtClean="0">
                <a:solidFill>
                  <a:srgbClr val="FF7C80"/>
                </a:solidFill>
              </a:rPr>
              <a:t>Superantigeni</a:t>
            </a:r>
            <a:endParaRPr lang="en-US" altLang="en-US" sz="3200" smtClean="0">
              <a:solidFill>
                <a:srgbClr val="FF7C80"/>
              </a:solidFill>
            </a:endParaRPr>
          </a:p>
        </p:txBody>
      </p:sp>
      <p:sp>
        <p:nvSpPr>
          <p:cNvPr id="29699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8839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800" b="1" dirty="0" smtClean="0">
                <a:solidFill>
                  <a:srgbClr val="002060"/>
                </a:solidFill>
              </a:rPr>
              <a:t>P</a:t>
            </a:r>
            <a:r>
              <a:rPr lang="sr-Latn-RS" altLang="en-US" sz="2800" b="1" dirty="0" smtClean="0">
                <a:solidFill>
                  <a:srgbClr val="002060"/>
                </a:solidFill>
              </a:rPr>
              <a:t>oliklonska aktivacija T limfocita</a:t>
            </a:r>
          </a:p>
          <a:p>
            <a:r>
              <a:rPr lang="sr-Latn-RS" altLang="en-US" sz="2800" dirty="0" smtClean="0"/>
              <a:t>Superantigeni stimulišu i do 10% T limfocita dok normalno antigeni stimulišu 0.001 </a:t>
            </a:r>
            <a:r>
              <a:rPr lang="en-US" altLang="en-US" sz="2800" dirty="0" smtClean="0"/>
              <a:t>– 0.01 %</a:t>
            </a:r>
          </a:p>
          <a:p>
            <a:r>
              <a:rPr lang="en-US" altLang="en-US" sz="2800" b="1" i="1" dirty="0" smtClean="0">
                <a:solidFill>
                  <a:srgbClr val="002060"/>
                </a:solidFill>
              </a:rPr>
              <a:t>Staphylococcus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enterotoksin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sr-Latn-RS" altLang="en-US" sz="2800" dirty="0" smtClean="0">
                <a:solidFill>
                  <a:srgbClr val="002060"/>
                </a:solidFill>
              </a:rPr>
              <a:t>i </a:t>
            </a:r>
            <a:r>
              <a:rPr lang="sl-SI" altLang="en-US" sz="2800" dirty="0" smtClean="0">
                <a:solidFill>
                  <a:srgbClr val="002060"/>
                </a:solidFill>
              </a:rPr>
              <a:t>toksični šok sindrom toksin </a:t>
            </a:r>
            <a:endParaRPr lang="en-US" altLang="en-US" sz="2800" dirty="0" smtClean="0">
              <a:solidFill>
                <a:srgbClr val="002060"/>
              </a:solidFill>
            </a:endParaRPr>
          </a:p>
          <a:p>
            <a:r>
              <a:rPr lang="en-US" altLang="en-US" sz="2800" i="1" dirty="0" smtClean="0">
                <a:solidFill>
                  <a:srgbClr val="002060"/>
                </a:solidFill>
              </a:rPr>
              <a:t>Streptococcus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pirogeni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egzotoksini</a:t>
            </a:r>
            <a:r>
              <a:rPr lang="en-US" altLang="en-US" sz="2800" dirty="0" smtClean="0">
                <a:solidFill>
                  <a:srgbClr val="002060"/>
                </a:solidFill>
              </a:rPr>
              <a:t> A </a:t>
            </a:r>
            <a:r>
              <a:rPr lang="sr-Latn-RS" altLang="en-US" sz="2800" dirty="0" smtClean="0">
                <a:solidFill>
                  <a:srgbClr val="002060"/>
                </a:solidFill>
              </a:rPr>
              <a:t>i</a:t>
            </a:r>
            <a:r>
              <a:rPr lang="en-US" altLang="en-US" sz="2800" dirty="0" smtClean="0">
                <a:solidFill>
                  <a:srgbClr val="002060"/>
                </a:solidFill>
              </a:rPr>
              <a:t> B</a:t>
            </a:r>
          </a:p>
          <a:p>
            <a:r>
              <a:rPr lang="en-US" altLang="en-US" sz="2800" dirty="0" smtClean="0">
                <a:solidFill>
                  <a:srgbClr val="002060"/>
                </a:solidFill>
              </a:rPr>
              <a:t>R</a:t>
            </a:r>
            <a:r>
              <a:rPr lang="sr-Latn-RS" altLang="en-US" sz="2800" dirty="0" smtClean="0">
                <a:solidFill>
                  <a:srgbClr val="002060"/>
                </a:solidFill>
              </a:rPr>
              <a:t>etrovirus </a:t>
            </a:r>
            <a:r>
              <a:rPr lang="en-US" altLang="en-US" sz="2800" dirty="0" smtClean="0">
                <a:solidFill>
                  <a:srgbClr val="002060"/>
                </a:solidFill>
              </a:rPr>
              <a:t>– virus </a:t>
            </a:r>
            <a:r>
              <a:rPr lang="sr-Latn-RS" altLang="en-US" sz="2800" dirty="0" smtClean="0">
                <a:solidFill>
                  <a:srgbClr val="002060"/>
                </a:solidFill>
              </a:rPr>
              <a:t>mlečne žlezde miševa</a:t>
            </a:r>
          </a:p>
          <a:p>
            <a:r>
              <a:rPr lang="en-US" altLang="en-US" sz="2800" dirty="0" smtClean="0"/>
              <a:t>D</a:t>
            </a:r>
            <a:r>
              <a:rPr lang="sr-Latn-RS" altLang="en-US" sz="2800" dirty="0" smtClean="0"/>
              <a:t>irektno se vezuju za molekule MHC klase II</a:t>
            </a:r>
          </a:p>
          <a:p>
            <a:r>
              <a:rPr lang="sr-Latn-RS" altLang="en-US" sz="2800" dirty="0" smtClean="0"/>
              <a:t>Oslobađaju se citokini npr. </a:t>
            </a:r>
            <a:r>
              <a:rPr lang="en-US" altLang="en-US" sz="2800" dirty="0" smtClean="0"/>
              <a:t>IL-2</a:t>
            </a:r>
            <a:r>
              <a:rPr lang="sr-Latn-RS" altLang="en-US" sz="2800" dirty="0" smtClean="0"/>
              <a:t> i </a:t>
            </a:r>
            <a:r>
              <a:rPr lang="en-US" altLang="en-US" sz="2800" dirty="0" smtClean="0"/>
              <a:t>TNF-alpha</a:t>
            </a:r>
            <a:endParaRPr lang="sr-Latn-RS" altLang="en-US" sz="2800" dirty="0" smtClean="0"/>
          </a:p>
          <a:p>
            <a:r>
              <a:rPr lang="en-US" altLang="en-US" sz="2800" dirty="0" smtClean="0"/>
              <a:t>T</a:t>
            </a:r>
            <a:r>
              <a:rPr lang="sr-Latn-RS" altLang="en-US" sz="2800" dirty="0" smtClean="0"/>
              <a:t>oksični šok sindrom </a:t>
            </a:r>
            <a:r>
              <a:rPr lang="en-US" altLang="en-US" sz="2800" dirty="0" smtClean="0"/>
              <a:t>– P</a:t>
            </a:r>
            <a:r>
              <a:rPr lang="sr-Latn-RS" altLang="en-US" sz="2800" dirty="0" smtClean="0"/>
              <a:t>ovišena temperatura, povraćenje, proliv, osip, hipotenzija</a:t>
            </a:r>
          </a:p>
        </p:txBody>
      </p:sp>
    </p:spTree>
    <p:extLst>
      <p:ext uri="{BB962C8B-B14F-4D97-AF65-F5344CB8AC3E}">
        <p14:creationId xmlns:p14="http://schemas.microsoft.com/office/powerpoint/2010/main" val="2889078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 sz="3600" smtClean="0">
                <a:solidFill>
                  <a:srgbClr val="FF7C80"/>
                </a:solidFill>
              </a:rPr>
              <a:t>	Laboratorijska dijagnostika</a:t>
            </a:r>
            <a:endParaRPr lang="en-US" altLang="en-US" sz="3600" smtClean="0">
              <a:solidFill>
                <a:srgbClr val="FF7C80"/>
              </a:solidFill>
            </a:endParaRP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0255"/>
            <a:ext cx="4319588" cy="4114800"/>
          </a:xfrm>
        </p:spPr>
        <p:txBody>
          <a:bodyPr/>
          <a:lstStyle/>
          <a:p>
            <a:r>
              <a:rPr lang="sl-SI" altLang="en-US" sz="2800" dirty="0" smtClean="0"/>
              <a:t>uzorci</a:t>
            </a:r>
          </a:p>
          <a:p>
            <a:r>
              <a:rPr lang="sl-SI" altLang="en-US" sz="2800" dirty="0" smtClean="0"/>
              <a:t>direktni mikroskopski preparat iz materijala</a:t>
            </a:r>
          </a:p>
          <a:p>
            <a:r>
              <a:rPr lang="sl-SI" altLang="en-US" sz="2800" dirty="0" smtClean="0"/>
              <a:t>izolacija i identifikacija  </a:t>
            </a:r>
            <a:endParaRPr lang="en-US" altLang="en-US" sz="2800" dirty="0" smtClean="0"/>
          </a:p>
          <a:p>
            <a:endParaRPr lang="en-US" altLang="en-US" sz="2800" dirty="0" smtClean="0"/>
          </a:p>
        </p:txBody>
      </p:sp>
      <p:pic>
        <p:nvPicPr>
          <p:cNvPr id="30724" name="Picture 6" descr="http://www.difossombrone.it/images/zoologia/staphylococcus_aure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84" y="1353161"/>
            <a:ext cx="3940277" cy="398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9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 sz="3600" dirty="0" smtClean="0">
                <a:solidFill>
                  <a:srgbClr val="FF7C80"/>
                </a:solidFill>
              </a:rPr>
              <a:t>	Kulturelne osobine</a:t>
            </a:r>
            <a:endParaRPr lang="en-US" altLang="en-US" sz="3600" dirty="0" smtClean="0">
              <a:solidFill>
                <a:srgbClr val="FF7C80"/>
              </a:solidFill>
            </a:endParaRP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8458200" cy="4114800"/>
          </a:xfrm>
        </p:spPr>
        <p:txBody>
          <a:bodyPr/>
          <a:lstStyle/>
          <a:p>
            <a:r>
              <a:rPr lang="sl-SI" altLang="en-US" sz="2800" dirty="0" smtClean="0"/>
              <a:t>dobro rastu na standardnim hranljivim podlogama</a:t>
            </a:r>
          </a:p>
          <a:p>
            <a:r>
              <a:rPr lang="sl-SI" altLang="en-US" sz="2800" dirty="0" smtClean="0"/>
              <a:t>formiraju nakon 18 – 24 časa okrugle, konveksne, glatke, sjajne i neprozirne kolonije veličine oko 1-2 mm</a:t>
            </a:r>
          </a:p>
          <a:p>
            <a:endParaRPr lang="en-US" altLang="en-US" sz="2400" dirty="0" smtClean="0"/>
          </a:p>
        </p:txBody>
      </p:sp>
      <p:pic>
        <p:nvPicPr>
          <p:cNvPr id="31748" name="Picture 5" descr="C:\My Documents\SEARS\Imagen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5052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404286"/>
            <a:ext cx="3083379" cy="245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6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 sz="3600" smtClean="0">
                <a:solidFill>
                  <a:srgbClr val="FF7C80"/>
                </a:solidFill>
              </a:rPr>
              <a:t>	Kulturelne osobine</a:t>
            </a:r>
            <a:endParaRPr lang="en-US" altLang="en-US" sz="3600" smtClean="0">
              <a:solidFill>
                <a:srgbClr val="FF7C80"/>
              </a:solidFill>
            </a:endParaRP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4897438" cy="4114800"/>
          </a:xfrm>
        </p:spPr>
        <p:txBody>
          <a:bodyPr/>
          <a:lstStyle/>
          <a:p>
            <a:r>
              <a:rPr lang="sl-SI" altLang="en-US" sz="2800" smtClean="0"/>
              <a:t>Agar sa manitolom i NaCl</a:t>
            </a:r>
            <a:endParaRPr lang="en-US" altLang="en-US" sz="2800" smtClean="0"/>
          </a:p>
          <a:p>
            <a:endParaRPr lang="en-US" altLang="en-US" sz="2400" smtClean="0"/>
          </a:p>
        </p:txBody>
      </p:sp>
      <p:pic>
        <p:nvPicPr>
          <p:cNvPr id="32772" name="Picture 7" descr="Manitol Salt Ag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197" y="3048000"/>
            <a:ext cx="4071938" cy="2047875"/>
          </a:xfrm>
          <a:noFill/>
        </p:spPr>
      </p:pic>
      <p:pic>
        <p:nvPicPr>
          <p:cNvPr id="5" name="Picture 4" descr="Lab 14 _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7" y="2514600"/>
            <a:ext cx="37576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95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1201738" y="838200"/>
            <a:ext cx="6799262" cy="1303338"/>
          </a:xfrm>
        </p:spPr>
        <p:txBody>
          <a:bodyPr>
            <a:normAutofit/>
          </a:bodyPr>
          <a:lstStyle/>
          <a:p>
            <a:r>
              <a:rPr lang="en-US" altLang="en-US" sz="3600" dirty="0" err="1" smtClean="0">
                <a:solidFill>
                  <a:srgbClr val="FF7C80"/>
                </a:solidFill>
              </a:rPr>
              <a:t>Selektivne</a:t>
            </a:r>
            <a:r>
              <a:rPr lang="en-US" altLang="en-US" sz="3600" dirty="0" smtClean="0">
                <a:solidFill>
                  <a:srgbClr val="FF7C8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7C80"/>
                </a:solidFill>
              </a:rPr>
              <a:t>podloge</a:t>
            </a:r>
            <a:r>
              <a:rPr lang="en-US" altLang="en-US" sz="3600" dirty="0" smtClean="0">
                <a:solidFill>
                  <a:srgbClr val="FF7C80"/>
                </a:solidFill>
              </a:rPr>
              <a:t/>
            </a:r>
            <a:br>
              <a:rPr lang="en-US" altLang="en-US" sz="3600" dirty="0" smtClean="0">
                <a:solidFill>
                  <a:srgbClr val="FF7C80"/>
                </a:solidFill>
              </a:rPr>
            </a:br>
            <a:r>
              <a:rPr lang="en-US" altLang="en-US" sz="3600" dirty="0" smtClean="0">
                <a:solidFill>
                  <a:srgbClr val="FF7C80"/>
                </a:solidFill>
              </a:rPr>
              <a:t>Baird Parker</a:t>
            </a:r>
          </a:p>
        </p:txBody>
      </p:sp>
      <p:pic>
        <p:nvPicPr>
          <p:cNvPr id="33796" name="Content Placeholder 9" descr="imagesCA825V4J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14600"/>
            <a:ext cx="3200400" cy="3214688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738" y="3069431"/>
            <a:ext cx="29227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76200"/>
            <a:ext cx="6799262" cy="1303337"/>
          </a:xfrm>
        </p:spPr>
        <p:txBody>
          <a:bodyPr/>
          <a:lstStyle/>
          <a:p>
            <a:r>
              <a:rPr lang="sl-SI" altLang="en-US" sz="3600" dirty="0" smtClean="0">
                <a:solidFill>
                  <a:srgbClr val="FF7C80"/>
                </a:solidFill>
              </a:rPr>
              <a:t>Identifikacija vrste</a:t>
            </a:r>
            <a:r>
              <a:rPr lang="sl-SI" altLang="en-US" dirty="0" smtClean="0">
                <a:solidFill>
                  <a:srgbClr val="FF7C80"/>
                </a:solidFill>
              </a:rPr>
              <a:t> </a:t>
            </a:r>
            <a:endParaRPr lang="en-US" altLang="en-US" dirty="0" smtClean="0">
              <a:solidFill>
                <a:srgbClr val="FF7C8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0" y="1379537"/>
            <a:ext cx="7772400" cy="4114800"/>
          </a:xfrm>
        </p:spPr>
        <p:txBody>
          <a:bodyPr>
            <a:normAutofit/>
          </a:bodyPr>
          <a:lstStyle/>
          <a:p>
            <a:r>
              <a:rPr lang="sl-SI" altLang="en-US" sz="2800" b="1" dirty="0" smtClean="0">
                <a:solidFill>
                  <a:srgbClr val="002060"/>
                </a:solidFill>
              </a:rPr>
              <a:t>izgled kolonije </a:t>
            </a:r>
            <a:r>
              <a:rPr lang="sl-SI" altLang="en-US" sz="2800" dirty="0" smtClean="0"/>
              <a:t>– boja obično bela, izuzetak sojevi S.aureus od goveda i ljudi</a:t>
            </a:r>
          </a:p>
          <a:p>
            <a:r>
              <a:rPr lang="sl-SI" altLang="en-US" sz="2800" b="1" dirty="0" smtClean="0">
                <a:solidFill>
                  <a:srgbClr val="002060"/>
                </a:solidFill>
              </a:rPr>
              <a:t>prisustvo i vrsta hemolize </a:t>
            </a:r>
            <a:r>
              <a:rPr lang="sl-SI" altLang="en-US" sz="2800" dirty="0" smtClean="0"/>
              <a:t>– agar sa dodatkom defibrinisane krvi ovna ili goveda</a:t>
            </a:r>
          </a:p>
          <a:p>
            <a:r>
              <a:rPr lang="sl-SI" altLang="en-US" sz="2800" b="1" dirty="0" smtClean="0">
                <a:solidFill>
                  <a:srgbClr val="002060"/>
                </a:solidFill>
              </a:rPr>
              <a:t>koagulaza test i clumping test </a:t>
            </a:r>
          </a:p>
          <a:p>
            <a:r>
              <a:rPr lang="sl-SI" altLang="en-US" sz="2800" dirty="0" smtClean="0"/>
              <a:t> </a:t>
            </a:r>
            <a:r>
              <a:rPr lang="sl-SI" altLang="en-US" sz="2800" b="1" dirty="0" smtClean="0">
                <a:solidFill>
                  <a:srgbClr val="002060"/>
                </a:solidFill>
              </a:rPr>
              <a:t>biohemijske karakteristike</a:t>
            </a:r>
          </a:p>
          <a:p>
            <a:pPr lvl="1"/>
            <a:r>
              <a:rPr lang="sl-SI" altLang="en-US" sz="2400" dirty="0" smtClean="0"/>
              <a:t> VP reakcija, sposobnost razlaganja maltoze ...</a:t>
            </a: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215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title"/>
          </p:nvPr>
        </p:nvSpPr>
        <p:spPr>
          <a:xfrm>
            <a:off x="522288" y="646187"/>
            <a:ext cx="8229600" cy="1143000"/>
          </a:xfrm>
        </p:spPr>
        <p:txBody>
          <a:bodyPr/>
          <a:lstStyle/>
          <a:p>
            <a:r>
              <a:rPr lang="sl-SI" altLang="en-US" sz="3600" dirty="0" smtClean="0">
                <a:solidFill>
                  <a:srgbClr val="FF7C80"/>
                </a:solidFill>
              </a:rPr>
              <a:t>Imunski aspekti i terapija</a:t>
            </a:r>
            <a:endParaRPr lang="en-US" altLang="en-US" sz="3600" dirty="0" smtClean="0">
              <a:solidFill>
                <a:srgbClr val="FF7C8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5351" y="1932878"/>
            <a:ext cx="3810000" cy="4114800"/>
          </a:xfrm>
        </p:spPr>
        <p:txBody>
          <a:bodyPr/>
          <a:lstStyle/>
          <a:p>
            <a:r>
              <a:rPr lang="sl-SI" altLang="en-US" sz="2800" dirty="0" smtClean="0"/>
              <a:t>preboljenje ne obezbeđuje zaštitu</a:t>
            </a:r>
          </a:p>
          <a:p>
            <a:r>
              <a:rPr lang="sl-SI" altLang="en-US" sz="2800" dirty="0" smtClean="0"/>
              <a:t>vakcinacija ?</a:t>
            </a:r>
          </a:p>
          <a:p>
            <a:r>
              <a:rPr lang="sl-SI" altLang="en-US" sz="2800" dirty="0" smtClean="0"/>
              <a:t>antibiotska terapija – rezistencija</a:t>
            </a:r>
            <a:endParaRPr lang="sr-Latn-RS" altLang="en-US" sz="2800" dirty="0"/>
          </a:p>
          <a:p>
            <a:r>
              <a:rPr lang="sr-Latn-RS" altLang="en-US" sz="2800" b="1" dirty="0" smtClean="0">
                <a:solidFill>
                  <a:srgbClr val="002060"/>
                </a:solidFill>
              </a:rPr>
              <a:t>MRSA – metacilin rezistentni </a:t>
            </a:r>
            <a:r>
              <a:rPr lang="sr-Latn-RS" altLang="en-US" sz="2800" b="1" i="1" dirty="0" smtClean="0">
                <a:solidFill>
                  <a:srgbClr val="002060"/>
                </a:solidFill>
              </a:rPr>
              <a:t>S.aureus</a:t>
            </a:r>
            <a:endParaRPr lang="en-US" altLang="en-US" sz="2800" b="1" i="1" dirty="0" smtClean="0">
              <a:solidFill>
                <a:srgbClr val="002060"/>
              </a:solidFill>
            </a:endParaRPr>
          </a:p>
        </p:txBody>
      </p:sp>
      <p:pic>
        <p:nvPicPr>
          <p:cNvPr id="35844" name="Picture 9" descr="inhibi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2286000"/>
            <a:ext cx="4170362" cy="2230438"/>
          </a:xfrm>
          <a:noFill/>
        </p:spPr>
      </p:pic>
    </p:spTree>
    <p:extLst>
      <p:ext uri="{BB962C8B-B14F-4D97-AF65-F5344CB8AC3E}">
        <p14:creationId xmlns:p14="http://schemas.microsoft.com/office/powerpoint/2010/main" val="7674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55006" y="284064"/>
            <a:ext cx="6797675" cy="1304925"/>
          </a:xfrm>
        </p:spPr>
        <p:txBody>
          <a:bodyPr/>
          <a:lstStyle/>
          <a:p>
            <a:r>
              <a:rPr lang="sl-SI" altLang="en-US" sz="3600" dirty="0" smtClean="0">
                <a:solidFill>
                  <a:schemeClr val="accent1"/>
                </a:solidFill>
              </a:rPr>
              <a:t>	</a:t>
            </a:r>
            <a:r>
              <a:rPr lang="sl-SI" altLang="en-US" sz="3200" b="1" dirty="0" smtClean="0">
                <a:solidFill>
                  <a:srgbClr val="002060"/>
                </a:solidFill>
              </a:rPr>
              <a:t>Najznačajnija oboljenja</a:t>
            </a:r>
            <a:endParaRPr lang="en-US" altLang="en-US" sz="3200" b="1" dirty="0" smtClean="0">
              <a:solidFill>
                <a:srgbClr val="002060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1371600"/>
            <a:ext cx="7772400" cy="4114800"/>
          </a:xfrm>
        </p:spPr>
        <p:txBody>
          <a:bodyPr/>
          <a:lstStyle/>
          <a:p>
            <a:pPr marL="609600" indent="-609600"/>
            <a:r>
              <a:rPr lang="sl-SI" altLang="en-US" sz="2800" b="1" dirty="0" smtClean="0">
                <a:solidFill>
                  <a:srgbClr val="FF7C80"/>
                </a:solidFill>
              </a:rPr>
              <a:t>Mastitis kod krava </a:t>
            </a:r>
            <a:r>
              <a:rPr lang="sl-SI" altLang="en-US" sz="2800" dirty="0" smtClean="0"/>
              <a:t>– S.aureus subklinički, akutni gnojni, gangrenozni, hronični</a:t>
            </a:r>
          </a:p>
          <a:p>
            <a:pPr marL="609600" indent="-609600"/>
            <a:endParaRPr lang="en-US" altLang="en-US" sz="2800" dirty="0" smtClean="0"/>
          </a:p>
        </p:txBody>
      </p:sp>
      <p:pic>
        <p:nvPicPr>
          <p:cNvPr id="36868" name="Picture 2" descr="C:\My Documents\SEARS\Imag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9439"/>
          <a:stretch>
            <a:fillRect/>
          </a:stretch>
        </p:blipFill>
        <p:spPr bwMode="auto">
          <a:xfrm>
            <a:off x="4553844" y="2977802"/>
            <a:ext cx="4013281" cy="261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masti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r="6984"/>
          <a:stretch>
            <a:fillRect/>
          </a:stretch>
        </p:blipFill>
        <p:spPr bwMode="auto">
          <a:xfrm>
            <a:off x="432081" y="2644873"/>
            <a:ext cx="40020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5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6255" y="838200"/>
            <a:ext cx="6799262" cy="1303337"/>
          </a:xfrm>
        </p:spPr>
        <p:txBody>
          <a:bodyPr/>
          <a:lstStyle/>
          <a:p>
            <a:r>
              <a:rPr lang="sr-Latn-CS" altLang="en-US" sz="3200" dirty="0" smtClean="0">
                <a:solidFill>
                  <a:srgbClr val="FF7C80"/>
                </a:solidFill>
              </a:rPr>
              <a:t>Adekvatni sistemi za mužu</a:t>
            </a:r>
            <a:endParaRPr lang="et-EE" altLang="en-US" sz="3200" dirty="0" smtClean="0">
              <a:solidFill>
                <a:srgbClr val="FF7C80"/>
              </a:solidFill>
            </a:endParaRPr>
          </a:p>
        </p:txBody>
      </p:sp>
      <p:pic>
        <p:nvPicPr>
          <p:cNvPr id="37891" name="Picture 3" descr="IMG_206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480017"/>
            <a:ext cx="3657600" cy="2743200"/>
          </a:xfrm>
          <a:noFill/>
        </p:spPr>
      </p:pic>
      <p:pic>
        <p:nvPicPr>
          <p:cNvPr id="37892" name="Picture 4" descr="IMG_803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86" y="2480017"/>
            <a:ext cx="3656440" cy="2743200"/>
          </a:xfrm>
          <a:noFill/>
        </p:spPr>
      </p:pic>
    </p:spTree>
    <p:extLst>
      <p:ext uri="{BB962C8B-B14F-4D97-AF65-F5344CB8AC3E}">
        <p14:creationId xmlns:p14="http://schemas.microsoft.com/office/powerpoint/2010/main" val="8210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609600"/>
            <a:ext cx="6799262" cy="1303337"/>
          </a:xfrm>
        </p:spPr>
        <p:txBody>
          <a:bodyPr/>
          <a:lstStyle/>
          <a:p>
            <a:r>
              <a:rPr lang="sr-Latn-CS" altLang="en-US" sz="3200" dirty="0" smtClean="0">
                <a:solidFill>
                  <a:srgbClr val="FF7C80"/>
                </a:solidFill>
              </a:rPr>
              <a:t>Adekvatn</a:t>
            </a:r>
            <a:r>
              <a:rPr lang="en-GB" altLang="en-US" sz="3200" dirty="0" smtClean="0">
                <a:solidFill>
                  <a:srgbClr val="FF7C80"/>
                </a:solidFill>
              </a:rPr>
              <a:t>a </a:t>
            </a:r>
            <a:r>
              <a:rPr lang="en-GB" altLang="en-US" sz="3200" dirty="0" err="1" smtClean="0">
                <a:solidFill>
                  <a:srgbClr val="FF7C80"/>
                </a:solidFill>
              </a:rPr>
              <a:t>higijena</a:t>
            </a:r>
            <a:r>
              <a:rPr lang="en-GB" altLang="en-US" sz="3200" dirty="0" smtClean="0">
                <a:solidFill>
                  <a:srgbClr val="FF7C80"/>
                </a:solidFill>
              </a:rPr>
              <a:t> </a:t>
            </a:r>
            <a:r>
              <a:rPr lang="en-GB" altLang="en-US" sz="3200" dirty="0" err="1" smtClean="0">
                <a:solidFill>
                  <a:srgbClr val="FF7C80"/>
                </a:solidFill>
              </a:rPr>
              <a:t>mle</a:t>
            </a:r>
            <a:r>
              <a:rPr lang="sr-Latn-RS" altLang="en-US" sz="3200" dirty="0" smtClean="0">
                <a:solidFill>
                  <a:srgbClr val="FF7C80"/>
                </a:solidFill>
              </a:rPr>
              <a:t>čne žlezde</a:t>
            </a:r>
            <a:endParaRPr lang="et-EE" altLang="en-US" sz="3200" dirty="0" smtClean="0">
              <a:solidFill>
                <a:srgbClr val="FF7C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27328"/>
            <a:ext cx="2438400" cy="203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831" y="1851849"/>
            <a:ext cx="3814958" cy="3814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886200"/>
            <a:ext cx="3465233" cy="19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914400"/>
            <a:ext cx="6799262" cy="1303337"/>
          </a:xfrm>
        </p:spPr>
        <p:txBody>
          <a:bodyPr/>
          <a:lstStyle/>
          <a:p>
            <a:r>
              <a:rPr lang="sr-Latn-CS" altLang="en-US" sz="3200" b="1" dirty="0" smtClean="0">
                <a:solidFill>
                  <a:srgbClr val="FF7C80"/>
                </a:solidFill>
              </a:rPr>
              <a:t>Familija </a:t>
            </a:r>
            <a:r>
              <a:rPr lang="en-US" altLang="en-US" sz="3200" b="1" dirty="0" err="1" smtClean="0">
                <a:solidFill>
                  <a:srgbClr val="FF7C80"/>
                </a:solidFill>
              </a:rPr>
              <a:t>Micrococcaceae</a:t>
            </a:r>
            <a:endParaRPr lang="en-US" altLang="en-US" sz="3200" b="1" dirty="0" smtClean="0">
              <a:solidFill>
                <a:srgbClr val="FF7C8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04314" y="2242355"/>
            <a:ext cx="6799262" cy="34448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r-Latn-CS" altLang="en-US" dirty="0" smtClean="0"/>
              <a:t>Obuhvata 4 roda</a:t>
            </a:r>
            <a:r>
              <a:rPr lang="en-US" altLang="en-US" dirty="0" smtClean="0"/>
              <a:t>: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 err="1" smtClean="0"/>
              <a:t>Planococcus</a:t>
            </a:r>
            <a:r>
              <a:rPr lang="en-US" altLang="en-US" dirty="0" smtClean="0"/>
              <a:t> – </a:t>
            </a:r>
            <a:r>
              <a:rPr lang="sr-Latn-CS" altLang="en-US" dirty="0" smtClean="0"/>
              <a:t>saprofiti slobodni u prirodi</a:t>
            </a:r>
            <a:endParaRPr lang="en-US" altLang="en-US" dirty="0" smtClean="0"/>
          </a:p>
          <a:p>
            <a:pPr lvl="1">
              <a:lnSpc>
                <a:spcPct val="90000"/>
              </a:lnSpc>
            </a:pPr>
            <a:r>
              <a:rPr lang="en-US" altLang="en-US" sz="2400" b="1" i="1" dirty="0" smtClean="0">
                <a:solidFill>
                  <a:srgbClr val="FF5050"/>
                </a:solidFill>
              </a:rPr>
              <a:t>Micrococcus</a:t>
            </a:r>
            <a:r>
              <a:rPr lang="en-US" altLang="en-US" sz="2400" dirty="0" smtClean="0">
                <a:solidFill>
                  <a:srgbClr val="FF5050"/>
                </a:solidFill>
              </a:rPr>
              <a:t> </a:t>
            </a:r>
            <a:r>
              <a:rPr lang="en-US" altLang="en-US" dirty="0" smtClean="0"/>
              <a:t>– </a:t>
            </a:r>
            <a:r>
              <a:rPr lang="sr-Latn-CS" altLang="en-US" dirty="0" smtClean="0"/>
              <a:t>saprofiti slobodni u prirodi</a:t>
            </a:r>
            <a:endParaRPr lang="en-US" altLang="en-US" dirty="0" smtClean="0"/>
          </a:p>
          <a:p>
            <a:pPr lvl="1">
              <a:lnSpc>
                <a:spcPct val="90000"/>
              </a:lnSpc>
            </a:pPr>
            <a:r>
              <a:rPr lang="en-US" altLang="en-US" i="1" dirty="0" err="1" smtClean="0"/>
              <a:t>Stomatococcus</a:t>
            </a:r>
            <a:r>
              <a:rPr lang="en-US" altLang="en-US" dirty="0" smtClean="0"/>
              <a:t> – </a:t>
            </a:r>
            <a:r>
              <a:rPr lang="sr-Latn-CS" altLang="en-US" dirty="0" smtClean="0"/>
              <a:t>deo normalne mikroflore primata i drugih sisara</a:t>
            </a:r>
            <a:endParaRPr lang="en-US" altLang="en-US" dirty="0" smtClean="0"/>
          </a:p>
          <a:p>
            <a:pPr lvl="1">
              <a:lnSpc>
                <a:spcPct val="90000"/>
              </a:lnSpc>
            </a:pPr>
            <a:r>
              <a:rPr lang="en-US" altLang="en-US" sz="2400" b="1" i="1" dirty="0" smtClean="0">
                <a:solidFill>
                  <a:srgbClr val="FF5050"/>
                </a:solidFill>
              </a:rPr>
              <a:t>Staphylococcus</a:t>
            </a:r>
            <a:r>
              <a:rPr lang="en-US" altLang="en-US" sz="2400" dirty="0" smtClean="0">
                <a:solidFill>
                  <a:srgbClr val="FF5050"/>
                </a:solidFill>
              </a:rPr>
              <a:t> </a:t>
            </a:r>
            <a:r>
              <a:rPr lang="en-US" altLang="en-US" dirty="0" smtClean="0"/>
              <a:t>– </a:t>
            </a:r>
            <a:r>
              <a:rPr lang="sr-Latn-CS" altLang="en-US" dirty="0" smtClean="0"/>
              <a:t>deo normalne mikroflore primata i drugih sisara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56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bldLvl="2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536770"/>
            <a:ext cx="6799262" cy="1381125"/>
          </a:xfrm>
        </p:spPr>
        <p:txBody>
          <a:bodyPr>
            <a:normAutofit/>
          </a:bodyPr>
          <a:lstStyle/>
          <a:p>
            <a:r>
              <a:rPr lang="sr-Latn-RS" sz="3600" dirty="0" smtClean="0">
                <a:solidFill>
                  <a:srgbClr val="FF7C80"/>
                </a:solidFill>
              </a:rPr>
              <a:t>Nea</a:t>
            </a:r>
            <a:r>
              <a:rPr lang="en-US" sz="3600" dirty="0" err="1" smtClean="0">
                <a:solidFill>
                  <a:srgbClr val="FF7C80"/>
                </a:solidFill>
              </a:rPr>
              <a:t>dekvatna</a:t>
            </a:r>
            <a:r>
              <a:rPr lang="en-US" sz="3600" dirty="0" smtClean="0">
                <a:solidFill>
                  <a:srgbClr val="FF7C80"/>
                </a:solidFill>
              </a:rPr>
              <a:t> </a:t>
            </a:r>
            <a:r>
              <a:rPr lang="en-US" sz="3600" dirty="0" err="1" smtClean="0">
                <a:solidFill>
                  <a:srgbClr val="FF7C80"/>
                </a:solidFill>
              </a:rPr>
              <a:t>higije</a:t>
            </a:r>
            <a:r>
              <a:rPr lang="sr-Latn-RS" sz="3600" dirty="0" smtClean="0">
                <a:solidFill>
                  <a:srgbClr val="FF7C80"/>
                </a:solidFill>
              </a:rPr>
              <a:t>na</a:t>
            </a:r>
            <a:endParaRPr lang="en-US" sz="3600" dirty="0">
              <a:solidFill>
                <a:srgbClr val="FF7C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52600"/>
            <a:ext cx="7239000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4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6300" y="381000"/>
            <a:ext cx="6799263" cy="1303338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FF7C80"/>
                </a:solidFill>
              </a:rPr>
              <a:t>Milk robot</a:t>
            </a:r>
            <a:endParaRPr lang="en-US" sz="3600" dirty="0">
              <a:solidFill>
                <a:srgbClr val="FF7C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71600"/>
            <a:ext cx="6286500" cy="486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381000"/>
            <a:ext cx="6608763" cy="1143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FF7C80"/>
                </a:solidFill>
              </a:rPr>
              <a:t>Milk robot</a:t>
            </a:r>
            <a:endParaRPr lang="en-US" sz="3600" dirty="0">
              <a:solidFill>
                <a:srgbClr val="FF7C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295400"/>
            <a:ext cx="7505414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162925" cy="762000"/>
          </a:xfrm>
        </p:spPr>
        <p:txBody>
          <a:bodyPr>
            <a:normAutofit fontScale="90000"/>
          </a:bodyPr>
          <a:lstStyle/>
          <a:p>
            <a:r>
              <a:rPr lang="sr-Latn-CS" altLang="en-US" dirty="0" smtClean="0">
                <a:solidFill>
                  <a:srgbClr val="002060"/>
                </a:solidFill>
              </a:rPr>
              <a:t>Ne nagađaj pošalji uzorak u laboratoriju !</a:t>
            </a:r>
            <a:endParaRPr lang="en-US" altLang="en-US" dirty="0" smtClean="0">
              <a:solidFill>
                <a:srgbClr val="002060"/>
              </a:solidFill>
            </a:endParaRPr>
          </a:p>
        </p:txBody>
      </p:sp>
      <p:pic>
        <p:nvPicPr>
          <p:cNvPr id="39939" name="Picture 3" descr="Anderson1_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38100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Anderson2_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4114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Anderson3_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64013"/>
            <a:ext cx="3657600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4012" y="168263"/>
            <a:ext cx="8229600" cy="1143000"/>
          </a:xfrm>
        </p:spPr>
        <p:txBody>
          <a:bodyPr>
            <a:normAutofit/>
          </a:bodyPr>
          <a:lstStyle/>
          <a:p>
            <a:r>
              <a:rPr lang="sl-SI" altLang="en-US" sz="3200" b="1" dirty="0" smtClean="0">
                <a:solidFill>
                  <a:srgbClr val="002060"/>
                </a:solidFill>
              </a:rPr>
              <a:t>	Najznačajnija oboljenja</a:t>
            </a:r>
            <a:endParaRPr lang="en-US" altLang="en-US" sz="3200" b="1" dirty="0" smtClean="0">
              <a:solidFill>
                <a:srgbClr val="00206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143000"/>
            <a:ext cx="7854012" cy="4114800"/>
          </a:xfrm>
        </p:spPr>
        <p:txBody>
          <a:bodyPr/>
          <a:lstStyle/>
          <a:p>
            <a:pPr marL="609600" indent="-609600"/>
            <a:r>
              <a:rPr lang="sl-SI" altLang="en-US" sz="2800" b="1" dirty="0" smtClean="0">
                <a:solidFill>
                  <a:srgbClr val="FF7C80"/>
                </a:solidFill>
              </a:rPr>
              <a:t>Pijemija jadnjadi nakon ujeda krpelja</a:t>
            </a:r>
          </a:p>
          <a:p>
            <a:pPr marL="609600" indent="-609600"/>
            <a:r>
              <a:rPr lang="sl-SI" altLang="en-US" sz="2800" b="1" dirty="0" smtClean="0">
                <a:solidFill>
                  <a:srgbClr val="FF7C80"/>
                </a:solidFill>
              </a:rPr>
              <a:t>Botriomikoza </a:t>
            </a:r>
            <a:r>
              <a:rPr lang="sl-SI" altLang="en-US" sz="2800" dirty="0" smtClean="0"/>
              <a:t>– vime krmače, kobile, krave i konji nakon kastracije</a:t>
            </a:r>
          </a:p>
          <a:p>
            <a:pPr marL="609600" indent="-609600"/>
            <a:r>
              <a:rPr lang="sl-SI" altLang="en-US" sz="2800" b="1" dirty="0" smtClean="0">
                <a:solidFill>
                  <a:srgbClr val="FF7C80"/>
                </a:solidFill>
              </a:rPr>
              <a:t>Eksudativni </a:t>
            </a:r>
            <a:r>
              <a:rPr lang="sl-SI" altLang="en-US" sz="2800" b="1" dirty="0" smtClean="0">
                <a:solidFill>
                  <a:srgbClr val="FF7C80"/>
                </a:solidFill>
              </a:rPr>
              <a:t>epidermidis </a:t>
            </a:r>
            <a:r>
              <a:rPr lang="sl-SI" altLang="en-US" sz="2800" b="1" dirty="0">
                <a:solidFill>
                  <a:srgbClr val="FF7C80"/>
                </a:solidFill>
              </a:rPr>
              <a:t>"</a:t>
            </a:r>
            <a:r>
              <a:rPr lang="sl-SI" altLang="en-US" sz="2800" b="1" dirty="0" smtClean="0">
                <a:solidFill>
                  <a:srgbClr val="FF7C80"/>
                </a:solidFill>
              </a:rPr>
              <a:t>čađavost“ prasadi </a:t>
            </a:r>
            <a:r>
              <a:rPr lang="sl-SI" altLang="en-US" sz="2800" dirty="0" smtClean="0"/>
              <a:t>3 meseca starosti</a:t>
            </a:r>
          </a:p>
          <a:p>
            <a:pPr marL="609600" indent="-609600"/>
            <a:endParaRPr lang="en-US" altLang="en-US" sz="2800" dirty="0" smtClean="0">
              <a:solidFill>
                <a:srgbClr val="FFFF99"/>
              </a:solidFill>
            </a:endParaRPr>
          </a:p>
          <a:p>
            <a:pPr marL="609600" indent="-609600"/>
            <a:endParaRPr lang="en-US" altLang="en-US" sz="2800" dirty="0" smtClean="0"/>
          </a:p>
        </p:txBody>
      </p:sp>
      <p:pic>
        <p:nvPicPr>
          <p:cNvPr id="40964" name="Picture 5" descr="Staphylococcus pig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31381"/>
            <a:ext cx="4160048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62400"/>
            <a:ext cx="221932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1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56658"/>
            <a:ext cx="6798734" cy="1303867"/>
          </a:xfrm>
        </p:spPr>
        <p:txBody>
          <a:bodyPr/>
          <a:lstStyle/>
          <a:p>
            <a:r>
              <a:rPr lang="sl-SI" altLang="en-US" sz="3600" dirty="0" smtClean="0">
                <a:solidFill>
                  <a:schemeClr val="accent1"/>
                </a:solidFill>
              </a:rPr>
              <a:t>	</a:t>
            </a:r>
            <a:r>
              <a:rPr lang="sl-SI" altLang="en-US" sz="3200" b="1" dirty="0" smtClean="0">
                <a:solidFill>
                  <a:srgbClr val="002060"/>
                </a:solidFill>
              </a:rPr>
              <a:t>Najznačajnija oboljenja</a:t>
            </a:r>
            <a:endParaRPr lang="en-US" altLang="en-US" sz="3200" b="1" dirty="0" smtClean="0">
              <a:solidFill>
                <a:srgbClr val="00206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7772400" cy="4114800"/>
          </a:xfrm>
        </p:spPr>
        <p:txBody>
          <a:bodyPr/>
          <a:lstStyle/>
          <a:p>
            <a:pPr marL="609600" indent="-609600"/>
            <a:r>
              <a:rPr lang="sl-SI" altLang="en-US" sz="2800" b="1" dirty="0" smtClean="0">
                <a:solidFill>
                  <a:srgbClr val="FF7C80"/>
                </a:solidFill>
              </a:rPr>
              <a:t>Piodermija pasa</a:t>
            </a:r>
            <a:endParaRPr lang="en-US" altLang="en-US" sz="2800" b="1" dirty="0" smtClean="0">
              <a:solidFill>
                <a:srgbClr val="FF7C80"/>
              </a:solidFill>
            </a:endParaRPr>
          </a:p>
          <a:p>
            <a:pPr marL="609600" indent="-609600"/>
            <a:endParaRPr lang="en-US" altLang="en-US" sz="2800" dirty="0" smtClean="0"/>
          </a:p>
        </p:txBody>
      </p:sp>
      <p:pic>
        <p:nvPicPr>
          <p:cNvPr id="41988" name="Picture 2" descr="E:\Fakultet Nauka\2010 2011 Predavanja\Materijal za predavanja\Staphylococcus\2309552718_f767bc14fb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 descr="E:\Fakultet Nauka\2010 2011 Predavanja\Materijal za predavanja\Staphylococcus\Deep-pyoderma-MRS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32258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Puppy Pyoderm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312420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93038" cy="1066800"/>
          </a:xfrm>
        </p:spPr>
        <p:txBody>
          <a:bodyPr>
            <a:normAutofit/>
          </a:bodyPr>
          <a:lstStyle/>
          <a:p>
            <a:r>
              <a:rPr lang="sl-SI" altLang="en-US" sz="3200" b="1" dirty="0" smtClean="0">
                <a:solidFill>
                  <a:srgbClr val="002060"/>
                </a:solidFill>
              </a:rPr>
              <a:t>	Najznačajnija oboljenja</a:t>
            </a:r>
            <a:endParaRPr lang="en-US" altLang="en-US" sz="3200" b="1" dirty="0" smtClean="0">
              <a:solidFill>
                <a:srgbClr val="00206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8497888" cy="1981200"/>
          </a:xfrm>
        </p:spPr>
        <p:txBody>
          <a:bodyPr>
            <a:normAutofit fontScale="92500" lnSpcReduction="10000"/>
          </a:bodyPr>
          <a:lstStyle/>
          <a:p>
            <a:pPr marL="609600" indent="-609600"/>
            <a:r>
              <a:rPr lang="sl-SI" altLang="en-US" sz="2800" b="1" dirty="0" smtClean="0">
                <a:solidFill>
                  <a:srgbClr val="FF7C80"/>
                </a:solidFill>
              </a:rPr>
              <a:t>Bumblefoot živina</a:t>
            </a:r>
            <a:r>
              <a:rPr lang="sl-SI" altLang="en-US" sz="2800" dirty="0" smtClean="0"/>
              <a:t> hronični gnojno granulomatozni proces subkutanog tkiva noge sa otokom zglobova</a:t>
            </a:r>
          </a:p>
          <a:p>
            <a:pPr marL="609600" indent="-609600"/>
            <a:r>
              <a:rPr lang="sl-SI" altLang="en-US" sz="2800" b="1" dirty="0" smtClean="0">
                <a:solidFill>
                  <a:srgbClr val="FF7C80"/>
                </a:solidFill>
              </a:rPr>
              <a:t>Urolitijaza pasa</a:t>
            </a:r>
          </a:p>
          <a:p>
            <a:pPr marL="609600" indent="-609600"/>
            <a:r>
              <a:rPr lang="sl-SI" altLang="en-US" sz="2800" b="1" dirty="0" smtClean="0">
                <a:solidFill>
                  <a:srgbClr val="FF7C80"/>
                </a:solidFill>
              </a:rPr>
              <a:t>Razne gnojne infekcije domaćih životinja</a:t>
            </a:r>
            <a:endParaRPr lang="en-US" altLang="en-US" sz="2800" b="1" dirty="0" smtClean="0">
              <a:solidFill>
                <a:srgbClr val="FF7C80"/>
              </a:solidFill>
            </a:endParaRPr>
          </a:p>
          <a:p>
            <a:pPr marL="609600" indent="-609600"/>
            <a:endParaRPr lang="en-US" altLang="en-US" sz="2400" b="1" dirty="0" smtClean="0">
              <a:solidFill>
                <a:srgbClr val="FF7C80"/>
              </a:solidFill>
            </a:endParaRPr>
          </a:p>
        </p:txBody>
      </p:sp>
      <p:pic>
        <p:nvPicPr>
          <p:cNvPr id="43012" name="Content Placeholder 5" descr="Nogica pile.bmp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406" y="3283805"/>
            <a:ext cx="3262313" cy="2667000"/>
          </a:xfrm>
        </p:spPr>
      </p:pic>
      <p:pic>
        <p:nvPicPr>
          <p:cNvPr id="43013" name="Picture 5" descr="E:\Fakultet Nauka\2010 2011 Predavanja\Materijal za predavanja\Staphylococcus\Nogica pile 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97640"/>
            <a:ext cx="32385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9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150939" y="533400"/>
            <a:ext cx="5935662" cy="1143000"/>
          </a:xfrm>
        </p:spPr>
        <p:txBody>
          <a:bodyPr/>
          <a:lstStyle/>
          <a:p>
            <a:r>
              <a:rPr lang="sr-Latn-CS" altLang="en-US" dirty="0" smtClean="0">
                <a:solidFill>
                  <a:srgbClr val="FF7C80"/>
                </a:solidFill>
              </a:rPr>
              <a:t>Zoonoza</a:t>
            </a:r>
            <a:endParaRPr lang="en-US" altLang="en-US" dirty="0" smtClean="0">
              <a:solidFill>
                <a:srgbClr val="FF7C80"/>
              </a:solidFill>
            </a:endParaRPr>
          </a:p>
        </p:txBody>
      </p:sp>
      <p:pic>
        <p:nvPicPr>
          <p:cNvPr id="4403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752600"/>
            <a:ext cx="5638800" cy="3479800"/>
          </a:xfrm>
          <a:noFill/>
        </p:spPr>
      </p:pic>
    </p:spTree>
    <p:extLst>
      <p:ext uri="{BB962C8B-B14F-4D97-AF65-F5344CB8AC3E}">
        <p14:creationId xmlns:p14="http://schemas.microsoft.com/office/powerpoint/2010/main" val="40742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CS" altLang="en-US" sz="3600" smtClean="0">
                <a:solidFill>
                  <a:srgbClr val="FFFFCC"/>
                </a:solidFill>
              </a:rPr>
              <a:t>Furunkuli, karbunkuli, celulitis, </a:t>
            </a:r>
            <a:br>
              <a:rPr lang="sr-Latn-CS" altLang="en-US" sz="3600" smtClean="0">
                <a:solidFill>
                  <a:srgbClr val="FFFFCC"/>
                </a:solidFill>
              </a:rPr>
            </a:br>
            <a:r>
              <a:rPr lang="sr-Latn-CS" altLang="en-US" sz="3600" smtClean="0">
                <a:solidFill>
                  <a:srgbClr val="FFFFCC"/>
                </a:solidFill>
              </a:rPr>
              <a:t>trovanje hranom </a:t>
            </a:r>
            <a:endParaRPr lang="en-US" altLang="en-US" sz="3600" smtClean="0">
              <a:solidFill>
                <a:srgbClr val="FFFFCC"/>
              </a:solidFill>
            </a:endParaRP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883710"/>
            <a:ext cx="3657600" cy="2427288"/>
          </a:xfrm>
          <a:noFill/>
        </p:spPr>
      </p:pic>
      <p:pic>
        <p:nvPicPr>
          <p:cNvPr id="45060" name="Picture 18" descr="staph food poisoning 2h5y-pic2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0767" y="3491090"/>
            <a:ext cx="4041775" cy="2768600"/>
          </a:xfrm>
          <a:noFill/>
        </p:spPr>
      </p:pic>
      <p:pic>
        <p:nvPicPr>
          <p:cNvPr id="45061" name="Picture 5" descr="Facial lesion close-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55" y="754002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0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Untitled-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456353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943600" y="2209800"/>
            <a:ext cx="2635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002060"/>
                </a:solidFill>
                <a:latin typeface="+mn-lt"/>
              </a:rPr>
              <a:t>Life Goes On!</a:t>
            </a:r>
          </a:p>
        </p:txBody>
      </p:sp>
    </p:spTree>
    <p:extLst>
      <p:ext uri="{BB962C8B-B14F-4D97-AF65-F5344CB8AC3E}">
        <p14:creationId xmlns:p14="http://schemas.microsoft.com/office/powerpoint/2010/main" val="268186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686800" cy="1143000"/>
          </a:xfrm>
        </p:spPr>
        <p:txBody>
          <a:bodyPr/>
          <a:lstStyle/>
          <a:p>
            <a:r>
              <a:rPr lang="sr-Latn-CS" altLang="en-US" sz="3200" b="1" dirty="0" smtClean="0">
                <a:solidFill>
                  <a:srgbClr val="FF7C80"/>
                </a:solidFill>
              </a:rPr>
              <a:t>Taksonomija rodova </a:t>
            </a:r>
            <a:r>
              <a:rPr lang="en-US" altLang="en-US" sz="3200" b="1" dirty="0" smtClean="0">
                <a:solidFill>
                  <a:srgbClr val="FF7C80"/>
                </a:solidFill>
              </a:rPr>
              <a:t/>
            </a:r>
            <a:br>
              <a:rPr lang="en-US" altLang="en-US" sz="3200" b="1" dirty="0" smtClean="0">
                <a:solidFill>
                  <a:srgbClr val="FF7C80"/>
                </a:solidFill>
              </a:rPr>
            </a:br>
            <a:r>
              <a:rPr lang="en-US" altLang="en-US" sz="3200" b="1" i="1" dirty="0" smtClean="0">
                <a:solidFill>
                  <a:srgbClr val="FF7C80"/>
                </a:solidFill>
              </a:rPr>
              <a:t>Staphylococcus</a:t>
            </a:r>
            <a:r>
              <a:rPr lang="en-US" altLang="en-US" sz="3200" b="1" dirty="0" smtClean="0">
                <a:solidFill>
                  <a:srgbClr val="FF7C80"/>
                </a:solidFill>
              </a:rPr>
              <a:t> </a:t>
            </a:r>
            <a:r>
              <a:rPr lang="sr-Latn-CS" altLang="en-US" sz="3200" b="1" dirty="0" smtClean="0">
                <a:solidFill>
                  <a:srgbClr val="FF7C80"/>
                </a:solidFill>
              </a:rPr>
              <a:t>i </a:t>
            </a:r>
            <a:r>
              <a:rPr lang="en-US" altLang="en-US" sz="3200" b="1" i="1" dirty="0" smtClean="0">
                <a:solidFill>
                  <a:srgbClr val="FF7C80"/>
                </a:solidFill>
              </a:rPr>
              <a:t>Micrococcus</a:t>
            </a:r>
            <a:endParaRPr lang="en-US" altLang="en-US" sz="3200" b="1" dirty="0" smtClean="0">
              <a:solidFill>
                <a:srgbClr val="FF7C8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752600"/>
            <a:ext cx="8153400" cy="4525963"/>
          </a:xfrm>
        </p:spPr>
        <p:txBody>
          <a:bodyPr>
            <a:normAutofit/>
          </a:bodyPr>
          <a:lstStyle/>
          <a:p>
            <a:r>
              <a:rPr lang="sr-Latn-CS" altLang="en-US" sz="2800" dirty="0" smtClean="0">
                <a:solidFill>
                  <a:srgbClr val="002060"/>
                </a:solidFill>
              </a:rPr>
              <a:t>Familija obuhvata katalaza pozitivne Gram pozitivne koke </a:t>
            </a:r>
            <a:endParaRPr lang="en-US" altLang="en-US" sz="2800" dirty="0" smtClean="0">
              <a:solidFill>
                <a:srgbClr val="002060"/>
              </a:solidFill>
            </a:endParaRPr>
          </a:p>
          <a:p>
            <a:r>
              <a:rPr lang="en-US" altLang="en-US" sz="2800" dirty="0" smtClean="0"/>
              <a:t>DN</a:t>
            </a:r>
            <a:r>
              <a:rPr lang="sr-Latn-CS" altLang="en-US" sz="2800" dirty="0" smtClean="0"/>
              <a:t>K analize ukazale na odsustvo homologije genoma odnosno na filogenetsku različitost </a:t>
            </a:r>
            <a:r>
              <a:rPr lang="en-US" altLang="en-US" sz="2800" i="1" dirty="0" smtClean="0"/>
              <a:t>Staphylococcus </a:t>
            </a:r>
            <a:r>
              <a:rPr lang="en-US" altLang="en-US" sz="2800" dirty="0" err="1" smtClean="0"/>
              <a:t>spp</a:t>
            </a:r>
            <a:r>
              <a:rPr lang="en-US" altLang="en-US" sz="2800" i="1" dirty="0" smtClean="0"/>
              <a:t> </a:t>
            </a:r>
            <a:r>
              <a:rPr lang="sr-Latn-CS" altLang="en-US" sz="2800" i="1" dirty="0" smtClean="0"/>
              <a:t>i </a:t>
            </a:r>
            <a:r>
              <a:rPr lang="en-US" altLang="en-US" sz="2800" i="1" dirty="0" smtClean="0"/>
              <a:t>Micrococcus </a:t>
            </a:r>
            <a:r>
              <a:rPr lang="en-US" altLang="en-US" sz="2800" dirty="0" err="1" smtClean="0"/>
              <a:t>spp</a:t>
            </a:r>
            <a:endParaRPr lang="en-US" altLang="en-US" sz="2800" dirty="0" smtClean="0"/>
          </a:p>
          <a:p>
            <a:r>
              <a:rPr lang="en-US" altLang="en-US" sz="2800" i="1" dirty="0" smtClean="0"/>
              <a:t>Staphylococcus </a:t>
            </a:r>
            <a:r>
              <a:rPr lang="en-US" altLang="en-US" sz="2800" dirty="0" err="1" smtClean="0"/>
              <a:t>spp</a:t>
            </a:r>
            <a:r>
              <a:rPr lang="en-US" altLang="en-US" sz="2800" i="1" dirty="0" smtClean="0"/>
              <a:t> </a:t>
            </a:r>
            <a:r>
              <a:rPr lang="sr-Latn-CS" altLang="en-US" sz="2800" dirty="0" smtClean="0"/>
              <a:t>blisko srodne </a:t>
            </a:r>
            <a:r>
              <a:rPr lang="sr-Latn-CS" altLang="en-US" sz="2800" i="1" dirty="0" smtClean="0"/>
              <a:t>Streptococcus </a:t>
            </a:r>
            <a:r>
              <a:rPr lang="en-US" altLang="en-US" sz="2800" dirty="0" err="1" smtClean="0"/>
              <a:t>spp</a:t>
            </a:r>
            <a:r>
              <a:rPr lang="en-US" altLang="en-US" sz="2800" dirty="0" smtClean="0"/>
              <a:t> </a:t>
            </a:r>
            <a:r>
              <a:rPr lang="sr-Latn-CS" altLang="en-US" sz="2800" i="1" dirty="0" smtClean="0"/>
              <a:t>i Lactobacillus</a:t>
            </a:r>
            <a:r>
              <a:rPr lang="en-US" altLang="en-US" sz="2800" i="1" dirty="0" smtClean="0"/>
              <a:t>  </a:t>
            </a:r>
            <a:r>
              <a:rPr lang="en-US" altLang="en-US" sz="2800" dirty="0" err="1" smtClean="0"/>
              <a:t>spp</a:t>
            </a:r>
            <a:endParaRPr lang="en-US" altLang="en-US" sz="2800" dirty="0" smtClean="0"/>
          </a:p>
          <a:p>
            <a:r>
              <a:rPr lang="en-US" altLang="en-US" sz="2800" i="1" dirty="0" smtClean="0"/>
              <a:t>Micrococcus</a:t>
            </a:r>
            <a:r>
              <a:rPr lang="sr-Latn-CS" altLang="en-US" sz="2800" i="1" dirty="0" smtClean="0"/>
              <a:t> </a:t>
            </a:r>
            <a:r>
              <a:rPr lang="en-US" altLang="en-US" sz="2800" dirty="0" err="1" smtClean="0"/>
              <a:t>spp</a:t>
            </a:r>
            <a:r>
              <a:rPr lang="en-US" altLang="en-US" sz="2800" i="1" dirty="0" smtClean="0"/>
              <a:t> </a:t>
            </a:r>
            <a:r>
              <a:rPr lang="sr-Latn-CS" altLang="en-US" sz="2800" dirty="0" smtClean="0"/>
              <a:t>srodne </a:t>
            </a:r>
            <a:r>
              <a:rPr lang="en-US" altLang="en-US" sz="2800" i="1" dirty="0" err="1" smtClean="0"/>
              <a:t>Arthrobacter</a:t>
            </a:r>
            <a:r>
              <a:rPr lang="en-US" altLang="en-US" sz="2800" dirty="0" smtClean="0"/>
              <a:t>  </a:t>
            </a:r>
            <a:r>
              <a:rPr lang="en-US" altLang="en-US" sz="2800" dirty="0" err="1" smtClean="0"/>
              <a:t>spp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1115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6400800" cy="1143000"/>
          </a:xfrm>
        </p:spPr>
        <p:txBody>
          <a:bodyPr/>
          <a:lstStyle/>
          <a:p>
            <a:r>
              <a:rPr lang="sr-Latn-CS" altLang="en-US" sz="3600" b="1" dirty="0" smtClean="0">
                <a:solidFill>
                  <a:srgbClr val="FF7C80"/>
                </a:solidFill>
              </a:rPr>
              <a:t>Micrococcus spp</a:t>
            </a:r>
            <a:endParaRPr lang="en-US" altLang="en-US" sz="3600" b="1" dirty="0" smtClean="0">
              <a:solidFill>
                <a:srgbClr val="FF7C80"/>
              </a:solidFill>
            </a:endParaRP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32416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Micrococc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"/>
            <a:ext cx="24082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900" y="1528689"/>
            <a:ext cx="54102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2800" dirty="0" smtClean="0">
                <a:latin typeface="+mn-lt"/>
              </a:rPr>
              <a:t>Saprofiti </a:t>
            </a:r>
            <a:r>
              <a:rPr lang="sr-Latn-RS" sz="2800" dirty="0">
                <a:latin typeface="+mn-lt"/>
              </a:rPr>
              <a:t>odnosno komensali</a:t>
            </a:r>
          </a:p>
          <a:p>
            <a:pPr>
              <a:defRPr/>
            </a:pPr>
            <a:r>
              <a:rPr lang="en-US" sz="2800" b="1" i="1" dirty="0">
                <a:solidFill>
                  <a:srgbClr val="0070C0"/>
                </a:solidFill>
                <a:latin typeface="+mn-lt"/>
              </a:rPr>
              <a:t>Micrococcus </a:t>
            </a:r>
            <a:r>
              <a:rPr lang="en-US" sz="2800" b="1" i="1" dirty="0" err="1">
                <a:solidFill>
                  <a:srgbClr val="0070C0"/>
                </a:solidFill>
                <a:latin typeface="+mn-lt"/>
              </a:rPr>
              <a:t>flavus</a:t>
            </a:r>
            <a:r>
              <a:rPr lang="en-US" sz="2800" b="1" i="1" dirty="0">
                <a:solidFill>
                  <a:srgbClr val="0070C0"/>
                </a:solidFill>
                <a:latin typeface="+mn-lt"/>
              </a:rPr>
              <a:t/>
            </a:r>
            <a:br>
              <a:rPr lang="en-US" sz="2800" b="1" i="1" dirty="0">
                <a:solidFill>
                  <a:srgbClr val="0070C0"/>
                </a:solidFill>
                <a:latin typeface="+mn-lt"/>
              </a:rPr>
            </a:br>
            <a:r>
              <a:rPr lang="en-US" sz="2800" b="1" i="1" dirty="0">
                <a:solidFill>
                  <a:srgbClr val="0070C0"/>
                </a:solidFill>
                <a:latin typeface="+mn-lt"/>
              </a:rPr>
              <a:t>Micrococcus </a:t>
            </a:r>
            <a:r>
              <a:rPr lang="en-US" sz="2800" b="1" i="1" dirty="0" err="1">
                <a:solidFill>
                  <a:srgbClr val="0070C0"/>
                </a:solidFill>
                <a:latin typeface="+mn-lt"/>
              </a:rPr>
              <a:t>luteus</a:t>
            </a:r>
            <a:r>
              <a:rPr lang="en-US" sz="2800" b="1" i="1" dirty="0">
                <a:solidFill>
                  <a:srgbClr val="0070C0"/>
                </a:solidFill>
                <a:latin typeface="+mn-lt"/>
              </a:rPr>
              <a:t/>
            </a:r>
            <a:br>
              <a:rPr lang="en-US" sz="2800" b="1" i="1" dirty="0">
                <a:solidFill>
                  <a:srgbClr val="0070C0"/>
                </a:solidFill>
                <a:latin typeface="+mn-lt"/>
              </a:rPr>
            </a:br>
            <a:r>
              <a:rPr lang="en-US" sz="2800" b="1" i="1" dirty="0">
                <a:solidFill>
                  <a:srgbClr val="0070C0"/>
                </a:solidFill>
                <a:latin typeface="+mn-lt"/>
              </a:rPr>
              <a:t>Micrococcus </a:t>
            </a:r>
            <a:r>
              <a:rPr lang="en-US" sz="2800" b="1" i="1" dirty="0" err="1">
                <a:solidFill>
                  <a:srgbClr val="0070C0"/>
                </a:solidFill>
                <a:latin typeface="+mn-lt"/>
              </a:rPr>
              <a:t>roseus</a:t>
            </a:r>
            <a:endParaRPr lang="en-US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4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528222"/>
            <a:ext cx="4968875" cy="1462088"/>
          </a:xfrm>
        </p:spPr>
        <p:txBody>
          <a:bodyPr/>
          <a:lstStyle/>
          <a:p>
            <a:r>
              <a:rPr lang="hr-HR" altLang="en-US" sz="3600" b="1" dirty="0" smtClean="0">
                <a:solidFill>
                  <a:srgbClr val="FF7C80"/>
                </a:solidFill>
              </a:rPr>
              <a:t>Staphylococcus vrste</a:t>
            </a:r>
            <a:r>
              <a:rPr lang="hr-HR" altLang="en-US" sz="4000" dirty="0" smtClean="0">
                <a:solidFill>
                  <a:srgbClr val="FFFF99"/>
                </a:solidFill>
              </a:rPr>
              <a:t/>
            </a:r>
            <a:br>
              <a:rPr lang="hr-HR" altLang="en-US" sz="4000" dirty="0" smtClean="0">
                <a:solidFill>
                  <a:srgbClr val="FFFF99"/>
                </a:solidFill>
              </a:rPr>
            </a:br>
            <a:endParaRPr lang="en-US" altLang="en-US" sz="4000" dirty="0" smtClean="0">
              <a:solidFill>
                <a:srgbClr val="FFFF99"/>
              </a:solidFill>
            </a:endParaRPr>
          </a:p>
        </p:txBody>
      </p:sp>
      <p:sp>
        <p:nvSpPr>
          <p:cNvPr id="1126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989138"/>
            <a:ext cx="4381500" cy="4114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hr-H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 pozitivne bakterije sferičnog oblika</a:t>
            </a:r>
          </a:p>
          <a:p>
            <a:pPr>
              <a:buFont typeface="Arial" charset="0"/>
              <a:buChar char="•"/>
              <a:defRPr/>
            </a:pPr>
            <a:r>
              <a:rPr lang="hr-HR" sz="2800" dirty="0" smtClean="0"/>
              <a:t>veličine od 0,5-1,5 </a:t>
            </a:r>
            <a:r>
              <a:rPr lang="hr-HR" sz="2800" dirty="0" smtClean="0">
                <a:latin typeface="Symbol" pitchFamily="18" charset="2"/>
              </a:rPr>
              <a:t>m</a:t>
            </a:r>
            <a:r>
              <a:rPr lang="hr-HR" sz="2800" dirty="0" smtClean="0"/>
              <a:t>m</a:t>
            </a:r>
          </a:p>
          <a:p>
            <a:pPr>
              <a:buFont typeface="Arial" charset="0"/>
              <a:buChar char="•"/>
              <a:defRPr/>
            </a:pPr>
            <a:r>
              <a:rPr lang="hr-HR" sz="2800" dirty="0" smtClean="0"/>
              <a:t>deobe u više ravni - na preparatu se uočavaju u vidu nepravilnih gomilica</a:t>
            </a:r>
            <a:endParaRPr lang="en-US" sz="2800" dirty="0" smtClean="0"/>
          </a:p>
        </p:txBody>
      </p:sp>
      <p:pic>
        <p:nvPicPr>
          <p:cNvPr id="11268" name="Picture 6" descr="grap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773238"/>
            <a:ext cx="3205163" cy="3816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97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2"/>
          <p:cNvSpPr>
            <a:spLocks noGrp="1" noChangeArrowheads="1"/>
          </p:cNvSpPr>
          <p:nvPr>
            <p:ph type="title"/>
          </p:nvPr>
        </p:nvSpPr>
        <p:spPr>
          <a:xfrm>
            <a:off x="804863" y="574675"/>
            <a:ext cx="7632700" cy="1774825"/>
          </a:xfrm>
        </p:spPr>
        <p:txBody>
          <a:bodyPr>
            <a:normAutofit/>
          </a:bodyPr>
          <a:lstStyle/>
          <a:p>
            <a:r>
              <a:rPr lang="en-US" altLang="en-US" sz="3600" dirty="0" err="1" smtClean="0">
                <a:solidFill>
                  <a:srgbClr val="FF7C80"/>
                </a:solidFill>
              </a:rPr>
              <a:t>Difer</a:t>
            </a:r>
            <a:r>
              <a:rPr lang="sl-SI" altLang="en-US" sz="3600" dirty="0" smtClean="0">
                <a:solidFill>
                  <a:srgbClr val="FF7C80"/>
                </a:solidFill>
              </a:rPr>
              <a:t>entovanje </a:t>
            </a:r>
            <a:r>
              <a:rPr lang="en-US" altLang="en-US" sz="3600" dirty="0" smtClean="0">
                <a:solidFill>
                  <a:srgbClr val="FF7C80"/>
                </a:solidFill>
              </a:rPr>
              <a:t>od </a:t>
            </a:r>
            <a:r>
              <a:rPr lang="en-US" altLang="en-US" sz="3600" dirty="0" err="1" smtClean="0">
                <a:solidFill>
                  <a:srgbClr val="FF7C80"/>
                </a:solidFill>
              </a:rPr>
              <a:t>drugih</a:t>
            </a:r>
            <a:r>
              <a:rPr lang="en-US" altLang="en-US" sz="3600" dirty="0" smtClean="0">
                <a:solidFill>
                  <a:srgbClr val="FF7C80"/>
                </a:solidFill>
              </a:rPr>
              <a:t> Gram </a:t>
            </a:r>
            <a:r>
              <a:rPr lang="en-US" altLang="en-US" sz="3600" dirty="0" err="1" smtClean="0">
                <a:solidFill>
                  <a:srgbClr val="FF7C80"/>
                </a:solidFill>
              </a:rPr>
              <a:t>pozitivnih</a:t>
            </a:r>
            <a:r>
              <a:rPr lang="en-US" altLang="en-US" sz="3600" dirty="0" smtClean="0">
                <a:solidFill>
                  <a:srgbClr val="FF7C8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7C80"/>
                </a:solidFill>
              </a:rPr>
              <a:t>bakterija</a:t>
            </a:r>
            <a:r>
              <a:rPr lang="en-US" altLang="en-US" sz="3600" dirty="0" smtClean="0">
                <a:solidFill>
                  <a:srgbClr val="FF7C8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7C80"/>
                </a:solidFill>
              </a:rPr>
              <a:t>sferičnog</a:t>
            </a:r>
            <a:r>
              <a:rPr lang="en-US" altLang="en-US" sz="3600" dirty="0" smtClean="0">
                <a:solidFill>
                  <a:srgbClr val="FF7C80"/>
                </a:solidFill>
              </a:rPr>
              <a:t> </a:t>
            </a:r>
            <a:r>
              <a:rPr lang="en-US" altLang="en-US" sz="3600" dirty="0" err="1" smtClean="0">
                <a:solidFill>
                  <a:srgbClr val="FF7C80"/>
                </a:solidFill>
              </a:rPr>
              <a:t>oblika</a:t>
            </a: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sp>
        <p:nvSpPr>
          <p:cNvPr id="12291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349500"/>
            <a:ext cx="3810000" cy="4114800"/>
          </a:xfrm>
        </p:spPr>
        <p:txBody>
          <a:bodyPr/>
          <a:lstStyle/>
          <a:p>
            <a:r>
              <a:rPr lang="en-US" altLang="en-US" sz="2800" i="1" dirty="0" smtClean="0">
                <a:solidFill>
                  <a:srgbClr val="FF7C80"/>
                </a:solidFill>
              </a:rPr>
              <a:t>Micrococcus</a:t>
            </a:r>
            <a:r>
              <a:rPr lang="en-US" altLang="en-US" sz="2800" dirty="0" smtClean="0">
                <a:solidFill>
                  <a:srgbClr val="FF7C80"/>
                </a:solidFill>
              </a:rPr>
              <a:t> spp</a:t>
            </a:r>
            <a:r>
              <a:rPr lang="en-US" altLang="en-US" sz="2800" dirty="0" smtClean="0">
                <a:solidFill>
                  <a:srgbClr val="FFFF99"/>
                </a:solidFill>
              </a:rPr>
              <a:t>.</a:t>
            </a:r>
            <a:r>
              <a:rPr lang="en-US" altLang="en-US" sz="2800" dirty="0" smtClean="0"/>
              <a:t>  </a:t>
            </a:r>
            <a:r>
              <a:rPr lang="en-US" altLang="en-US" sz="2800" dirty="0" err="1" smtClean="0"/>
              <a:t>striktni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aerobi</a:t>
            </a:r>
            <a:endParaRPr lang="en-US" altLang="en-US" sz="2800" dirty="0" smtClean="0"/>
          </a:p>
          <a:p>
            <a:r>
              <a:rPr lang="en-US" altLang="en-US" sz="2800" i="1" dirty="0" smtClean="0">
                <a:solidFill>
                  <a:srgbClr val="FF7C80"/>
                </a:solidFill>
              </a:rPr>
              <a:t>Streptococcus</a:t>
            </a:r>
            <a:r>
              <a:rPr lang="en-US" altLang="en-US" sz="2800" dirty="0" smtClean="0">
                <a:solidFill>
                  <a:srgbClr val="FF7C80"/>
                </a:solidFill>
              </a:rPr>
              <a:t> spp.  </a:t>
            </a:r>
            <a:r>
              <a:rPr lang="en-US" altLang="en-US" sz="2800" dirty="0" err="1" smtClean="0"/>
              <a:t>katalaza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negativne</a:t>
            </a:r>
            <a:endParaRPr lang="en-US" altLang="en-US" sz="2800" dirty="0" smtClean="0"/>
          </a:p>
          <a:p>
            <a:endParaRPr lang="en-US" altLang="en-US" sz="2800" dirty="0" smtClean="0"/>
          </a:p>
        </p:txBody>
      </p:sp>
      <p:pic>
        <p:nvPicPr>
          <p:cNvPr id="12292" name="Picture 8" descr="Staphylococc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2420938"/>
            <a:ext cx="3001963" cy="2238375"/>
          </a:xfrm>
          <a:noFill/>
        </p:spPr>
      </p:pic>
    </p:spTree>
    <p:extLst>
      <p:ext uri="{BB962C8B-B14F-4D97-AF65-F5344CB8AC3E}">
        <p14:creationId xmlns:p14="http://schemas.microsoft.com/office/powerpoint/2010/main" val="18412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7467600" cy="984250"/>
          </a:xfrm>
        </p:spPr>
        <p:txBody>
          <a:bodyPr>
            <a:normAutofit fontScale="90000"/>
          </a:bodyPr>
          <a:lstStyle/>
          <a:p>
            <a:r>
              <a:rPr lang="sr-Latn-CS" altLang="en-US" sz="3600" i="1" dirty="0" smtClean="0">
                <a:solidFill>
                  <a:srgbClr val="FF7C80"/>
                </a:solidFill>
              </a:rPr>
              <a:t>Staphylococcus</a:t>
            </a:r>
            <a:r>
              <a:rPr lang="sr-Latn-CS" altLang="en-US" sz="3600" dirty="0" smtClean="0">
                <a:solidFill>
                  <a:srgbClr val="FF7C80"/>
                </a:solidFill>
              </a:rPr>
              <a:t> spp</a:t>
            </a:r>
            <a:br>
              <a:rPr lang="sr-Latn-CS" altLang="en-US" sz="3600" dirty="0" smtClean="0">
                <a:solidFill>
                  <a:srgbClr val="FF7C80"/>
                </a:solidFill>
              </a:rPr>
            </a:br>
            <a:r>
              <a:rPr lang="sr-Latn-CS" altLang="en-US" sz="3600" dirty="0" smtClean="0">
                <a:solidFill>
                  <a:srgbClr val="FF7C80"/>
                </a:solidFill>
              </a:rPr>
              <a:t>rasprostranjenost u prirodi</a:t>
            </a:r>
            <a:endParaRPr lang="en-US" altLang="en-US" sz="3600" dirty="0" smtClean="0">
              <a:solidFill>
                <a:srgbClr val="FF7C80"/>
              </a:solidFill>
            </a:endParaRP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017713"/>
            <a:ext cx="7326312" cy="1981200"/>
          </a:xfrm>
        </p:spPr>
        <p:txBody>
          <a:bodyPr>
            <a:normAutofit/>
          </a:bodyPr>
          <a:lstStyle/>
          <a:p>
            <a:pPr algn="just"/>
            <a:r>
              <a:rPr lang="en-US" altLang="en-US" sz="2800" dirty="0" err="1" smtClean="0"/>
              <a:t>Široko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rasprostranjen</a:t>
            </a:r>
            <a:r>
              <a:rPr lang="sl-SI" altLang="en-US" sz="2800" dirty="0" smtClean="0"/>
              <a:t>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kao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komensalni</a:t>
            </a:r>
            <a:r>
              <a:rPr lang="sl-SI" altLang="en-US" sz="2800" dirty="0" smtClean="0"/>
              <a:t> </a:t>
            </a:r>
            <a:r>
              <a:rPr lang="en-US" altLang="en-US" sz="2800" dirty="0" err="1" smtClean="0"/>
              <a:t>mikroorganizmi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na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koži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sluznicama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respiratornog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digestivnog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urogenitalnog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trakta</a:t>
            </a:r>
            <a:endParaRPr lang="en-US" altLang="en-US" sz="2800" dirty="0" smtClean="0"/>
          </a:p>
          <a:p>
            <a:endParaRPr lang="en-US" altLang="en-US" sz="2800" dirty="0" smtClean="0"/>
          </a:p>
        </p:txBody>
      </p:sp>
      <p:pic>
        <p:nvPicPr>
          <p:cNvPr id="13316" name="Picture 7" descr="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657600"/>
            <a:ext cx="4858236" cy="2362200"/>
          </a:xfrm>
          <a:noFill/>
        </p:spPr>
      </p:pic>
    </p:spTree>
    <p:extLst>
      <p:ext uri="{BB962C8B-B14F-4D97-AF65-F5344CB8AC3E}">
        <p14:creationId xmlns:p14="http://schemas.microsoft.com/office/powerpoint/2010/main" val="302467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Custom Dejan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14964</TotalTime>
  <Words>914</Words>
  <Application>Microsoft Office PowerPoint</Application>
  <PresentationFormat>On-screen Show (4:3)</PresentationFormat>
  <Paragraphs>213</Paragraphs>
  <Slides>49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Symbol</vt:lpstr>
      <vt:lpstr>Tahoma</vt:lpstr>
      <vt:lpstr>Times New Roman</vt:lpstr>
      <vt:lpstr>Wingdings</vt:lpstr>
      <vt:lpstr>Organic</vt:lpstr>
      <vt:lpstr>“Specijalna mikrobiologija”</vt:lpstr>
      <vt:lpstr>Trougao infekcije</vt:lpstr>
      <vt:lpstr>PowerPoint Presentation</vt:lpstr>
      <vt:lpstr>Familija Micrococcaceae</vt:lpstr>
      <vt:lpstr>Taksonomija rodova  Staphylococcus i Micrococcus</vt:lpstr>
      <vt:lpstr>Micrococcus spp</vt:lpstr>
      <vt:lpstr>Staphylococcus vrste </vt:lpstr>
      <vt:lpstr>Diferentovanje od drugih Gram pozitivnih bakterija sferičnog oblika </vt:lpstr>
      <vt:lpstr>Staphylococcus spp rasprostranjenost u prirodi</vt:lpstr>
      <vt:lpstr>Rod Staphylococcus obuhvata 30 vrsta</vt:lpstr>
      <vt:lpstr>Rod Staphylococcus obuhvata 30 vrsta</vt:lpstr>
      <vt:lpstr>Koagulaza</vt:lpstr>
      <vt:lpstr>Koagulaza pozitivne vrste</vt:lpstr>
      <vt:lpstr>Staphylococcus aureus </vt:lpstr>
      <vt:lpstr>Staphylococcus aureus </vt:lpstr>
      <vt:lpstr>  Staphylococcus pseudintermedius </vt:lpstr>
      <vt:lpstr> Koagulaza pozitivne vrste</vt:lpstr>
      <vt:lpstr> Koagulaza negativne vrste</vt:lpstr>
      <vt:lpstr>Karakteristike Staphylococcus spp</vt:lpstr>
      <vt:lpstr>Protein A </vt:lpstr>
      <vt:lpstr>Karetenoidni pigment</vt:lpstr>
      <vt:lpstr>Biofilm</vt:lpstr>
      <vt:lpstr>Biofilm</vt:lpstr>
      <vt:lpstr>Biofilm</vt:lpstr>
      <vt:lpstr>Enzimi i toksini</vt:lpstr>
      <vt:lpstr> Enzimi i toksini</vt:lpstr>
      <vt:lpstr>PowerPoint Presentation</vt:lpstr>
      <vt:lpstr> Enzimi i toksini</vt:lpstr>
      <vt:lpstr>Patogeneza</vt:lpstr>
      <vt:lpstr>Superantigeni</vt:lpstr>
      <vt:lpstr> Laboratorijska dijagnostika</vt:lpstr>
      <vt:lpstr> Kulturelne osobine</vt:lpstr>
      <vt:lpstr> Kulturelne osobine</vt:lpstr>
      <vt:lpstr>Selektivne podloge Baird Parker</vt:lpstr>
      <vt:lpstr>Identifikacija vrste </vt:lpstr>
      <vt:lpstr>Imunski aspekti i terapija</vt:lpstr>
      <vt:lpstr> Najznačajnija oboljenja</vt:lpstr>
      <vt:lpstr>Adekvatni sistemi za mužu</vt:lpstr>
      <vt:lpstr>Adekvatna higijena mlečne žlezde</vt:lpstr>
      <vt:lpstr>Neadekvatna higijena</vt:lpstr>
      <vt:lpstr>Milk robot</vt:lpstr>
      <vt:lpstr>Milk robot</vt:lpstr>
      <vt:lpstr>Ne nagađaj pošalji uzorak u laboratoriju !</vt:lpstr>
      <vt:lpstr> Najznačajnija oboljenja</vt:lpstr>
      <vt:lpstr> Najznačajnija oboljenja</vt:lpstr>
      <vt:lpstr> Najznačajnija oboljenja</vt:lpstr>
      <vt:lpstr>Zoonoza</vt:lpstr>
      <vt:lpstr>Furunkuli, karbunkuli, celulitis,  trovanje hranom </vt:lpstr>
      <vt:lpstr>PowerPoint Presentation</vt:lpstr>
    </vt:vector>
  </TitlesOfParts>
  <Company>VET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Dejan Krnjaic</cp:lastModifiedBy>
  <cp:revision>383</cp:revision>
  <dcterms:created xsi:type="dcterms:W3CDTF">2002-10-17T22:18:13Z</dcterms:created>
  <dcterms:modified xsi:type="dcterms:W3CDTF">2020-04-16T08:19:56Z</dcterms:modified>
</cp:coreProperties>
</file>