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103"/>
  </p:notesMasterIdLst>
  <p:handoutMasterIdLst>
    <p:handoutMasterId r:id="rId104"/>
  </p:handoutMasterIdLst>
  <p:sldIdLst>
    <p:sldId id="483" r:id="rId2"/>
    <p:sldId id="463" r:id="rId3"/>
    <p:sldId id="464" r:id="rId4"/>
    <p:sldId id="465" r:id="rId5"/>
    <p:sldId id="462" r:id="rId6"/>
    <p:sldId id="424" r:id="rId7"/>
    <p:sldId id="467" r:id="rId8"/>
    <p:sldId id="470" r:id="rId9"/>
    <p:sldId id="471" r:id="rId10"/>
    <p:sldId id="472" r:id="rId11"/>
    <p:sldId id="426" r:id="rId12"/>
    <p:sldId id="427" r:id="rId13"/>
    <p:sldId id="429" r:id="rId14"/>
    <p:sldId id="430" r:id="rId15"/>
    <p:sldId id="473" r:id="rId16"/>
    <p:sldId id="428" r:id="rId17"/>
    <p:sldId id="474" r:id="rId18"/>
    <p:sldId id="431" r:id="rId19"/>
    <p:sldId id="432" r:id="rId20"/>
    <p:sldId id="488" r:id="rId21"/>
    <p:sldId id="477" r:id="rId22"/>
    <p:sldId id="433" r:id="rId23"/>
    <p:sldId id="476" r:id="rId24"/>
    <p:sldId id="475" r:id="rId25"/>
    <p:sldId id="434" r:id="rId26"/>
    <p:sldId id="478" r:id="rId27"/>
    <p:sldId id="438" r:id="rId28"/>
    <p:sldId id="440" r:id="rId29"/>
    <p:sldId id="437" r:id="rId30"/>
    <p:sldId id="435" r:id="rId31"/>
    <p:sldId id="480" r:id="rId32"/>
    <p:sldId id="441" r:id="rId33"/>
    <p:sldId id="442" r:id="rId34"/>
    <p:sldId id="443" r:id="rId35"/>
    <p:sldId id="445" r:id="rId36"/>
    <p:sldId id="444" r:id="rId37"/>
    <p:sldId id="489" r:id="rId38"/>
    <p:sldId id="446" r:id="rId39"/>
    <p:sldId id="481" r:id="rId40"/>
    <p:sldId id="447" r:id="rId41"/>
    <p:sldId id="448" r:id="rId42"/>
    <p:sldId id="449" r:id="rId43"/>
    <p:sldId id="450" r:id="rId44"/>
    <p:sldId id="466" r:id="rId45"/>
    <p:sldId id="451" r:id="rId46"/>
    <p:sldId id="452" r:id="rId47"/>
    <p:sldId id="453" r:id="rId48"/>
    <p:sldId id="454" r:id="rId49"/>
    <p:sldId id="455" r:id="rId50"/>
    <p:sldId id="456" r:id="rId51"/>
    <p:sldId id="457" r:id="rId52"/>
    <p:sldId id="486" r:id="rId53"/>
    <p:sldId id="458" r:id="rId54"/>
    <p:sldId id="487" r:id="rId55"/>
    <p:sldId id="461" r:id="rId56"/>
    <p:sldId id="490" r:id="rId57"/>
    <p:sldId id="491" r:id="rId58"/>
    <p:sldId id="492" r:id="rId59"/>
    <p:sldId id="493" r:id="rId60"/>
    <p:sldId id="494" r:id="rId61"/>
    <p:sldId id="495" r:id="rId62"/>
    <p:sldId id="496" r:id="rId63"/>
    <p:sldId id="497" r:id="rId64"/>
    <p:sldId id="498" r:id="rId65"/>
    <p:sldId id="499" r:id="rId66"/>
    <p:sldId id="500" r:id="rId67"/>
    <p:sldId id="501" r:id="rId68"/>
    <p:sldId id="502" r:id="rId69"/>
    <p:sldId id="503" r:id="rId70"/>
    <p:sldId id="504" r:id="rId71"/>
    <p:sldId id="505" r:id="rId72"/>
    <p:sldId id="506" r:id="rId73"/>
    <p:sldId id="507" r:id="rId74"/>
    <p:sldId id="508" r:id="rId75"/>
    <p:sldId id="509" r:id="rId76"/>
    <p:sldId id="510" r:id="rId77"/>
    <p:sldId id="511" r:id="rId78"/>
    <p:sldId id="512" r:id="rId79"/>
    <p:sldId id="513" r:id="rId80"/>
    <p:sldId id="514" r:id="rId81"/>
    <p:sldId id="515" r:id="rId82"/>
    <p:sldId id="516" r:id="rId83"/>
    <p:sldId id="517" r:id="rId84"/>
    <p:sldId id="518" r:id="rId85"/>
    <p:sldId id="519" r:id="rId86"/>
    <p:sldId id="520" r:id="rId87"/>
    <p:sldId id="521" r:id="rId88"/>
    <p:sldId id="522" r:id="rId89"/>
    <p:sldId id="523" r:id="rId90"/>
    <p:sldId id="524" r:id="rId91"/>
    <p:sldId id="525" r:id="rId92"/>
    <p:sldId id="526" r:id="rId93"/>
    <p:sldId id="527" r:id="rId94"/>
    <p:sldId id="528" r:id="rId95"/>
    <p:sldId id="529" r:id="rId96"/>
    <p:sldId id="530" r:id="rId97"/>
    <p:sldId id="531" r:id="rId98"/>
    <p:sldId id="532" r:id="rId99"/>
    <p:sldId id="533" r:id="rId100"/>
    <p:sldId id="534" r:id="rId101"/>
    <p:sldId id="535" r:id="rId10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9999"/>
    <a:srgbClr val="FFFFCC"/>
    <a:srgbClr val="F7C9AF"/>
    <a:srgbClr val="FFCDDE"/>
    <a:srgbClr val="FF97BA"/>
    <a:srgbClr val="DD73B2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5" autoAdjust="0"/>
    <p:restoredTop sz="86477" autoAdjust="0"/>
  </p:normalViewPr>
  <p:slideViewPr>
    <p:cSldViewPr>
      <p:cViewPr>
        <p:scale>
          <a:sx n="59" d="100"/>
          <a:sy n="59" d="100"/>
        </p:scale>
        <p:origin x="-1958" y="-4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4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5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6.xml"/><Relationship Id="rId2" Type="http://schemas.openxmlformats.org/officeDocument/2006/relationships/slide" Target="slides/slide66.xml"/><Relationship Id="rId1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C685E1-5BEB-4DB4-BF90-20606E08C23E}" type="datetimeFigureOut">
              <a:rPr lang="en-US"/>
              <a:pPr>
                <a:defRPr/>
              </a:pPr>
              <a:t>3/1/2022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7D2D4E-97D7-4EBD-8D2C-BB172117C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4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D7D0D6-CB0F-4AE6-8BB9-89BE9BC279DC}" type="datetimeFigureOut">
              <a:rPr lang="en-US"/>
              <a:pPr>
                <a:defRPr/>
              </a:pPr>
              <a:t>3/1/2022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F90788-DA2B-422F-AB95-482BD3F3B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06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D152DD-4F7D-49B9-A88C-865147DB8B0C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ACEBC4-FFE0-4B42-800E-0CE3348C464C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958C9-1691-48C1-9921-65602F0FCA69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958C9-1691-48C1-9921-65602F0FCA69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958C9-1691-48C1-9921-65602F0FCA69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958C9-1691-48C1-9921-65602F0FCA69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958C9-1691-48C1-9921-65602F0FCA69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958C9-1691-48C1-9921-65602F0FCA69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958C9-1691-48C1-9921-65602F0FCA69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D3A10-3235-46E2-B439-BA683F414931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F9AE15-1297-4367-8E02-AB877004B1BC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4A461-5AB6-4DA3-B9A2-ED5C4188C2B5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3A688C-8DC9-4FFB-A310-A5DD1D63466D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022712-1371-486E-BFB2-FFAEF27C381E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E620E2-AB8C-4A73-95BA-5E8AD8AA3C57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F9AE15-1297-4367-8E02-AB877004B1BC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5BDFFD-53BC-420A-8286-B1AAF5806FB6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5BDFFD-53BC-420A-8286-B1AAF5806FB6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1845C4-BCB9-4552-BB1A-506CF6786B15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FA3249-00AB-4414-94EE-C629337702DD}" type="slidenum">
              <a:rPr lang="en-GB" smtClean="0"/>
              <a:pPr/>
              <a:t>35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C149A0-8F61-479E-828E-8FA3FE8B0C56}" type="slidenum">
              <a:rPr lang="en-GB" smtClean="0"/>
              <a:pPr/>
              <a:t>36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EA8781-3AD4-448D-A730-086A5C9E5577}" type="slidenum">
              <a:rPr lang="en-GB" smtClean="0"/>
              <a:pPr/>
              <a:t>37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F7DA71-86B0-49EA-BB67-AE084CF78B5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EA8781-3AD4-448D-A730-086A5C9E5577}" type="slidenum">
              <a:rPr lang="en-GB" smtClean="0"/>
              <a:pPr/>
              <a:t>38</a:t>
            </a:fld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D96E63-6934-4E59-8C4C-1C9A01E10767}" type="slidenum">
              <a:rPr lang="en-GB" smtClean="0"/>
              <a:pPr/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D96E63-6934-4E59-8C4C-1C9A01E10767}" type="slidenum">
              <a:rPr lang="en-GB" smtClean="0"/>
              <a:pPr/>
              <a:t>41</a:t>
            </a:fld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284264-58B4-4584-9D2F-B6E799C024EB}" type="slidenum">
              <a:rPr lang="en-GB" smtClean="0"/>
              <a:pPr/>
              <a:t>42</a:t>
            </a:fld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7F2823-989A-4282-97DB-C2FF539F7850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smtClean="0"/>
              <a:t>n</a:t>
            </a: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7F2823-989A-4282-97DB-C2FF539F7850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smtClean="0"/>
              <a:t>n</a:t>
            </a: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31D8A0-CC2D-4228-B32F-434167A6FA67}" type="slidenum">
              <a:rPr lang="en-GB" smtClean="0"/>
              <a:pPr/>
              <a:t>45</a:t>
            </a:fld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5E1950-D655-4502-94BF-1EECEAD37AA8}" type="slidenum">
              <a:rPr lang="en-GB" smtClean="0"/>
              <a:pPr/>
              <a:t>46</a:t>
            </a:fld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AAF6EC-EEAF-4A12-B943-B27594B17100}" type="slidenum">
              <a:rPr lang="en-GB" smtClean="0"/>
              <a:pPr/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1F3C86-D3B5-4317-AA12-A4AD5DEE9016}" type="slidenum">
              <a:rPr lang="en-GB" smtClean="0"/>
              <a:pPr/>
              <a:t>48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43A4A9-CA6A-4225-BAA7-2F172C41BEAC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C0D638-A630-486C-9A87-DC7FB65DFABF}" type="slidenum">
              <a:rPr lang="en-GB" smtClean="0"/>
              <a:pPr/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C31B2E-585A-42E7-9671-D9A6C4833B25}" type="slidenum">
              <a:rPr lang="en-GB" smtClean="0"/>
              <a:pPr/>
              <a:t>50</a:t>
            </a:fld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7B665D-B258-44F3-9075-7EA99BB73484}" type="slidenum">
              <a:rPr lang="en-GB" smtClean="0"/>
              <a:pPr/>
              <a:t>51</a:t>
            </a:fld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744935-42DF-4E49-827E-44BEAC25CE06}" type="slidenum">
              <a:rPr lang="en-GB" smtClean="0"/>
              <a:pPr/>
              <a:t>52</a:t>
            </a:fld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0A8F68-62A5-4CBF-AED2-A4A33E1A9282}" type="slidenum">
              <a:rPr lang="en-GB" smtClean="0"/>
              <a:pPr/>
              <a:t>53</a:t>
            </a:fld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FA3249-00AB-4414-94EE-C629337702DD}" type="slidenum">
              <a:rPr lang="en-GB" smtClean="0"/>
              <a:pPr/>
              <a:t>54</a:t>
            </a:fld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0A8F68-62A5-4CBF-AED2-A4A33E1A9282}" type="slidenum">
              <a:rPr lang="en-GB" smtClean="0"/>
              <a:pPr/>
              <a:t>55</a:t>
            </a:fld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67D4D2-F628-4FC1-BBA3-1411C06E3374}" type="slidenum">
              <a:rPr lang="en-GB" smtClean="0"/>
              <a:pPr/>
              <a:t>56</a:t>
            </a:fld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A7685-D8AB-4769-9E0B-3BF20079FCA1}" type="slidenum">
              <a:rPr lang="en-GB" smtClean="0"/>
              <a:pPr/>
              <a:t>57</a:t>
            </a:fld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E2DC3-A678-4287-B6D5-FCEF14EB1D7E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413D00-0687-491D-9F99-54AD8E26250D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3837E7-EE83-4CEE-87B0-06703063BCC7}" type="slidenum">
              <a:rPr lang="en-GB" smtClean="0"/>
              <a:pPr/>
              <a:t>60</a:t>
            </a:fld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D9E136-AC14-4E31-BDC0-FD777ECC5D8C}" type="slidenum">
              <a:rPr lang="en-GB" smtClean="0"/>
              <a:pPr/>
              <a:t>61</a:t>
            </a:fld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BEA012-FAC2-4B23-9E9E-56FA51D4AE96}" type="slidenum">
              <a:rPr lang="en-GB" smtClean="0"/>
              <a:pPr/>
              <a:t>62</a:t>
            </a:fld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244EA4-D1F5-4C3F-BDDC-F24282F305D9}" type="slidenum">
              <a:rPr lang="en-GB" smtClean="0"/>
              <a:pPr/>
              <a:t>63</a:t>
            </a:fld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3873E5-421A-4F5A-BE65-320FC14C0D6D}" type="slidenum">
              <a:rPr lang="en-GB" smtClean="0"/>
              <a:pPr/>
              <a:t>64</a:t>
            </a:fld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EC23E6-B06D-4799-B6DF-D3170988DE8C}" type="slidenum">
              <a:rPr lang="en-GB" smtClean="0"/>
              <a:pPr/>
              <a:t>65</a:t>
            </a:fld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DE44CE-5088-4DC6-99A3-66E47B9A514D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2C87DE-D953-45D2-AAE5-9DFC0267B932}" type="slidenum">
              <a:rPr lang="en-GB" smtClean="0"/>
              <a:pPr/>
              <a:t>67</a:t>
            </a:fld>
            <a:endParaRPr lang="en-GB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98B312-A300-45A5-A2E3-F333A6AAF925}" type="slidenum">
              <a:rPr lang="en-GB" smtClean="0"/>
              <a:pPr/>
              <a:t>68</a:t>
            </a:fld>
            <a:endParaRPr lang="en-GB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944387-0D06-4A4D-AA90-0D73025D46C3}" type="slidenum">
              <a:rPr lang="en-GB" smtClean="0"/>
              <a:pPr/>
              <a:t>69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AA1823-2BB6-438B-82BD-03667D9BF66D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87E9A-545D-467D-981F-E31A3CD88641}" type="slidenum">
              <a:rPr lang="en-GB" smtClean="0"/>
              <a:pPr/>
              <a:t>70</a:t>
            </a:fld>
            <a:endParaRPr lang="en-GB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EEB53B-2A4A-4D65-8B4C-4BE7529E3A89}" type="slidenum">
              <a:rPr lang="en-GB" smtClean="0"/>
              <a:pPr/>
              <a:t>71</a:t>
            </a:fld>
            <a:endParaRPr lang="en-GB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41FBDB-6D0A-48BA-8BF9-2EEF47E2D342}" type="slidenum">
              <a:rPr lang="en-GB" smtClean="0"/>
              <a:pPr/>
              <a:t>72</a:t>
            </a:fld>
            <a:endParaRPr lang="en-GB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A17EA-66D7-4084-AF95-5FACAEE06B40}" type="slidenum">
              <a:rPr lang="en-GB" smtClean="0"/>
              <a:pPr/>
              <a:t>73</a:t>
            </a:fld>
            <a:endParaRPr lang="en-GB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20A92D-F766-4CF6-B1E6-E6240B981976}" type="slidenum">
              <a:rPr lang="en-GB" smtClean="0"/>
              <a:pPr/>
              <a:t>74</a:t>
            </a:fld>
            <a:endParaRPr lang="en-GB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67761E-C5B3-4442-8DF9-8171F8BCE282}" type="slidenum">
              <a:rPr lang="en-GB" smtClean="0"/>
              <a:pPr/>
              <a:t>75</a:t>
            </a:fld>
            <a:endParaRPr lang="en-GB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5CE800-DAC2-4573-AE96-4A6A31A81C9A}" type="slidenum">
              <a:rPr lang="en-GB" smtClean="0"/>
              <a:pPr/>
              <a:t>76</a:t>
            </a:fld>
            <a:endParaRPr lang="en-GB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6AC1C-8195-4B6A-B17B-6E06B129A1D1}" type="slidenum">
              <a:rPr lang="en-GB" smtClean="0"/>
              <a:pPr/>
              <a:t>77</a:t>
            </a:fld>
            <a:endParaRPr lang="en-GB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DB873A-ADF2-46CD-99BA-E5D1326C60E9}" type="slidenum">
              <a:rPr lang="en-GB" smtClean="0"/>
              <a:pPr/>
              <a:t>78</a:t>
            </a:fld>
            <a:endParaRPr lang="en-GB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DA06F2-F245-45F1-8C9E-E0D6ED82E894}" type="slidenum">
              <a:rPr lang="en-GB" smtClean="0"/>
              <a:pPr/>
              <a:t>79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958C9-1691-48C1-9921-65602F0FCA69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608A37-EF84-4F82-9CA6-4BC7AAF619EA}" type="slidenum">
              <a:rPr lang="en-GB" smtClean="0"/>
              <a:pPr/>
              <a:t>81</a:t>
            </a:fld>
            <a:endParaRPr lang="en-GB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C5EB7D-1022-4CF1-AD0E-388224DEF1AE}" type="slidenum">
              <a:rPr lang="en-GB" smtClean="0"/>
              <a:pPr/>
              <a:t>82</a:t>
            </a:fld>
            <a:endParaRPr lang="en-GB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B49CE8-0CD9-4E9A-AAFA-8ED52410457D}" type="slidenum">
              <a:rPr lang="en-GB" smtClean="0"/>
              <a:pPr/>
              <a:t>83</a:t>
            </a:fld>
            <a:endParaRPr lang="en-GB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69840A-5FCB-49EB-9991-9E1F7FEC3387}" type="slidenum">
              <a:rPr lang="en-GB" smtClean="0"/>
              <a:pPr/>
              <a:t>84</a:t>
            </a:fld>
            <a:endParaRPr lang="en-GB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743FC6-E53F-4A41-A25E-A254187B016A}" type="slidenum">
              <a:rPr lang="en-GB" smtClean="0"/>
              <a:pPr/>
              <a:t>85</a:t>
            </a:fld>
            <a:endParaRPr lang="en-GB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80C866-0644-4D72-9FDC-1542F17FEAE1}" type="slidenum">
              <a:rPr lang="en-GB" smtClean="0"/>
              <a:pPr/>
              <a:t>86</a:t>
            </a:fld>
            <a:endParaRPr lang="en-GB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E0FF3F-E455-4254-AA69-DAA4A0D02F97}" type="slidenum">
              <a:rPr lang="en-GB" smtClean="0"/>
              <a:pPr/>
              <a:t>88</a:t>
            </a:fld>
            <a:endParaRPr lang="en-GB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8BC902-5D32-4FE2-8004-B9B9E8F54056}" type="slidenum">
              <a:rPr lang="en-GB" smtClean="0"/>
              <a:pPr/>
              <a:t>89</a:t>
            </a:fld>
            <a:endParaRPr lang="en-GB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B86D86-275F-4A48-B276-21ACEABBF7D1}" type="slidenum">
              <a:rPr lang="en-GB" smtClean="0"/>
              <a:pPr/>
              <a:t>92</a:t>
            </a:fld>
            <a:endParaRPr lang="en-GB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1A80A6-1000-463E-86CD-2140FB70F148}" type="slidenum">
              <a:rPr lang="en-GB" smtClean="0"/>
              <a:pPr/>
              <a:t>93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ACEBC4-FFE0-4B42-800E-0CE3348C464C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6B6746-A0C3-4D2C-A5A2-0F2D82DF59BC}" type="slidenum">
              <a:rPr lang="en-GB" smtClean="0"/>
              <a:pPr/>
              <a:t>94</a:t>
            </a:fld>
            <a:endParaRPr lang="en-GB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9BA297-8ACB-4E25-8D85-E356F915EEE1}" type="slidenum">
              <a:rPr lang="en-GB" smtClean="0"/>
              <a:pPr/>
              <a:t>95</a:t>
            </a:fld>
            <a:endParaRPr lang="en-GB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676A5E-63D2-48D8-BF27-B350A13D81EA}" type="slidenum">
              <a:rPr lang="en-GB" smtClean="0"/>
              <a:pPr/>
              <a:t>96</a:t>
            </a:fld>
            <a:endParaRPr lang="en-GB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A8C98-70E0-47C4-8EB9-E48A60B4CB42}" type="slidenum">
              <a:rPr lang="en-GB" smtClean="0"/>
              <a:pPr/>
              <a:t>97</a:t>
            </a:fld>
            <a:endParaRPr lang="en-GB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305B4E-AFEF-49C0-BC3A-761811D131C0}" type="slidenum">
              <a:rPr lang="en-GB" smtClean="0"/>
              <a:pPr/>
              <a:t>98</a:t>
            </a:fld>
            <a:endParaRPr lang="en-GB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7AC5F0-EAA4-4657-9049-1533FDF1E94A}" type="slidenum">
              <a:rPr lang="en-GB" smtClean="0"/>
              <a:pPr/>
              <a:t>99</a:t>
            </a:fld>
            <a:endParaRPr lang="en-GB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01E2D8-4365-451A-9A60-F1B10EE8CCA9}" type="slidenum">
              <a:rPr lang="en-GB" smtClean="0"/>
              <a:pPr/>
              <a:t>100</a:t>
            </a:fld>
            <a:endParaRPr lang="en-GB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CB451-C167-4963-BEB5-CD06879B4425}" type="slidenum">
              <a:rPr lang="en-GB" smtClean="0"/>
              <a:pPr/>
              <a:t>101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ACEBC4-FFE0-4B42-800E-0CE3348C464C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2FC8D-D81D-4E9A-BA14-09A9CBEF7D4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974-7BE8-411E-B321-90975FAA3D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9B185-53EC-4722-8972-D8232A21C2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7828-5B52-42C1-A630-EE4F498B68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12D6-0BEB-42A7-8A48-C5F3BC5975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8F15D-61EB-465C-B4EE-FCC508975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F3652-04AD-4AEC-A1EB-26FDE26FE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BF9AF-A602-4FFE-887B-C17820422A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E3F764D-D624-42BF-B9CA-FE5933A522A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6981A-9727-4D38-8427-8F0545F669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5EE64-8EDE-4334-9409-5CE1F3F498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0BAB6-9D81-420D-8970-BCA1662EC3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89E8C-3E65-4475-9A5C-37CD453B9E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6822-6953-4E95-B1C9-229DD30B89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383B7B9-9DC7-4A1D-856B-AC46A06DC45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CBFAFE-D980-4BD9-94AC-EA6CDB8144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BD519D-7F48-4566-89C0-48563265B5A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  <p:sldLayoutId id="2147484777" r:id="rId12"/>
    <p:sldLayoutId id="2147484778" r:id="rId13"/>
    <p:sldLayoutId id="2147484779" r:id="rId14"/>
    <p:sldLayoutId id="2147484780" r:id="rId15"/>
    <p:sldLayoutId id="2147484781" r:id="rId16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s/url?sa=i&amp;source=images&amp;cd=&amp;cad=rja&amp;docid=DOOk5fC-F4BOOM&amp;tbnid=XEKP8jnNUgS5eM:&amp;ved=0CAgQjRwwAA&amp;url=http://pathmicro.med.sc.edu/mhunt/intro-vir.htm&amp;ei=K8tXUsiwB4XCswa6jIHgCg&amp;psig=AFQjCNElCOA3_JF4rnU6c8GCyyGIMAZlEg&amp;ust=1381571755156191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hyperlink" Target="http://www.google.rs/url?sa=i&amp;source=images&amp;cd=&amp;cad=rja&amp;docid=ObcLyfaLDAnJ_M&amp;tbnid=HDyyKMlR7_GJtM:&amp;ved=0CAgQjRwwAA&amp;url=http://www.microbiologybytes.com/introduction/structure.html&amp;ei=T8tXUun8EoXZswbWpICQDQ&amp;psig=AFQjCNE1FkjZ7ksBwoTyMgDL91NOVBmYjA&amp;ust=1381571791345291" TargetMode="Externa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hyperlink" Target="http://www.google.rs/url?sa=i&amp;source=images&amp;cd=&amp;cad=rja&amp;docid=WEyQQenmjlGuuM&amp;tbnid=WlgLtPs4_xxUyM:&amp;ved=0CAgQjRwwAA&amp;url=http://www.ib.bioninja.com.au/options/option-f-microbes-and-biote/f1-diversity-of-microbes.html&amp;ei=ZcpXUrLBI4qNtQa-q4DoBw&amp;psig=AFQjCNE_38r3pS4xCJfb4DhOOEllt1F-lA&amp;ust=1381571557618277" TargetMode="Externa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hyperlink" Target="http://www.google.rs/url?sa=i&amp;source=images&amp;cd=&amp;cad=rja&amp;docid=MEX4KMo-_HT_JM&amp;tbnid=bAEBUHCFiyuX_M:&amp;ved=0CAgQjRwwAA&amp;url=http://www.ppdictionary.com/viruses.htm&amp;ei=XMpXUp69D8KXtQbz9oG4Bg&amp;psig=AFQjCNGrXcmYZPKnkgisPSwkSA_5rgm9Hg&amp;ust=1381571548287777" TargetMode="Externa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86200"/>
            <a:ext cx="8839200" cy="2286000"/>
          </a:xfrm>
        </p:spPr>
        <p:txBody>
          <a:bodyPr/>
          <a:lstStyle/>
          <a:p>
            <a:pPr algn="l" eaLnBrk="1" hangingPunct="1">
              <a:defRPr/>
            </a:pPr>
            <a:r>
              <a:rPr lang="sl-SI" sz="2800" b="1" dirty="0" smtClean="0">
                <a:solidFill>
                  <a:srgbClr val="FFFFFF"/>
                </a:solidFill>
                <a:latin typeface="+mn-lt"/>
              </a:rPr>
              <a:t>- </a:t>
            </a:r>
            <a:r>
              <a:rPr lang="sl-SI" sz="2800" b="1" dirty="0">
                <a:solidFill>
                  <a:srgbClr val="FFFFFF"/>
                </a:solidFill>
                <a:latin typeface="+mn-lt"/>
              </a:rPr>
              <a:t>Bakterije - prokariote </a:t>
            </a:r>
          </a:p>
          <a:p>
            <a:pPr algn="l" eaLnBrk="1" hangingPunct="1">
              <a:defRPr/>
            </a:pPr>
            <a:r>
              <a:rPr lang="sl-SI" sz="2800" b="1" dirty="0">
                <a:solidFill>
                  <a:srgbClr val="FFFFFF"/>
                </a:solidFill>
                <a:latin typeface="+mn-lt"/>
              </a:rPr>
              <a:t>- Gljivice - eukariote</a:t>
            </a:r>
          </a:p>
          <a:p>
            <a:pPr algn="l" eaLnBrk="1" hangingPunct="1">
              <a:defRPr/>
            </a:pPr>
            <a:r>
              <a:rPr lang="sl-SI" sz="2800" b="1" dirty="0">
                <a:solidFill>
                  <a:srgbClr val="FFFFFF"/>
                </a:solidFill>
                <a:latin typeface="+mn-lt"/>
              </a:rPr>
              <a:t>- Subcelularni agensi – virusi, prioni</a:t>
            </a:r>
            <a:endParaRPr 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5181600" cy="1462088"/>
          </a:xfrm>
        </p:spPr>
        <p:txBody>
          <a:bodyPr/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Morfologija mikroorganizama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4" name="Picture 5" descr="Leptospi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"/>
            <a:ext cx="2676525" cy="290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376595" y="381000"/>
            <a:ext cx="68130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C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sr-Latn-CS" sz="2800" b="1" dirty="0">
                <a:solidFill>
                  <a:srgbClr val="FF7C80"/>
                </a:solidFill>
                <a:latin typeface="+mn-lt"/>
              </a:rPr>
              <a:t>Receptori za prepoznavanje obrazaca </a:t>
            </a:r>
            <a:endParaRPr lang="en-US" sz="2800" b="1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33131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r-Latn-C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Membranski </a:t>
            </a:r>
          </a:p>
          <a:p>
            <a:pPr>
              <a:defRPr/>
            </a:pPr>
            <a:r>
              <a:rPr lang="sr-Latn-C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(Receptori slični Tollu, TLR</a:t>
            </a:r>
            <a:r>
              <a:rPr lang="sr-Latn-CS" sz="2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228600" y="2819400"/>
            <a:ext cx="3306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sz="2000" dirty="0">
                <a:latin typeface="+mn-lt"/>
              </a:rPr>
              <a:t>- na plazma membrani </a:t>
            </a:r>
            <a:endParaRPr lang="en-US" sz="2000" dirty="0">
              <a:latin typeface="+mn-lt"/>
            </a:endParaRP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52400" y="3200400"/>
            <a:ext cx="4106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sz="2000" dirty="0">
                <a:latin typeface="+mn-lt"/>
              </a:rPr>
              <a:t>- na endozomalnoj membrani</a:t>
            </a:r>
            <a:endParaRPr lang="en-US" sz="2000" dirty="0">
              <a:latin typeface="+mn-lt"/>
            </a:endParaRPr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152400" y="5486400"/>
            <a:ext cx="396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rPr>
              <a:t>Proteini plazme koji prepoznaju obrasce (MBL, CRP...)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3657600"/>
            <a:ext cx="38290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Latn-CS" sz="2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</a:t>
            </a:r>
            <a:r>
              <a:rPr lang="sr-Latn-C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Citoplazmatski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NOD </a:t>
            </a:r>
            <a:r>
              <a:rPr lang="sr-Latn-C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proteini</a:t>
            </a:r>
          </a:p>
          <a:p>
            <a:pPr>
              <a:defRPr/>
            </a:pPr>
            <a:r>
              <a:rPr lang="sr-Latn-CS" sz="1000" dirty="0">
                <a:latin typeface="+mn-lt"/>
              </a:rPr>
              <a:t> </a:t>
            </a:r>
          </a:p>
          <a:p>
            <a:pPr>
              <a:defRPr/>
            </a:pPr>
            <a:r>
              <a:rPr lang="sr-Latn-CS" sz="2000" dirty="0">
                <a:latin typeface="+mn-lt"/>
              </a:rPr>
              <a:t>   </a:t>
            </a:r>
            <a:r>
              <a:rPr lang="sr-Latn-RS" sz="2000" dirty="0" smtClean="0">
                <a:latin typeface="+mn-lt"/>
              </a:rPr>
              <a:t>prepoznaju peptidoglikan  </a:t>
            </a:r>
          </a:p>
          <a:p>
            <a:pPr>
              <a:defRPr/>
            </a:pPr>
            <a:r>
              <a:rPr lang="sr-Latn-RS" sz="2000" dirty="0" smtClean="0">
                <a:latin typeface="+mn-lt"/>
              </a:rPr>
              <a:t>   bakterija unutar ćelije</a:t>
            </a:r>
            <a:endParaRPr lang="sr-Latn-RS" sz="2000" dirty="0">
              <a:latin typeface="+mn-lt"/>
            </a:endParaRPr>
          </a:p>
        </p:txBody>
      </p:sp>
      <p:pic>
        <p:nvPicPr>
          <p:cNvPr id="136200" name="Picture 15" descr="f002-002-X46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285875"/>
            <a:ext cx="4643437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1298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u="sng" dirty="0">
                <a:solidFill>
                  <a:srgbClr val="FFFFCC"/>
                </a:solidFill>
                <a:latin typeface="+mn-lt"/>
              </a:rPr>
              <a:t>U/na ćeliji</a:t>
            </a:r>
            <a:endParaRPr lang="en-US" sz="2000" u="sng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00" y="5029200"/>
            <a:ext cx="1708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000" u="sng">
                <a:solidFill>
                  <a:srgbClr val="FFFFCC"/>
                </a:solidFill>
                <a:latin typeface="Comic Sans MS" pitchFamily="66" charset="0"/>
              </a:rPr>
              <a:t>U cirkulaciji</a:t>
            </a:r>
            <a:r>
              <a:rPr lang="en-US" sz="2000" u="sng">
                <a:solidFill>
                  <a:srgbClr val="FFFFCC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60" grpId="0"/>
      <p:bldP spid="125965" grpId="0"/>
      <p:bldP spid="125972" grpId="0"/>
      <p:bldP spid="11" grpId="0"/>
      <p:bldP spid="13" grpId="0"/>
      <p:bldP spid="1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C:\My Documents\Materijal-predavanja\Prioni\Western Blot Assay for TSEs_files\TSE%20fibri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429000"/>
            <a:ext cx="55626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l-SI" sz="3200" dirty="0"/>
              <a:t> </a:t>
            </a:r>
            <a:r>
              <a:rPr lang="sl-SI" sz="2800" dirty="0">
                <a:latin typeface="+mn-lt"/>
              </a:rPr>
              <a:t>PrP</a:t>
            </a:r>
            <a:r>
              <a:rPr lang="sl-SI" sz="2800" baseline="30000" dirty="0">
                <a:latin typeface="+mn-lt"/>
              </a:rPr>
              <a:t>Sc</a:t>
            </a:r>
            <a:r>
              <a:rPr lang="sl-SI" sz="2800" dirty="0">
                <a:latin typeface="+mn-lt"/>
              </a:rPr>
              <a:t> nastaje od PrP</a:t>
            </a:r>
            <a:r>
              <a:rPr lang="sl-SI" sz="2800" baseline="30000" dirty="0">
                <a:latin typeface="+mn-lt"/>
              </a:rPr>
              <a:t>C </a:t>
            </a:r>
            <a:r>
              <a:rPr lang="sl-SI" sz="2800" dirty="0">
                <a:latin typeface="+mn-lt"/>
              </a:rPr>
              <a:t>                                               </a:t>
            </a:r>
            <a:r>
              <a:rPr lang="sl-SI" sz="2800" dirty="0" smtClean="0">
                <a:latin typeface="+mn-lt"/>
              </a:rPr>
              <a:t>                        - </a:t>
            </a:r>
            <a:r>
              <a:rPr lang="sl-SI" sz="2800" dirty="0">
                <a:latin typeface="+mn-lt"/>
              </a:rPr>
              <a:t>agregacija PrP</a:t>
            </a:r>
            <a:r>
              <a:rPr lang="sl-SI" sz="2800" baseline="30000" dirty="0">
                <a:latin typeface="+mn-lt"/>
              </a:rPr>
              <a:t>Sc </a:t>
            </a:r>
            <a:r>
              <a:rPr lang="sl-SI" sz="2800" dirty="0">
                <a:latin typeface="+mn-lt"/>
              </a:rPr>
              <a:t>                                                          </a:t>
            </a:r>
            <a:r>
              <a:rPr lang="sl-SI" sz="2800" dirty="0" smtClean="0">
                <a:latin typeface="+mn-lt"/>
              </a:rPr>
              <a:t>                           - </a:t>
            </a:r>
            <a:r>
              <a:rPr lang="sl-SI" sz="2800" dirty="0">
                <a:latin typeface="+mn-lt"/>
              </a:rPr>
              <a:t>endozomi do lizozoma – razgradnja suvišnih 	molekula                                                                       - PrP</a:t>
            </a:r>
            <a:r>
              <a:rPr lang="sl-SI" sz="2800" baseline="30000" dirty="0">
                <a:latin typeface="+mn-lt"/>
              </a:rPr>
              <a:t>Sc </a:t>
            </a:r>
            <a:r>
              <a:rPr lang="sl-SI" sz="2800" dirty="0">
                <a:latin typeface="+mn-lt"/>
              </a:rPr>
              <a:t>rezistentan na proteinaze-hidrolitičke enzime                                    - nastaju vezikule u citoplazmi - vakuole i fibrile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4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dirty="0">
                <a:latin typeface="+mn-lt"/>
              </a:rPr>
              <a:t>Nastanak abnormalnog proteina PrP</a:t>
            </a:r>
            <a:r>
              <a:rPr lang="sl-SI" sz="2800" baseline="30000" dirty="0">
                <a:latin typeface="+mn-lt"/>
              </a:rPr>
              <a:t>Sc </a:t>
            </a:r>
            <a:r>
              <a:rPr lang="sl-SI" sz="2800" dirty="0">
                <a:latin typeface="+mn-lt"/>
              </a:rPr>
              <a:t>od normalnog 	ćelijskog proteina PrP</a:t>
            </a:r>
            <a:r>
              <a:rPr lang="sl-SI" sz="2800" baseline="30000" dirty="0">
                <a:latin typeface="+mn-lt"/>
              </a:rPr>
              <a:t>C</a:t>
            </a:r>
            <a:r>
              <a:rPr lang="sl-SI" sz="2800" dirty="0">
                <a:latin typeface="+mn-lt"/>
              </a:rPr>
              <a:t>                    </a:t>
            </a:r>
          </a:p>
          <a:p>
            <a:pPr>
              <a:spcBef>
                <a:spcPct val="50000"/>
              </a:spcBef>
            </a:pPr>
            <a:r>
              <a:rPr lang="sl-SI" sz="2800" dirty="0" smtClean="0">
                <a:latin typeface="+mn-lt"/>
              </a:rPr>
              <a:t>- </a:t>
            </a:r>
            <a:r>
              <a:rPr lang="sl-SI" sz="2800" dirty="0">
                <a:latin typeface="+mn-lt"/>
              </a:rPr>
              <a:t>nakon interakcije sa unetim PrP</a:t>
            </a:r>
            <a:r>
              <a:rPr lang="sl-SI" sz="2800" baseline="30000" dirty="0">
                <a:latin typeface="+mn-lt"/>
              </a:rPr>
              <a:t>Sc</a:t>
            </a:r>
            <a:r>
              <a:rPr lang="sl-SI" sz="2800" dirty="0">
                <a:latin typeface="+mn-lt"/>
              </a:rPr>
              <a:t>                       	</a:t>
            </a:r>
            <a:r>
              <a:rPr lang="sl-SI" sz="2800" dirty="0" smtClean="0">
                <a:latin typeface="+mn-lt"/>
              </a:rPr>
              <a:t>                       - </a:t>
            </a:r>
            <a:r>
              <a:rPr lang="sl-SI" sz="2800" dirty="0">
                <a:latin typeface="+mn-lt"/>
              </a:rPr>
              <a:t>spontanom konverzijom                                         	</a:t>
            </a:r>
            <a:r>
              <a:rPr lang="sl-SI" sz="2800" dirty="0" smtClean="0">
                <a:latin typeface="+mn-lt"/>
              </a:rPr>
              <a:t>                 - </a:t>
            </a:r>
            <a:r>
              <a:rPr lang="sl-SI" sz="2800" dirty="0">
                <a:latin typeface="+mn-lt"/>
              </a:rPr>
              <a:t>usled mutacije PrP gena  </a:t>
            </a:r>
            <a:endParaRPr lang="en-US" sz="2800" dirty="0">
              <a:latin typeface="+mn-lt"/>
            </a:endParaRPr>
          </a:p>
        </p:txBody>
      </p:sp>
      <p:pic>
        <p:nvPicPr>
          <p:cNvPr id="161795" name="Picture 3" descr="C:\My Documents\Materijal-predavanja\Prioni\Slike prioni\prus_ep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71800"/>
            <a:ext cx="38862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4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Omotači bakterijske ćelije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696200" cy="4114800"/>
          </a:xfrm>
        </p:spPr>
        <p:txBody>
          <a:bodyPr/>
          <a:lstStyle/>
          <a:p>
            <a:r>
              <a:rPr lang="en-US" sz="2800" dirty="0" smtClean="0"/>
              <a:t>G</a:t>
            </a:r>
            <a:r>
              <a:rPr lang="sl-SI" sz="2800" dirty="0" smtClean="0"/>
              <a:t>likokaliks</a:t>
            </a:r>
            <a:r>
              <a:rPr lang="en-US" sz="2800" dirty="0" smtClean="0"/>
              <a:t> - k</a:t>
            </a:r>
            <a:r>
              <a:rPr lang="sl-SI" sz="2800" dirty="0" smtClean="0"/>
              <a:t>apsula i sluzavi omotač</a:t>
            </a:r>
          </a:p>
          <a:p>
            <a:pPr eaLnBrk="1" hangingPunct="1"/>
            <a:r>
              <a:rPr lang="sl-SI" sz="2800" dirty="0" smtClean="0"/>
              <a:t>Ćelijski zid</a:t>
            </a:r>
          </a:p>
          <a:p>
            <a:pPr eaLnBrk="1" hangingPunct="1"/>
            <a:r>
              <a:rPr lang="sl-SI" sz="2800" dirty="0" smtClean="0"/>
              <a:t>Plazma membrana</a:t>
            </a:r>
            <a:endParaRPr lang="en-US" sz="2800" dirty="0" smtClean="0"/>
          </a:p>
        </p:txBody>
      </p:sp>
      <p:pic>
        <p:nvPicPr>
          <p:cNvPr id="32772" name="Picture 4" descr="Omotaci bakterija-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3276600"/>
            <a:ext cx="5334000" cy="2995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16838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Glikokaliks - Sluzavi omotač</a:t>
            </a:r>
            <a:r>
              <a:rPr lang="sr-Latn-RS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kapsula  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6096000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Omotač koji se nalazi na površini </a:t>
            </a:r>
            <a:r>
              <a:rPr lang="en-US" sz="2800" dirty="0" smtClean="0"/>
              <a:t>                	- </a:t>
            </a:r>
            <a:r>
              <a:rPr lang="sl-SI" sz="2800" dirty="0" smtClean="0"/>
              <a:t>glikokaliks</a:t>
            </a:r>
          </a:p>
          <a:p>
            <a:pPr>
              <a:lnSpc>
                <a:spcPct val="90000"/>
              </a:lnSpc>
            </a:pPr>
            <a:r>
              <a:rPr lang="sl-SI" sz="2800" dirty="0" smtClean="0"/>
              <a:t>Ekstracelularni polimera polisaharida         </a:t>
            </a:r>
            <a:r>
              <a:rPr lang="en-US" sz="2800" dirty="0" smtClean="0"/>
              <a:t>          </a:t>
            </a:r>
            <a:r>
              <a:rPr lang="sl-SI" sz="2800" dirty="0" smtClean="0"/>
              <a:t>– Ugljenohidratni omotač – </a:t>
            </a:r>
            <a:r>
              <a:rPr lang="en-US" sz="2800" dirty="0" smtClean="0"/>
              <a:t>“</a:t>
            </a:r>
            <a:r>
              <a:rPr lang="sl-SI" sz="2800" dirty="0" smtClean="0"/>
              <a:t>kaput</a:t>
            </a:r>
            <a:r>
              <a:rPr lang="en-US" sz="2800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sl-SI" sz="2800" dirty="0" smtClean="0"/>
              <a:t>U zavisnosti od konzistencije</a:t>
            </a:r>
          </a:p>
          <a:p>
            <a:pPr lvl="1">
              <a:lnSpc>
                <a:spcPct val="90000"/>
              </a:lnSpc>
            </a:pPr>
            <a:r>
              <a:rPr lang="sl-SI" sz="2400" dirty="0" smtClean="0"/>
              <a:t>Amorfna masa – </a:t>
            </a:r>
            <a:r>
              <a:rPr lang="sl-SI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sluzavi omotač – S sloj</a:t>
            </a:r>
          </a:p>
          <a:p>
            <a:pPr lvl="1">
              <a:lnSpc>
                <a:spcPct val="90000"/>
              </a:lnSpc>
            </a:pPr>
            <a:r>
              <a:rPr lang="sl-SI" dirty="0" smtClean="0"/>
              <a:t>Viskozni gel – </a:t>
            </a:r>
            <a:r>
              <a:rPr lang="sl-SI" sz="2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kapsula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Kapsula može biti i do 10 </a:t>
            </a:r>
            <a:r>
              <a:rPr lang="sl-SI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sl-SI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debela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i="1" dirty="0" smtClean="0"/>
              <a:t>Bacillus anthracis </a:t>
            </a:r>
            <a:r>
              <a:rPr lang="sl-SI" sz="2800" dirty="0" smtClean="0"/>
              <a:t>– poliglutamat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i="1" dirty="0" smtClean="0"/>
              <a:t>Haemophilus influenzae </a:t>
            </a:r>
            <a:r>
              <a:rPr lang="sl-SI" sz="2800" dirty="0" smtClean="0"/>
              <a:t>- poliribozofosfat</a:t>
            </a:r>
            <a:endParaRPr lang="en-US" sz="2800" dirty="0" smtClean="0"/>
          </a:p>
        </p:txBody>
      </p:sp>
      <p:pic>
        <p:nvPicPr>
          <p:cNvPr id="33796" name="Picture 4" descr="capsu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1447800"/>
            <a:ext cx="2377440" cy="213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Kapsula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3" descr="Kapsul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981200"/>
            <a:ext cx="7696200" cy="4173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</a:rPr>
              <a:t>Kapsula </a:t>
            </a:r>
            <a:r>
              <a:rPr lang="sl-SI" sz="3600" b="1" i="1" dirty="0" smtClean="0">
                <a:solidFill>
                  <a:srgbClr val="FF9999"/>
                </a:solidFill>
              </a:rPr>
              <a:t>Bacillus anthracis</a:t>
            </a:r>
            <a:endParaRPr lang="en-US" sz="3600" b="1" i="1" dirty="0" smtClean="0">
              <a:solidFill>
                <a:srgbClr val="FF9999"/>
              </a:solidFill>
            </a:endParaRPr>
          </a:p>
        </p:txBody>
      </p:sp>
      <p:pic>
        <p:nvPicPr>
          <p:cNvPr id="36867" name="Picture 3" descr="Kapsula 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613" y="2643188"/>
            <a:ext cx="3529012" cy="2439987"/>
          </a:xfrm>
          <a:noFill/>
        </p:spPr>
      </p:pic>
      <p:pic>
        <p:nvPicPr>
          <p:cNvPr id="36868" name="Picture 4" descr="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10150" y="2747963"/>
            <a:ext cx="3317875" cy="2230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Uloga sluzavog omotača – S sloja i kapsule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Glikokaliks - S sloj i kapsula</a:t>
            </a:r>
          </a:p>
          <a:p>
            <a:pPr lvl="1">
              <a:lnSpc>
                <a:spcPct val="90000"/>
              </a:lnSpc>
            </a:pPr>
            <a:r>
              <a:rPr lang="sl-SI" dirty="0" smtClean="0"/>
              <a:t>Adherencija za površinu </a:t>
            </a:r>
          </a:p>
          <a:p>
            <a:pPr lvl="1">
              <a:lnSpc>
                <a:spcPct val="90000"/>
              </a:lnSpc>
            </a:pPr>
            <a:r>
              <a:rPr lang="sl-SI" dirty="0" smtClean="0"/>
              <a:t>Važna komponenta ekstracelularne polimerne substance biofilma </a:t>
            </a:r>
            <a:endParaRPr lang="sl-SI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sl-SI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Kapsula</a:t>
            </a:r>
          </a:p>
          <a:p>
            <a:pPr lvl="1">
              <a:lnSpc>
                <a:spcPct val="90000"/>
              </a:lnSpc>
            </a:pPr>
            <a:r>
              <a:rPr lang="sl-SI" dirty="0" smtClean="0"/>
              <a:t>Zaštita bakterije od </a:t>
            </a:r>
            <a:r>
              <a:rPr lang="en-US" dirty="0" smtClean="0"/>
              <a:t>“</a:t>
            </a:r>
            <a:r>
              <a:rPr lang="sl-SI" dirty="0" smtClean="0"/>
              <a:t>proždiranja</a:t>
            </a:r>
            <a:r>
              <a:rPr lang="en-US" dirty="0" smtClean="0"/>
              <a:t>”</a:t>
            </a:r>
            <a:r>
              <a:rPr lang="sl-SI" dirty="0" smtClean="0"/>
              <a:t> od strane fagocita ili predatorskih protozoa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sl-SI" dirty="0" smtClean="0"/>
              <a:t>Zaštita od antimikrobnih supstanci</a:t>
            </a:r>
          </a:p>
          <a:p>
            <a:pPr lvl="1">
              <a:lnSpc>
                <a:spcPct val="90000"/>
              </a:lnSpc>
            </a:pPr>
            <a:r>
              <a:rPr lang="sl-SI" dirty="0" smtClean="0"/>
              <a:t>Zaštita od isušivanja</a:t>
            </a:r>
          </a:p>
          <a:p>
            <a:pPr>
              <a:lnSpc>
                <a:spcPct val="90000"/>
              </a:lnSpc>
            </a:pPr>
            <a:r>
              <a:rPr lang="sl-SI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endParaRPr lang="sl-SI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sl-SI" dirty="0" smtClean="0"/>
          </a:p>
          <a:p>
            <a:pPr lvl="1">
              <a:lnSpc>
                <a:spcPct val="90000"/>
              </a:lnSpc>
            </a:pPr>
            <a:endParaRPr lang="sl-SI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l-SI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Uloga kapsule i glikokaliksa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58" name="Picture 6" descr="Image result for bacterial capsule avoiding phagocyt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6477000" cy="5078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Uloga sluzavog omotača – S sloja i kapsule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754" name="Picture 2" descr="Image re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700" y="1981200"/>
            <a:ext cx="3446477" cy="2590800"/>
          </a:xfrm>
          <a:prstGeom prst="rect">
            <a:avLst/>
          </a:prstGeom>
          <a:noFill/>
        </p:spPr>
      </p:pic>
      <p:pic>
        <p:nvPicPr>
          <p:cNvPr id="74756" name="Picture 4" descr="Image res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3352800" cy="252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Biofilm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524000"/>
            <a:ext cx="8726488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prirodi bakterije retko žive zasebno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sl-SI" sz="2800" dirty="0" smtClean="0">
                <a:latin typeface="+mn-lt"/>
                <a:cs typeface="+mn-cs"/>
              </a:rPr>
              <a:t>One formiraju zajednice koja se sastoje od većeg broja različitih vrsta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Matriks biofilma</a:t>
            </a:r>
            <a:r>
              <a:rPr kumimoji="0" lang="sl-SI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sačinjavaju pretežno polisaharidi ali se mogu naći i DNK i proteini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sl-SI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Hidrogel debljine oko 10 </a:t>
            </a:r>
            <a:r>
              <a:rPr lang="sl-SI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m</a:t>
            </a:r>
            <a:r>
              <a:rPr lang="sl-SI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 sa produžecima do 200</a:t>
            </a:r>
            <a:r>
              <a:rPr lang="sl-SI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m</a:t>
            </a:r>
            <a:r>
              <a:rPr lang="sl-SI" sz="2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sl-SI" sz="2800" dirty="0" smtClean="0">
                <a:latin typeface="+mn-lt"/>
                <a:cs typeface="+mn-cs"/>
              </a:rPr>
              <a:t>Quorum sensing – komunikacija između bakterija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sl-SI" sz="2800" dirty="0" smtClean="0">
                <a:latin typeface="+mn-lt"/>
                <a:cs typeface="+mn-cs"/>
              </a:rPr>
              <a:t> 70% infekcija ljudi uključuje stvaranje biofilma</a:t>
            </a:r>
            <a:endParaRPr kumimoji="0" lang="sl-SI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sl-SI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sl-SI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sl-SI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848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Biofilm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848590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CS" dirty="0" smtClean="0"/>
              <a:t>Bakterije su jednoćelijski prokariotski mikroorganizmi jednostavnije građe od eukariota i veličine mitohondrija.</a:t>
            </a:r>
            <a:endParaRPr lang="en-US" dirty="0" smtClean="0"/>
          </a:p>
          <a:p>
            <a:pPr algn="just"/>
            <a:r>
              <a:rPr lang="sr-Latn-CS" dirty="0" smtClean="0"/>
              <a:t>Izuzetak predstavljaju omotači bakterija koji su kompleksnije strukture nego kod eukariota.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121920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Građa bakterijske ćelije</a:t>
            </a:r>
            <a:endParaRPr lang="en-US" sz="36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mage result for enterobacteriace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81400"/>
            <a:ext cx="4626427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Biofilm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414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6691181" cy="428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5532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Biofilm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3666" name="Picture 2" descr="Image result for bacterial biofilm on tee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7696200" cy="501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Biofilm – Konfokalni mikroskop 3D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948" y="2362200"/>
            <a:ext cx="5533452" cy="346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858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Biofilm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1618" name="Picture 2" descr="Image result for bacterial biofilm on tee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599"/>
            <a:ext cx="6248400" cy="536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858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Biofilm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570" name="Picture 2" descr="Image result for bacterial biofilm on tee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983734" cy="3962400"/>
          </a:xfrm>
          <a:prstGeom prst="rect">
            <a:avLst/>
          </a:prstGeom>
          <a:noFill/>
        </p:spPr>
      </p:pic>
      <p:pic>
        <p:nvPicPr>
          <p:cNvPr id="109574" name="Picture 6" descr="Image result for bacterial biofilm on tee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1000"/>
            <a:ext cx="3994624" cy="3124200"/>
          </a:xfrm>
          <a:prstGeom prst="rect">
            <a:avLst/>
          </a:prstGeom>
          <a:noFill/>
        </p:spPr>
      </p:pic>
      <p:pic>
        <p:nvPicPr>
          <p:cNvPr id="109576" name="Picture 8" descr="Image result for bacterial biofilm on tee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657600"/>
            <a:ext cx="2133600" cy="2837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Ćelijski zid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26488" cy="4114800"/>
          </a:xfrm>
        </p:spPr>
        <p:txBody>
          <a:bodyPr/>
          <a:lstStyle/>
          <a:p>
            <a:pPr eaLnBrk="1" hangingPunct="1"/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Čvrst omotač koji obezbeđuje oblik bakterije</a:t>
            </a:r>
          </a:p>
          <a:p>
            <a:pPr eaLnBrk="1" hangingPunct="1"/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Zaštitna uloga – mehanička</a:t>
            </a:r>
            <a:r>
              <a:rPr lang="sl-SI" sz="2800" dirty="0" smtClean="0"/>
              <a:t>, od osmotskog pritiska, ulaska antimikrobnih ili toksičnih supstanci</a:t>
            </a:r>
          </a:p>
          <a:p>
            <a:pPr eaLnBrk="1" hangingPunct="1"/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Uloga u deobi ćelije, faktori virulencije, antigeni</a:t>
            </a:r>
          </a:p>
          <a:p>
            <a:pPr eaLnBrk="1" hangingPunct="1"/>
            <a:r>
              <a:rPr lang="sl-SI" sz="2800" dirty="0" smtClean="0"/>
              <a:t>Poseduju ga sve bakterije </a:t>
            </a:r>
          </a:p>
          <a:p>
            <a:pPr lvl="1" eaLnBrk="1" hangingPunct="1"/>
            <a:r>
              <a:rPr lang="sl-SI" sz="2400" dirty="0" smtClean="0"/>
              <a:t>Izuzetak Mollicutes – </a:t>
            </a:r>
            <a:r>
              <a:rPr lang="sl-SI" sz="2400" i="1" dirty="0" smtClean="0"/>
              <a:t>Mycoplasma </a:t>
            </a:r>
            <a:r>
              <a:rPr lang="sl-SI" sz="2400" dirty="0" smtClean="0"/>
              <a:t>vrste</a:t>
            </a:r>
          </a:p>
          <a:p>
            <a:pPr eaLnBrk="1" hangingPunct="1"/>
            <a:r>
              <a:rPr lang="sl-SI" sz="2800" b="1" dirty="0" smtClean="0">
                <a:solidFill>
                  <a:srgbClr val="FF9999"/>
                </a:solidFill>
              </a:rPr>
              <a:t>Peptidoglikan </a:t>
            </a:r>
            <a:r>
              <a:rPr lang="sl-SI" sz="2800" dirty="0" smtClean="0"/>
              <a:t>- glavna komponenta - ime nastalo zbog hemijske građe - peptida i šećera – glikan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10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Peptidoglikan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105400" cy="41148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sl-SI" sz="2800" dirty="0" smtClean="0"/>
              <a:t>Hemijski sastav jedinstven u živom svetu</a:t>
            </a:r>
          </a:p>
          <a:p>
            <a:pPr algn="just" eaLnBrk="1" hangingPunct="1"/>
            <a:r>
              <a:rPr lang="sl-SI" sz="2800" b="1" dirty="0" smtClean="0">
                <a:solidFill>
                  <a:srgbClr val="FF9999"/>
                </a:solidFill>
              </a:rPr>
              <a:t>Peptidoglikan</a:t>
            </a:r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murein – mukopeptid</a:t>
            </a:r>
          </a:p>
          <a:p>
            <a:pPr algn="just" eaLnBrk="1" hangingPunct="1"/>
            <a:r>
              <a:rPr lang="sl-SI" sz="2800" b="1" dirty="0" smtClean="0">
                <a:solidFill>
                  <a:srgbClr val="FF9999"/>
                </a:solidFill>
              </a:rPr>
              <a:t>Polimer disaharida      </a:t>
            </a:r>
          </a:p>
          <a:p>
            <a:pPr algn="just" eaLnBrk="1" hangingPunct="1">
              <a:buNone/>
            </a:pPr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</a:t>
            </a:r>
            <a:r>
              <a:rPr lang="sl-SI" sz="2800" dirty="0" smtClean="0">
                <a:solidFill>
                  <a:srgbClr val="FF9999"/>
                </a:solidFill>
              </a:rPr>
              <a:t>N-acetilglikozamina + </a:t>
            </a:r>
          </a:p>
          <a:p>
            <a:pPr algn="just" eaLnBrk="1" hangingPunct="1">
              <a:buNone/>
            </a:pPr>
            <a:r>
              <a:rPr lang="sl-SI" sz="2800" dirty="0" smtClean="0">
                <a:solidFill>
                  <a:srgbClr val="FF9999"/>
                </a:solidFill>
              </a:rPr>
              <a:t>     N-acetilmuraminske kiseline </a:t>
            </a:r>
          </a:p>
          <a:p>
            <a:pPr algn="just" eaLnBrk="1" hangingPunct="1"/>
            <a:r>
              <a:rPr lang="sl-SI" sz="2800" dirty="0" smtClean="0"/>
              <a:t>Polimerni lanci sadrže između 10 i 65 saharida spojeni </a:t>
            </a:r>
            <a:r>
              <a:rPr lang="sl-SI" sz="2800" dirty="0" smtClean="0">
                <a:latin typeface="Symbol" pitchFamily="18" charset="2"/>
              </a:rPr>
              <a:t>b</a:t>
            </a:r>
            <a:r>
              <a:rPr lang="sl-SI" sz="2800" dirty="0" smtClean="0"/>
              <a:t> 1-4 glikozidnim vezama</a:t>
            </a:r>
          </a:p>
          <a:p>
            <a:pPr algn="just"/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Tetrapeptidi</a:t>
            </a:r>
            <a:r>
              <a:rPr lang="sl-SI" sz="2800" dirty="0" smtClean="0"/>
              <a:t> – veze između polimernih lanaca</a:t>
            </a:r>
          </a:p>
          <a:p>
            <a:pPr algn="just" eaLnBrk="1" hangingPunct="1"/>
            <a:endParaRPr lang="sl-SI" sz="2800" dirty="0" smtClean="0"/>
          </a:p>
          <a:p>
            <a:pPr algn="just" eaLnBrk="1" hangingPunct="1"/>
            <a:endParaRPr lang="sl-SI" sz="2800" dirty="0" smtClean="0"/>
          </a:p>
        </p:txBody>
      </p:sp>
      <p:pic>
        <p:nvPicPr>
          <p:cNvPr id="4" name="Picture 3" descr="Disahari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447800"/>
            <a:ext cx="3429319" cy="3848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2" y="228600"/>
            <a:ext cx="7793038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Disaharid sa tetrapeptidom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3" name="Picture 3" descr="Disaharid plus tetrapept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295400"/>
            <a:ext cx="7239000" cy="482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2390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Peptidoglikan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5" name="Picture 3" descr="Shema peptidoglik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600200"/>
            <a:ext cx="6705600" cy="4470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1295400"/>
            <a:ext cx="8334375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Tetrapeptidi</a:t>
            </a:r>
            <a:r>
              <a:rPr lang="sl-SI" sz="4000" b="1" dirty="0" smtClean="0"/>
              <a:t/>
            </a:r>
            <a:br>
              <a:rPr lang="sl-SI" sz="4000" b="1" dirty="0" smtClean="0"/>
            </a:br>
            <a:endParaRPr lang="en-US" sz="28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382000" cy="4495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sl-SI" sz="2800" dirty="0" smtClean="0"/>
              <a:t>Tetrapeptid – različiti aminokiselinski sastav kod pojedinih vrsta, prisustvo D- izomera aminokiselina </a:t>
            </a:r>
          </a:p>
          <a:p>
            <a:pPr algn="just" eaLnBrk="1" hangingPunct="1">
              <a:lnSpc>
                <a:spcPct val="80000"/>
              </a:lnSpc>
            </a:pPr>
            <a:r>
              <a:rPr lang="sl-SI" sz="2800" dirty="0" smtClean="0"/>
              <a:t>Primer- </a:t>
            </a:r>
            <a:r>
              <a:rPr lang="en-US" sz="2800" dirty="0" smtClean="0"/>
              <a:t>L-</a:t>
            </a:r>
            <a:r>
              <a:rPr lang="sl-SI" sz="2800" dirty="0" smtClean="0"/>
              <a:t>alanin – D-izoglutaminska kiselina- L-lizin (ili diaminopimelinska kiselina) – D-alanin</a:t>
            </a:r>
          </a:p>
          <a:p>
            <a:pPr algn="just" eaLnBrk="1" hangingPunct="1">
              <a:lnSpc>
                <a:spcPct val="80000"/>
              </a:lnSpc>
            </a:pPr>
            <a:r>
              <a:rPr lang="sl-SI" sz="2800" dirty="0" smtClean="0"/>
              <a:t>Povezani za karboksilnu grupu muraminske kiseline </a:t>
            </a:r>
          </a:p>
          <a:p>
            <a:pPr algn="just" eaLnBrk="1" hangingPunct="1">
              <a:lnSpc>
                <a:spcPct val="80000"/>
              </a:lnSpc>
            </a:pPr>
            <a:r>
              <a:rPr lang="sl-SI" sz="2800" dirty="0" smtClean="0"/>
              <a:t>Međusobno tetrapeptidi povezani preko D-alanina i L-lizina ili diaminopimelinske kiseline </a:t>
            </a:r>
          </a:p>
          <a:p>
            <a:pPr algn="just" eaLnBrk="1" hangingPunct="1">
              <a:lnSpc>
                <a:spcPct val="80000"/>
              </a:lnSpc>
            </a:pPr>
            <a:r>
              <a:rPr lang="sl-SI" sz="2800" dirty="0" smtClean="0"/>
              <a:t>Kod nekih bakterija tetrapeptidi povezani pentapeptidom glicina</a:t>
            </a:r>
            <a:endParaRPr lang="en-US" sz="2800" dirty="0" smtClean="0"/>
          </a:p>
        </p:txBody>
      </p:sp>
      <p:pic>
        <p:nvPicPr>
          <p:cNvPr id="6" name="Picture 2" descr="Yu peptidoglik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81000"/>
            <a:ext cx="3730912" cy="2489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CS" dirty="0" smtClean="0"/>
              <a:t>Iako se razlikuju po obliku ćelija, u građi i strukturi pojedinih ćelijskih komponenti razlike nisu velike. </a:t>
            </a:r>
            <a:endParaRPr lang="en-US" dirty="0" smtClean="0"/>
          </a:p>
          <a:p>
            <a:pPr algn="just"/>
            <a:r>
              <a:rPr lang="sr-Latn-CS" dirty="0" smtClean="0"/>
              <a:t>Sve bakterije, izuzev mikoplazmi, pored citoplazmatske membrane imaju i dodatni omotač ćelijski zid a neke i kapsulu.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21920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Građa bakterijske ćelije</a:t>
            </a:r>
            <a:endParaRPr lang="en-US" sz="36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7746" name="Picture 2" descr="Image result for mycoplas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733800"/>
            <a:ext cx="3629025" cy="2468104"/>
          </a:xfrm>
          <a:prstGeom prst="rect">
            <a:avLst/>
          </a:prstGeom>
          <a:noFill/>
        </p:spPr>
      </p:pic>
      <p:pic>
        <p:nvPicPr>
          <p:cNvPr id="287748" name="Picture 4" descr="Image result for bacillu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1699536" y="3329665"/>
            <a:ext cx="2438399" cy="3246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934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Peptidoglikan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077200" cy="19812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endParaRPr lang="sl-SI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just" eaLnBrk="1" hangingPunct="1"/>
            <a:r>
              <a:rPr lang="sl-SI" sz="2800" dirty="0" smtClean="0"/>
              <a:t>Slojevi kovalentno povezanog peptidoglikana podsećaju na vrećicu oko unutrašnjosti bakterije odnosno na listove kupusa </a:t>
            </a:r>
          </a:p>
          <a:p>
            <a:pPr algn="just"/>
            <a:r>
              <a:rPr lang="sr-Latn-CS" sz="2800" dirty="0" smtClean="0"/>
              <a:t>B</a:t>
            </a:r>
            <a:r>
              <a:rPr lang="vi-VN" sz="2800" dirty="0" smtClean="0"/>
              <a:t>roj slojeva peptidoglikana je drastično različit kod određenih vrsta bakterija, jed</a:t>
            </a:r>
            <a:r>
              <a:rPr lang="sr-Latn-CS" sz="2800" dirty="0" smtClean="0"/>
              <a:t>an</a:t>
            </a:r>
            <a:r>
              <a:rPr lang="vi-VN" sz="2800" dirty="0" smtClean="0"/>
              <a:t> sloj kod </a:t>
            </a:r>
            <a:r>
              <a:rPr lang="vi-VN" sz="2800" i="1" dirty="0" smtClean="0"/>
              <a:t>Escherichia coli (E.coli)</a:t>
            </a:r>
            <a:r>
              <a:rPr lang="sr-Latn-CS" sz="2800" dirty="0" smtClean="0"/>
              <a:t>, </a:t>
            </a:r>
            <a:r>
              <a:rPr lang="vi-VN" sz="2800" dirty="0" smtClean="0"/>
              <a:t>preko 40 kod </a:t>
            </a:r>
            <a:r>
              <a:rPr lang="vi-VN" sz="2800" i="1" dirty="0" smtClean="0"/>
              <a:t>Bacillus subtilis</a:t>
            </a:r>
            <a:endParaRPr lang="en-US" sz="2800" i="1" dirty="0" smtClean="0"/>
          </a:p>
        </p:txBody>
      </p:sp>
      <p:pic>
        <p:nvPicPr>
          <p:cNvPr id="59394" name="Picture 2" descr="Image result for peptidogly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0"/>
            <a:ext cx="6172200" cy="2449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534400" cy="928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Ćelijski zid</a:t>
            </a:r>
            <a:r>
              <a:rPr lang="en-GB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pozitivnih bakterija i </a:t>
            </a:r>
            <a:b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Gram negativnih bakterija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0" name="Picture 2" descr="Image result for bacterial cell wall gram negative and posit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115556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534400" cy="928688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Ćelijski zid</a:t>
            </a:r>
            <a:r>
              <a:rPr lang="en-GB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pozitivnih bakterija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057400"/>
            <a:ext cx="8345488" cy="4114800"/>
          </a:xfrm>
        </p:spPr>
        <p:txBody>
          <a:bodyPr/>
          <a:lstStyle/>
          <a:p>
            <a:pPr eaLnBrk="1" hangingPunct="1"/>
            <a:r>
              <a:rPr lang="sl-SI" sz="2800" dirty="0" smtClean="0"/>
              <a:t>Debeo 20 – 80 nm i sastavljen najvećim delom od peptidoglikana 60 – 100 %</a:t>
            </a:r>
          </a:p>
          <a:p>
            <a:pPr eaLnBrk="1" hangingPunct="1"/>
            <a:r>
              <a:rPr lang="sl-SI" sz="2800" dirty="0" smtClean="0"/>
              <a:t>Veći broj slojeva peptidoglikana</a:t>
            </a:r>
          </a:p>
          <a:p>
            <a:pPr eaLnBrk="1" hangingPunct="1"/>
            <a:r>
              <a:rPr lang="sl-SI" sz="2800" dirty="0" smtClean="0"/>
              <a:t>U sastav ulaze</a:t>
            </a:r>
          </a:p>
          <a:p>
            <a:pPr lvl="1" eaLnBrk="1" hangingPunct="1"/>
            <a:r>
              <a:rPr lang="sl-SI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Teihoična kiselina – polimeri glicerolfosfata vezani za peptidoglikan</a:t>
            </a:r>
          </a:p>
          <a:p>
            <a:pPr lvl="1" eaLnBrk="1" hangingPunct="1"/>
            <a:r>
              <a:rPr lang="sl-SI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Lipoteihoična kiselina – vezani za citoplazmatsku membranu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Yu Omotaci Gram pozitivac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990600"/>
            <a:ext cx="64008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Ćelijski zid</a:t>
            </a:r>
            <a:r>
              <a:rPr lang="en-US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negativnih bakterija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50288" cy="4459287"/>
          </a:xfrm>
        </p:spPr>
        <p:txBody>
          <a:bodyPr/>
          <a:lstStyle/>
          <a:p>
            <a:pPr eaLnBrk="1" hangingPunct="1"/>
            <a:r>
              <a:rPr lang="sl-SI" sz="2800" dirty="0" smtClean="0"/>
              <a:t>Tan</a:t>
            </a:r>
            <a:r>
              <a:rPr lang="hr-HR" sz="2800" dirty="0" smtClean="0"/>
              <a:t>ak</a:t>
            </a:r>
            <a:r>
              <a:rPr lang="sl-SI" sz="2800" dirty="0" smtClean="0"/>
              <a:t> 10 – 15 nm i kompleksne građe</a:t>
            </a:r>
          </a:p>
          <a:p>
            <a:pPr eaLnBrk="1" hangingPunct="1"/>
            <a:r>
              <a:rPr lang="sl-SI" sz="2800" dirty="0" smtClean="0"/>
              <a:t>Sastoji se od jednog ili nekoliko slojeva peptidoglikana i spoljašnje membrane</a:t>
            </a:r>
          </a:p>
          <a:p>
            <a:pPr eaLnBrk="1" hangingPunct="1"/>
            <a:r>
              <a:rPr lang="sl-SI" sz="2800" dirty="0" smtClean="0">
                <a:solidFill>
                  <a:srgbClr val="FFCDDE"/>
                </a:solidFill>
              </a:rPr>
              <a:t>Spoljašnja membrana</a:t>
            </a:r>
          </a:p>
          <a:p>
            <a:pPr lvl="1" eaLnBrk="1" hangingPunct="1"/>
            <a:r>
              <a:rPr lang="sl-SI" sz="2400" dirty="0" smtClean="0">
                <a:solidFill>
                  <a:schemeClr val="tx1"/>
                </a:solidFill>
              </a:rPr>
              <a:t>Dvoslojni fosfolipidi</a:t>
            </a:r>
          </a:p>
          <a:p>
            <a:pPr lvl="1" eaLnBrk="1" hangingPunct="1"/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Lipopolisaharidi – LPS - endotoksin</a:t>
            </a:r>
          </a:p>
          <a:p>
            <a:pPr lvl="2" eaLnBrk="1" hangingPunct="1"/>
            <a:r>
              <a:rPr lang="sl-SI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 polisaharid - antigen</a:t>
            </a:r>
          </a:p>
          <a:p>
            <a:pPr lvl="2" eaLnBrk="1" hangingPunct="1"/>
            <a:r>
              <a:rPr lang="sl-SI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Lipid A - toksičan</a:t>
            </a:r>
          </a:p>
          <a:p>
            <a:pPr lvl="1" eaLnBrk="1" hangingPunct="1"/>
            <a:r>
              <a:rPr lang="sl-SI" sz="2400" dirty="0" smtClean="0">
                <a:solidFill>
                  <a:schemeClr val="tx1"/>
                </a:solidFill>
              </a:rPr>
              <a:t>Porini – transmembranski proteini</a:t>
            </a:r>
          </a:p>
          <a:p>
            <a:pPr lvl="1" eaLnBrk="1" hangingPunct="1"/>
            <a:r>
              <a:rPr lang="sl-SI" sz="2400" dirty="0" smtClean="0">
                <a:solidFill>
                  <a:schemeClr val="tx1"/>
                </a:solidFill>
              </a:rPr>
              <a:t>Lipoproteini- Braunov lipoprotein vezan peptidoglikan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Yu Omotaci Gram negativac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143000"/>
            <a:ext cx="7467600" cy="4978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Ćelijski zid</a:t>
            </a:r>
            <a:r>
              <a:rPr lang="en-US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negativnih bakterija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50288" cy="4459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LPS – endotoksin </a:t>
            </a:r>
            <a:r>
              <a:rPr lang="sl-SI" sz="2400" dirty="0" smtClean="0"/>
              <a:t>– aktivacija makrofaga i stvaranje pirogena, aktivacija komplementa, zapaljenska reakcija, intravaskularna koagulacija i hemoragije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Spoljašnja membrana i citoplazmatska membrana mestimično povezane – </a:t>
            </a:r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Bayer-ova polja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Diskontinuitet peptidoglikana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Između citoplazmatske membrane i peptidoglikana odnosno spoljašnje membrane – </a:t>
            </a:r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Periplazmatski prostor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Periplazmatski prostor – hidrolitični enzimi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5334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Hemijska struktura lipopolisaharida</a:t>
            </a:r>
            <a:endParaRPr lang="en-US" sz="36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7452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5334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Hemijska struktura lipopolisaharida</a:t>
            </a:r>
            <a:endParaRPr lang="en-US" sz="36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0179" name="Picture 3" descr="Yu LPS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447800"/>
            <a:ext cx="7239000" cy="482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sl-SI" dirty="0"/>
              <a:t>	</a:t>
            </a:r>
            <a:r>
              <a:rPr lang="sl-SI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Endotoksin</a:t>
            </a:r>
            <a:endParaRPr lang="en-US" sz="32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97888" cy="4114800"/>
          </a:xfrm>
        </p:spPr>
        <p:txBody>
          <a:bodyPr/>
          <a:lstStyle/>
          <a:p>
            <a:r>
              <a:rPr lang="sl-SI" sz="2800" dirty="0"/>
              <a:t>Komponente ćelijskog zida Gram negativnih bakterija</a:t>
            </a:r>
          </a:p>
          <a:p>
            <a:r>
              <a:rPr lang="sl-SI" sz="2800" dirty="0"/>
              <a:t>Lipopolisaharid</a:t>
            </a:r>
          </a:p>
          <a:p>
            <a:r>
              <a:rPr lang="sl-SI" sz="2800" dirty="0"/>
              <a:t>Termostabilni</a:t>
            </a:r>
          </a:p>
          <a:p>
            <a:r>
              <a:rPr lang="sl-SI" sz="2800" dirty="0"/>
              <a:t>Nespecifično delovanje, pirogeni</a:t>
            </a:r>
            <a:endParaRPr lang="en-US" sz="2800" dirty="0"/>
          </a:p>
        </p:txBody>
      </p:sp>
      <p:pic>
        <p:nvPicPr>
          <p:cNvPr id="4" name="Picture 2" descr="YU Endotoksin piro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3276600"/>
            <a:ext cx="8024678" cy="28209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CS" dirty="0" smtClean="0"/>
              <a:t>U citoplazmi su smeštene jedrova regija sa hromozomom (nukleoid), plazmidi kao ekstrahromozomski genetski materijal, ribozomi, različite granule (inkluzije) kao i mezozomi.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21920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Građa bakterijske ćelije</a:t>
            </a:r>
            <a:endParaRPr lang="en-US" sz="36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8770" name="Picture 2" descr="Image result for bacterial chrom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07687" y="2335913"/>
            <a:ext cx="3047033" cy="4623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Bojenje po Gramu</a:t>
            </a:r>
            <a:endParaRPr lang="en-US" sz="36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534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Najvažnije bojenje u mikrobiologiji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Christian Gram 1884 </a:t>
            </a:r>
            <a:r>
              <a:rPr lang="sl-SI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godina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Složeno diferencijalno bojenje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802141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Bojenje po Gramu</a:t>
            </a:r>
            <a:endParaRPr lang="en-US" sz="36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4419600" cy="2590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sz="2400" dirty="0" smtClean="0"/>
              <a:t>U zavisnosti od građe ćelijskog zida nakon bojenja </a:t>
            </a: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primarnom plavom bojom – gencijana violet ili kristal violet </a:t>
            </a:r>
            <a:r>
              <a:rPr lang="sl-SI" sz="2400" dirty="0" smtClean="0"/>
              <a:t>u slučaju prisustva malog broja slojeva peptidoglikana alkohol ispere boju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Sekundarna crvena boja - karbol fuksin ili safranin </a:t>
            </a:r>
            <a:r>
              <a:rPr lang="sl-SI" sz="2400" dirty="0" smtClean="0"/>
              <a:t>oboji prethodno obezbojene bakterije  </a:t>
            </a:r>
            <a:endParaRPr lang="en-US" sz="2400" dirty="0" smtClean="0"/>
          </a:p>
        </p:txBody>
      </p:sp>
      <p:pic>
        <p:nvPicPr>
          <p:cNvPr id="5" name="Picture 4" descr="Gram bojen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796" y="457200"/>
            <a:ext cx="4037908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Mikroskopski izgled Gram </a:t>
            </a:r>
            <a:r>
              <a:rPr lang="sl-SI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pozitivnih </a:t>
            </a:r>
            <a:r>
              <a:rPr lang="sl-SI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Gram </a:t>
            </a:r>
            <a:r>
              <a:rPr lang="sl-SI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negativnih bakterija</a:t>
            </a:r>
            <a:endParaRPr lang="en-US" sz="32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6434" name="Picture 2" descr="https://encrypted-tbn2.gstatic.com/images?q=tbn:ANd9GcS4BGSfwuDAOnQmnZahqZqEOl1Npu1pLHVpF38aAalwnW02FsdW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5562600" cy="3668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Karakteristike  ćelijskog zida</a:t>
            </a:r>
            <a:r>
              <a:rPr lang="en-US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pozitivn</a:t>
            </a:r>
            <a:r>
              <a:rPr lang="sr-Latn-RS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negativnih bakterija</a:t>
            </a:r>
            <a:r>
              <a:rPr lang="sl-SI" sz="2800" b="1" dirty="0" smtClean="0">
                <a:solidFill>
                  <a:srgbClr val="FFCDDE"/>
                </a:solidFill>
              </a:rPr>
              <a:t/>
            </a:r>
            <a:br>
              <a:rPr lang="sl-SI" sz="2800" b="1" dirty="0" smtClean="0">
                <a:solidFill>
                  <a:srgbClr val="FFCDDE"/>
                </a:solidFill>
              </a:rPr>
            </a:br>
            <a:endParaRPr lang="en-US" sz="2800" b="1" dirty="0" smtClean="0">
              <a:solidFill>
                <a:srgbClr val="FFCDDE"/>
              </a:solidFill>
            </a:endParaRPr>
          </a:p>
        </p:txBody>
      </p:sp>
      <p:graphicFrame>
        <p:nvGraphicFramePr>
          <p:cNvPr id="144387" name="Group 3"/>
          <p:cNvGraphicFramePr>
            <a:graphicFrameLocks noGrp="1"/>
          </p:cNvGraphicFramePr>
          <p:nvPr>
            <p:ph type="tbl" idx="1"/>
          </p:nvPr>
        </p:nvGraphicFramePr>
        <p:xfrm>
          <a:off x="381000" y="1447800"/>
          <a:ext cx="8458200" cy="4327845"/>
        </p:xfrm>
        <a:graphic>
          <a:graphicData uri="http://schemas.openxmlformats.org/drawingml/2006/table">
            <a:tbl>
              <a:tblPr/>
              <a:tblGrid>
                <a:gridCol w="3276600"/>
                <a:gridCol w="2895600"/>
                <a:gridCol w="2286000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Debljina zida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Debeo 20 - 80 nm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Tanak 5 - 15 nm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Broj strukturnih komponenti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peptidoglikan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 peptidoglikan i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spoljašnju memb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Sadržaj peptidoglikana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&gt;50%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10 - 20%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Teihoična kiselina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Lipidi i lipoproteini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 – 3 %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58 %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Proteini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0 %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9 %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Lipopolisaharidi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0 %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13 %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Penicilin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Osetljivi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Otporni – ima izuzetaka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Lizozim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Osetljivi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Otporni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Karakteristike  ćelijskog zida</a:t>
            </a:r>
            <a:r>
              <a:rPr lang="en-US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pozitivn</a:t>
            </a:r>
            <a:r>
              <a:rPr lang="sr-Latn-RS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 negativnih bakterija</a:t>
            </a:r>
            <a:r>
              <a:rPr lang="sl-SI" sz="2800" b="1" dirty="0" smtClean="0">
                <a:solidFill>
                  <a:srgbClr val="FFCDDE"/>
                </a:solidFill>
              </a:rPr>
              <a:t/>
            </a:r>
            <a:br>
              <a:rPr lang="sl-SI" sz="2800" b="1" dirty="0" smtClean="0">
                <a:solidFill>
                  <a:srgbClr val="FFCDDE"/>
                </a:solidFill>
              </a:rPr>
            </a:br>
            <a:endParaRPr lang="en-US" sz="2800" b="1" dirty="0" smtClean="0">
              <a:solidFill>
                <a:srgbClr val="FFCDDE"/>
              </a:solidFill>
            </a:endParaRPr>
          </a:p>
        </p:txBody>
      </p:sp>
      <p:pic>
        <p:nvPicPr>
          <p:cNvPr id="290818" name="Picture 2" descr="Image result for bacterial cell 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71713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346075"/>
            <a:ext cx="5976937" cy="714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Atipični ćelijski zid                               </a:t>
            </a:r>
            <a:endParaRPr lang="en-US" sz="32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Mycobacteriaceae</a:t>
            </a:r>
            <a:r>
              <a:rPr lang="sl-SI" dirty="0" smtClean="0"/>
              <a:t> – debeo kao i kod Gram pozitivnih, 60 % lipidi, voštane konzistencije, mikolična kiselina, teško primaju boju, bojenje po Zeihl Neelson-u – bojenje za acido rezistentne mikroorganizme  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Mollicutes</a:t>
            </a:r>
            <a:r>
              <a:rPr lang="sl-SI" dirty="0" smtClean="0"/>
              <a:t> – nemaju ćelijski zid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 smtClean="0"/>
              <a:t>U citoplazmatskoj membrani steroli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Arcaebacteria</a:t>
            </a:r>
            <a:r>
              <a:rPr lang="sl-SI" sz="2800" b="1" dirty="0" smtClean="0"/>
              <a:t> </a:t>
            </a:r>
            <a:r>
              <a:rPr lang="sl-SI" dirty="0" smtClean="0"/>
              <a:t>– pseudomurein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93038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oblici bakterija</a:t>
            </a:r>
            <a:r>
              <a:rPr lang="sl-SI" sz="3600" dirty="0">
                <a:solidFill>
                  <a:srgbClr val="FF0066"/>
                </a:solidFill>
              </a:rPr>
              <a:t/>
            </a:r>
            <a:br>
              <a:rPr lang="sl-SI" sz="3600" dirty="0">
                <a:solidFill>
                  <a:srgbClr val="FF0066"/>
                </a:solidFill>
              </a:rPr>
            </a:br>
            <a:r>
              <a:rPr lang="sl-SI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ime po Lister-ovom intstitutu gde su otkriveni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74088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Nastaju usled dejstva sredstava koja razlažu ćelijski zid lizozim ili sprečavaju njegovu sintezu – penicilin, vankomicin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Nepravilni oblici koji su zadržali osnovne funkcije ćelije uključujući i deobu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Izuzetno osetljive na osmotske uslove sredine 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b="1" dirty="0" smtClean="0">
                <a:solidFill>
                  <a:srgbClr val="FFCDDE"/>
                </a:solidFill>
              </a:rPr>
              <a:t>Protoplasti</a:t>
            </a:r>
            <a:r>
              <a:rPr lang="sl-SI" sz="2800" b="1" dirty="0" smtClean="0">
                <a:solidFill>
                  <a:srgbClr val="FFFF66"/>
                </a:solidFill>
              </a:rPr>
              <a:t> </a:t>
            </a:r>
            <a:r>
              <a:rPr lang="sl-SI" sz="2800" dirty="0" smtClean="0"/>
              <a:t>– Gram pozitivne bakterije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b="1" dirty="0" smtClean="0">
                <a:solidFill>
                  <a:srgbClr val="FFCDDE"/>
                </a:solidFill>
              </a:rPr>
              <a:t>Sferoplasti</a:t>
            </a:r>
            <a:r>
              <a:rPr lang="sl-SI" sz="2800" dirty="0" smtClean="0"/>
              <a:t> -  Gram negativne bakterije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U određenim uslovima mogu ponovo sintetisati ćelijski zid i povratiti normalnu strukturu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Citoplazmatska membrana</a:t>
            </a:r>
            <a:endParaRPr lang="en-US" sz="32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45488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800" dirty="0" smtClean="0"/>
              <a:t>Tanka membrana debljine 8 nm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Fosfolipidi</a:t>
            </a:r>
            <a:r>
              <a:rPr lang="sl-SI" sz="2800" dirty="0" smtClean="0">
                <a:solidFill>
                  <a:srgbClr val="FFFF66"/>
                </a:solidFill>
              </a:rPr>
              <a:t> </a:t>
            </a:r>
            <a:r>
              <a:rPr lang="sl-SI" sz="2800" dirty="0" smtClean="0"/>
              <a:t>– dva sloja – 40 %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Proteini</a:t>
            </a:r>
            <a:r>
              <a:rPr lang="sl-SI" sz="2800" dirty="0" smtClean="0">
                <a:solidFill>
                  <a:srgbClr val="FFFF66"/>
                </a:solidFill>
              </a:rPr>
              <a:t> </a:t>
            </a:r>
            <a:r>
              <a:rPr lang="sl-SI" sz="2800" dirty="0" smtClean="0"/>
              <a:t>– 60 %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/>
              <a:t>Integralni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/>
              <a:t>Periferni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dirty="0" smtClean="0"/>
              <a:t>Nema sterola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/>
              <a:t>Izuzetak Mycoplasma spp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dirty="0" smtClean="0"/>
              <a:t>Funkcije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/>
              <a:t>Selektivna barijera- Transport hranljivih materija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/>
              <a:t>Respiracija, transport elektrona i stvaranje energije oksidativnom fosforilacijom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dirty="0" smtClean="0"/>
              <a:t>Uloga u sintezi ćelijskog zida i replikaciji DNK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Yu citoplazmaticna membrana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600200"/>
            <a:ext cx="68580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 dirty="0">
                <a:solidFill>
                  <a:srgbClr val="FF0066"/>
                </a:solidFill>
              </a:rPr>
              <a:t>	</a:t>
            </a:r>
            <a:r>
              <a:rPr lang="sl-SI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Mezozomi</a:t>
            </a:r>
            <a:endParaRPr lang="en-US" sz="32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26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Invaginacije citoplazmatske membrane koje</a:t>
            </a:r>
            <a:r>
              <a:rPr lang="en-US" sz="2800" dirty="0" smtClean="0"/>
              <a:t> se</a:t>
            </a:r>
            <a:r>
              <a:rPr lang="sl-SI" sz="2800" dirty="0" smtClean="0"/>
              <a:t>  uočavaju u tankim rezovima pre svega kod Gram pozitivnih bakterija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Nije dokazana njihova specifična biohemijska ili fiziološka funkcija  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Uloga ?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Deoba ćelije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sl-SI" sz="2400" dirty="0" smtClean="0"/>
              <a:t>Mitohondrije prokariota</a:t>
            </a:r>
            <a:r>
              <a:rPr lang="en-US" sz="2400" dirty="0" smtClean="0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Greške ili artefakti prilikom pravljenja preparata za elektronsku mikroskopiju</a:t>
            </a:r>
          </a:p>
          <a:p>
            <a:pPr lvl="1" eaLnBrk="1" hangingPunct="1">
              <a:lnSpc>
                <a:spcPct val="90000"/>
              </a:lnSpc>
            </a:pPr>
            <a:endParaRPr lang="sl-S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CS" dirty="0" smtClean="0"/>
              <a:t>Neke vrste bakterija  poseduju organele za kretanje (flagele) ili dugačke produžetke za adherenciju za određenu površinu (fimbrije).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121920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FF9999"/>
                </a:solidFill>
              </a:rPr>
              <a:t>Građa bakterijske ćelije</a:t>
            </a:r>
            <a:endParaRPr lang="en-US" sz="3600" dirty="0">
              <a:solidFill>
                <a:srgbClr val="FF9999"/>
              </a:solidFill>
            </a:endParaRPr>
          </a:p>
        </p:txBody>
      </p:sp>
      <p:pic>
        <p:nvPicPr>
          <p:cNvPr id="122884" name="Picture 4" descr="Image result for bacterial flagella fimbri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5000625" cy="3448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3600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l-SI" sz="36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Citoplazma</a:t>
            </a:r>
            <a:endParaRPr lang="en-US" sz="36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17713"/>
            <a:ext cx="4459288" cy="4114800"/>
          </a:xfrm>
        </p:spPr>
        <p:txBody>
          <a:bodyPr/>
          <a:lstStyle/>
          <a:p>
            <a:pPr eaLnBrk="1" hangingPunct="1"/>
            <a:r>
              <a:rPr lang="sl-SI" sz="2800" dirty="0" smtClean="0"/>
              <a:t>Supstanca unutar citoplazmatske membrane</a:t>
            </a:r>
          </a:p>
          <a:p>
            <a:pPr lvl="1" eaLnBrk="1" hangingPunct="1"/>
            <a:r>
              <a:rPr lang="sl-SI" sz="2400" dirty="0" smtClean="0"/>
              <a:t>80 % voda</a:t>
            </a:r>
          </a:p>
          <a:p>
            <a:pPr lvl="1" eaLnBrk="1" hangingPunct="1"/>
            <a:r>
              <a:rPr lang="sl-SI" sz="2400" dirty="0" smtClean="0"/>
              <a:t>Proteini</a:t>
            </a:r>
          </a:p>
          <a:p>
            <a:pPr lvl="1" eaLnBrk="1" hangingPunct="1"/>
            <a:r>
              <a:rPr lang="sl-SI" sz="2400" dirty="0" smtClean="0"/>
              <a:t>Ugljeni hidrati</a:t>
            </a:r>
          </a:p>
          <a:p>
            <a:pPr lvl="1" eaLnBrk="1" hangingPunct="1"/>
            <a:r>
              <a:rPr lang="sl-SI" sz="2400" dirty="0" smtClean="0"/>
              <a:t>Lipidi</a:t>
            </a:r>
          </a:p>
          <a:p>
            <a:pPr lvl="1" eaLnBrk="1" hangingPunct="1"/>
            <a:r>
              <a:rPr lang="sl-SI" sz="2400" dirty="0" smtClean="0"/>
              <a:t>Neorganski joni</a:t>
            </a:r>
          </a:p>
          <a:p>
            <a:pPr eaLnBrk="1" hangingPunct="1"/>
            <a:r>
              <a:rPr lang="sl-SI" sz="2800" dirty="0" smtClean="0"/>
              <a:t>Odsustvo citoskeleta</a:t>
            </a:r>
            <a:endParaRPr lang="en-US" sz="2800" dirty="0" smtClean="0"/>
          </a:p>
        </p:txBody>
      </p:sp>
      <p:pic>
        <p:nvPicPr>
          <p:cNvPr id="59396" name="Picture 4" descr="Prokariotska celija-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990600"/>
            <a:ext cx="3881438" cy="31416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05775" cy="10048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Jedarna regija - nukleoid</a:t>
            </a:r>
            <a:endParaRPr lang="en-US" sz="36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97888" cy="4227513"/>
          </a:xfrm>
        </p:spPr>
        <p:txBody>
          <a:bodyPr/>
          <a:lstStyle/>
          <a:p>
            <a:pPr eaLnBrk="1" hangingPunct="1"/>
            <a:r>
              <a:rPr lang="sl-SI" sz="2800" dirty="0" smtClean="0"/>
              <a:t>Odsustvo jedarne membrane i mitotičkog aparata</a:t>
            </a:r>
          </a:p>
          <a:p>
            <a:pPr eaLnBrk="1" hangingPunct="1"/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Nukleoid</a:t>
            </a:r>
            <a:r>
              <a:rPr lang="sl-SI" sz="2800" dirty="0" smtClean="0"/>
              <a:t> – jedan hromozom dugački cirkularni molekul DNK</a:t>
            </a:r>
          </a:p>
          <a:p>
            <a:pPr eaLnBrk="1" hangingPunct="1"/>
            <a:r>
              <a:rPr lang="sl-SI" sz="2800" dirty="0" smtClean="0"/>
              <a:t>Hromozom vezan za plazma membranu</a:t>
            </a:r>
          </a:p>
          <a:p>
            <a:pPr eaLnBrk="1" hangingPunct="1"/>
            <a:r>
              <a:rPr lang="sl-SI" sz="2800" dirty="0" smtClean="0"/>
              <a:t>Zauzima i preko 20 % intracelularne zapremine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733800"/>
            <a:ext cx="4267200" cy="276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4648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sz="2800" dirty="0" smtClean="0">
                <a:solidFill>
                  <a:srgbClr val="CC3300"/>
                </a:solidFill>
              </a:rPr>
              <a:t>		</a:t>
            </a:r>
            <a:r>
              <a:rPr lang="sl-SI" sz="3200" b="1" dirty="0" smtClean="0">
                <a:solidFill>
                  <a:srgbClr val="FF7C80"/>
                </a:solidFill>
              </a:rPr>
              <a:t>Plazmidi</a:t>
            </a:r>
            <a:endParaRPr lang="sl-SI" sz="3200" b="1" dirty="0" smtClean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sl-SI" dirty="0" smtClean="0">
              <a:solidFill>
                <a:srgbClr val="00FFFF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dirty="0" smtClean="0"/>
              <a:t>Ekstrahromozomski samoreplikujući materijal koji nije od vitalnog značaja za ćeliju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sz="2800" dirty="0" smtClean="0"/>
              <a:t>Epizom – plazmid koji nije samostalan u citoplazmi nego je ugrađen u hromozom 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l-SI" sz="2800" dirty="0" smtClean="0"/>
              <a:t>   </a:t>
            </a:r>
            <a:endParaRPr lang="en-US" sz="2800" dirty="0" smtClean="0"/>
          </a:p>
        </p:txBody>
      </p:sp>
      <p:pic>
        <p:nvPicPr>
          <p:cNvPr id="53251" name="Picture 3" descr="superc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144963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Organele</a:t>
            </a:r>
            <a:endParaRPr lang="en-US" sz="32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3733800" cy="2401887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Ribozomi </a:t>
            </a:r>
            <a:r>
              <a:rPr lang="sl-SI" sz="2800" dirty="0" smtClean="0"/>
              <a:t>– sinteza proteina</a:t>
            </a:r>
          </a:p>
          <a:p>
            <a:pPr lvl="1" eaLnBrk="1" hangingPunct="1"/>
            <a:r>
              <a:rPr lang="sl-SI" dirty="0" smtClean="0"/>
              <a:t>70 S – dve subjedinice 50 S i 30 S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9472" y="533400"/>
            <a:ext cx="5420654" cy="135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YU T+T prokariote"/>
          <p:cNvPicPr>
            <a:picLocks noChangeAspect="1" noChangeArrowheads="1"/>
          </p:cNvPicPr>
          <p:nvPr/>
        </p:nvPicPr>
        <p:blipFill>
          <a:blip r:embed="rId4" cstate="print">
            <a:lum bright="6000" contrast="8000"/>
          </a:blip>
          <a:srcRect/>
          <a:stretch>
            <a:fillRect/>
          </a:stretch>
        </p:blipFill>
        <p:spPr bwMode="auto">
          <a:xfrm>
            <a:off x="3962400" y="2209800"/>
            <a:ext cx="4737644" cy="41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s://digital.wwnorton.com/ebooks/epub/microbio4/OEBPS/images/sfmb4e_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8623852" cy="396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sz="36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Organele</a:t>
            </a:r>
            <a:endParaRPr lang="en-US" sz="36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74088" cy="2209800"/>
          </a:xfrm>
        </p:spPr>
        <p:txBody>
          <a:bodyPr/>
          <a:lstStyle/>
          <a:p>
            <a:pPr eaLnBrk="1" hangingPunct="1"/>
            <a:r>
              <a:rPr lang="sl-SI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Inkluzije</a:t>
            </a:r>
            <a:r>
              <a:rPr lang="sl-SI" sz="2800" b="1" dirty="0" smtClean="0">
                <a:solidFill>
                  <a:srgbClr val="FFFF66"/>
                </a:solidFill>
              </a:rPr>
              <a:t> </a:t>
            </a:r>
            <a:r>
              <a:rPr lang="sl-SI" sz="2800" dirty="0" smtClean="0"/>
              <a:t>– rezervne materije, nisu prisutne kod svih vrsta</a:t>
            </a:r>
          </a:p>
          <a:p>
            <a:pPr lvl="1" eaLnBrk="1" hangingPunct="1"/>
            <a:r>
              <a:rPr lang="sl-SI" sz="2400" dirty="0" smtClean="0"/>
              <a:t>Metahromatske granule – neorganski fosfat</a:t>
            </a:r>
          </a:p>
          <a:p>
            <a:pPr lvl="1" eaLnBrk="1" hangingPunct="1"/>
            <a:r>
              <a:rPr lang="sl-SI" sz="2400" dirty="0" smtClean="0"/>
              <a:t>Inkuzije sa glikogenom, skrobom, lipidima, sumporom</a:t>
            </a:r>
            <a:endParaRPr lang="en-US" sz="2400" dirty="0" smtClean="0"/>
          </a:p>
        </p:txBody>
      </p:sp>
      <p:pic>
        <p:nvPicPr>
          <p:cNvPr id="70658" name="Picture 2" descr="http://www.visualphotos.com/photo/1x7466921/ultrathin_section_of_nocardia_asteroides_92_cells_displaying_a_pleomorphic_cell_containing_metachro_BG6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971800"/>
            <a:ext cx="2524125" cy="3147591"/>
          </a:xfrm>
          <a:prstGeom prst="rect">
            <a:avLst/>
          </a:prstGeom>
          <a:noFill/>
        </p:spPr>
      </p:pic>
      <p:pic>
        <p:nvPicPr>
          <p:cNvPr id="70660" name="Picture 4" descr="http://academic.pgcc.edu/%7Ekroberts/Lecture/Chapter%203/03-21_SulfurGlobules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895600"/>
            <a:ext cx="3686175" cy="3212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sl-SI" sz="3600" b="1" dirty="0" smtClean="0">
                <a:solidFill>
                  <a:srgbClr val="FFCDDE"/>
                </a:solidFill>
                <a:latin typeface="+mn-lt"/>
              </a:rPr>
              <a:t>Morfologija i građa </a:t>
            </a:r>
            <a:br>
              <a:rPr lang="sl-SI" sz="3600" b="1" dirty="0" smtClean="0">
                <a:solidFill>
                  <a:srgbClr val="FFCDDE"/>
                </a:solidFill>
                <a:latin typeface="+mn-lt"/>
              </a:rPr>
            </a:br>
            <a:r>
              <a:rPr lang="sl-SI" sz="3600" b="1" dirty="0" smtClean="0">
                <a:solidFill>
                  <a:srgbClr val="FFCDDE"/>
                </a:solidFill>
                <a:latin typeface="+mn-lt"/>
              </a:rPr>
              <a:t>gljivica - Fungi</a:t>
            </a:r>
            <a:endParaRPr lang="en-US" sz="3600" b="1" dirty="0" smtClean="0">
              <a:solidFill>
                <a:srgbClr val="FFCDDE"/>
              </a:solidFill>
              <a:latin typeface="+mn-lt"/>
            </a:endParaRPr>
          </a:p>
        </p:txBody>
      </p:sp>
      <p:pic>
        <p:nvPicPr>
          <p:cNvPr id="13315" name="Picture 4" descr="Mold on Chee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40386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M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90800"/>
            <a:ext cx="21097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4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17713"/>
            <a:ext cx="8574088" cy="4114800"/>
          </a:xfrm>
        </p:spPr>
        <p:txBody>
          <a:bodyPr/>
          <a:lstStyle/>
          <a:p>
            <a:r>
              <a:rPr lang="sl-SI" sz="2800" dirty="0" smtClean="0">
                <a:latin typeface="+mn-lt"/>
              </a:rPr>
              <a:t>Eukariotski ogranizmi</a:t>
            </a:r>
          </a:p>
          <a:p>
            <a:r>
              <a:rPr lang="sl-SI" sz="2800" dirty="0" smtClean="0">
                <a:latin typeface="+mn-lt"/>
              </a:rPr>
              <a:t>Spadaju u kraljevstvo Fungi</a:t>
            </a:r>
          </a:p>
          <a:p>
            <a:r>
              <a:rPr lang="sl-SI" sz="2800" dirty="0" smtClean="0">
                <a:latin typeface="+mn-lt"/>
              </a:rPr>
              <a:t>Nemaju sposobnost fotosinteze</a:t>
            </a:r>
            <a:endParaRPr lang="en-US" sz="2800" dirty="0" smtClean="0">
              <a:latin typeface="+mn-lt"/>
            </a:endParaRPr>
          </a:p>
          <a:p>
            <a:r>
              <a:rPr lang="sl-SI" sz="2800" dirty="0" smtClean="0">
                <a:latin typeface="+mn-lt"/>
              </a:rPr>
              <a:t>Heterotrofni način ishrane</a:t>
            </a:r>
          </a:p>
          <a:p>
            <a:r>
              <a:rPr lang="sl-SI" sz="2800" dirty="0" smtClean="0">
                <a:latin typeface="+mn-lt"/>
              </a:rPr>
              <a:t>Višećelijska ogranizacija</a:t>
            </a:r>
          </a:p>
          <a:p>
            <a:r>
              <a:rPr lang="sl-SI" sz="2800" dirty="0" smtClean="0">
                <a:latin typeface="+mn-lt"/>
              </a:rPr>
              <a:t>Prisustvo hitina u ćelijskom zidu kod većine vrsta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229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200" b="1" dirty="0" smtClean="0">
                <a:solidFill>
                  <a:srgbClr val="FFCDDE"/>
                </a:solidFill>
                <a:latin typeface="+mn-lt"/>
              </a:rPr>
              <a:t>Osnovne karakteristike</a:t>
            </a:r>
            <a:endParaRPr lang="en-US" sz="3200" b="1" dirty="0" smtClean="0">
              <a:solidFill>
                <a:srgbClr val="FFCDD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7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791200" cy="590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49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hi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33400"/>
            <a:ext cx="57864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crayfish 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267200"/>
            <a:ext cx="3276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spidershr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00" y="4083050"/>
            <a:ext cx="25701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2800" dirty="0">
                <a:latin typeface="+mn-lt"/>
              </a:rPr>
              <a:t>Ćelijski zid sadrži hitin</a:t>
            </a:r>
            <a:r>
              <a:rPr lang="sr-Latn-CS" sz="2800" b="1" dirty="0">
                <a:latin typeface="+mn-lt"/>
              </a:rPr>
              <a:t> </a:t>
            </a:r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0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228600"/>
            <a:ext cx="7010400" cy="9144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Građa bakterijske ćelije</a:t>
            </a:r>
            <a:endParaRPr lang="en-US" sz="40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YU bakterija shema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762000" y="1295400"/>
            <a:ext cx="7081837" cy="4979969"/>
          </a:xfrm>
          <a:prstGeom prst="rect">
            <a:avLst/>
          </a:prstGeom>
          <a:noFill/>
          <a:ln w="6350" cap="rnd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93038" cy="1004888"/>
          </a:xfrm>
        </p:spPr>
        <p:txBody>
          <a:bodyPr/>
          <a:lstStyle/>
          <a:p>
            <a:pPr>
              <a:defRPr/>
            </a:pPr>
            <a:r>
              <a:rPr lang="sl-SI" dirty="0" smtClean="0">
                <a:solidFill>
                  <a:srgbClr val="FFCDDE"/>
                </a:solidFill>
                <a:latin typeface="+mn-lt"/>
              </a:rPr>
              <a:t>	</a:t>
            </a:r>
            <a:r>
              <a:rPr lang="sl-SI" sz="3200" b="1" dirty="0" smtClean="0">
                <a:solidFill>
                  <a:srgbClr val="FFCDDE"/>
                </a:solidFill>
                <a:latin typeface="+mn-lt"/>
              </a:rPr>
              <a:t>Životni ciklus gljivica</a:t>
            </a:r>
            <a:endParaRPr lang="en-US" sz="3200" b="1" dirty="0" smtClean="0">
              <a:solidFill>
                <a:srgbClr val="FFCDDE"/>
              </a:solidFill>
              <a:latin typeface="+mn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800" dirty="0" smtClean="0">
                <a:latin typeface="+mn-lt"/>
              </a:rPr>
              <a:t>Dve faze – faza rasta i faza razmnožavanja</a:t>
            </a:r>
          </a:p>
          <a:p>
            <a:pPr>
              <a:lnSpc>
                <a:spcPct val="90000"/>
              </a:lnSpc>
            </a:pPr>
            <a:r>
              <a:rPr lang="sl-SI" sz="2800" dirty="0" smtClean="0">
                <a:latin typeface="+mn-lt"/>
              </a:rPr>
              <a:t>Ćelije tela gljivice – some u fazi rasta stvaraju enzime koji ekstracelularno razgrađuju hranljive materije koje potom absorbuju</a:t>
            </a:r>
          </a:p>
          <a:p>
            <a:pPr>
              <a:lnSpc>
                <a:spcPct val="90000"/>
              </a:lnSpc>
            </a:pPr>
            <a:r>
              <a:rPr lang="sl-SI" sz="2800" dirty="0" smtClean="0">
                <a:latin typeface="+mn-lt"/>
              </a:rPr>
              <a:t>Nakon završetka rasta nastupa razmnožavanje kada se stvaraju spore ili druge specijalizovane strukture  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sz="2800" dirty="0" smtClean="0">
              <a:latin typeface="+mn-lt"/>
            </a:endParaRPr>
          </a:p>
        </p:txBody>
      </p:sp>
      <p:pic>
        <p:nvPicPr>
          <p:cNvPr id="19460" name="Picture 4" descr="Apikalni rast hif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4876800"/>
            <a:ext cx="6705600" cy="1293813"/>
          </a:xfrm>
          <a:noFill/>
        </p:spPr>
      </p:pic>
    </p:spTree>
    <p:extLst>
      <p:ext uri="{BB962C8B-B14F-4D97-AF65-F5344CB8AC3E}">
        <p14:creationId xmlns:p14="http://schemas.microsoft.com/office/powerpoint/2010/main" val="9658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4648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dirty="0" smtClean="0">
                <a:solidFill>
                  <a:srgbClr val="FFFFCC"/>
                </a:solidFill>
                <a:latin typeface="+mn-lt"/>
              </a:rPr>
              <a:t>	</a:t>
            </a:r>
            <a:r>
              <a:rPr lang="sl-SI" sz="3600" b="1" dirty="0" smtClean="0">
                <a:solidFill>
                  <a:srgbClr val="FFCDDE"/>
                </a:solidFill>
                <a:latin typeface="+mn-lt"/>
              </a:rPr>
              <a:t>Tipovi some</a:t>
            </a:r>
            <a:r>
              <a:rPr lang="sl-SI" dirty="0" smtClean="0">
                <a:solidFill>
                  <a:srgbClr val="FFFFCC"/>
                </a:solidFill>
                <a:latin typeface="+mn-lt"/>
              </a:rPr>
              <a:t/>
            </a:r>
            <a:br>
              <a:rPr lang="sl-SI" dirty="0" smtClean="0">
                <a:solidFill>
                  <a:srgbClr val="FFFFCC"/>
                </a:solidFill>
                <a:latin typeface="+mn-lt"/>
              </a:rPr>
            </a:br>
            <a:endParaRPr lang="en-US" sz="2800" dirty="0" smtClean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17713"/>
            <a:ext cx="79248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Tri različita tipa</a:t>
            </a:r>
          </a:p>
          <a:p>
            <a:pPr>
              <a:lnSpc>
                <a:spcPct val="80000"/>
              </a:lnSpc>
            </a:pPr>
            <a:r>
              <a:rPr lang="sl-SI" sz="2800" dirty="0" smtClean="0">
                <a:solidFill>
                  <a:srgbClr val="FFCDDE"/>
                </a:solidFill>
                <a:latin typeface="+mn-lt"/>
              </a:rPr>
              <a:t>Plazmodijum</a:t>
            </a: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 – višejedarni oblik unutar ćelije domaćina</a:t>
            </a:r>
          </a:p>
          <a:p>
            <a:pPr>
              <a:lnSpc>
                <a:spcPct val="80000"/>
              </a:lnSpc>
            </a:pP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Većina gljivica se razmnožava izvan ćelije domaćina a u zavisnosti</a:t>
            </a:r>
            <a:r>
              <a:rPr lang="en-GB" sz="2800" dirty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hr-HR" sz="2800" dirty="0" smtClean="0">
                <a:solidFill>
                  <a:srgbClr val="FFFFCC"/>
                </a:solidFill>
                <a:latin typeface="+mn-lt"/>
              </a:rPr>
              <a:t>od razdvajanja nakon deobe </a:t>
            </a: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novonastalih ćelija postoji </a:t>
            </a:r>
            <a:r>
              <a:rPr lang="sl-SI" sz="2800" dirty="0" smtClean="0">
                <a:solidFill>
                  <a:srgbClr val="FFCDDE"/>
                </a:solidFill>
                <a:latin typeface="+mn-lt"/>
              </a:rPr>
              <a:t>jednoćelijski i višećelijski oblik</a:t>
            </a:r>
          </a:p>
          <a:p>
            <a:pPr>
              <a:lnSpc>
                <a:spcPct val="80000"/>
              </a:lnSpc>
            </a:pP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Kod višećelijskog oblika stvaraju se izduženi razgranati filamenti –</a:t>
            </a:r>
            <a:r>
              <a:rPr lang="sl-SI" sz="2800" dirty="0" smtClean="0">
                <a:solidFill>
                  <a:srgbClr val="FFCDDE"/>
                </a:solidFill>
                <a:latin typeface="+mn-lt"/>
              </a:rPr>
              <a:t> hife</a:t>
            </a:r>
          </a:p>
          <a:p>
            <a:pPr>
              <a:lnSpc>
                <a:spcPct val="80000"/>
              </a:lnSpc>
            </a:pP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Hife formiraju zamršeno klupko – </a:t>
            </a:r>
            <a:r>
              <a:rPr lang="sl-SI" sz="2800" dirty="0" smtClean="0">
                <a:solidFill>
                  <a:srgbClr val="FFCDDE"/>
                </a:solidFill>
                <a:latin typeface="+mn-lt"/>
              </a:rPr>
              <a:t>micelijum</a:t>
            </a:r>
          </a:p>
        </p:txBody>
      </p:sp>
      <p:pic>
        <p:nvPicPr>
          <p:cNvPr id="20484" name="Picture 4" descr="ye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304800"/>
            <a:ext cx="1981200" cy="1782763"/>
          </a:xfrm>
          <a:noFill/>
        </p:spPr>
      </p:pic>
    </p:spTree>
    <p:extLst>
      <p:ext uri="{BB962C8B-B14F-4D97-AF65-F5344CB8AC3E}">
        <p14:creationId xmlns:p14="http://schemas.microsoft.com/office/powerpoint/2010/main" val="24845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334000" cy="1143000"/>
          </a:xfrm>
        </p:spPr>
        <p:txBody>
          <a:bodyPr/>
          <a:lstStyle/>
          <a:p>
            <a:pPr>
              <a:defRPr/>
            </a:pPr>
            <a:r>
              <a:rPr lang="sl-SI" b="1" dirty="0" smtClean="0">
                <a:solidFill>
                  <a:srgbClr val="FFFFCC"/>
                </a:solidFill>
                <a:latin typeface="+mn-lt"/>
              </a:rPr>
              <a:t>	</a:t>
            </a:r>
            <a:r>
              <a:rPr lang="sl-SI" sz="3200" b="1" dirty="0" smtClean="0">
                <a:solidFill>
                  <a:srgbClr val="FFCDDE"/>
                </a:solidFill>
                <a:latin typeface="+mn-lt"/>
              </a:rPr>
              <a:t>Kvasci i</a:t>
            </a:r>
            <a:r>
              <a:rPr lang="en-GB" sz="3200" b="1" dirty="0" smtClean="0">
                <a:solidFill>
                  <a:srgbClr val="FFCDDE"/>
                </a:solidFill>
                <a:latin typeface="+mn-lt"/>
              </a:rPr>
              <a:t> </a:t>
            </a:r>
            <a:r>
              <a:rPr lang="sl-SI" sz="3200" b="1" dirty="0" smtClean="0">
                <a:solidFill>
                  <a:srgbClr val="FFCDDE"/>
                </a:solidFill>
                <a:latin typeface="+mn-lt"/>
              </a:rPr>
              <a:t>plesni</a:t>
            </a:r>
            <a:endParaRPr lang="en-US" sz="3200" b="1" dirty="0" smtClean="0">
              <a:solidFill>
                <a:srgbClr val="FFCDDE"/>
              </a:solidFill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8077200" cy="4114800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FF99"/>
                </a:solidFill>
                <a:latin typeface="+mn-lt"/>
              </a:rPr>
              <a:t>Kvasci</a:t>
            </a: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 - jednoćelijski oblici gljivica ovalnog, sferičnog ili izduženog oblika, veličine 3-5 </a:t>
            </a:r>
            <a:r>
              <a:rPr lang="sl-SI" sz="2800" dirty="0" smtClean="0">
                <a:solidFill>
                  <a:srgbClr val="FFFFCC"/>
                </a:solidFill>
                <a:latin typeface="Symbol" pitchFamily="18" charset="2"/>
              </a:rPr>
              <a:t>m</a:t>
            </a: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m, koji se razmnožavaju uglavnom binarnom deobom ili pupljenjem</a:t>
            </a:r>
          </a:p>
          <a:p>
            <a:r>
              <a:rPr lang="sl-SI" sz="2800" dirty="0" smtClean="0">
                <a:solidFill>
                  <a:srgbClr val="FFFF99"/>
                </a:solidFill>
                <a:latin typeface="+mn-lt"/>
              </a:rPr>
              <a:t>Plesni</a:t>
            </a: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 su filamentozni višečelijski oblici gljivica u obliku hifa čiji je prečnik od 2 do 10 </a:t>
            </a:r>
            <a:r>
              <a:rPr lang="sl-SI" sz="2800" dirty="0" smtClean="0">
                <a:solidFill>
                  <a:srgbClr val="FFFFCC"/>
                </a:solidFill>
                <a:latin typeface="Symbol" pitchFamily="18" charset="2"/>
              </a:rPr>
              <a:t>m</a:t>
            </a: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m</a:t>
            </a:r>
            <a:endParaRPr lang="en-GB" sz="2800" dirty="0" smtClean="0">
              <a:solidFill>
                <a:srgbClr val="FFFFCC"/>
              </a:solidFill>
              <a:latin typeface="+mn-lt"/>
            </a:endParaRPr>
          </a:p>
          <a:p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Gljivice mogu da rastu u formi kvasaca, formi plesni ili i u jednoj i u drugoj formi – dimorfizam</a:t>
            </a:r>
          </a:p>
        </p:txBody>
      </p:sp>
      <p:pic>
        <p:nvPicPr>
          <p:cNvPr id="21508" name="Picture 4" descr="yeast - bud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28600"/>
            <a:ext cx="2514600" cy="1976438"/>
          </a:xfrm>
          <a:noFill/>
        </p:spPr>
      </p:pic>
    </p:spTree>
    <p:extLst>
      <p:ext uri="{BB962C8B-B14F-4D97-AF65-F5344CB8AC3E}">
        <p14:creationId xmlns:p14="http://schemas.microsoft.com/office/powerpoint/2010/main" val="3086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andid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32194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 descr="Deki Cand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654300"/>
            <a:ext cx="37814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2133600" y="7620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3200" dirty="0">
                <a:solidFill>
                  <a:srgbClr val="FFCDDE"/>
                </a:solidFill>
              </a:rPr>
              <a:t>	</a:t>
            </a:r>
            <a:r>
              <a:rPr lang="sl-SI" sz="3200" b="1" dirty="0">
                <a:solidFill>
                  <a:srgbClr val="FFCDDE"/>
                </a:solidFill>
                <a:latin typeface="+mn-lt"/>
              </a:rPr>
              <a:t>Kvasci</a:t>
            </a:r>
            <a:endParaRPr lang="en-US" sz="3200" b="1" dirty="0">
              <a:solidFill>
                <a:srgbClr val="FFCDD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51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200" b="1" dirty="0" smtClean="0">
                <a:solidFill>
                  <a:srgbClr val="FFCDDE"/>
                </a:solidFill>
                <a:latin typeface="+mn-lt"/>
              </a:rPr>
              <a:t>	Karakteristike hifa</a:t>
            </a:r>
            <a:endParaRPr lang="en-US" sz="3200" b="1" dirty="0" smtClean="0">
              <a:solidFill>
                <a:srgbClr val="FFCDDE"/>
              </a:solidFill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sz="2800" dirty="0" smtClean="0">
                <a:latin typeface="+mn-lt"/>
              </a:rPr>
              <a:t>U hifama između ćelija mogu postojati pregradni zidovi – septe</a:t>
            </a:r>
          </a:p>
          <a:p>
            <a:pPr>
              <a:lnSpc>
                <a:spcPct val="80000"/>
              </a:lnSpc>
            </a:pPr>
            <a:r>
              <a:rPr lang="sl-SI" sz="2800" dirty="0" smtClean="0">
                <a:latin typeface="+mn-lt"/>
              </a:rPr>
              <a:t>Septirane i neseptirane hife</a:t>
            </a:r>
          </a:p>
          <a:p>
            <a:pPr>
              <a:lnSpc>
                <a:spcPct val="80000"/>
              </a:lnSpc>
            </a:pPr>
            <a:r>
              <a:rPr lang="sl-SI" sz="2800" dirty="0" smtClean="0">
                <a:latin typeface="+mn-lt"/>
              </a:rPr>
              <a:t>U septama postoje pore koji omogućavaju nesmetani protok citoplazme, organela i jedra</a:t>
            </a:r>
          </a:p>
          <a:p>
            <a:pPr>
              <a:lnSpc>
                <a:spcPct val="80000"/>
              </a:lnSpc>
            </a:pPr>
            <a:r>
              <a:rPr lang="sl-SI" sz="2800" dirty="0" smtClean="0">
                <a:latin typeface="+mn-lt"/>
              </a:rPr>
              <a:t>Zbog toga i kod septiranih hifa prisutan je specijalan oblik ćelija sa većim brojem jedara- koenocit  </a:t>
            </a:r>
          </a:p>
        </p:txBody>
      </p:sp>
      <p:pic>
        <p:nvPicPr>
          <p:cNvPr id="23556" name="Picture 4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4495800"/>
            <a:ext cx="3124200" cy="2093913"/>
          </a:xfrm>
          <a:noFill/>
        </p:spPr>
      </p:pic>
    </p:spTree>
    <p:extLst>
      <p:ext uri="{BB962C8B-B14F-4D97-AF65-F5344CB8AC3E}">
        <p14:creationId xmlns:p14="http://schemas.microsoft.com/office/powerpoint/2010/main" val="1248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14400" y="990600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4000" dirty="0">
                <a:solidFill>
                  <a:schemeClr val="tx2"/>
                </a:solidFill>
              </a:rPr>
              <a:t>	</a:t>
            </a:r>
            <a:r>
              <a:rPr lang="sl-SI" sz="3200" b="1" dirty="0">
                <a:solidFill>
                  <a:srgbClr val="FFCDDE"/>
                </a:solidFill>
                <a:latin typeface="+mn-lt"/>
              </a:rPr>
              <a:t>Izgled hif</a:t>
            </a:r>
            <a:r>
              <a:rPr lang="en-US" sz="3200" b="1" dirty="0">
                <a:solidFill>
                  <a:srgbClr val="FFCDDE"/>
                </a:solidFill>
                <a:latin typeface="+mn-lt"/>
              </a:rPr>
              <a:t>a</a:t>
            </a:r>
          </a:p>
        </p:txBody>
      </p:sp>
      <p:pic>
        <p:nvPicPr>
          <p:cNvPr id="24579" name="Picture 3" descr="YU Septirana hi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3352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YU Neseptirana hi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487613"/>
            <a:ext cx="33782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16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50292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rgbClr val="FFCDDE"/>
                </a:solidFill>
                <a:latin typeface="+mn-lt"/>
              </a:rPr>
              <a:t>Izgled</a:t>
            </a:r>
            <a:r>
              <a:rPr lang="en-US" sz="3200" b="1" dirty="0" smtClean="0">
                <a:solidFill>
                  <a:srgbClr val="FFCDDE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CDDE"/>
                </a:solidFill>
                <a:latin typeface="+mn-lt"/>
              </a:rPr>
              <a:t>hifa</a:t>
            </a:r>
            <a:endParaRPr lang="en-US" sz="3200" b="1" dirty="0" smtClean="0">
              <a:solidFill>
                <a:srgbClr val="FFCDDE"/>
              </a:solidFill>
              <a:latin typeface="+mn-lt"/>
            </a:endParaRPr>
          </a:p>
        </p:txBody>
      </p:sp>
      <p:pic>
        <p:nvPicPr>
          <p:cNvPr id="25603" name="Picture 4" descr="Sep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363061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 descr="coenocytic Zygorhinc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971800"/>
            <a:ext cx="365442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066800" y="1752600"/>
            <a:ext cx="2452688" cy="57943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</a:rPr>
              <a:t>Septirana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hifa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800600" y="1676400"/>
            <a:ext cx="2860675" cy="57943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</a:rPr>
              <a:t>Neseptirana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hifa</a:t>
            </a:r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yu Shema gljivice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97784" y="685800"/>
            <a:ext cx="4367141" cy="5638800"/>
          </a:xfrm>
          <a:noFill/>
        </p:spPr>
      </p:pic>
      <p:pic>
        <p:nvPicPr>
          <p:cNvPr id="26627" name="Picture 3" descr="SEM Hi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62600" y="1981200"/>
            <a:ext cx="3062988" cy="2241550"/>
          </a:xfrm>
          <a:noFill/>
        </p:spPr>
      </p:pic>
    </p:spTree>
    <p:extLst>
      <p:ext uri="{BB962C8B-B14F-4D97-AF65-F5344CB8AC3E}">
        <p14:creationId xmlns:p14="http://schemas.microsoft.com/office/powerpoint/2010/main" val="33163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YU Fungi petri solja 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57200" y="1650492"/>
            <a:ext cx="8229600" cy="3099816"/>
          </a:xfrm>
          <a:noFill/>
        </p:spPr>
      </p:pic>
    </p:spTree>
    <p:extLst>
      <p:ext uri="{BB962C8B-B14F-4D97-AF65-F5344CB8AC3E}">
        <p14:creationId xmlns:p14="http://schemas.microsoft.com/office/powerpoint/2010/main" val="5518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ivan micelij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81313"/>
            <a:ext cx="38100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601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l-SI" sz="4000" dirty="0">
                <a:solidFill>
                  <a:schemeClr val="tx2"/>
                </a:solidFill>
              </a:rPr>
              <a:t>	</a:t>
            </a:r>
            <a:r>
              <a:rPr lang="sl-SI" sz="3200" b="1" dirty="0">
                <a:solidFill>
                  <a:srgbClr val="FFCDDE"/>
                </a:solidFill>
                <a:latin typeface="+mn-lt"/>
              </a:rPr>
              <a:t>Izgled micelijuma</a:t>
            </a:r>
            <a:endParaRPr lang="en-US" sz="3200" b="1" dirty="0">
              <a:solidFill>
                <a:srgbClr val="FFCDDE"/>
              </a:solidFill>
              <a:latin typeface="+mn-lt"/>
            </a:endParaRPr>
          </a:p>
        </p:txBody>
      </p:sp>
      <p:pic>
        <p:nvPicPr>
          <p:cNvPr id="28676" name="Picture 4" descr="Plave hi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890838"/>
            <a:ext cx="4114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85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C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Parazitski mikroorganizmi </a:t>
            </a:r>
            <a:r>
              <a:rPr lang="sr-Latn-CS" sz="2800" dirty="0" smtClean="0"/>
              <a:t>su u stalnoj asocijaciji sa životinjom na račun domaćina, dok </a:t>
            </a:r>
            <a:r>
              <a:rPr lang="sr-Latn-C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saprofitski</a:t>
            </a:r>
            <a:r>
              <a:rPr lang="sr-Latn-CS" sz="2800" dirty="0" smtClean="0"/>
              <a:t> mogu nastanjivati i druga staništa životne sredine. </a:t>
            </a:r>
          </a:p>
          <a:p>
            <a:pPr algn="just"/>
            <a:r>
              <a:rPr lang="sr-Latn-CS" sz="2800" dirty="0" smtClean="0"/>
              <a:t>Parazitski mikroorganizmi koji ne prouzrokuju primetnu štetu domaćinu nazivaju se </a:t>
            </a:r>
            <a:r>
              <a:rPr lang="sr-Latn-C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komensali, </a:t>
            </a:r>
            <a:r>
              <a:rPr lang="sr-Latn-CS" sz="2800" dirty="0" smtClean="0"/>
              <a:t>a u slučaju uzajamno korisnog odnosa koristi se pojam simbioza ili mutalizam. </a:t>
            </a:r>
          </a:p>
          <a:p>
            <a:pPr algn="just"/>
            <a:r>
              <a:rPr lang="sr-Latn-C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Patogeni mikroorganizmi </a:t>
            </a:r>
            <a:r>
              <a:rPr lang="sr-Latn-CS" sz="2800" dirty="0" smtClean="0"/>
              <a:t>bilo da su paraziti ili saprofiti su oni koji prouzrokuju bolesti kod jedne ili više vrsta životinja.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rgbClr val="FF9999"/>
                </a:solidFill>
              </a:rPr>
              <a:t>Odnos mikroorganizma i makroorganizma  </a:t>
            </a:r>
            <a:endParaRPr lang="sr-Latn-CS" sz="3600" b="1" dirty="0">
              <a:solidFill>
                <a:srgbClr val="FF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aspergillus flavu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47244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8" descr="penicilliu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124200"/>
            <a:ext cx="292417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2133600" y="9906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sl-SI" sz="3200" b="1" dirty="0">
                <a:solidFill>
                  <a:srgbClr val="FFCDDE"/>
                </a:solidFill>
                <a:latin typeface="+mn-lt"/>
              </a:rPr>
              <a:t>Plesni</a:t>
            </a:r>
            <a:endParaRPr lang="en-US" sz="3200" b="1" dirty="0">
              <a:solidFill>
                <a:srgbClr val="FFCDD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34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345488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Ovi termini nemaju taksonomski značaj</a:t>
            </a:r>
          </a:p>
          <a:p>
            <a:pPr>
              <a:lnSpc>
                <a:spcPct val="80000"/>
              </a:lnSpc>
            </a:pP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Određene vrste gljivica karakterišu se dimorfnim oblikom</a:t>
            </a:r>
          </a:p>
          <a:p>
            <a:pPr>
              <a:lnSpc>
                <a:spcPct val="80000"/>
              </a:lnSpc>
            </a:pP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Ove gljivice u organizmu koji su inficirali ili na hranljivim podlogama inkubiranim na 37 </a:t>
            </a:r>
            <a:r>
              <a:rPr lang="sl-SI" sz="2800" baseline="30000" dirty="0" smtClean="0">
                <a:solidFill>
                  <a:srgbClr val="FFFFCC"/>
                </a:solidFill>
                <a:latin typeface="+mn-lt"/>
              </a:rPr>
              <a:t>o</a:t>
            </a: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 C uočavaju se kao kvasci, a na podlogama inkubiranim na 25 </a:t>
            </a:r>
            <a:r>
              <a:rPr lang="sl-SI" sz="2800" baseline="30000" dirty="0" smtClean="0">
                <a:solidFill>
                  <a:srgbClr val="FFFFCC"/>
                </a:solidFill>
                <a:latin typeface="+mn-lt"/>
              </a:rPr>
              <a:t>o</a:t>
            </a: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 C kao plesni</a:t>
            </a:r>
          </a:p>
          <a:p>
            <a:pPr>
              <a:lnSpc>
                <a:spcPct val="80000"/>
              </a:lnSpc>
            </a:pP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Dimorfizam reguliše veći broj faktora sredine – temperatura, koncentracija CO</a:t>
            </a:r>
            <a:r>
              <a:rPr lang="sl-SI" sz="2800" baseline="-25000" dirty="0" smtClean="0">
                <a:solidFill>
                  <a:srgbClr val="FFFFCC"/>
                </a:solidFill>
                <a:latin typeface="+mn-lt"/>
              </a:rPr>
              <a:t>2</a:t>
            </a:r>
            <a:r>
              <a:rPr lang="sl-SI" sz="2800" dirty="0" smtClean="0">
                <a:solidFill>
                  <a:srgbClr val="FFFFCC"/>
                </a:solidFill>
                <a:latin typeface="+mn-lt"/>
              </a:rPr>
              <a:t>, pH vrednost, koncentracija cisteina ili drugih jedinjenja sa sumporom 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562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sz="3200" b="1" dirty="0" smtClean="0">
                <a:solidFill>
                  <a:srgbClr val="FFCDDE"/>
                </a:solidFill>
                <a:latin typeface="+mn-lt"/>
              </a:rPr>
              <a:t>Termin kvasac i plesan</a:t>
            </a:r>
            <a:endParaRPr lang="en-US" sz="3200" b="1" dirty="0" smtClean="0">
              <a:solidFill>
                <a:srgbClr val="FFCDD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19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candida-albicans-7436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14600"/>
            <a:ext cx="28956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0" descr="MYCOSEL-CAND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3810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11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rgbClr val="FFCDDE"/>
                </a:solidFill>
                <a:latin typeface="+mn-lt"/>
              </a:rPr>
              <a:t>Candida </a:t>
            </a:r>
            <a:r>
              <a:rPr lang="en-GB" sz="3200" b="1" dirty="0" err="1" smtClean="0">
                <a:solidFill>
                  <a:srgbClr val="FFCDDE"/>
                </a:solidFill>
                <a:latin typeface="+mn-lt"/>
              </a:rPr>
              <a:t>albicans</a:t>
            </a:r>
            <a:endParaRPr lang="en-GB" sz="3200" b="1" dirty="0" smtClean="0">
              <a:solidFill>
                <a:srgbClr val="FFCDD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0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Muco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3352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7086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b="1" dirty="0" err="1" smtClean="0">
                <a:solidFill>
                  <a:srgbClr val="FFCDDE"/>
                </a:solidFill>
                <a:latin typeface="+mn-lt"/>
              </a:rPr>
              <a:t>Mucor</a:t>
            </a:r>
            <a:r>
              <a:rPr lang="en-GB" sz="3200" b="1" dirty="0" smtClean="0">
                <a:solidFill>
                  <a:srgbClr val="FFCDDE"/>
                </a:solidFill>
                <a:latin typeface="+mn-lt"/>
              </a:rPr>
              <a:t> spp.</a:t>
            </a:r>
          </a:p>
        </p:txBody>
      </p:sp>
      <p:pic>
        <p:nvPicPr>
          <p:cNvPr id="32772" name="Picture 8" descr="Rhizopus kolonija 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3232150" cy="3186113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6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Aspergillus_flav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28749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0104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b="1" dirty="0" err="1" smtClean="0">
                <a:solidFill>
                  <a:srgbClr val="FFCDDE"/>
                </a:solidFill>
                <a:latin typeface="+mn-lt"/>
              </a:rPr>
              <a:t>Aspergillus</a:t>
            </a:r>
            <a:r>
              <a:rPr lang="en-GB" sz="3200" b="1" dirty="0" smtClean="0">
                <a:solidFill>
                  <a:srgbClr val="FFCDDE"/>
                </a:solidFill>
                <a:latin typeface="+mn-lt"/>
              </a:rPr>
              <a:t> spp.</a:t>
            </a:r>
          </a:p>
        </p:txBody>
      </p:sp>
      <p:pic>
        <p:nvPicPr>
          <p:cNvPr id="33796" name="Picture 7" descr="A fumigatus kol 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2943225" cy="3048000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33797" name="Picture 8" descr="aspergillus tere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10000"/>
            <a:ext cx="3336925" cy="2787650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0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67818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b="1" dirty="0" err="1" smtClean="0">
                <a:solidFill>
                  <a:srgbClr val="FFCDDE"/>
                </a:solidFill>
                <a:latin typeface="+mn-lt"/>
              </a:rPr>
              <a:t>Penicillium</a:t>
            </a:r>
            <a:r>
              <a:rPr lang="en-GB" sz="3200" b="1" dirty="0" smtClean="0">
                <a:solidFill>
                  <a:srgbClr val="FFCDDE"/>
                </a:solidFill>
                <a:latin typeface="+mn-lt"/>
              </a:rPr>
              <a:t> spp.</a:t>
            </a:r>
          </a:p>
        </p:txBody>
      </p:sp>
      <p:pic>
        <p:nvPicPr>
          <p:cNvPr id="34819" name="Picture 11" descr="Penicillium%20chrysogenum%20CCF%202878%20CYA%2010-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4714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0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66700" y="-304800"/>
            <a:ext cx="86106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D60093"/>
                </a:solidFill>
              </a:rPr>
              <a:t>	</a:t>
            </a:r>
            <a:endParaRPr lang="sr-Latn-RS" sz="3600" dirty="0" smtClean="0">
              <a:solidFill>
                <a:srgbClr val="D6009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CDDE"/>
                </a:solidFill>
                <a:latin typeface="+mn-lt"/>
              </a:rPr>
              <a:t>VIRUSI</a:t>
            </a:r>
            <a:endParaRPr lang="en-US" sz="3200" dirty="0">
              <a:solidFill>
                <a:srgbClr val="FFCDDE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dirty="0">
                <a:latin typeface="+mn-lt"/>
              </a:rPr>
              <a:t> </a:t>
            </a:r>
            <a:r>
              <a:rPr lang="sl-SI" sz="2800" dirty="0">
                <a:latin typeface="+mn-lt"/>
              </a:rPr>
              <a:t>Najsitniji infektivni agensi veličine između 20 i 300nm, mogu se posmatrati samo elektronskim mikroskopom ili primenom tehnike difrakcije X zraka </a:t>
            </a:r>
            <a:endParaRPr lang="sl-SI" sz="2800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sl-SI" sz="2800" dirty="0" smtClean="0">
                <a:latin typeface="+mn-lt"/>
              </a:rPr>
              <a:t>- </a:t>
            </a:r>
            <a:r>
              <a:rPr lang="sl-SI" sz="2800" dirty="0">
                <a:latin typeface="+mn-lt"/>
              </a:rPr>
              <a:t>U svom genomu sadrže samo jednu vrstu nukleinske kiseline RNK ili DNK                               </a:t>
            </a:r>
            <a:endParaRPr lang="en-US" sz="28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sl-SI" sz="2800" dirty="0">
                <a:latin typeface="+mn-lt"/>
              </a:rPr>
              <a:t>- Ne poseduju osnovna svojstva ćelije, a sastoje se od nukleinske kiseline koju okružuje proteinski omotač- kapsid</a:t>
            </a:r>
            <a:endParaRPr lang="en-US" sz="2800" dirty="0">
              <a:latin typeface="+mn-lt"/>
            </a:endParaRPr>
          </a:p>
        </p:txBody>
      </p:sp>
      <p:pic>
        <p:nvPicPr>
          <p:cNvPr id="2051" name="Picture 5" descr="C:\My Documents\Materijal-predavanja\Virusi\Struktura virusa\INTRODUCTION TO MEDICAL VIROLOGY_files\virocom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848052"/>
            <a:ext cx="2895600" cy="18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12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106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l-SI" sz="3200" dirty="0"/>
              <a:t> </a:t>
            </a:r>
            <a:r>
              <a:rPr lang="sl-SI" sz="2800" dirty="0">
                <a:latin typeface="+mn-lt"/>
              </a:rPr>
              <a:t>Dve osnovne komponente formiraju </a:t>
            </a:r>
            <a:r>
              <a:rPr lang="sl-SI" sz="2800" dirty="0">
                <a:solidFill>
                  <a:srgbClr val="FFCDDE"/>
                </a:solidFill>
                <a:latin typeface="+mn-lt"/>
              </a:rPr>
              <a:t>nukleokapsid</a:t>
            </a:r>
            <a:r>
              <a:rPr lang="sl-SI" sz="2800" dirty="0">
                <a:solidFill>
                  <a:srgbClr val="FF0066"/>
                </a:solidFill>
                <a:latin typeface="+mn-lt"/>
              </a:rPr>
              <a:t> </a:t>
            </a:r>
            <a:r>
              <a:rPr lang="sl-SI" sz="2800" dirty="0">
                <a:latin typeface="+mn-lt"/>
              </a:rPr>
              <a:t>koji kod određenih virusa predstavlja kompletnu česticu – </a:t>
            </a:r>
            <a:r>
              <a:rPr lang="sl-SI" sz="2800" dirty="0">
                <a:solidFill>
                  <a:srgbClr val="FFCDDE"/>
                </a:solidFill>
                <a:latin typeface="+mn-lt"/>
              </a:rPr>
              <a:t>virion</a:t>
            </a:r>
            <a:r>
              <a:rPr lang="sl-SI" sz="2800" dirty="0">
                <a:solidFill>
                  <a:srgbClr val="FF0066"/>
                </a:solidFill>
                <a:latin typeface="+mn-lt"/>
              </a:rPr>
              <a:t> </a:t>
            </a:r>
            <a:r>
              <a:rPr lang="sl-SI" sz="2800" dirty="0">
                <a:latin typeface="+mn-lt"/>
              </a:rPr>
              <a:t>                                                           </a:t>
            </a:r>
            <a:endParaRPr lang="en-US" sz="2800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sl-SI" sz="2800" dirty="0" smtClean="0">
                <a:latin typeface="+mn-lt"/>
              </a:rPr>
              <a:t>- </a:t>
            </a:r>
            <a:r>
              <a:rPr lang="sl-SI" sz="2800" dirty="0">
                <a:latin typeface="+mn-lt"/>
              </a:rPr>
              <a:t>U sastav viriona virusa kompleksnije građe ulazi i spoljašnji ototač – </a:t>
            </a:r>
            <a:r>
              <a:rPr lang="sl-SI" sz="2800" dirty="0">
                <a:solidFill>
                  <a:srgbClr val="FFCDDE"/>
                </a:solidFill>
                <a:latin typeface="+mn-lt"/>
              </a:rPr>
              <a:t>peplos</a:t>
            </a:r>
            <a:r>
              <a:rPr lang="sl-SI" sz="2800" dirty="0">
                <a:solidFill>
                  <a:srgbClr val="FF0066"/>
                </a:solidFill>
                <a:latin typeface="+mn-lt"/>
              </a:rPr>
              <a:t> </a:t>
            </a:r>
            <a:r>
              <a:rPr lang="sl-SI" sz="2800" dirty="0">
                <a:latin typeface="+mn-lt"/>
              </a:rPr>
              <a:t>koji je sačinjen od lipida i glikoproteina</a:t>
            </a:r>
            <a:endParaRPr lang="en-US" sz="2800" dirty="0">
              <a:latin typeface="+mn-lt"/>
            </a:endParaRPr>
          </a:p>
        </p:txBody>
      </p:sp>
      <p:pic>
        <p:nvPicPr>
          <p:cNvPr id="3075" name="Picture 6" descr="C:\My Documents\Materijal-predavanja\Virusi\Familije virusa\Herpesvirus-1_files\hsv-3b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7417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C:\My Documents\Materijal-predavanja\Virusi\Slike virusi\adpento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0"/>
            <a:ext cx="38100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1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66700" y="228600"/>
            <a:ext cx="86106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l-SI" sz="3200" dirty="0">
                <a:latin typeface="+mn-lt"/>
              </a:rPr>
              <a:t> </a:t>
            </a:r>
            <a:r>
              <a:rPr lang="sl-SI" sz="2800" dirty="0">
                <a:solidFill>
                  <a:srgbClr val="FFCDDE"/>
                </a:solidFill>
                <a:latin typeface="+mn-lt"/>
              </a:rPr>
              <a:t>Umnožavanje –replikacija virusa moguća je samo unutar ćelije                                           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sl-SI" sz="2800" dirty="0" smtClean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sl-SI" sz="2800" dirty="0">
                <a:latin typeface="+mn-lt"/>
              </a:rPr>
              <a:t>- Stvara se veliki broj kopija                                  </a:t>
            </a:r>
            <a:r>
              <a:rPr lang="sl-SI" sz="2800" dirty="0" smtClean="0">
                <a:latin typeface="+mn-lt"/>
              </a:rPr>
              <a:t>      genoma </a:t>
            </a:r>
            <a:r>
              <a:rPr lang="sl-SI" sz="2800" dirty="0">
                <a:latin typeface="+mn-lt"/>
              </a:rPr>
              <a:t>virusa i proteina kapsida</a:t>
            </a:r>
          </a:p>
          <a:p>
            <a:pPr>
              <a:spcBef>
                <a:spcPct val="50000"/>
              </a:spcBef>
            </a:pPr>
            <a:r>
              <a:rPr lang="sl-SI" sz="2800" dirty="0"/>
              <a:t> </a:t>
            </a:r>
            <a:endParaRPr lang="en-US" sz="2800" dirty="0"/>
          </a:p>
        </p:txBody>
      </p:sp>
      <p:pic>
        <p:nvPicPr>
          <p:cNvPr id="4099" name="Picture 4" descr="C:\My Documents\Materijal-predavanja\Virusi\Slike virusi\Herpes virusi u nukleus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27432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C:\My Documents\Materijal-predavanja\Virusi\Struktura virusa\cpe1_files\cpe3_files\reo-lph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066800"/>
            <a:ext cx="474821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C:\My Documents\Materijal-predavanja\Virusi\Struktura virusa\cpe1_files\cpe3_files\adeno-i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191000"/>
            <a:ext cx="2103438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762000"/>
            <a:ext cx="7924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dirty="0"/>
              <a:t>	</a:t>
            </a:r>
            <a:r>
              <a:rPr lang="en-US" sz="3200" b="1" dirty="0">
                <a:solidFill>
                  <a:srgbClr val="FFCDDE"/>
                </a:solidFill>
                <a:latin typeface="+mn-lt"/>
              </a:rPr>
              <a:t>V</a:t>
            </a:r>
            <a:r>
              <a:rPr lang="sl-SI" sz="3200" b="1" dirty="0">
                <a:solidFill>
                  <a:srgbClr val="FFCDDE"/>
                </a:solidFill>
                <a:latin typeface="+mn-lt"/>
              </a:rPr>
              <a:t>ažne karakteristike virusa</a:t>
            </a:r>
          </a:p>
          <a:p>
            <a:pPr>
              <a:spcBef>
                <a:spcPct val="50000"/>
              </a:spcBef>
            </a:pPr>
            <a:r>
              <a:rPr lang="sl-SI" sz="2800" dirty="0"/>
              <a:t>1. </a:t>
            </a:r>
            <a:r>
              <a:rPr lang="sl-SI" sz="2800" dirty="0">
                <a:latin typeface="+mn-lt"/>
              </a:rPr>
              <a:t>Genom virusa- jedan tip nukleinske kiseline DNK ili RNK                                                                </a:t>
            </a:r>
            <a:r>
              <a:rPr lang="sl-SI" sz="2800" dirty="0" smtClean="0">
                <a:latin typeface="+mn-lt"/>
              </a:rPr>
              <a:t>                           2</a:t>
            </a:r>
            <a:r>
              <a:rPr lang="sl-SI" sz="2800" dirty="0">
                <a:latin typeface="+mn-lt"/>
              </a:rPr>
              <a:t>. Reprodukcija virusa zavisi samo od informacija kodiranih u sopstvenom genomu                                </a:t>
            </a:r>
            <a:r>
              <a:rPr lang="sl-SI" sz="2800" dirty="0" smtClean="0">
                <a:latin typeface="+mn-lt"/>
              </a:rPr>
              <a:t>               3</a:t>
            </a:r>
            <a:r>
              <a:rPr lang="sl-SI" sz="2800" dirty="0">
                <a:latin typeface="+mn-lt"/>
              </a:rPr>
              <a:t>. Virusi ne poseduju informacije za sintezu enzima odgovornih za metabolizam i obezbeđivanje energije                                                 4. Virusi koriste ribozome i tRNK domaćina u procesu sinteze virusnih proteina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38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2800" dirty="0" smtClean="0"/>
              <a:t>Prepoznavanje molekula mikroorganizama – </a:t>
            </a:r>
            <a:r>
              <a:rPr lang="sr-Latn-R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molekulski obrasci patogena -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pathogen–associated</a:t>
            </a:r>
            <a:r>
              <a:rPr lang="sr-Latn-R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molecular patterns </a:t>
            </a:r>
            <a:r>
              <a:rPr lang="en-US" sz="2800" dirty="0" smtClean="0"/>
              <a:t>(PAMPs)</a:t>
            </a:r>
            <a:endParaRPr lang="sr-Latn-RS" sz="2800" dirty="0" smtClean="0"/>
          </a:p>
          <a:p>
            <a:pPr algn="just"/>
            <a:r>
              <a:rPr lang="sr-Latn-RS" sz="2800" dirty="0" smtClean="0"/>
              <a:t>Oštećenje tkiva, smrt ćelija - </a:t>
            </a:r>
            <a:r>
              <a:rPr lang="sr-Latn-R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signali opasnosti -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danger – associated</a:t>
            </a:r>
            <a:r>
              <a:rPr lang="sr-Latn-R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molecular patterns </a:t>
            </a:r>
            <a:r>
              <a:rPr lang="en-US" sz="2800" dirty="0" smtClean="0"/>
              <a:t>( DAMPs ) </a:t>
            </a:r>
            <a:r>
              <a:rPr lang="sr-Latn-RS" sz="2800" dirty="0" smtClean="0"/>
              <a:t>ili </a:t>
            </a:r>
            <a:r>
              <a:rPr lang="en-US" sz="2800" dirty="0" err="1" smtClean="0"/>
              <a:t>alarmin</a:t>
            </a:r>
            <a:r>
              <a:rPr lang="sr-Latn-RS" sz="2800" dirty="0" smtClean="0"/>
              <a:t>i</a:t>
            </a:r>
            <a:r>
              <a:rPr lang="en-US" sz="2800" dirty="0" smtClean="0"/>
              <a:t> —</a:t>
            </a:r>
            <a:r>
              <a:rPr lang="sr-Latn-RS" sz="2800" dirty="0" smtClean="0"/>
              <a:t> </a:t>
            </a:r>
            <a:r>
              <a:rPr lang="en-US" sz="2800" dirty="0" smtClean="0"/>
              <a:t>HMGB1,</a:t>
            </a:r>
            <a:r>
              <a:rPr lang="sr-Latn-RS" sz="2800" dirty="0" smtClean="0"/>
              <a:t>protein vezan za hromatin, interleukini </a:t>
            </a:r>
            <a:r>
              <a:rPr lang="fr-FR" sz="2800" dirty="0" smtClean="0"/>
              <a:t>1 α (IL - 1 α ) </a:t>
            </a:r>
            <a:r>
              <a:rPr lang="sr-Latn-RS" sz="2800" dirty="0" smtClean="0"/>
              <a:t>i </a:t>
            </a:r>
            <a:r>
              <a:rPr lang="fr-FR" sz="2800" dirty="0" smtClean="0"/>
              <a:t>IL – 33</a:t>
            </a:r>
          </a:p>
          <a:p>
            <a:pPr algn="just"/>
            <a:r>
              <a:rPr lang="sr-Latn-R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Receptori prepoznavanja obrasaca </a:t>
            </a:r>
            <a:r>
              <a:rPr lang="sr-Latn-RS" sz="2800" dirty="0" smtClean="0"/>
              <a:t>- p</a:t>
            </a:r>
            <a:r>
              <a:rPr lang="pt-BR" sz="2800" dirty="0" smtClean="0"/>
              <a:t>attern recognition receptors (PRRs) </a:t>
            </a:r>
            <a:r>
              <a:rPr lang="sr-Latn-RS" sz="2800" dirty="0" smtClean="0"/>
              <a:t>prepoznaju neinfektivne sopstvene od infektivnih stranih komponenti</a:t>
            </a:r>
            <a:endParaRPr lang="fr-FR" sz="2800" dirty="0" smtClean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rgbClr val="FF9999"/>
                </a:solidFill>
              </a:rPr>
              <a:t>Odnos mikroorganizma i makroorganizma  </a:t>
            </a:r>
            <a:endParaRPr lang="sr-Latn-CS" sz="3600" b="1" dirty="0">
              <a:solidFill>
                <a:srgbClr val="FF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4724400" cy="543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77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/>
              <a:t>		</a:t>
            </a:r>
            <a:r>
              <a:rPr lang="sl-SI" sz="3200">
                <a:solidFill>
                  <a:srgbClr val="FF0066"/>
                </a:solidFill>
              </a:rPr>
              <a:t>Replikacija virusa</a:t>
            </a:r>
            <a:endParaRPr lang="en-US" sz="3200">
              <a:solidFill>
                <a:srgbClr val="FF0066"/>
              </a:solidFill>
            </a:endParaRPr>
          </a:p>
        </p:txBody>
      </p:sp>
      <p:pic>
        <p:nvPicPr>
          <p:cNvPr id="27651" name="Picture 3" descr="C:\My Documents\Materijal-predavanja\Virusi\Slike virusi\Super film replikacija virusa sa peploso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1638"/>
            <a:ext cx="48768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5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66700" y="228600"/>
            <a:ext cx="86106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dirty="0"/>
              <a:t>	</a:t>
            </a:r>
          </a:p>
          <a:p>
            <a:pPr>
              <a:spcBef>
                <a:spcPct val="50000"/>
              </a:spcBef>
            </a:pPr>
            <a:r>
              <a:rPr lang="sl-SI" sz="3200" dirty="0">
                <a:solidFill>
                  <a:srgbClr val="D60093"/>
                </a:solidFill>
              </a:rPr>
              <a:t>     </a:t>
            </a:r>
            <a:endParaRPr lang="en-US" sz="3200" dirty="0">
              <a:solidFill>
                <a:srgbClr val="D60093"/>
              </a:solidFill>
            </a:endParaRP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D60093"/>
              </a:solidFill>
            </a:endParaRPr>
          </a:p>
          <a:p>
            <a:pPr>
              <a:spcBef>
                <a:spcPct val="50000"/>
              </a:spcBef>
            </a:pPr>
            <a:r>
              <a:rPr lang="sl-SI" sz="2800" dirty="0">
                <a:solidFill>
                  <a:srgbClr val="FFCDDE"/>
                </a:solidFill>
                <a:latin typeface="+mn-lt"/>
              </a:rPr>
              <a:t>Klasifikacija virusa</a:t>
            </a:r>
          </a:p>
          <a:p>
            <a:pPr>
              <a:spcBef>
                <a:spcPct val="50000"/>
              </a:spcBef>
            </a:pPr>
            <a:r>
              <a:rPr lang="sl-SI" sz="2800" dirty="0">
                <a:latin typeface="+mn-lt"/>
              </a:rPr>
              <a:t>1. Tip nukleinske kiseline                                         </a:t>
            </a:r>
            <a:r>
              <a:rPr lang="sl-SI" sz="2800" dirty="0" smtClean="0">
                <a:latin typeface="+mn-lt"/>
              </a:rPr>
              <a:t>               2</a:t>
            </a:r>
            <a:r>
              <a:rPr lang="sl-SI" sz="2800" dirty="0">
                <a:latin typeface="+mn-lt"/>
              </a:rPr>
              <a:t>. Veličina i morfologija virusa uključujući simetriju kapsida, broj kapsomera, prisustvo ili odsustvo spoljašnjeg omotača                                  </a:t>
            </a:r>
            <a:r>
              <a:rPr lang="en-US" sz="2800" dirty="0">
                <a:latin typeface="+mn-lt"/>
              </a:rPr>
              <a:t>           </a:t>
            </a:r>
            <a:r>
              <a:rPr lang="sr-Latn-RS" sz="2800" dirty="0" smtClean="0">
                <a:latin typeface="+mn-lt"/>
              </a:rPr>
              <a:t>                                  </a:t>
            </a:r>
            <a:r>
              <a:rPr lang="sl-SI" sz="2800" dirty="0" smtClean="0">
                <a:latin typeface="+mn-lt"/>
              </a:rPr>
              <a:t>3</a:t>
            </a:r>
            <a:r>
              <a:rPr lang="sl-SI" sz="2800" dirty="0">
                <a:latin typeface="+mn-lt"/>
              </a:rPr>
              <a:t>. Posedovanje određenih enzima neophodnih za replikaciju- DNK ili RNK polimeraza odnosno za napuštanje ćelije – neuraminidaza</a:t>
            </a:r>
            <a:endParaRPr lang="en-GB" sz="2800" dirty="0">
              <a:latin typeface="+mn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sl-SI" sz="3200" dirty="0"/>
          </a:p>
          <a:p>
            <a:pPr>
              <a:spcBef>
                <a:spcPct val="50000"/>
              </a:spcBef>
              <a:buFontTx/>
              <a:buChar char="-"/>
            </a:pPr>
            <a:endParaRPr lang="en-US" sz="3200" dirty="0"/>
          </a:p>
        </p:txBody>
      </p:sp>
      <p:pic>
        <p:nvPicPr>
          <p:cNvPr id="6147" name="Picture 5" descr="C:\My Documents\Materijal-predavanja\Virusi\Struktura virusa\Electron Micrograph Images_files\rota-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33400"/>
            <a:ext cx="1828800" cy="17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C:\My Documents\Materijal-predavanja\Virusi\Struktura virusa\Principles of Virus Architecture_files\testvi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685800"/>
            <a:ext cx="2362200" cy="169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8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10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dirty="0">
                <a:latin typeface="+mn-lt"/>
              </a:rPr>
              <a:t>4. Osetljivost na fizičke i hemijske faktore npr etar </a:t>
            </a:r>
            <a:r>
              <a:rPr lang="en-US" sz="2800" dirty="0">
                <a:latin typeface="+mn-lt"/>
              </a:rPr>
              <a:t>   </a:t>
            </a:r>
            <a:r>
              <a:rPr lang="sr-Latn-RS" sz="2800" dirty="0" smtClean="0">
                <a:latin typeface="+mn-lt"/>
              </a:rPr>
              <a:t>        </a:t>
            </a:r>
            <a:r>
              <a:rPr lang="sl-SI" sz="2800" dirty="0" smtClean="0">
                <a:latin typeface="+mn-lt"/>
              </a:rPr>
              <a:t>5</a:t>
            </a:r>
            <a:r>
              <a:rPr lang="sl-SI" sz="2800" dirty="0">
                <a:latin typeface="+mn-lt"/>
              </a:rPr>
              <a:t>. Antigenska građa – imunološke karakteristike       </a:t>
            </a:r>
            <a:r>
              <a:rPr lang="sl-SI" sz="2800" dirty="0" smtClean="0">
                <a:latin typeface="+mn-lt"/>
              </a:rPr>
              <a:t>                6</a:t>
            </a:r>
            <a:r>
              <a:rPr lang="sl-SI" sz="2800" dirty="0">
                <a:latin typeface="+mn-lt"/>
              </a:rPr>
              <a:t>. Način prenošenja                                                      </a:t>
            </a:r>
            <a:r>
              <a:rPr lang="sl-SI" sz="2800" dirty="0" smtClean="0">
                <a:latin typeface="+mn-lt"/>
              </a:rPr>
              <a:t>           7</a:t>
            </a:r>
            <a:r>
              <a:rPr lang="sl-SI" sz="2800" dirty="0">
                <a:latin typeface="+mn-lt"/>
              </a:rPr>
              <a:t>. Specifičnost i tropizam prema određenoj vrsti životinja, tkiva i ćelija                                                 </a:t>
            </a:r>
            <a:r>
              <a:rPr lang="sl-SI" sz="2800" dirty="0" smtClean="0">
                <a:latin typeface="+mn-lt"/>
              </a:rPr>
              <a:t>                         8</a:t>
            </a:r>
            <a:r>
              <a:rPr lang="sl-SI" sz="2800" dirty="0">
                <a:latin typeface="+mn-lt"/>
              </a:rPr>
              <a:t>. Patološke promene i simpomi oboljenja   </a:t>
            </a:r>
            <a:endParaRPr lang="en-GB" sz="2800" dirty="0">
              <a:latin typeface="+mn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endParaRPr lang="sl-SI" sz="3200" dirty="0"/>
          </a:p>
          <a:p>
            <a:pPr>
              <a:spcBef>
                <a:spcPct val="50000"/>
              </a:spcBef>
              <a:buFontTx/>
              <a:buChar char="-"/>
            </a:pPr>
            <a:endParaRPr lang="en-US" sz="3200" dirty="0"/>
          </a:p>
        </p:txBody>
      </p:sp>
      <p:pic>
        <p:nvPicPr>
          <p:cNvPr id="7171" name="Picture 5" descr="C:\My Documents\Materijal-predavanja\Virusi\Struktura virusa\Electron Micrograph Images_files\para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2286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6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0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l-SI" sz="2800" dirty="0">
                <a:latin typeface="+mn-lt"/>
              </a:rPr>
              <a:t> Podela u familije - tip nukleinske kiseline, veličine, oblika, strukturnih karakteristika i načina replikacije                                                             - Podela u rodove i vrste – homologija genoma, antigenske karakteristike, domaćin i patogeneza – rodovi i vrste                                                                    </a:t>
            </a:r>
            <a:r>
              <a:rPr lang="sl-SI" sz="2800" dirty="0" smtClean="0">
                <a:latin typeface="+mn-lt"/>
              </a:rPr>
              <a:t>               - </a:t>
            </a:r>
            <a:r>
              <a:rPr lang="sl-SI" sz="2800" dirty="0">
                <a:latin typeface="+mn-lt"/>
              </a:rPr>
              <a:t>ICTV 1995 godina nova taksonomija virusa – struktura genoma – 7 grupa i subvirusni agensi         </a:t>
            </a:r>
            <a:r>
              <a:rPr lang="sl-SI" sz="2800" dirty="0" smtClean="0">
                <a:latin typeface="+mn-lt"/>
              </a:rPr>
              <a:t>                             - </a:t>
            </a:r>
            <a:r>
              <a:rPr lang="sl-SI" sz="2800" dirty="0">
                <a:latin typeface="+mn-lt"/>
              </a:rPr>
              <a:t>Subvirusni agensi – virusi sateliti, viroidi i prioni </a:t>
            </a:r>
          </a:p>
        </p:txBody>
      </p:sp>
    </p:spTree>
    <p:extLst>
      <p:ext uri="{BB962C8B-B14F-4D97-AF65-F5344CB8AC3E}">
        <p14:creationId xmlns:p14="http://schemas.microsoft.com/office/powerpoint/2010/main" val="4261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61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800" dirty="0"/>
              <a:t>	</a:t>
            </a:r>
            <a:r>
              <a:rPr lang="sl-SI" sz="2800" dirty="0">
                <a:solidFill>
                  <a:srgbClr val="FFCDDE"/>
                </a:solidFill>
                <a:latin typeface="+mn-lt"/>
              </a:rPr>
              <a:t>Osnovni tipovi simetrije virusa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4" name="Picture 2" descr="http://pathmicro.med.sc.edu/int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9110" y="990600"/>
            <a:ext cx="643329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8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  </a:t>
            </a:r>
            <a:r>
              <a:rPr lang="sl-SI" sz="2800" dirty="0" smtClean="0">
                <a:latin typeface="+mn-lt"/>
              </a:rPr>
              <a:t>Virusi </a:t>
            </a:r>
            <a:r>
              <a:rPr lang="sl-SI" sz="2800" dirty="0">
                <a:latin typeface="+mn-lt"/>
              </a:rPr>
              <a:t>kubične simetrije – poliedrična struktura   	poliedar - ikosaedar</a:t>
            </a:r>
            <a:endParaRPr lang="en-US" sz="2800" dirty="0">
              <a:latin typeface="+mn-lt"/>
            </a:endParaRPr>
          </a:p>
        </p:txBody>
      </p:sp>
      <p:pic>
        <p:nvPicPr>
          <p:cNvPr id="10243" name="Picture 4" descr="C:\My Documents\Materijal-predavanja\Virusi\Struktura virusa\Principles of Virus Architecture_files\icosa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20574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C:\My Documents\Materijal-predavanja\Virusi\Struktura virusa\Principles of Virus Architecture_files\532sym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648200"/>
            <a:ext cx="36004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My Documents\Materijal-predavanja\Virusi\Struktura virusa\Principles of Virus Architecture_files\capsom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276350"/>
            <a:ext cx="22256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C:\My Documents\Materijal-predavanja\Virusi\Struktura virusa\Principles of Virus Architecture_files\hsv2mod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531938"/>
            <a:ext cx="196532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C:\My Documents\Materijal-predavanja\Virusi\Struktura virusa\Principles of Virus Architecture_files\triangu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6150" y="1905000"/>
            <a:ext cx="21717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2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www.microbiologybytes.com/introduction/graphics/icosanim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09800"/>
            <a:ext cx="3305175" cy="33147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60960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latin typeface="+mn-lt"/>
              </a:rPr>
              <a:t>Virusi kubične simetrije – poliedrična struktura   	poliedar - ikosaedar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08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Virusi </a:t>
            </a:r>
            <a:r>
              <a:rPr lang="sl-SI" sz="2800" dirty="0">
                <a:latin typeface="+mn-lt"/>
              </a:rPr>
              <a:t>spiralne simetrije</a:t>
            </a:r>
            <a:endParaRPr lang="en-US" sz="2800" dirty="0">
              <a:latin typeface="+mn-lt"/>
            </a:endParaRPr>
          </a:p>
        </p:txBody>
      </p:sp>
      <p:pic>
        <p:nvPicPr>
          <p:cNvPr id="11267" name="Picture 4" descr="C:\My Documents\Materijal-predavanja\Virusi\Struktura virusa\Principles of Virus Architecture_files\heli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71800"/>
            <a:ext cx="1885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C:\My Documents\Materijal-predavanja\Virusi\Struktura virusa\Principles of Virus Architecture_files\tmv-col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895600"/>
            <a:ext cx="477361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4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My Documents\Materijal-predavanja\Virusi\Slike virusi\Compl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35052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C:\My Documents\Materijal-predavanja\Virusi\Slike virusi\Orf vi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057400"/>
            <a:ext cx="29575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830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 </a:t>
            </a:r>
            <a:r>
              <a:rPr lang="sl-SI" sz="2800" dirty="0" smtClean="0">
                <a:latin typeface="+mn-lt"/>
              </a:rPr>
              <a:t>Virusi </a:t>
            </a:r>
            <a:r>
              <a:rPr lang="sl-SI" sz="2800" dirty="0">
                <a:latin typeface="+mn-lt"/>
              </a:rPr>
              <a:t>kompleksne građe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4595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CS" sz="2800" b="1" dirty="0">
                <a:solidFill>
                  <a:srgbClr val="FF7C80"/>
                </a:solidFill>
                <a:latin typeface="+mn-lt"/>
              </a:rPr>
              <a:t>Molekulski </a:t>
            </a:r>
            <a:r>
              <a:rPr lang="sr-Latn-CS" sz="2800" b="1" dirty="0" smtClean="0">
                <a:solidFill>
                  <a:srgbClr val="FF7C80"/>
                </a:solidFill>
                <a:latin typeface="+mn-lt"/>
              </a:rPr>
              <a:t>obrasci patogena</a:t>
            </a:r>
            <a:endParaRPr lang="en-US" sz="2800" b="1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28600" y="8382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2400" dirty="0">
                <a:solidFill>
                  <a:srgbClr val="FFFFCC"/>
                </a:solidFill>
                <a:latin typeface="+mn-lt"/>
              </a:rPr>
              <a:t>Strukture prisutne na određenim grupama/klasama </a:t>
            </a:r>
            <a:r>
              <a:rPr lang="sr-Latn-CS" sz="2400" dirty="0" smtClean="0">
                <a:solidFill>
                  <a:srgbClr val="FFFFCC"/>
                </a:solidFill>
                <a:latin typeface="+mn-lt"/>
              </a:rPr>
              <a:t>patogena - mikroorganizama</a:t>
            </a:r>
            <a:endParaRPr lang="en-US" sz="24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sr-Latn-CS" sz="2000" dirty="0">
                <a:latin typeface="+mn-lt"/>
              </a:rPr>
              <a:t> neophodne za njihov život i replikaciju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152400" y="5638800"/>
            <a:ext cx="7907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- Strukture </a:t>
            </a:r>
            <a:r>
              <a:rPr lang="sr-Latn-C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ćelijskog zida bakterija </a:t>
            </a:r>
            <a:r>
              <a:rPr lang="sr-Latn-C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LPS</a:t>
            </a:r>
            <a:r>
              <a:rPr lang="sr-Latn-C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, peptidoglikan, flagelin, pili</a:t>
            </a:r>
            <a:r>
              <a:rPr lang="sr-Latn-C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...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52400" y="4724400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- Nukleinske </a:t>
            </a:r>
            <a:r>
              <a:rPr lang="sr-Latn-C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kiseline </a:t>
            </a:r>
            <a:r>
              <a:rPr lang="sr-Latn-C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- dvolančana </a:t>
            </a:r>
            <a:r>
              <a:rPr lang="sr-Latn-C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RNK, </a:t>
            </a:r>
            <a:r>
              <a:rPr lang="sr-Latn-C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nemetizovani CpG </a:t>
            </a:r>
            <a:r>
              <a:rPr lang="sr-Latn-C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dinukleotidi</a:t>
            </a:r>
            <a:r>
              <a:rPr lang="sr-Latn-C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..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4659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sr-Latn-CS" sz="2000" dirty="0">
                <a:latin typeface="+mn-lt"/>
              </a:rPr>
              <a:t> ne nalaze se na ćelijama sisara i ptica</a:t>
            </a:r>
            <a:endParaRPr lang="en-US" sz="2000" dirty="0">
              <a:latin typeface="+mn-lt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66800" y="2362200"/>
            <a:ext cx="4240212" cy="2252663"/>
            <a:chOff x="2013880" y="4429132"/>
            <a:chExt cx="4241212" cy="2252662"/>
          </a:xfrm>
        </p:grpSpPr>
        <p:pic>
          <p:nvPicPr>
            <p:cNvPr id="135178" name="Picture 9" descr="MPE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1670" y="4429132"/>
              <a:ext cx="3816350" cy="225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79" name="Rectangle 12"/>
            <p:cNvSpPr>
              <a:spLocks noChangeArrowheads="1"/>
            </p:cNvSpPr>
            <p:nvPr/>
          </p:nvSpPr>
          <p:spPr bwMode="auto">
            <a:xfrm>
              <a:off x="4500562" y="4429132"/>
              <a:ext cx="428628" cy="28575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2060"/>
                  </a:solidFill>
                  <a:latin typeface="Comic Sans MS" pitchFamily="66" charset="0"/>
                </a:rPr>
                <a:t>Pili</a:t>
              </a:r>
            </a:p>
          </p:txBody>
        </p:sp>
        <p:sp>
          <p:nvSpPr>
            <p:cNvPr id="135180" name="Rectangle 13"/>
            <p:cNvSpPr>
              <a:spLocks noChangeArrowheads="1"/>
            </p:cNvSpPr>
            <p:nvPr/>
          </p:nvSpPr>
          <p:spPr bwMode="auto">
            <a:xfrm>
              <a:off x="4956486" y="4643446"/>
              <a:ext cx="1214446" cy="28575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 err="1">
                  <a:solidFill>
                    <a:srgbClr val="002060"/>
                  </a:solidFill>
                  <a:latin typeface="Comic Sans MS" pitchFamily="66" charset="0"/>
                </a:rPr>
                <a:t>Kapsula</a:t>
              </a:r>
              <a:endParaRPr lang="en-US" sz="1400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  <p:sp>
          <p:nvSpPr>
            <p:cNvPr id="135181" name="Rectangle 14"/>
            <p:cNvSpPr>
              <a:spLocks noChangeArrowheads="1"/>
            </p:cNvSpPr>
            <p:nvPr/>
          </p:nvSpPr>
          <p:spPr bwMode="auto">
            <a:xfrm>
              <a:off x="2013880" y="5313684"/>
              <a:ext cx="1214446" cy="28575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r>
                <a:rPr lang="en-US" sz="1400">
                  <a:solidFill>
                    <a:srgbClr val="002060"/>
                  </a:solidFill>
                  <a:latin typeface="Comic Sans MS" pitchFamily="66" charset="0"/>
                </a:rPr>
                <a:t>Lipoproteini</a:t>
              </a:r>
            </a:p>
          </p:txBody>
        </p:sp>
        <p:sp>
          <p:nvSpPr>
            <p:cNvPr id="135182" name="Rectangle 15"/>
            <p:cNvSpPr>
              <a:spLocks noChangeArrowheads="1"/>
            </p:cNvSpPr>
            <p:nvPr/>
          </p:nvSpPr>
          <p:spPr bwMode="auto">
            <a:xfrm>
              <a:off x="5040646" y="5956626"/>
              <a:ext cx="1214446" cy="28575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400" dirty="0" err="1">
                  <a:solidFill>
                    <a:srgbClr val="002060"/>
                  </a:solidFill>
                  <a:latin typeface="Comic Sans MS" pitchFamily="66" charset="0"/>
                </a:rPr>
                <a:t>Flagelin</a:t>
              </a:r>
              <a:endParaRPr lang="en-US" sz="1400" dirty="0">
                <a:solidFill>
                  <a:srgbClr val="002060"/>
                </a:solidFill>
                <a:latin typeface="Comic Sans MS" pitchFamily="66" charset="0"/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52400" y="5181600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- Proteini – inicijacija sa N-formilmetioninom    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28600" y="6096000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C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- Oligosaharidi bogati manozom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9" grpId="0"/>
      <p:bldP spid="125960" grpId="0"/>
      <p:bldP spid="125965" grpId="0"/>
      <p:bldP spid="11" grpId="0"/>
      <p:bldP spid="15" grpId="0"/>
      <p:bldP spid="1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http://www.ib.bioninja.com.au/_Media/virus_types_med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7968064" cy="4333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5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http://www.ppdictionary.com/viruses/virus_typ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381000"/>
            <a:ext cx="4547978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1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My Documents\Materijal-predavanja\Virusi\Slike virusi\DNK virusi- velic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6588"/>
            <a:ext cx="83058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My Documents\Materijal-predavanja\Virusi\Slike virusi\RNA-p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838200"/>
            <a:ext cx="817245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75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My Documents\Materijal-predavanja\Virusi\Slike virusi\RNK virusi - 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61963"/>
            <a:ext cx="7848600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4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610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600" dirty="0">
                <a:solidFill>
                  <a:srgbClr val="FF0000"/>
                </a:solidFill>
                <a:latin typeface="+mn-lt"/>
              </a:rPr>
              <a:t>   </a:t>
            </a:r>
            <a:r>
              <a:rPr lang="sl-SI" sz="3200" b="1" dirty="0">
                <a:solidFill>
                  <a:srgbClr val="FFCDDE"/>
                </a:solidFill>
                <a:latin typeface="+mn-lt"/>
              </a:rPr>
              <a:t>Prioni</a:t>
            </a:r>
            <a:r>
              <a:rPr lang="en-US" sz="3200" b="1" dirty="0">
                <a:solidFill>
                  <a:srgbClr val="FFCDDE"/>
                </a:solidFill>
                <a:latin typeface="+mn-lt"/>
              </a:rPr>
              <a:t> – </a:t>
            </a:r>
            <a:r>
              <a:rPr lang="sl-SI" sz="3200" b="1" dirty="0">
                <a:solidFill>
                  <a:srgbClr val="FFCDDE"/>
                </a:solidFill>
                <a:latin typeface="+mn-lt"/>
              </a:rPr>
              <a:t>nekonvencionalni infektivni agensi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800" dirty="0">
                <a:latin typeface="+mn-lt"/>
              </a:rPr>
              <a:t> nije dokazano prisustvo nukleinske kiseline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800" dirty="0">
                <a:latin typeface="+mn-lt"/>
              </a:rPr>
              <a:t> neimunogeni, ekstremno otporni </a:t>
            </a:r>
            <a:r>
              <a:rPr lang="sl-SI" sz="2800" dirty="0" smtClean="0">
                <a:latin typeface="+mn-lt"/>
              </a:rPr>
              <a:t>prema temperaturi</a:t>
            </a:r>
            <a:r>
              <a:rPr lang="sl-SI" sz="2800" dirty="0">
                <a:latin typeface="+mn-lt"/>
              </a:rPr>
              <a:t>, hemijskim sredstvima i zračenju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800" dirty="0">
                <a:latin typeface="+mn-lt"/>
              </a:rPr>
              <a:t> akronim- Proteinske infektivne partikule </a:t>
            </a:r>
            <a:r>
              <a:rPr lang="en-US" sz="2800" dirty="0">
                <a:latin typeface="+mn-lt"/>
              </a:rPr>
              <a:t> </a:t>
            </a:r>
            <a:endParaRPr lang="sl-SI" sz="280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800" dirty="0">
                <a:latin typeface="+mn-lt"/>
              </a:rPr>
              <a:t> Prion teorija                                                                     </a:t>
            </a:r>
            <a:r>
              <a:rPr lang="sl-SI" sz="2800" dirty="0" smtClean="0">
                <a:latin typeface="+mn-lt"/>
              </a:rPr>
              <a:t>                   nastaju </a:t>
            </a:r>
            <a:r>
              <a:rPr lang="sl-SI" sz="2800" dirty="0">
                <a:latin typeface="+mn-lt"/>
              </a:rPr>
              <a:t>od prirodnog </a:t>
            </a:r>
            <a:r>
              <a:rPr lang="sl-SI" sz="2800" dirty="0" smtClean="0">
                <a:latin typeface="+mn-lt"/>
              </a:rPr>
              <a:t>glikoproteina PrP</a:t>
            </a:r>
            <a:r>
              <a:rPr lang="sl-SI" sz="2800" baseline="30000" dirty="0" smtClean="0">
                <a:latin typeface="+mn-lt"/>
              </a:rPr>
              <a:t>C</a:t>
            </a:r>
            <a:r>
              <a:rPr lang="sl-SI" sz="2800" dirty="0" smtClean="0">
                <a:latin typeface="+mn-lt"/>
              </a:rPr>
              <a:t>                    </a:t>
            </a:r>
            <a:r>
              <a:rPr lang="sl-SI" sz="2800" dirty="0">
                <a:latin typeface="+mn-lt"/>
              </a:rPr>
              <a:t>	</a:t>
            </a:r>
            <a:r>
              <a:rPr lang="sl-SI" sz="2800" dirty="0" smtClean="0">
                <a:latin typeface="+mn-lt"/>
              </a:rPr>
              <a:t>-</a:t>
            </a:r>
            <a:endParaRPr lang="sl-SI" sz="2800" baseline="30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1315" name="Picture 6" descr="C:\My Documents\Materijal-predavanja\Prioni\Unbenanntes Dokument_files\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200400"/>
            <a:ext cx="18446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8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:\My Documents\Materijal-predavanja\Prioni\Slike prioni\0528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143000"/>
            <a:ext cx="60198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dirty="0"/>
              <a:t>	</a:t>
            </a:r>
            <a:r>
              <a:rPr lang="sl-SI" sz="3200" dirty="0">
                <a:solidFill>
                  <a:srgbClr val="FFCDDE"/>
                </a:solidFill>
                <a:latin typeface="+mn-lt"/>
              </a:rPr>
              <a:t>Protein ćelijske membrane PrP</a:t>
            </a:r>
            <a:r>
              <a:rPr lang="sl-SI" sz="3200" baseline="30000" dirty="0">
                <a:solidFill>
                  <a:srgbClr val="FFCDDE"/>
                </a:solidFill>
                <a:latin typeface="+mn-lt"/>
              </a:rPr>
              <a:t>C</a:t>
            </a:r>
            <a:r>
              <a:rPr lang="sl-SI" sz="3200" dirty="0">
                <a:solidFill>
                  <a:srgbClr val="FFCDDE"/>
                </a:solidFill>
                <a:latin typeface="+mn-lt"/>
              </a:rPr>
              <a:t> </a:t>
            </a:r>
            <a:endParaRPr lang="en-US" sz="3200" dirty="0">
              <a:solidFill>
                <a:srgbClr val="FFCDD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3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10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l-SI" sz="3200" dirty="0">
                <a:solidFill>
                  <a:srgbClr val="FFCDDE"/>
                </a:solidFill>
                <a:latin typeface="+mn-lt"/>
              </a:rPr>
              <a:t>Promena konformacionog oblika proteina ćelijske  	membrane PrP</a:t>
            </a:r>
            <a:r>
              <a:rPr lang="sl-SI" sz="3200" baseline="30000" dirty="0">
                <a:solidFill>
                  <a:srgbClr val="FFCDDE"/>
                </a:solidFill>
                <a:latin typeface="+mn-lt"/>
              </a:rPr>
              <a:t>C</a:t>
            </a:r>
            <a:r>
              <a:rPr lang="sl-SI" sz="3200" dirty="0">
                <a:solidFill>
                  <a:srgbClr val="FFCDDE"/>
                </a:solidFill>
                <a:latin typeface="+mn-lt"/>
              </a:rPr>
              <a:t> u abnormalnu formu PrP</a:t>
            </a:r>
            <a:r>
              <a:rPr lang="sl-SI" sz="3200" baseline="30000" dirty="0">
                <a:solidFill>
                  <a:srgbClr val="FFCDDE"/>
                </a:solidFill>
                <a:latin typeface="+mn-lt"/>
              </a:rPr>
              <a:t>Sc 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sl-SI" sz="3200" baseline="30000" dirty="0"/>
          </a:p>
          <a:p>
            <a:pPr>
              <a:spcBef>
                <a:spcPct val="50000"/>
              </a:spcBef>
              <a:buFontTx/>
              <a:buChar char="-"/>
            </a:pPr>
            <a:endParaRPr lang="sl-SI" sz="3200" baseline="30000" dirty="0"/>
          </a:p>
          <a:p>
            <a:pPr>
              <a:spcBef>
                <a:spcPct val="50000"/>
              </a:spcBef>
              <a:buFontTx/>
              <a:buChar char="-"/>
            </a:pPr>
            <a:endParaRPr lang="sl-SI" sz="3200" baseline="30000" dirty="0"/>
          </a:p>
          <a:p>
            <a:pPr>
              <a:spcBef>
                <a:spcPct val="50000"/>
              </a:spcBef>
              <a:buFontTx/>
              <a:buChar char="-"/>
            </a:pPr>
            <a:endParaRPr lang="sl-SI" sz="3200" baseline="30000" dirty="0"/>
          </a:p>
          <a:p>
            <a:pPr>
              <a:spcBef>
                <a:spcPct val="50000"/>
              </a:spcBef>
              <a:buFontTx/>
              <a:buChar char="-"/>
            </a:pPr>
            <a:endParaRPr lang="sl-SI" sz="3200" baseline="30000" dirty="0"/>
          </a:p>
          <a:p>
            <a:pPr>
              <a:spcBef>
                <a:spcPct val="50000"/>
              </a:spcBef>
              <a:buFontTx/>
              <a:buChar char="-"/>
            </a:pPr>
            <a:endParaRPr lang="sl-SI" sz="3200" baseline="30000" dirty="0"/>
          </a:p>
          <a:p>
            <a:pPr>
              <a:spcBef>
                <a:spcPct val="50000"/>
              </a:spcBef>
              <a:buFontTx/>
              <a:buChar char="-"/>
            </a:pPr>
            <a:endParaRPr lang="sl-SI" sz="3200" baseline="30000" dirty="0"/>
          </a:p>
          <a:p>
            <a:pPr>
              <a:spcBef>
                <a:spcPct val="50000"/>
              </a:spcBef>
              <a:buFontTx/>
              <a:buChar char="-"/>
            </a:pPr>
            <a:endParaRPr lang="sl-SI" sz="3200" baseline="30000" dirty="0"/>
          </a:p>
          <a:p>
            <a:pPr>
              <a:spcBef>
                <a:spcPct val="50000"/>
              </a:spcBef>
              <a:buFontTx/>
              <a:buChar char="-"/>
            </a:pPr>
            <a:endParaRPr lang="sl-SI" sz="3200" baseline="30000" dirty="0"/>
          </a:p>
          <a:p>
            <a:pPr>
              <a:spcBef>
                <a:spcPct val="50000"/>
              </a:spcBef>
            </a:pPr>
            <a:r>
              <a:rPr lang="sl-SI" sz="3200" dirty="0">
                <a:latin typeface="Symbol" pitchFamily="18" charset="2"/>
              </a:rPr>
              <a:t>	</a:t>
            </a:r>
            <a:r>
              <a:rPr lang="sl-SI" sz="2800" dirty="0">
                <a:latin typeface="Symbol" pitchFamily="18" charset="2"/>
              </a:rPr>
              <a:t>a</a:t>
            </a:r>
            <a:r>
              <a:rPr lang="sl-SI" sz="2800" dirty="0">
                <a:latin typeface="+mn-lt"/>
              </a:rPr>
              <a:t>-helix                                      </a:t>
            </a:r>
            <a:r>
              <a:rPr lang="sl-SI" sz="2800" dirty="0">
                <a:latin typeface="Symbol" pitchFamily="18" charset="2"/>
              </a:rPr>
              <a:t>b</a:t>
            </a:r>
            <a:r>
              <a:rPr lang="sl-SI" sz="2800" dirty="0">
                <a:latin typeface="+mn-lt"/>
              </a:rPr>
              <a:t>-sheet</a:t>
            </a:r>
            <a:endParaRPr lang="en-US" sz="2800" dirty="0">
              <a:latin typeface="+mn-lt"/>
            </a:endParaRPr>
          </a:p>
        </p:txBody>
      </p:sp>
      <p:pic>
        <p:nvPicPr>
          <p:cNvPr id="157699" name="Picture 3" descr="C:\My Documents\Materijal-predavanja\Prioni\EARTHFILES - Chronic Wasting Disease (CWD) in Colorado and Saskatchewan, Canada_files\Protein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3638"/>
            <a:ext cx="18288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0" name="Picture 4" descr="C:\My Documents\Materijal-predavanja\Prioni\EARTHFILES - Chronic Wasting Disease (CWD) in Colorado and Saskatchewan, Canada_files\ProteinPr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450" y="2590800"/>
            <a:ext cx="17573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0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3" descr="C:\My Documents\Materijal-predavanja\Prioni\FILM_files\prion_zipper_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1143000"/>
            <a:ext cx="57150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2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53440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3200" dirty="0"/>
              <a:t>    </a:t>
            </a:r>
            <a:r>
              <a:rPr lang="sl-SI" sz="3200" dirty="0">
                <a:solidFill>
                  <a:srgbClr val="FFCDDE"/>
                </a:solidFill>
                <a:latin typeface="+mn-lt"/>
              </a:rPr>
              <a:t>Predloženi mehanizam promene PrP</a:t>
            </a:r>
            <a:r>
              <a:rPr lang="sl-SI" sz="3200" baseline="30000" dirty="0">
                <a:solidFill>
                  <a:srgbClr val="FFCDDE"/>
                </a:solidFill>
                <a:latin typeface="+mn-lt"/>
              </a:rPr>
              <a:t>C</a:t>
            </a:r>
            <a:r>
              <a:rPr lang="sl-SI" sz="3200" dirty="0">
                <a:solidFill>
                  <a:srgbClr val="FFCDDE"/>
                </a:solidFill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sl-SI" sz="3200" dirty="0">
                <a:solidFill>
                  <a:srgbClr val="FFCDDE"/>
                </a:solidFill>
                <a:latin typeface="+mn-lt"/>
              </a:rPr>
              <a:t>	</a:t>
            </a:r>
            <a:r>
              <a:rPr lang="sl-SI" sz="3200" dirty="0">
                <a:latin typeface="+mn-lt"/>
              </a:rPr>
              <a:t>PrP</a:t>
            </a:r>
            <a:r>
              <a:rPr lang="sl-SI" sz="3200" baseline="30000" dirty="0">
                <a:latin typeface="+mn-lt"/>
              </a:rPr>
              <a:t>C</a:t>
            </a:r>
            <a:r>
              <a:rPr lang="sl-SI" sz="3200" dirty="0">
                <a:latin typeface="+mn-lt"/>
              </a:rPr>
              <a:t>                            PrP</a:t>
            </a:r>
            <a:r>
              <a:rPr lang="sl-SI" sz="3200" baseline="30000" dirty="0">
                <a:latin typeface="+mn-lt"/>
              </a:rPr>
              <a:t>Sc</a:t>
            </a:r>
            <a:r>
              <a:rPr lang="sl-SI" sz="3200" dirty="0">
                <a:latin typeface="+mn-lt"/>
              </a:rPr>
              <a:t> </a:t>
            </a:r>
            <a:endParaRPr lang="en-US" sz="32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sl-SI" sz="32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sl-SI" sz="3200" dirty="0">
                <a:latin typeface="+mn-lt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sl-SI" sz="3200" dirty="0">
                <a:latin typeface="+mn-lt"/>
              </a:rPr>
              <a:t>  </a:t>
            </a:r>
            <a:r>
              <a:rPr lang="sl-SI" sz="3200" dirty="0" smtClean="0">
                <a:latin typeface="+mn-lt"/>
              </a:rPr>
              <a:t>Post-translaciona </a:t>
            </a:r>
            <a:r>
              <a:rPr lang="sl-SI" sz="3200" dirty="0">
                <a:latin typeface="+mn-lt"/>
              </a:rPr>
              <a:t>promena</a:t>
            </a:r>
          </a:p>
          <a:p>
            <a:pPr>
              <a:spcBef>
                <a:spcPct val="50000"/>
              </a:spcBef>
            </a:pPr>
            <a:r>
              <a:rPr lang="sl-SI" sz="3200" dirty="0">
                <a:latin typeface="+mn-lt"/>
              </a:rPr>
              <a:t>  </a:t>
            </a:r>
            <a:r>
              <a:rPr lang="sl-SI" sz="3200" dirty="0">
                <a:latin typeface="Symbol" pitchFamily="18" charset="2"/>
              </a:rPr>
              <a:t>a</a:t>
            </a:r>
            <a:r>
              <a:rPr lang="sl-SI" sz="3200" dirty="0">
                <a:latin typeface="+mn-lt"/>
              </a:rPr>
              <a:t>-helix               </a:t>
            </a:r>
            <a:r>
              <a:rPr lang="sl-SI" sz="3200" dirty="0">
                <a:latin typeface="Symbol" pitchFamily="18" charset="2"/>
              </a:rPr>
              <a:t>b</a:t>
            </a:r>
            <a:r>
              <a:rPr lang="sl-SI" sz="3200" dirty="0">
                <a:latin typeface="+mn-lt"/>
              </a:rPr>
              <a:t>-sheet</a:t>
            </a:r>
            <a:endParaRPr lang="en-US" sz="32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sl-SI" sz="32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sl-SI" sz="3200" dirty="0">
                <a:latin typeface="+mn-lt"/>
              </a:rPr>
              <a:t>Agregacija u ćelijama i tkivu  PrP</a:t>
            </a:r>
            <a:r>
              <a:rPr lang="sl-SI" sz="3200" baseline="30000" dirty="0">
                <a:latin typeface="+mn-lt"/>
              </a:rPr>
              <a:t>Sc</a:t>
            </a:r>
            <a:r>
              <a:rPr lang="sl-SI" sz="3200" dirty="0">
                <a:latin typeface="+mn-lt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3200" dirty="0">
              <a:latin typeface="+mn-lt"/>
            </a:endParaRP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 flipH="1">
            <a:off x="2133600" y="1447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1600200" y="1828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>
            <a:off x="1828800" y="434340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1524000" y="46482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ja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2910</TotalTime>
  <Words>1991</Words>
  <Application>Microsoft Office PowerPoint</Application>
  <PresentationFormat>On-screen Show (4:3)</PresentationFormat>
  <Paragraphs>432</Paragraphs>
  <Slides>101</Slides>
  <Notes>87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Paper</vt:lpstr>
      <vt:lpstr>Morfologija mikroorganizama</vt:lpstr>
      <vt:lpstr>Građa bakterijske ćelije</vt:lpstr>
      <vt:lpstr>Građa bakterijske ćelije</vt:lpstr>
      <vt:lpstr>Građa bakterijske ćelije</vt:lpstr>
      <vt:lpstr>Građa bakterijske ćelije</vt:lpstr>
      <vt:lpstr>Građa bakterijske ćelije</vt:lpstr>
      <vt:lpstr>Odnos mikroorganizma i makroorganizma  </vt:lpstr>
      <vt:lpstr>Odnos mikroorganizma i makroorganizma  </vt:lpstr>
      <vt:lpstr>PowerPoint Presentation</vt:lpstr>
      <vt:lpstr>PowerPoint Presentation</vt:lpstr>
      <vt:lpstr>Omotači bakterijske ćelije</vt:lpstr>
      <vt:lpstr>Glikokaliks - Sluzavi omotač i kapsula  </vt:lpstr>
      <vt:lpstr> Kapsula</vt:lpstr>
      <vt:lpstr>Kapsula Bacillus anthracis</vt:lpstr>
      <vt:lpstr>Uloga sluzavog omotača – S sloja i kapsule</vt:lpstr>
      <vt:lpstr>Uloga kapsule i glikokaliksa</vt:lpstr>
      <vt:lpstr>Uloga sluzavog omotača – S sloja i kapsule</vt:lpstr>
      <vt:lpstr>Biofilm</vt:lpstr>
      <vt:lpstr>Biofilm</vt:lpstr>
      <vt:lpstr>Biofilm</vt:lpstr>
      <vt:lpstr>Biofilm</vt:lpstr>
      <vt:lpstr>Biofilm – Konfokalni mikroskop 3D</vt:lpstr>
      <vt:lpstr>Biofilm</vt:lpstr>
      <vt:lpstr>Biofilm</vt:lpstr>
      <vt:lpstr>Ćelijski zid</vt:lpstr>
      <vt:lpstr>Peptidoglikan</vt:lpstr>
      <vt:lpstr>Disaharid sa tetrapeptidom</vt:lpstr>
      <vt:lpstr> Peptidoglikan</vt:lpstr>
      <vt:lpstr>Tetrapeptidi </vt:lpstr>
      <vt:lpstr>Peptidoglikan</vt:lpstr>
      <vt:lpstr>Ćelijski zid Gram pozitivnih bakterija i                                Gram negativnih bakterija</vt:lpstr>
      <vt:lpstr>Ćelijski zid Gram pozitivnih bakterija</vt:lpstr>
      <vt:lpstr>PowerPoint Presentation</vt:lpstr>
      <vt:lpstr>Ćelijski zid Gram negativnih bakterija</vt:lpstr>
      <vt:lpstr>PowerPoint Presentation</vt:lpstr>
      <vt:lpstr>Ćelijski zid Gram negativnih bakterija</vt:lpstr>
      <vt:lpstr>PowerPoint Presentation</vt:lpstr>
      <vt:lpstr>PowerPoint Presentation</vt:lpstr>
      <vt:lpstr> Endotoksin</vt:lpstr>
      <vt:lpstr>Bojenje po Gramu</vt:lpstr>
      <vt:lpstr>Bojenje po Gramu</vt:lpstr>
      <vt:lpstr>PowerPoint Presentation</vt:lpstr>
      <vt:lpstr>Karakteristike  ćelijskog zida Gram pozitivnih  i Gram negativnih bakterija </vt:lpstr>
      <vt:lpstr>Karakteristike  ćelijskog zida Gram pozitivnih  i Gram negativnih bakterija </vt:lpstr>
      <vt:lpstr>Atipični ćelijski zid                               </vt:lpstr>
      <vt:lpstr>L oblici bakterija ime po Lister-ovom intstitutu gde su otkriveni</vt:lpstr>
      <vt:lpstr>Citoplazmatska membrana</vt:lpstr>
      <vt:lpstr>PowerPoint Presentation</vt:lpstr>
      <vt:lpstr> Mezozomi</vt:lpstr>
      <vt:lpstr> Citoplazma</vt:lpstr>
      <vt:lpstr>Jedarna regija - nukleoid</vt:lpstr>
      <vt:lpstr>PowerPoint Presentation</vt:lpstr>
      <vt:lpstr>Organele</vt:lpstr>
      <vt:lpstr>PowerPoint Presentation</vt:lpstr>
      <vt:lpstr>Organele</vt:lpstr>
      <vt:lpstr>Morfologija i građa  gljivica - Fungi</vt:lpstr>
      <vt:lpstr>Osnovne karakteristike</vt:lpstr>
      <vt:lpstr>PowerPoint Presentation</vt:lpstr>
      <vt:lpstr>PowerPoint Presentation</vt:lpstr>
      <vt:lpstr> Životni ciklus gljivica</vt:lpstr>
      <vt:lpstr> Tipovi some </vt:lpstr>
      <vt:lpstr> Kvasci i plesni</vt:lpstr>
      <vt:lpstr>PowerPoint Presentation</vt:lpstr>
      <vt:lpstr> Karakteristike hifa</vt:lpstr>
      <vt:lpstr>PowerPoint Presentation</vt:lpstr>
      <vt:lpstr>Izgled hifa</vt:lpstr>
      <vt:lpstr>PowerPoint Presentation</vt:lpstr>
      <vt:lpstr>PowerPoint Presentation</vt:lpstr>
      <vt:lpstr>PowerPoint Presentation</vt:lpstr>
      <vt:lpstr>PowerPoint Presentation</vt:lpstr>
      <vt:lpstr>Termin kvasac i plesan</vt:lpstr>
      <vt:lpstr>Candida albicans</vt:lpstr>
      <vt:lpstr>Mucor spp.</vt:lpstr>
      <vt:lpstr>Aspergillus spp.</vt:lpstr>
      <vt:lpstr>Penicillium spp.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mikrobiologiju</dc:title>
  <dc:creator>Dejan</dc:creator>
  <cp:lastModifiedBy>Windows User</cp:lastModifiedBy>
  <cp:revision>144</cp:revision>
  <dcterms:created xsi:type="dcterms:W3CDTF">2002-10-17T22:18:13Z</dcterms:created>
  <dcterms:modified xsi:type="dcterms:W3CDTF">2022-03-01T12:49:44Z</dcterms:modified>
</cp:coreProperties>
</file>