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4608A-F99A-480C-9AAE-2703678279D9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6548-D78F-494D-94DE-608015194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5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F213-4D4A-4C7E-80E6-DE5DDFE56D62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F4127-362C-46A3-BE7D-545A73223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B861-687A-4F9D-97D9-425571B47343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42863-1DEE-44F4-9E57-32A23062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73BD-5816-463B-B7A0-455E258C2721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E3AB-B73D-4FD1-9A61-403408A22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8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4DC7-E460-435E-92DF-A8A8CBE34929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15653-81CE-40D3-AE8E-A5AE8E688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8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233B-3D6D-45FE-9863-A4666F32DD26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54954-78E9-4BDB-8D30-674E59947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9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46E3-2E0A-4AE8-8703-0C7E5F4F34E3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FD340-2C84-4B89-A55E-CCC8355DC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8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83077-D32D-4999-8F88-B369CC06531B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61E9-DE4D-4699-8362-98A93660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1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FF6CB-B525-438A-9347-2BB263B5FBEA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8EDC-727D-4179-A2BD-8EF1AA940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9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75B33-7340-4A3A-88B9-4A5FA88ECED5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1567-9350-4C43-AD46-E6C9A2AB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3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C6DE-9409-4587-8B8B-BD6B800D3AF7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E61B-CA77-4502-A4E1-877531E6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2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DE0D0-6BB4-4639-9111-9461EAEDAB92}" type="datetimeFigureOut">
              <a:rPr lang="en-US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2/28/2022</a:t>
            </a:fld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F36B6C-06F9-4945-A0A7-A5A4245DBDDC}" type="slidenum">
              <a:rPr lang="en-US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4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io.libretexts.org/Bookshelves/Microbiology/Book%3A_Microbiology_(Kaiser)/Unit_6%3A_Adaptive_Immunity/14%3A_Cell-Mediated_Immunity/14.2%3A_Activating_Antigen-Specific_Cytotoxic_T-_Lymphocyte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sr-Latn-RS" b="1" dirty="0" smtClean="0">
                <a:solidFill>
                  <a:srgbClr val="00B050"/>
                </a:solidFill>
              </a:rPr>
              <a:t>Ćelijski imunološki odgovor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6019800" cy="4876800"/>
          </a:xfrm>
        </p:spPr>
        <p:txBody>
          <a:bodyPr/>
          <a:lstStyle/>
          <a:p>
            <a:r>
              <a:rPr lang="sr-Latn-RS" smtClean="0"/>
              <a:t>U odgovoru na antigen ne uključuje antitela, već dolazi do aktivacije makrofaga/dendritičnih ćelija (antigen prezentujuće ćelije - APC) i aktivacije Tc ćelija uz oslobađanje velikog broja citokina.</a:t>
            </a:r>
          </a:p>
          <a:p>
            <a:r>
              <a:rPr lang="sr-Latn-RS" smtClean="0"/>
              <a:t>Usmeren protiv intracelularnih mikroorganizama koji preživljavaju u fagocitima i/ili ostalim ćelijama organizma domaćina.</a:t>
            </a:r>
          </a:p>
          <a:p>
            <a:r>
              <a:rPr lang="sr-Latn-RS" smtClean="0"/>
              <a:t>Aktivira se u cilju uništavanja ćelija inficiranih virusima, intracelularnim bakterijama i tumorskih ćelija</a:t>
            </a:r>
            <a:r>
              <a:rPr lang="en-US" smtClean="0">
                <a:hlinkClick r:id="rId2" tooltip="14.2: Activating Antigen-Specific Cytotoxic T- Lymphocytes"/>
              </a:rPr>
              <a:t/>
            </a:r>
            <a:br>
              <a:rPr lang="en-US" smtClean="0">
                <a:hlinkClick r:id="rId2" tooltip="14.2: Activating Antigen-Specific Cytotoxic T- Lymphocytes"/>
              </a:rPr>
            </a:br>
            <a:endParaRPr lang="en-US" smtClean="0"/>
          </a:p>
        </p:txBody>
      </p:sp>
      <p:pic>
        <p:nvPicPr>
          <p:cNvPr id="23556" name="Picture 2" descr="As I mentioned before, Cellular Immunity is the adaptive immunity in which  T lymphocytes directly attack and destroy disea… | Immunsystem, Anatomie  körper, Bi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8003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2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68275" y="381000"/>
            <a:ext cx="6662738" cy="2590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FF0000"/>
                </a:solidFill>
              </a:rPr>
              <a:t>REGULATORNI T LIMFOCIT</a:t>
            </a:r>
            <a:r>
              <a:rPr lang="sr-Latn-RS" sz="2000" b="1" smtClean="0">
                <a:solidFill>
                  <a:srgbClr val="FF0000"/>
                </a:solidFill>
              </a:rPr>
              <a:t>I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Količina antitela koja će se sintetisati kod humoralnog odgovora organizma na antigen zavisi od </a:t>
            </a:r>
            <a:endParaRPr lang="sr-Latn-RS" sz="2000" smtClean="0"/>
          </a:p>
          <a:p>
            <a:pPr marL="0" indent="0" algn="ctr">
              <a:buFont typeface="Arial" charset="0"/>
              <a:buNone/>
            </a:pPr>
            <a:r>
              <a:rPr lang="en-US" sz="2000" smtClean="0"/>
              <a:t>broja reaktivnih B </a:t>
            </a:r>
            <a:r>
              <a:rPr lang="sr-Latn-RS" sz="2000" smtClean="0"/>
              <a:t>limfocita</a:t>
            </a:r>
          </a:p>
          <a:p>
            <a:pPr marL="0" indent="0" algn="ctr">
              <a:buFont typeface="Arial" charset="0"/>
              <a:buNone/>
            </a:pPr>
            <a:r>
              <a:rPr lang="en-US" sz="2000" smtClean="0"/>
              <a:t>od broja i tipova T </a:t>
            </a:r>
            <a:r>
              <a:rPr lang="sr-Latn-RS" sz="2000" smtClean="0"/>
              <a:t>limfocita</a:t>
            </a:r>
            <a:r>
              <a:rPr lang="en-US" sz="2000" smtClean="0"/>
              <a:t> </a:t>
            </a:r>
            <a:endParaRPr lang="sr-Latn-RS" sz="2000" smtClean="0"/>
          </a:p>
          <a:p>
            <a:pPr marL="0" indent="0" algn="ctr">
              <a:buFont typeface="Arial" charset="0"/>
              <a:buNone/>
            </a:pPr>
            <a:r>
              <a:rPr lang="en-US" sz="2000" smtClean="0"/>
              <a:t>subpopulacij</a:t>
            </a:r>
            <a:r>
              <a:rPr lang="sr-Latn-RS" sz="2000" smtClean="0"/>
              <a:t>e</a:t>
            </a:r>
            <a:r>
              <a:rPr lang="en-US" sz="2000" smtClean="0"/>
              <a:t> </a:t>
            </a:r>
            <a:r>
              <a:rPr lang="sr-Latn-RS" sz="2000" smtClean="0"/>
              <a:t>Ts limfocita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4" name="Curved Right Arrow 3"/>
          <p:cNvSpPr/>
          <p:nvPr/>
        </p:nvSpPr>
        <p:spPr>
          <a:xfrm>
            <a:off x="95250" y="4953000"/>
            <a:ext cx="419100" cy="762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 flipH="1" flipV="1">
            <a:off x="4419600" y="4919663"/>
            <a:ext cx="457200" cy="838200"/>
          </a:xfrm>
          <a:prstGeom prst="curvedRightArrow">
            <a:avLst>
              <a:gd name="adj1" fmla="val 25000"/>
              <a:gd name="adj2" fmla="val 50000"/>
              <a:gd name="adj3" fmla="val 39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r="17429"/>
          <a:stretch>
            <a:fillRect/>
          </a:stretch>
        </p:blipFill>
        <p:spPr bwMode="auto">
          <a:xfrm>
            <a:off x="5376863" y="1447800"/>
            <a:ext cx="3744912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2887663"/>
            <a:ext cx="4572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/>
                </a:solidFill>
                <a:cs typeface="Arial" charset="0"/>
              </a:rPr>
              <a:t>Antigeni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predstavljeni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na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površini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makrofaga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stimulišu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Th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-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oni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stimunišu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B Ly</a:t>
            </a:r>
            <a:r>
              <a:rPr lang="sr-Latn-R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i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razvoj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regulatornih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T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limfocita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Tr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)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koji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se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razvijaju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u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Ts</a:t>
            </a:r>
            <a:endParaRPr lang="en-US" dirty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cs typeface="Arial" charset="0"/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/>
                </a:solidFill>
                <a:cs typeface="Arial" charset="0"/>
              </a:rPr>
              <a:t>sprečavaju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stimulativno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dejstvo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Th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limfocita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na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B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limfocite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i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suprimiraju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sintezu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antitela</a:t>
            </a:r>
            <a:endParaRPr lang="sr-Latn-RS" dirty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dirty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dirty="0">
                <a:solidFill>
                  <a:prstClr val="black"/>
                </a:solidFill>
                <a:cs typeface="Arial" charset="0"/>
              </a:rPr>
              <a:t>Produkuju citokine sa supresivnom funkcijom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TGF-beta, IL-10 </a:t>
            </a:r>
            <a:r>
              <a:rPr lang="sr-Latn-RS" dirty="0">
                <a:solidFill>
                  <a:prstClr val="black"/>
                </a:solidFill>
                <a:cs typeface="Arial" charset="0"/>
              </a:rPr>
              <a:t>..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68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1113" y="304800"/>
            <a:ext cx="8980487" cy="2438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sr-Latn-RS" b="1" smtClean="0">
                <a:solidFill>
                  <a:srgbClr val="FF0000"/>
                </a:solidFill>
              </a:rPr>
              <a:t>A</a:t>
            </a:r>
            <a:r>
              <a:rPr lang="en-US" b="1" smtClean="0">
                <a:solidFill>
                  <a:srgbClr val="FF0000"/>
                </a:solidFill>
              </a:rPr>
              <a:t>NTIGEN</a:t>
            </a:r>
            <a:r>
              <a:rPr lang="en-US" smtClean="0"/>
              <a:t> </a:t>
            </a:r>
            <a:endParaRPr lang="sr-Latn-RS" smtClean="0"/>
          </a:p>
          <a:p>
            <a:pPr marL="0" indent="0">
              <a:buFont typeface="Arial" charset="0"/>
              <a:buNone/>
            </a:pPr>
            <a:r>
              <a:rPr lang="sr-Latn-RS" smtClean="0"/>
              <a:t>Primer - vakcine</a:t>
            </a:r>
          </a:p>
          <a:p>
            <a:pPr marL="0" indent="0">
              <a:buFont typeface="Arial" charset="0"/>
              <a:buNone/>
            </a:pPr>
            <a:r>
              <a:rPr lang="sr-Latn-RS" smtClean="0"/>
              <a:t>Ako </a:t>
            </a:r>
            <a:r>
              <a:rPr lang="en-US" smtClean="0"/>
              <a:t>se </a:t>
            </a:r>
            <a:r>
              <a:rPr lang="sr-Latn-RS" smtClean="0"/>
              <a:t>Ag </a:t>
            </a:r>
            <a:r>
              <a:rPr lang="en-US" smtClean="0"/>
              <a:t>dovoljno dugo održi na mestu aplikacije </a:t>
            </a:r>
            <a:r>
              <a:rPr lang="sr-Latn-RS" smtClean="0"/>
              <a:t>npr.</a:t>
            </a:r>
            <a:r>
              <a:rPr lang="en-US" smtClean="0"/>
              <a:t> s/c ili i/m</a:t>
            </a:r>
            <a:r>
              <a:rPr lang="sr-Latn-RS" smtClean="0"/>
              <a:t> - </a:t>
            </a:r>
            <a:r>
              <a:rPr lang="en-US" smtClean="0"/>
              <a:t>imunološka reakcija najčešće duže traje. </a:t>
            </a:r>
            <a:endParaRPr lang="sr-Latn-RS" smtClean="0"/>
          </a:p>
          <a:p>
            <a:pPr marL="0" indent="0">
              <a:buFont typeface="Arial" charset="0"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pic>
        <p:nvPicPr>
          <p:cNvPr id="33795" name="Picture 2" descr="New Generation Peptide-Based Vaccine Prototype | Intech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2209800"/>
            <a:ext cx="470217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1113" y="2198688"/>
            <a:ext cx="4572001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sz="2000" dirty="0">
                <a:solidFill>
                  <a:prstClr val="black"/>
                </a:solidFill>
                <a:cs typeface="Arial" charset="0"/>
              </a:rPr>
              <a:t>N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a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mestu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inokulacije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Latn-RS" sz="2000" dirty="0">
                <a:solidFill>
                  <a:prstClr val="black"/>
                </a:solidFill>
                <a:cs typeface="Arial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depo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odakle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se </a:t>
            </a:r>
            <a:r>
              <a:rPr lang="sr-Latn-RS" sz="2000" dirty="0">
                <a:solidFill>
                  <a:prstClr val="black"/>
                </a:solidFill>
                <a:cs typeface="Arial" charset="0"/>
              </a:rPr>
              <a:t>Ag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sporije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oslobađaju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i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resorbuju</a:t>
            </a:r>
            <a:r>
              <a:rPr lang="sr-Latn-RS" sz="2000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sz="2000" dirty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prolongiranj</a:t>
            </a:r>
            <a:r>
              <a:rPr lang="sr-Latn-RS" sz="2000" dirty="0">
                <a:solidFill>
                  <a:prstClr val="black"/>
                </a:solidFill>
                <a:cs typeface="Arial" charset="0"/>
              </a:rPr>
              <a:t>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katabolizma</a:t>
            </a:r>
            <a:r>
              <a:rPr lang="sr-Latn-RS" sz="2000" dirty="0">
                <a:solidFill>
                  <a:prstClr val="black"/>
                </a:solidFill>
                <a:cs typeface="Arial" charset="0"/>
              </a:rPr>
              <a:t> Ag 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u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makrofagima</a:t>
            </a:r>
            <a:r>
              <a:rPr lang="sr-Latn-RS" sz="2000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sz="2000" dirty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produžava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se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vreme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imunološke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stimulacije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organizma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endParaRPr lang="sr-Latn-RS" sz="20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sz="2000" dirty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povećava</a:t>
            </a:r>
            <a:r>
              <a:rPr lang="sr-Latn-RS" sz="2000" dirty="0">
                <a:solidFill>
                  <a:prstClr val="black"/>
                </a:solidFill>
                <a:cs typeface="Arial" charset="0"/>
              </a:rPr>
              <a:t>nje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afiniteta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specifičnih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receptora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aktivisanih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Th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i B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limfocita</a:t>
            </a:r>
            <a:r>
              <a:rPr lang="sr-Latn-R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prema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odgovarajućem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antigenu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.</a:t>
            </a:r>
          </a:p>
        </p:txBody>
      </p:sp>
      <p:sp>
        <p:nvSpPr>
          <p:cNvPr id="5" name="Down Arrow 4"/>
          <p:cNvSpPr/>
          <p:nvPr/>
        </p:nvSpPr>
        <p:spPr>
          <a:xfrm>
            <a:off x="2193925" y="2895600"/>
            <a:ext cx="16351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198688" y="3810000"/>
            <a:ext cx="16351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198688" y="4724400"/>
            <a:ext cx="16351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3" y="820738"/>
            <a:ext cx="9132887" cy="3048000"/>
          </a:xfrm>
        </p:spPr>
        <p:txBody>
          <a:bodyPr rtlCol="0">
            <a:normAutofit fontScale="92500" lnSpcReduction="20000"/>
          </a:bodyPr>
          <a:lstStyle/>
          <a:p>
            <a:pPr marL="182880" indent="-18288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>
                <a:cs typeface="Times New Roman" pitchFamily="18" charset="0"/>
              </a:rPr>
              <a:t>V</a:t>
            </a:r>
            <a:r>
              <a:rPr lang="en-US" dirty="0" err="1" smtClean="0">
                <a:cs typeface="Times New Roman" pitchFamily="18" charset="0"/>
              </a:rPr>
              <a:t>eliki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značaj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imaju</a:t>
            </a:r>
            <a:r>
              <a:rPr lang="en-US" dirty="0">
                <a:cs typeface="Times New Roman" pitchFamily="18" charset="0"/>
              </a:rPr>
              <a:t> antigen </a:t>
            </a:r>
            <a:r>
              <a:rPr lang="en-US" dirty="0" err="1">
                <a:cs typeface="Times New Roman" pitchFamily="18" charset="0"/>
              </a:rPr>
              <a:t>prezentujuće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ćelije</a:t>
            </a:r>
            <a:r>
              <a:rPr lang="en-US" dirty="0">
                <a:cs typeface="Times New Roman" pitchFamily="18" charset="0"/>
              </a:rPr>
              <a:t> (APC) </a:t>
            </a:r>
            <a:r>
              <a:rPr lang="en-US" dirty="0" smtClean="0">
                <a:cs typeface="Times New Roman" pitchFamily="18" charset="0"/>
              </a:rPr>
              <a:t>: </a:t>
            </a:r>
            <a:r>
              <a:rPr lang="en-US" dirty="0" err="1">
                <a:cs typeface="Times New Roman" pitchFamily="18" charset="0"/>
              </a:rPr>
              <a:t>dendritične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ćelije</a:t>
            </a:r>
            <a:r>
              <a:rPr lang="sr-Latn-R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i </a:t>
            </a:r>
            <a:r>
              <a:rPr lang="en-US" dirty="0" err="1" smtClean="0">
                <a:cs typeface="Times New Roman" pitchFamily="18" charset="0"/>
              </a:rPr>
              <a:t>makrofagi</a:t>
            </a:r>
            <a:r>
              <a:rPr lang="sr-Latn-RS" dirty="0" smtClean="0">
                <a:cs typeface="Times New Roman" pitchFamily="18" charset="0"/>
              </a:rPr>
              <a:t>.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sr-Latn-RS" dirty="0" smtClean="0">
              <a:cs typeface="Times New Roman" pitchFamily="18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dirty="0">
              <a:cs typeface="Times New Roman" pitchFamily="18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>
                <a:cs typeface="Times New Roman" pitchFamily="18" charset="0"/>
              </a:rPr>
              <a:t>Po prodoru intracel. patogena u organizam – fagocitoza – razgradnja – isticanje Ag na površini u kompleksu sa MHC-II</a:t>
            </a:r>
          </a:p>
          <a:p>
            <a:pPr marL="182880" indent="-18288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dirty="0">
              <a:cs typeface="Times New Roman" pitchFamily="18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>
                <a:cs typeface="Times New Roman" pitchFamily="18" charset="0"/>
              </a:rPr>
              <a:t>CD4+ T</a:t>
            </a:r>
            <a:r>
              <a:rPr lang="sr-Latn-RS" dirty="0">
                <a:cs typeface="Times New Roman" pitchFamily="18" charset="0"/>
              </a:rPr>
              <a:t>h</a:t>
            </a:r>
            <a:r>
              <a:rPr lang="vi-VN" dirty="0">
                <a:cs typeface="Times New Roman" pitchFamily="18" charset="0"/>
              </a:rPr>
              <a:t> limfocit</a:t>
            </a:r>
            <a:r>
              <a:rPr lang="sr-Latn-RS" dirty="0">
                <a:cs typeface="Times New Roman" pitchFamily="18" charset="0"/>
              </a:rPr>
              <a:t>i</a:t>
            </a:r>
            <a:r>
              <a:rPr lang="vi-VN" dirty="0">
                <a:cs typeface="Times New Roman" pitchFamily="18" charset="0"/>
              </a:rPr>
              <a:t> </a:t>
            </a:r>
            <a:r>
              <a:rPr lang="sr-Latn-RS" dirty="0">
                <a:cs typeface="Times New Roman" pitchFamily="18" charset="0"/>
              </a:rPr>
              <a:t>reaguju sa kompleksom antigena </a:t>
            </a:r>
            <a:r>
              <a:rPr lang="vi-VN" dirty="0">
                <a:cs typeface="Times New Roman" pitchFamily="18" charset="0"/>
              </a:rPr>
              <a:t>i MHC molekul</a:t>
            </a:r>
            <a:r>
              <a:rPr lang="sr-Latn-RS" dirty="0">
                <a:cs typeface="Times New Roman" pitchFamily="18" charset="0"/>
              </a:rPr>
              <a:t>a</a:t>
            </a:r>
            <a:r>
              <a:rPr lang="vi-VN" dirty="0">
                <a:cs typeface="Times New Roman" pitchFamily="18" charset="0"/>
              </a:rPr>
              <a:t> II klase na površini membrane </a:t>
            </a:r>
            <a:r>
              <a:rPr lang="sr-Latn-RS" dirty="0">
                <a:cs typeface="Times New Roman" pitchFamily="18" charset="0"/>
              </a:rPr>
              <a:t>APC </a:t>
            </a:r>
            <a:r>
              <a:rPr lang="vi-VN" dirty="0">
                <a:cs typeface="Times New Roman" pitchFamily="18" charset="0"/>
              </a:rPr>
              <a:t>ćelija</a:t>
            </a:r>
            <a:r>
              <a:rPr lang="sr-Latn-RS" dirty="0">
                <a:cs typeface="Times New Roman" pitchFamily="18" charset="0"/>
              </a:rPr>
              <a:t>, aktiviraju se, proliferišu u Th1 i </a:t>
            </a:r>
            <a:r>
              <a:rPr lang="vi-VN" dirty="0">
                <a:cs typeface="Times New Roman" pitchFamily="18" charset="0"/>
              </a:rPr>
              <a:t>oslobađaju </a:t>
            </a:r>
            <a:r>
              <a:rPr lang="vi-VN" b="1" dirty="0">
                <a:solidFill>
                  <a:schemeClr val="accent1"/>
                </a:solidFill>
                <a:cs typeface="Times New Roman" pitchFamily="18" charset="0"/>
              </a:rPr>
              <a:t>IL-2</a:t>
            </a:r>
            <a:r>
              <a:rPr lang="vi-VN" dirty="0">
                <a:cs typeface="Times New Roman" pitchFamily="18" charset="0"/>
              </a:rPr>
              <a:t> i </a:t>
            </a:r>
            <a:r>
              <a:rPr lang="vi-VN" b="1" dirty="0">
                <a:solidFill>
                  <a:schemeClr val="accent1"/>
                </a:solidFill>
                <a:cs typeface="Times New Roman" pitchFamily="18" charset="0"/>
              </a:rPr>
              <a:t>IFN-</a:t>
            </a:r>
            <a:r>
              <a:rPr lang="el-GR" b="1" dirty="0">
                <a:solidFill>
                  <a:schemeClr val="accent1"/>
                </a:solidFill>
                <a:cs typeface="Times New Roman" pitchFamily="18" charset="0"/>
              </a:rPr>
              <a:t>γ</a:t>
            </a:r>
            <a:endParaRPr lang="sr-Latn-RS" b="1" dirty="0">
              <a:solidFill>
                <a:schemeClr val="accent1"/>
              </a:solidFill>
              <a:cs typeface="Times New Roman" pitchFamily="18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dirty="0" smtClean="0">
              <a:cs typeface="Times New Roman" pitchFamily="18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dirty="0" smtClean="0">
              <a:cs typeface="Times New Roman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300038"/>
            <a:ext cx="41846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sz="2400" b="1" dirty="0">
                <a:solidFill>
                  <a:srgbClr val="00B050"/>
                </a:solidFill>
                <a:cs typeface="Arial" charset="0"/>
              </a:rPr>
              <a:t>Prodor antigena i aktivacija</a:t>
            </a:r>
            <a:endParaRPr lang="en-US" sz="2400" b="1" dirty="0">
              <a:solidFill>
                <a:srgbClr val="00B050"/>
              </a:solidFill>
              <a:cs typeface="Arial" charset="0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91440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4876800" y="3551238"/>
            <a:ext cx="4267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podstiču aktivaciju i proliferaciju CD8+ T limfocita i njihovu diferencijaciju </a:t>
            </a:r>
            <a:r>
              <a:rPr lang="sr-Latn-RS" b="1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u </a:t>
            </a:r>
            <a:r>
              <a:rPr lang="en-US" b="1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Tc</a:t>
            </a:r>
            <a:r>
              <a:rPr lang="sr-Latn-RS" b="1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b="1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koji prepoznaju strane antigene</a:t>
            </a:r>
            <a:r>
              <a:rPr lang="sr-Latn-RS" b="1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b="1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na MHC molekulima I klase na citoplazmatičnoj membrani ćelije domaćina. </a:t>
            </a:r>
            <a:endParaRPr lang="sr-Latn-RS" b="1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>
            <a:off x="3276600" y="3276600"/>
            <a:ext cx="1492250" cy="381000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infcell_MH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65538"/>
            <a:ext cx="2914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76200" y="631825"/>
            <a:ext cx="6172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algn="just" eaLnBrk="1" fontAlgn="auto" hangingPunct="1">
              <a:spcAft>
                <a:spcPts val="0"/>
              </a:spcAft>
              <a:buClr>
                <a:srgbClr val="AD0101"/>
              </a:buClr>
              <a:buFont typeface="Arial" pitchFamily="34" charset="0"/>
              <a:buChar char="•"/>
              <a:defRPr/>
            </a:pPr>
            <a:r>
              <a:rPr lang="sr-Latn-RS" sz="2000" dirty="0">
                <a:solidFill>
                  <a:prstClr val="black"/>
                </a:solidFill>
                <a:cs typeface="Times New Roman" pitchFamily="18" charset="0"/>
              </a:rPr>
              <a:t>U isto vreme, patogen inficira druge ćelije organizma </a:t>
            </a:r>
            <a:endParaRPr lang="en-US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AD0101"/>
              </a:buClr>
              <a:buFont typeface="Arial" pitchFamily="34" charset="0"/>
              <a:buChar char="•"/>
              <a:defRPr/>
            </a:pPr>
            <a:endParaRPr lang="sr-Latn-R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AD0101"/>
              </a:buClr>
              <a:buFont typeface="Arial" pitchFamily="34" charset="0"/>
              <a:buChar char="•"/>
              <a:defRPr/>
            </a:pPr>
            <a:endParaRPr lang="sr-Latn-RS" sz="2000" dirty="0" smtClean="0">
              <a:solidFill>
                <a:prstClr val="black"/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AD0101"/>
              </a:buClr>
              <a:buFont typeface="Arial" pitchFamily="34" charset="0"/>
              <a:buChar char="•"/>
              <a:defRPr/>
            </a:pPr>
            <a:endParaRPr lang="sr-Latn-RS" sz="2000" dirty="0">
              <a:solidFill>
                <a:prstClr val="black"/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AD0101"/>
              </a:buClr>
              <a:buFont typeface="Arial" pitchFamily="34" charset="0"/>
              <a:buChar char="•"/>
              <a:defRPr/>
            </a:pPr>
            <a:endParaRPr lang="sr-Latn-RS" sz="2000" dirty="0" smtClean="0">
              <a:solidFill>
                <a:prstClr val="black"/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AD0101"/>
              </a:buClr>
              <a:buFont typeface="Arial" pitchFamily="34" charset="0"/>
              <a:buChar char="•"/>
              <a:defRPr/>
            </a:pPr>
            <a:endParaRPr lang="sr-Latn-RS" sz="2000" dirty="0">
              <a:solidFill>
                <a:prstClr val="black"/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AD0101"/>
              </a:buClr>
              <a:buFont typeface="Arial" pitchFamily="34" charset="0"/>
              <a:buChar char="•"/>
              <a:defRPr/>
            </a:pPr>
            <a:endParaRPr lang="sr-Latn-RS" sz="2000" dirty="0" smtClean="0">
              <a:solidFill>
                <a:prstClr val="black"/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AD0101"/>
              </a:buClr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algn="just" eaLnBrk="1" hangingPunct="1">
              <a:buClr>
                <a:srgbClr val="AD0101"/>
              </a:buClr>
              <a:defRPr/>
            </a:pPr>
            <a:r>
              <a:rPr lang="sr-Latn-RS" sz="2000" dirty="0" smtClean="0">
                <a:solidFill>
                  <a:prstClr val="black"/>
                </a:solidFill>
                <a:cs typeface="Times New Roman" pitchFamily="18" charset="0"/>
              </a:rPr>
              <a:t>Tri ključna signala za aktivaciju Tc ćelija:</a:t>
            </a:r>
          </a:p>
          <a:p>
            <a:pPr algn="just" eaLnBrk="1" hangingPunct="1">
              <a:buClr>
                <a:srgbClr val="AD0101"/>
              </a:buClr>
              <a:defRPr/>
            </a:pPr>
            <a:endParaRPr lang="sr-Latn-RS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indent="0" algn="ctr" eaLnBrk="1" hangingPunct="1">
              <a:buClr>
                <a:srgbClr val="AD0101"/>
              </a:buClr>
              <a:buFont typeface="Arial" charset="0"/>
              <a:buNone/>
              <a:defRPr/>
            </a:pPr>
            <a:r>
              <a:rPr lang="sr-Latn-RS" sz="2000" dirty="0" smtClean="0">
                <a:solidFill>
                  <a:prstClr val="black"/>
                </a:solidFill>
                <a:cs typeface="Times New Roman" pitchFamily="18" charset="0"/>
              </a:rPr>
              <a:t>IL-12 koji izlučuju aktivisane dendritične ćelije</a:t>
            </a:r>
          </a:p>
          <a:p>
            <a:pPr marL="0" indent="0" algn="ctr" eaLnBrk="1" hangingPunct="1">
              <a:buClr>
                <a:srgbClr val="AD0101"/>
              </a:buClr>
              <a:buFont typeface="Arial" charset="0"/>
              <a:buNone/>
              <a:defRPr/>
            </a:pPr>
            <a:r>
              <a:rPr lang="sr-Latn-RS" sz="2000" dirty="0">
                <a:solidFill>
                  <a:prstClr val="black"/>
                </a:solidFill>
                <a:cs typeface="Times New Roman" pitchFamily="18" charset="0"/>
              </a:rPr>
              <a:t>p</a:t>
            </a:r>
            <a:r>
              <a:rPr lang="sr-Latn-RS" sz="2000" dirty="0" smtClean="0">
                <a:solidFill>
                  <a:prstClr val="black"/>
                </a:solidFill>
                <a:cs typeface="Times New Roman" pitchFamily="18" charset="0"/>
              </a:rPr>
              <a:t>risustvo kompleksa antigena i MHC molekula I klase </a:t>
            </a:r>
          </a:p>
          <a:p>
            <a:pPr marL="0" indent="0" algn="ctr" eaLnBrk="1" hangingPunct="1">
              <a:buClr>
                <a:srgbClr val="AD0101"/>
              </a:buClr>
              <a:buFont typeface="Arial" charset="0"/>
              <a:buNone/>
              <a:defRPr/>
            </a:pPr>
            <a:r>
              <a:rPr lang="sr-Latn-RS" sz="2000" dirty="0" smtClean="0">
                <a:solidFill>
                  <a:prstClr val="black"/>
                </a:solidFill>
                <a:cs typeface="Times New Roman" pitchFamily="18" charset="0"/>
              </a:rPr>
              <a:t>IL-2 i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γ </a:t>
            </a:r>
            <a:r>
              <a:rPr lang="sr-Latn-RS" sz="2000" dirty="0" smtClean="0">
                <a:solidFill>
                  <a:prstClr val="black"/>
                </a:solidFill>
                <a:cs typeface="Times New Roman" pitchFamily="18" charset="0"/>
              </a:rPr>
              <a:t>interferon (IFN-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γ) </a:t>
            </a:r>
            <a:r>
              <a:rPr lang="sr-Latn-RS" sz="2000" dirty="0" smtClean="0">
                <a:solidFill>
                  <a:prstClr val="black"/>
                </a:solidFill>
                <a:cs typeface="Times New Roman" pitchFamily="18" charset="0"/>
              </a:rPr>
              <a:t>koje luče aktivisane Th1 ćelije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AD0101"/>
              </a:buClr>
              <a:buFont typeface="Arial" pitchFamily="34" charset="0"/>
              <a:buChar char="•"/>
              <a:defRPr/>
            </a:pPr>
            <a:endParaRPr lang="sr-Latn-R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algn="just" eaLnBrk="1" hangingPunct="1">
              <a:buClr>
                <a:srgbClr val="AD0101"/>
              </a:buClr>
              <a:defRPr/>
            </a:pPr>
            <a:endParaRPr lang="sr-Latn-RS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eaLnBrk="1" hangingPunct="1">
              <a:buClr>
                <a:srgbClr val="AD0101"/>
              </a:buClr>
              <a:defRPr/>
            </a:pPr>
            <a:endParaRPr lang="en-US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eaLnBrk="1" hangingPunct="1">
              <a:buClr>
                <a:srgbClr val="AD0101"/>
              </a:buClr>
              <a:defRPr/>
            </a:pPr>
            <a:endParaRPr lang="en-US" sz="20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25604" name="Picture 3" descr="C:\Users\Andrea\Desktop\proteasom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1825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397000"/>
            <a:ext cx="5257800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sr-Latn-RS" sz="2000" dirty="0">
                <a:solidFill>
                  <a:prstClr val="black"/>
                </a:solidFill>
                <a:cs typeface="Arial" charset="0"/>
              </a:rPr>
              <a:t>Tokom replikacije intracel. patogena u ćeliji domaćina virusni ili bakterijski  proteini se razgrađuju u veliki broj peptidnih molekula pomoću proteazoma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Latn-RS" sz="2000" dirty="0">
                <a:solidFill>
                  <a:prstClr val="black"/>
                </a:solidFill>
                <a:cs typeface="Arial" charset="0"/>
              </a:rPr>
              <a:t>u citoplazmi.</a:t>
            </a:r>
          </a:p>
          <a:p>
            <a:pPr marL="182880" indent="-18288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sr-Latn-RS" sz="2000" dirty="0">
                <a:solidFill>
                  <a:prstClr val="black"/>
                </a:solidFill>
                <a:cs typeface="Arial" charset="0"/>
              </a:rPr>
              <a:t>Peptidni molekuli se vezuju za MHC-I molekule u EPR – Goldzijev aparat-citoplazmatska membrana</a:t>
            </a:r>
          </a:p>
        </p:txBody>
      </p:sp>
    </p:spTree>
    <p:extLst>
      <p:ext uri="{BB962C8B-B14F-4D97-AF65-F5344CB8AC3E}">
        <p14:creationId xmlns:p14="http://schemas.microsoft.com/office/powerpoint/2010/main" val="42083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4876800"/>
          </a:xfrm>
        </p:spPr>
        <p:txBody>
          <a:bodyPr/>
          <a:lstStyle/>
          <a:p>
            <a:r>
              <a:rPr lang="en-US" smtClean="0"/>
              <a:t>MHC</a:t>
            </a:r>
            <a:r>
              <a:rPr lang="sr-Latn-RS" smtClean="0"/>
              <a:t>-</a:t>
            </a:r>
            <a:r>
              <a:rPr lang="en-US" smtClean="0"/>
              <a:t>I </a:t>
            </a:r>
            <a:r>
              <a:rPr lang="sr-Latn-RS" smtClean="0"/>
              <a:t>molekul u kompleksu sa peptidom (antigenom)</a:t>
            </a:r>
            <a:r>
              <a:rPr lang="en-US" smtClean="0"/>
              <a:t> </a:t>
            </a:r>
            <a:r>
              <a:rPr lang="sr-Latn-RS" smtClean="0"/>
              <a:t>na površini inficiranih ćelija prepoznaju aktivisani Tc pomoću svojih </a:t>
            </a:r>
            <a:r>
              <a:rPr lang="el-GR" smtClean="0"/>
              <a:t>α/β </a:t>
            </a:r>
            <a:r>
              <a:rPr lang="sr-Latn-RS" smtClean="0"/>
              <a:t>heterodimernih receptora</a:t>
            </a:r>
          </a:p>
          <a:p>
            <a:r>
              <a:rPr lang="en-US" smtClean="0"/>
              <a:t>Uloga citotoksičnih T ćelija (CD8+) </a:t>
            </a:r>
            <a:r>
              <a:rPr lang="sr-Latn-RS" smtClean="0"/>
              <a:t>- </a:t>
            </a:r>
            <a:r>
              <a:rPr lang="en-US" smtClean="0"/>
              <a:t>liziranj</a:t>
            </a:r>
            <a:r>
              <a:rPr lang="sr-Latn-RS" smtClean="0"/>
              <a:t>e</a:t>
            </a:r>
            <a:r>
              <a:rPr lang="en-US" smtClean="0"/>
              <a:t> ćelija sa antigenima stranim organizmu ili oštećenih, odnosno izmenjenih ćelija</a:t>
            </a:r>
          </a:p>
          <a:p>
            <a:endParaRPr lang="en-US" smtClean="0"/>
          </a:p>
        </p:txBody>
      </p:sp>
      <p:pic>
        <p:nvPicPr>
          <p:cNvPr id="26627" name="Picture 2" descr="CTL_vic_b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124200"/>
            <a:ext cx="34575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91263" y="5686425"/>
            <a:ext cx="2971800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cs typeface="Arial" charset="0"/>
              </a:rPr>
              <a:t>https://bio.libretexts.org/Bookshelves/Microbiology/Book%3A_Microbiology_(Kaiser)/Unit_6%3A_Adaptive_Immunity/14%3A_Cell-Mediated_Immunity</a:t>
            </a:r>
          </a:p>
        </p:txBody>
      </p:sp>
    </p:spTree>
    <p:extLst>
      <p:ext uri="{BB962C8B-B14F-4D97-AF65-F5344CB8AC3E}">
        <p14:creationId xmlns:p14="http://schemas.microsoft.com/office/powerpoint/2010/main" val="41812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3338" y="914400"/>
            <a:ext cx="8653462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sr-Latn-RS" b="1" dirty="0" smtClean="0">
                <a:solidFill>
                  <a:srgbClr val="FF0000"/>
                </a:solidFill>
              </a:rPr>
              <a:t>Tc limfociti uništavaju ciljne ćelije indukovanjem apoptoze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sr-Latn-RS" dirty="0" smtClean="0"/>
              <a:t>Tc tokom cirkulacije susreću inficirane ćelije i uništavaju ih pomoću </a:t>
            </a:r>
            <a:r>
              <a:rPr lang="sr-Latn-RS" b="1" dirty="0" smtClean="0"/>
              <a:t>3 mehanizma</a:t>
            </a:r>
            <a:r>
              <a:rPr lang="sr-Latn-RS" dirty="0" smtClean="0"/>
              <a:t>:</a:t>
            </a:r>
          </a:p>
          <a:p>
            <a:pPr>
              <a:defRPr/>
            </a:pPr>
            <a:endParaRPr lang="sr-Latn-RS" dirty="0" smtClean="0"/>
          </a:p>
          <a:p>
            <a:pPr marL="0" indent="0">
              <a:buFont typeface="Arial" charset="0"/>
              <a:buNone/>
              <a:defRPr/>
            </a:pPr>
            <a:r>
              <a:rPr lang="sr-Latn-RS" dirty="0" smtClean="0"/>
              <a:t>	</a:t>
            </a:r>
            <a:r>
              <a:rPr lang="sr-Latn-RS" b="1" dirty="0" smtClean="0">
                <a:solidFill>
                  <a:srgbClr val="FF0000"/>
                </a:solidFill>
              </a:rPr>
              <a:t>1. P</a:t>
            </a:r>
            <a:r>
              <a:rPr lang="en-US" b="1" dirty="0" err="1" smtClean="0">
                <a:solidFill>
                  <a:srgbClr val="FF0000"/>
                </a:solidFill>
              </a:rPr>
              <a:t>erforin</a:t>
            </a:r>
            <a:r>
              <a:rPr lang="sr-Latn-RS" b="1" dirty="0" smtClean="0">
                <a:solidFill>
                  <a:srgbClr val="FF0000"/>
                </a:solidFill>
              </a:rPr>
              <a:t>i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sr-Latn-RS" b="1" dirty="0" smtClean="0">
                <a:solidFill>
                  <a:srgbClr val="FF0000"/>
                </a:solidFill>
              </a:rPr>
              <a:t>	2. Granzimi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sr-Latn-RS" b="1" dirty="0" smtClean="0">
                <a:solidFill>
                  <a:srgbClr val="FF0000"/>
                </a:solidFill>
              </a:rPr>
              <a:t>	3. </a:t>
            </a:r>
            <a:r>
              <a:rPr lang="en-US" b="1" dirty="0" err="1" smtClean="0">
                <a:solidFill>
                  <a:srgbClr val="FF0000"/>
                </a:solidFill>
              </a:rPr>
              <a:t>Granul</a:t>
            </a:r>
            <a:r>
              <a:rPr lang="sr-Latn-RS" b="1" dirty="0" smtClean="0">
                <a:solidFill>
                  <a:srgbClr val="FF0000"/>
                </a:solidFill>
              </a:rPr>
              <a:t>izin</a:t>
            </a: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038600" cy="40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0038"/>
            <a:ext cx="2743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sz="2400" b="1" dirty="0">
                <a:solidFill>
                  <a:srgbClr val="00B050"/>
                </a:solidFill>
                <a:cs typeface="Arial" charset="0"/>
              </a:rPr>
              <a:t>Efektorska faza</a:t>
            </a:r>
            <a:endParaRPr lang="en-US" sz="2400" b="1" dirty="0">
              <a:solidFill>
                <a:srgbClr val="00B05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5105400" cy="640080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400" dirty="0" smtClean="0">
              <a:cs typeface="Times New Roman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Perforini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sr-Latn-RS" sz="2800" dirty="0" smtClean="0">
                <a:cs typeface="Times New Roman" pitchFamily="18" charset="0"/>
              </a:rPr>
              <a:t>-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glikoproteini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koji</a:t>
            </a:r>
            <a:r>
              <a:rPr lang="en-US" sz="2800" dirty="0" smtClean="0">
                <a:cs typeface="Times New Roman" pitchFamily="18" charset="0"/>
              </a:rPr>
              <a:t> se </a:t>
            </a:r>
            <a:r>
              <a:rPr lang="en-US" sz="2800" dirty="0" err="1" smtClean="0">
                <a:cs typeface="Times New Roman" pitchFamily="18" charset="0"/>
              </a:rPr>
              <a:t>izlučuju</a:t>
            </a:r>
            <a:r>
              <a:rPr lang="en-US" sz="2800" dirty="0" smtClean="0">
                <a:cs typeface="Times New Roman" pitchFamily="18" charset="0"/>
              </a:rPr>
              <a:t> od </a:t>
            </a:r>
            <a:r>
              <a:rPr lang="en-US" sz="2800" dirty="0" err="1" smtClean="0">
                <a:cs typeface="Times New Roman" pitchFamily="18" charset="0"/>
              </a:rPr>
              <a:t>strane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citotoksičnih</a:t>
            </a:r>
            <a:r>
              <a:rPr lang="en-US" sz="2800" dirty="0" smtClean="0">
                <a:cs typeface="Times New Roman" pitchFamily="18" charset="0"/>
              </a:rPr>
              <a:t> T </a:t>
            </a:r>
            <a:r>
              <a:rPr lang="en-US" sz="2800" dirty="0" err="1" smtClean="0">
                <a:cs typeface="Times New Roman" pitchFamily="18" charset="0"/>
              </a:rPr>
              <a:t>ćelija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sr-Latn-RS" sz="2800" dirty="0" smtClean="0">
                <a:cs typeface="Times New Roman" pitchFamily="18" charset="0"/>
              </a:rPr>
              <a:t>(</a:t>
            </a:r>
            <a:r>
              <a:rPr lang="en-US" sz="2800" dirty="0" smtClean="0">
                <a:cs typeface="Times New Roman" pitchFamily="18" charset="0"/>
              </a:rPr>
              <a:t>i NK </a:t>
            </a:r>
            <a:r>
              <a:rPr lang="en-US" sz="2800" dirty="0" err="1" smtClean="0">
                <a:cs typeface="Times New Roman" pitchFamily="18" charset="0"/>
              </a:rPr>
              <a:t>ćelija</a:t>
            </a:r>
            <a:r>
              <a:rPr lang="sr-Latn-RS" sz="2800" dirty="0" smtClean="0">
                <a:cs typeface="Times New Roman" pitchFamily="18" charset="0"/>
              </a:rPr>
              <a:t>)</a:t>
            </a:r>
            <a:r>
              <a:rPr lang="en-US" sz="2800" dirty="0" smtClean="0">
                <a:cs typeface="Times New Roman" pitchFamily="18" charset="0"/>
              </a:rPr>
              <a:t> i </a:t>
            </a:r>
            <a:r>
              <a:rPr lang="en-US" sz="2800" dirty="0" err="1" smtClean="0">
                <a:cs typeface="Times New Roman" pitchFamily="18" charset="0"/>
              </a:rPr>
              <a:t>koji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ulaze</a:t>
            </a:r>
            <a:r>
              <a:rPr lang="en-US" sz="2800" dirty="0" smtClean="0">
                <a:cs typeface="Times New Roman" pitchFamily="18" charset="0"/>
              </a:rPr>
              <a:t> u </a:t>
            </a:r>
            <a:r>
              <a:rPr lang="en-US" sz="2800" dirty="0" err="1" smtClean="0">
                <a:cs typeface="Times New Roman" pitchFamily="18" charset="0"/>
              </a:rPr>
              <a:t>ciljnu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ćeliju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posle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vezivanja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limfocita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za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antigene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na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njenoj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citoplazmatičnoj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membrani</a:t>
            </a:r>
            <a:r>
              <a:rPr lang="en-US" sz="2800" dirty="0" smtClean="0">
                <a:cs typeface="Times New Roman" pitchFamily="18" charset="0"/>
              </a:rPr>
              <a:t>. </a:t>
            </a:r>
            <a:endParaRPr lang="sr-Latn-RS" sz="2800" dirty="0" smtClean="0">
              <a:cs typeface="Times New Roman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800" dirty="0">
              <a:cs typeface="Times New Roman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cs typeface="Times New Roman" pitchFamily="18" charset="0"/>
              </a:rPr>
              <a:t>Molekuli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perforina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formiraju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transmembranske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poliperforinske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strukture</a:t>
            </a:r>
            <a:r>
              <a:rPr lang="en-US" sz="2800" dirty="0" smtClean="0">
                <a:cs typeface="Times New Roman" pitchFamily="18" charset="0"/>
              </a:rPr>
              <a:t> u </a:t>
            </a:r>
            <a:r>
              <a:rPr lang="en-US" sz="2800" dirty="0" err="1" smtClean="0">
                <a:cs typeface="Times New Roman" pitchFamily="18" charset="0"/>
              </a:rPr>
              <a:t>vidu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kanala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kroz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membranu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ćelija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cilja</a:t>
            </a:r>
            <a:r>
              <a:rPr lang="en-US" sz="2800" dirty="0" smtClean="0">
                <a:cs typeface="Times New Roman" pitchFamily="18" charset="0"/>
              </a:rPr>
              <a:t>. </a:t>
            </a:r>
            <a:endParaRPr lang="sr-Latn-RS" sz="2800" dirty="0" smtClean="0">
              <a:cs typeface="Times New Roman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800" dirty="0">
              <a:cs typeface="Times New Roman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 pitchFamily="18" charset="0"/>
              </a:rPr>
              <a:t>Kao </a:t>
            </a:r>
            <a:r>
              <a:rPr lang="en-US" sz="2800" dirty="0" err="1" smtClean="0">
                <a:cs typeface="Times New Roman" pitchFamily="18" charset="0"/>
              </a:rPr>
              <a:t>posledica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nastanka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ovih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lezija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dolazi</a:t>
            </a:r>
            <a:r>
              <a:rPr lang="en-US" sz="2800" dirty="0" smtClean="0">
                <a:cs typeface="Times New Roman" pitchFamily="18" charset="0"/>
              </a:rPr>
              <a:t> do </a:t>
            </a:r>
            <a:r>
              <a:rPr lang="en-US" sz="2800" dirty="0" err="1" smtClean="0">
                <a:cs typeface="Times New Roman" pitchFamily="18" charset="0"/>
              </a:rPr>
              <a:t>osmotske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lize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ćelije</a:t>
            </a:r>
            <a:r>
              <a:rPr lang="sr-Latn-RS" sz="2800" dirty="0" smtClean="0">
                <a:cs typeface="Times New Roman" pitchFamily="18" charset="0"/>
              </a:rPr>
              <a:t>.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800" dirty="0">
              <a:cs typeface="Times New Roman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sz="2800" dirty="0" smtClean="0">
                <a:cs typeface="Times New Roman" pitchFamily="18" charset="0"/>
              </a:rPr>
              <a:t>Kroz perforinske kanale u ćeliju prolaze </a:t>
            </a:r>
            <a:r>
              <a:rPr lang="sr-Latn-RS" sz="2800" b="1" dirty="0" smtClean="0">
                <a:solidFill>
                  <a:srgbClr val="FF0000"/>
                </a:solidFill>
                <a:cs typeface="Times New Roman" pitchFamily="18" charset="0"/>
              </a:rPr>
              <a:t>granzimi </a:t>
            </a:r>
            <a:r>
              <a:rPr lang="sr-Latn-RS" sz="2800" dirty="0" smtClean="0">
                <a:cs typeface="Times New Roman" pitchFamily="18" charset="0"/>
              </a:rPr>
              <a:t>– aktiviraju enzime – destrukcija proteina citoskeleta i degradacija DNK – apoptoza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sz="2800" dirty="0" smtClean="0">
                <a:cs typeface="Times New Roman" pitchFamily="18" charset="0"/>
              </a:rPr>
              <a:t>Apoptotske fragmente uništene ćelije uklanjaju fagociti – sprečava se inflamacija</a:t>
            </a:r>
            <a:endParaRPr lang="en-US" sz="2800" dirty="0" smtClean="0">
              <a:cs typeface="Times New Roman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28675" name="Picture 4" descr="What are Phagocytes? (with pictur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209925"/>
            <a:ext cx="36385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NK cell perforin - Google 검색 | Immunology, Cell, Chem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381000"/>
            <a:ext cx="3527425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2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5410200" cy="4525963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sr-Latn-RS" sz="2200" dirty="0" smtClean="0">
                <a:cs typeface="Times New Roman" pitchFamily="18" charset="0"/>
              </a:rPr>
              <a:t>Tc se nakon uništavanja celija ciljeva preusmeravaju na druge inficirane ćelije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r-Latn-RS" sz="2200" dirty="0" smtClean="0">
              <a:cs typeface="Times New Roman" pitchFamily="18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cs typeface="Times New Roman" pitchFamily="18" charset="0"/>
              </a:rPr>
              <a:t>Posle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aktivacije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pomagačkih</a:t>
            </a:r>
            <a:r>
              <a:rPr lang="en-US" sz="2200" dirty="0" smtClean="0">
                <a:cs typeface="Times New Roman" pitchFamily="18" charset="0"/>
              </a:rPr>
              <a:t> T </a:t>
            </a:r>
            <a:r>
              <a:rPr lang="en-US" sz="2200" dirty="0" err="1" smtClean="0">
                <a:cs typeface="Times New Roman" pitchFamily="18" charset="0"/>
              </a:rPr>
              <a:t>ćelija</a:t>
            </a:r>
            <a:r>
              <a:rPr lang="en-US" sz="2200" dirty="0" smtClean="0">
                <a:cs typeface="Times New Roman" pitchFamily="18" charset="0"/>
              </a:rPr>
              <a:t> (CD4+), </a:t>
            </a:r>
            <a:r>
              <a:rPr lang="en-US" sz="2200" dirty="0" err="1" smtClean="0">
                <a:cs typeface="Times New Roman" pitchFamily="18" charset="0"/>
              </a:rPr>
              <a:t>njihove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proliferacije</a:t>
            </a:r>
            <a:r>
              <a:rPr lang="en-US" sz="2200" dirty="0" smtClean="0">
                <a:cs typeface="Times New Roman" pitchFamily="18" charset="0"/>
              </a:rPr>
              <a:t> i </a:t>
            </a:r>
            <a:r>
              <a:rPr lang="en-US" sz="2200" dirty="0" err="1" smtClean="0">
                <a:cs typeface="Times New Roman" pitchFamily="18" charset="0"/>
              </a:rPr>
              <a:t>diferentovanja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sr-Latn-RS" sz="2200" dirty="0" smtClean="0">
                <a:cs typeface="Times New Roman" pitchFamily="18" charset="0"/>
              </a:rPr>
              <a:t>u </a:t>
            </a:r>
            <a:r>
              <a:rPr lang="en-US" sz="2200" dirty="0" smtClean="0">
                <a:cs typeface="Times New Roman" pitchFamily="18" charset="0"/>
              </a:rPr>
              <a:t>Th1 </a:t>
            </a:r>
            <a:r>
              <a:rPr lang="en-US" sz="2200" dirty="0" err="1" smtClean="0">
                <a:cs typeface="Times New Roman" pitchFamily="18" charset="0"/>
              </a:rPr>
              <a:t>diferentuju</a:t>
            </a:r>
            <a:r>
              <a:rPr lang="en-US" sz="2200" dirty="0" smtClean="0">
                <a:cs typeface="Times New Roman" pitchFamily="18" charset="0"/>
              </a:rPr>
              <a:t> se i</a:t>
            </a:r>
            <a:r>
              <a:rPr lang="sr-Latn-RS" sz="2200" dirty="0" smtClean="0">
                <a:cs typeface="Times New Roman" pitchFamily="18" charset="0"/>
              </a:rPr>
              <a:t>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RS" sz="2200" dirty="0" smtClean="0">
                <a:cs typeface="Times New Roman" pitchFamily="18" charset="0"/>
              </a:rPr>
              <a:t>S</a:t>
            </a:r>
            <a:r>
              <a:rPr lang="en-US" sz="2200" dirty="0" err="1" smtClean="0">
                <a:cs typeface="Times New Roman" pitchFamily="18" charset="0"/>
              </a:rPr>
              <a:t>upresorski</a:t>
            </a:r>
            <a:r>
              <a:rPr lang="en-US" sz="2200" dirty="0" smtClean="0">
                <a:cs typeface="Times New Roman" pitchFamily="18" charset="0"/>
              </a:rPr>
              <a:t> (</a:t>
            </a:r>
            <a:r>
              <a:rPr lang="en-US" sz="2200" dirty="0" err="1" smtClean="0">
                <a:cs typeface="Times New Roman" pitchFamily="18" charset="0"/>
              </a:rPr>
              <a:t>Ts</a:t>
            </a:r>
            <a:r>
              <a:rPr lang="en-US" sz="2200" dirty="0" smtClean="0">
                <a:cs typeface="Times New Roman" pitchFamily="18" charset="0"/>
              </a:rPr>
              <a:t>) </a:t>
            </a:r>
            <a:r>
              <a:rPr lang="en-US" sz="2200" dirty="0" err="1" smtClean="0">
                <a:cs typeface="Times New Roman" pitchFamily="18" charset="0"/>
              </a:rPr>
              <a:t>limfocit</a:t>
            </a:r>
            <a:r>
              <a:rPr lang="sr-Latn-RS" sz="2200" dirty="0" smtClean="0">
                <a:cs typeface="Times New Roman" pitchFamily="18" charset="0"/>
              </a:rPr>
              <a:t>i</a:t>
            </a:r>
            <a:r>
              <a:rPr lang="en-US" sz="2200" dirty="0" smtClean="0">
                <a:cs typeface="Times New Roman" pitchFamily="18" charset="0"/>
              </a:rPr>
              <a:t> </a:t>
            </a:r>
            <a:endParaRPr lang="sr-Latn-RS" sz="2200" dirty="0" smtClean="0"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T </a:t>
            </a:r>
            <a:r>
              <a:rPr lang="en-US" sz="2200" dirty="0" err="1" smtClean="0">
                <a:cs typeface="Times New Roman" pitchFamily="18" charset="0"/>
              </a:rPr>
              <a:t>ćelije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pamćenja</a:t>
            </a:r>
            <a:r>
              <a:rPr lang="en-US" sz="2200" dirty="0" smtClean="0">
                <a:cs typeface="Times New Roman" pitchFamily="18" charset="0"/>
              </a:rPr>
              <a:t> (Tm)</a:t>
            </a:r>
            <a:endParaRPr lang="sr-Latn-RS" sz="2200" dirty="0" smtClean="0"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r-Latn-RS" sz="2200" dirty="0">
              <a:cs typeface="Times New Roman" pitchFamily="18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cs typeface="Times New Roman" pitchFamily="18" charset="0"/>
              </a:rPr>
              <a:t>Tm </a:t>
            </a:r>
            <a:r>
              <a:rPr lang="en-US" sz="2200" dirty="0" err="1" smtClean="0">
                <a:cs typeface="Times New Roman" pitchFamily="18" charset="0"/>
              </a:rPr>
              <a:t>limfociti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zadržavaju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imunogeni</a:t>
            </a:r>
            <a:r>
              <a:rPr lang="en-US" sz="2200" dirty="0" smtClean="0">
                <a:cs typeface="Times New Roman" pitchFamily="18" charset="0"/>
              </a:rPr>
              <a:t> stimulus i </a:t>
            </a:r>
            <a:r>
              <a:rPr lang="en-US" sz="2200" dirty="0" err="1" smtClean="0">
                <a:cs typeface="Times New Roman" pitchFamily="18" charset="0"/>
              </a:rPr>
              <a:t>pri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ponovnom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susretu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sa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istim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antigenom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izazivaju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sekundarnu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ćelijsku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imunološku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reakciju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koja</a:t>
            </a:r>
            <a:r>
              <a:rPr lang="en-US" sz="2200" dirty="0" smtClean="0">
                <a:cs typeface="Times New Roman" pitchFamily="18" charset="0"/>
              </a:rPr>
              <a:t> se </a:t>
            </a:r>
            <a:r>
              <a:rPr lang="en-US" sz="2200" dirty="0" err="1" smtClean="0">
                <a:cs typeface="Times New Roman" pitchFamily="18" charset="0"/>
              </a:rPr>
              <a:t>brže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razvija</a:t>
            </a:r>
            <a:r>
              <a:rPr lang="en-US" sz="2200" dirty="0" smtClean="0">
                <a:cs typeface="Times New Roman" pitchFamily="18" charset="0"/>
              </a:rPr>
              <a:t> od </a:t>
            </a:r>
            <a:r>
              <a:rPr lang="en-US" sz="2200" dirty="0" err="1" smtClean="0">
                <a:cs typeface="Times New Roman" pitchFamily="18" charset="0"/>
              </a:rPr>
              <a:t>primarne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imunološke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reakcije</a:t>
            </a:r>
            <a:r>
              <a:rPr lang="en-US" sz="2200" dirty="0" smtClean="0">
                <a:cs typeface="Times New Roman" pitchFamily="18" charset="0"/>
              </a:rPr>
              <a:t> i </a:t>
            </a:r>
            <a:r>
              <a:rPr lang="en-US" sz="2200" dirty="0" err="1" smtClean="0">
                <a:cs typeface="Times New Roman" pitchFamily="18" charset="0"/>
              </a:rPr>
              <a:t>većeg</a:t>
            </a:r>
            <a:r>
              <a:rPr lang="en-US" sz="2200" dirty="0" smtClean="0">
                <a:cs typeface="Times New Roman" pitchFamily="18" charset="0"/>
              </a:rPr>
              <a:t> je </a:t>
            </a:r>
            <a:r>
              <a:rPr lang="en-US" sz="2200" dirty="0" err="1" smtClean="0">
                <a:cs typeface="Times New Roman" pitchFamily="18" charset="0"/>
              </a:rPr>
              <a:t>intenziteta</a:t>
            </a:r>
            <a:r>
              <a:rPr lang="en-US" sz="2200" dirty="0" smtClean="0">
                <a:cs typeface="Times New Roman" pitchFamily="18" charset="0"/>
              </a:rPr>
              <a:t>.</a:t>
            </a:r>
          </a:p>
          <a:p>
            <a:pPr marL="182880" indent="-18288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cs typeface="Times New Roman" pitchFamily="18" charset="0"/>
            </a:endParaRPr>
          </a:p>
        </p:txBody>
      </p:sp>
      <p:pic>
        <p:nvPicPr>
          <p:cNvPr id="29699" name="Picture 4" descr="The origins of memory T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r="58429"/>
          <a:stretch>
            <a:fillRect/>
          </a:stretch>
        </p:blipFill>
        <p:spPr bwMode="auto">
          <a:xfrm>
            <a:off x="5791200" y="1033463"/>
            <a:ext cx="3167063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7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92D050"/>
                </a:solidFill>
              </a:rPr>
              <a:t>Regulacija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 err="1">
                <a:solidFill>
                  <a:srgbClr val="92D050"/>
                </a:solidFill>
              </a:rPr>
              <a:t>humoralnog</a:t>
            </a:r>
            <a:r>
              <a:rPr lang="en-US" b="1" dirty="0">
                <a:solidFill>
                  <a:srgbClr val="92D050"/>
                </a:solidFill>
              </a:rPr>
              <a:t> i </a:t>
            </a:r>
            <a:r>
              <a:rPr lang="sr-Latn-RS" b="1" dirty="0" err="1">
                <a:solidFill>
                  <a:srgbClr val="92D050"/>
                </a:solidFill>
              </a:rPr>
              <a:t>ć</a:t>
            </a:r>
            <a:r>
              <a:rPr lang="en-US" b="1" dirty="0" err="1" smtClean="0">
                <a:solidFill>
                  <a:srgbClr val="92D050"/>
                </a:solidFill>
              </a:rPr>
              <a:t>elijskog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>
                <a:solidFill>
                  <a:srgbClr val="92D050"/>
                </a:solidFill>
              </a:rPr>
              <a:t>odgovora</a:t>
            </a:r>
            <a:r>
              <a:rPr lang="en-US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2400" y="1033463"/>
            <a:ext cx="8915400" cy="1981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FF0000"/>
                </a:solidFill>
              </a:rPr>
              <a:t>CITOKINI</a:t>
            </a:r>
            <a:r>
              <a:rPr lang="en-US" sz="2000" b="1" smtClean="0"/>
              <a:t> </a:t>
            </a:r>
            <a:endParaRPr lang="sr-Latn-RS" sz="2000" b="1" smtClean="0"/>
          </a:p>
          <a:p>
            <a:pPr marL="0" indent="0">
              <a:buFont typeface="Arial" charset="0"/>
              <a:buNone/>
            </a:pPr>
            <a:r>
              <a:rPr lang="sr-Latn-RS" sz="2000" smtClean="0"/>
              <a:t>A</a:t>
            </a:r>
            <a:r>
              <a:rPr lang="en-US" sz="2000" smtClean="0"/>
              <a:t>utokrina, parakrina ili endokrina aktivnost</a:t>
            </a:r>
            <a:endParaRPr lang="sr-Latn-RS" sz="2000" smtClean="0"/>
          </a:p>
          <a:p>
            <a:pPr marL="0" indent="0">
              <a:buFont typeface="Arial" charset="0"/>
              <a:buNone/>
            </a:pPr>
            <a:r>
              <a:rPr lang="sr-Latn-RS" sz="2000" smtClean="0"/>
              <a:t>U</a:t>
            </a:r>
            <a:r>
              <a:rPr lang="en-US" sz="2000" smtClean="0"/>
              <a:t>glavnom </a:t>
            </a:r>
            <a:r>
              <a:rPr lang="sr-Latn-RS" sz="2000" smtClean="0"/>
              <a:t>ih </a:t>
            </a:r>
            <a:r>
              <a:rPr lang="en-US" sz="2000" smtClean="0"/>
              <a:t>proizvode ćelije imunološkog sistema </a:t>
            </a:r>
            <a:endParaRPr lang="sr-Latn-RS" sz="2000" smtClean="0"/>
          </a:p>
          <a:p>
            <a:pPr marL="0" indent="0">
              <a:buFont typeface="Arial" charset="0"/>
              <a:buNone/>
            </a:pPr>
            <a:r>
              <a:rPr lang="sr-Latn-RS" sz="2000" smtClean="0"/>
              <a:t>I</a:t>
            </a:r>
            <a:r>
              <a:rPr lang="en-US" sz="2000" smtClean="0"/>
              <a:t>munomodulatorne</a:t>
            </a:r>
            <a:r>
              <a:rPr lang="sr-Latn-RS" sz="2000" smtClean="0"/>
              <a:t> </a:t>
            </a:r>
            <a:r>
              <a:rPr lang="en-US" sz="2000" smtClean="0"/>
              <a:t>supstance koje direktno utiču na intenzitet i dužinu trajanja imunološkog odgovora organizma na različite antigene</a:t>
            </a:r>
            <a:endParaRPr lang="sr-Latn-RS" sz="2000" smtClean="0"/>
          </a:p>
          <a:p>
            <a:pPr marL="0" indent="0" algn="ctr">
              <a:buFont typeface="Arial" charset="0"/>
              <a:buNone/>
            </a:pPr>
            <a:r>
              <a:rPr lang="sr-Latn-RS" sz="2000" smtClean="0"/>
              <a:t>	</a:t>
            </a: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4" name="Rectangle 3"/>
          <p:cNvSpPr/>
          <p:nvPr/>
        </p:nvSpPr>
        <p:spPr>
          <a:xfrm>
            <a:off x="0" y="3251200"/>
            <a:ext cx="5791200" cy="2555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92D050"/>
                </a:solidFill>
                <a:cs typeface="Arial" charset="0"/>
              </a:rPr>
              <a:t>I</a:t>
            </a:r>
            <a:r>
              <a:rPr lang="sr-Latn-RS" sz="2000" b="1" dirty="0">
                <a:solidFill>
                  <a:srgbClr val="92D050"/>
                </a:solidFill>
                <a:cs typeface="Arial" charset="0"/>
              </a:rPr>
              <a:t>nterleukini</a:t>
            </a:r>
            <a:r>
              <a:rPr lang="en-US" sz="2000" b="1" dirty="0">
                <a:solidFill>
                  <a:srgbClr val="92D050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regulišu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interakcije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između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limfocita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i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drugih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leukocita</a:t>
            </a:r>
            <a:endParaRPr lang="sr-Latn-RS" sz="20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/>
            </a:r>
            <a:br>
              <a:rPr lang="en-US" sz="2000" dirty="0">
                <a:solidFill>
                  <a:prstClr val="black"/>
                </a:solidFill>
                <a:cs typeface="Arial" charset="0"/>
              </a:rPr>
            </a:br>
            <a:r>
              <a:rPr lang="en-US" sz="2000" b="1" dirty="0">
                <a:solidFill>
                  <a:srgbClr val="92D050"/>
                </a:solidFill>
                <a:cs typeface="Arial" charset="0"/>
              </a:rPr>
              <a:t>I</a:t>
            </a:r>
            <a:r>
              <a:rPr lang="sr-Latn-RS" sz="2000" b="1" dirty="0">
                <a:solidFill>
                  <a:srgbClr val="92D050"/>
                </a:solidFill>
                <a:cs typeface="Arial" charset="0"/>
              </a:rPr>
              <a:t>nterferoni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se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sintetišu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tokom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imunološkog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Latn-RS" sz="2000" dirty="0">
                <a:solidFill>
                  <a:prstClr val="black"/>
                </a:solidFill>
                <a:cs typeface="Arial" charset="0"/>
              </a:rPr>
              <a:t>o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dgovora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organizma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virusne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antigene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endParaRPr lang="sr-Latn-RS" sz="20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sz="20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sz="2000" dirty="0">
                <a:solidFill>
                  <a:prstClr val="black"/>
                </a:solidFill>
                <a:cs typeface="Arial" charset="0"/>
              </a:rPr>
              <a:t>Indukuje ih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najčešće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dvolančan</a:t>
            </a:r>
            <a:r>
              <a:rPr lang="sr-Latn-RS" sz="2000" dirty="0">
                <a:solidFill>
                  <a:prstClr val="black"/>
                </a:solidFill>
                <a:cs typeface="Arial" charset="0"/>
              </a:rPr>
              <a:t>a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Latn-RS" sz="2000" dirty="0">
                <a:solidFill>
                  <a:prstClr val="black"/>
                </a:solidFill>
                <a:cs typeface="Arial" charset="0"/>
              </a:rPr>
              <a:t>RNK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virusa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ili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njeni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prelazni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dvolančani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replikativni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oblici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. </a:t>
            </a:r>
            <a:endParaRPr lang="sr-Latn-RS" sz="20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30725" name="Picture 2" descr="Cytokines: A Closer Look | Integrative Therapeu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7750"/>
            <a:ext cx="32385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04800"/>
            <a:ext cx="8763000" cy="1752600"/>
          </a:xfrm>
          <a:extLst/>
        </p:spPr>
        <p:txBody>
          <a:bodyPr numCol="2"/>
          <a:lstStyle/>
          <a:p>
            <a:pPr marL="0" indent="0" algn="ctr">
              <a:buFont typeface="Arial" charset="0"/>
              <a:buNone/>
              <a:defRPr/>
            </a:pPr>
            <a:r>
              <a:rPr lang="sr-Latn-RS" sz="2000" dirty="0" smtClean="0"/>
              <a:t>-I</a:t>
            </a:r>
            <a:r>
              <a:rPr lang="en-US" sz="2000" dirty="0" err="1" smtClean="0"/>
              <a:t>nterferoni</a:t>
            </a:r>
            <a:r>
              <a:rPr lang="en-US" sz="2000" dirty="0" smtClean="0"/>
              <a:t> </a:t>
            </a:r>
            <a:r>
              <a:rPr lang="en-US" sz="2000" dirty="0" err="1" smtClean="0"/>
              <a:t>tipa</a:t>
            </a:r>
            <a:r>
              <a:rPr lang="en-US" sz="2000" dirty="0" smtClean="0"/>
              <a:t> I</a:t>
            </a:r>
            <a:br>
              <a:rPr lang="en-US" sz="2000" dirty="0" smtClean="0"/>
            </a:br>
            <a:endParaRPr lang="sr-Latn-RS" sz="20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sr-Latn-RS" sz="2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klase</a:t>
            </a:r>
            <a:r>
              <a:rPr lang="en-US" sz="2000" dirty="0" smtClean="0"/>
              <a:t> </a:t>
            </a:r>
            <a:r>
              <a:rPr lang="sr-Latn-RS" sz="2000" dirty="0" smtClean="0"/>
              <a:t>- </a:t>
            </a:r>
            <a:r>
              <a:rPr lang="en-US" sz="2000" dirty="0" smtClean="0"/>
              <a:t>IFN- α i IFN- β </a:t>
            </a:r>
            <a:endParaRPr lang="sr-Latn-RS" sz="2000" dirty="0" smtClean="0"/>
          </a:p>
          <a:p>
            <a:pPr marL="0" indent="0" algn="ctr">
              <a:buFont typeface="Arial" charset="0"/>
              <a:buNone/>
              <a:defRPr/>
            </a:pPr>
            <a:endParaRPr lang="sr-Latn-RS" sz="2000" dirty="0"/>
          </a:p>
          <a:p>
            <a:pPr marL="0" indent="0" algn="ctr">
              <a:buFont typeface="Arial" charset="0"/>
              <a:buNone/>
              <a:defRPr/>
            </a:pPr>
            <a:endParaRPr lang="sr-Latn-RS" sz="2000" dirty="0" smtClean="0"/>
          </a:p>
          <a:p>
            <a:pPr marL="0" indent="0" algn="ctr">
              <a:buFont typeface="Arial" charset="0"/>
              <a:buNone/>
              <a:defRPr/>
            </a:pPr>
            <a:endParaRPr lang="sr-Latn-RS" sz="2000" dirty="0"/>
          </a:p>
          <a:p>
            <a:pPr marL="0" indent="0" algn="ctr">
              <a:buFont typeface="Arial" charset="0"/>
              <a:buNone/>
              <a:defRPr/>
            </a:pPr>
            <a:r>
              <a:rPr lang="sr-Latn-RS" sz="2000" dirty="0" smtClean="0"/>
              <a:t>-I</a:t>
            </a:r>
            <a:r>
              <a:rPr lang="en-US" sz="2000" dirty="0" err="1" smtClean="0"/>
              <a:t>nterferoni</a:t>
            </a:r>
            <a:r>
              <a:rPr lang="en-US" sz="2000" dirty="0" smtClean="0"/>
              <a:t> </a:t>
            </a:r>
            <a:r>
              <a:rPr lang="en-US" sz="2000" dirty="0" err="1" smtClean="0"/>
              <a:t>tipa</a:t>
            </a:r>
            <a:r>
              <a:rPr lang="en-US" sz="2000" dirty="0" smtClean="0"/>
              <a:t> I</a:t>
            </a:r>
            <a:r>
              <a:rPr lang="sr-Latn-RS" sz="2000" dirty="0" smtClean="0"/>
              <a:t>I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sr-Latn-RS" sz="20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n-US" sz="2000" dirty="0" smtClean="0"/>
              <a:t>IFN-γ </a:t>
            </a:r>
            <a:r>
              <a:rPr lang="en-US" sz="2000" dirty="0" err="1" smtClean="0"/>
              <a:t>stimuliše</a:t>
            </a:r>
            <a:r>
              <a:rPr lang="en-US" sz="2000" dirty="0" smtClean="0"/>
              <a:t> </a:t>
            </a:r>
            <a:r>
              <a:rPr lang="en-US" sz="2000" dirty="0" err="1" smtClean="0"/>
              <a:t>ćelijski</a:t>
            </a:r>
            <a:r>
              <a:rPr lang="en-US" sz="2000" dirty="0" smtClean="0"/>
              <a:t> </a:t>
            </a:r>
            <a:r>
              <a:rPr lang="en-US" sz="2000" dirty="0" err="1" smtClean="0"/>
              <a:t>imunološki</a:t>
            </a:r>
            <a:r>
              <a:rPr lang="en-US" sz="2000" dirty="0" smtClean="0"/>
              <a:t> </a:t>
            </a:r>
            <a:r>
              <a:rPr lang="en-US" sz="2000" dirty="0" err="1" smtClean="0"/>
              <a:t>odgovor</a:t>
            </a:r>
            <a:r>
              <a:rPr lang="en-US" sz="2000" dirty="0" smtClean="0"/>
              <a:t> </a:t>
            </a:r>
            <a:r>
              <a:rPr lang="sr-Latn-RS" sz="2000" dirty="0" smtClean="0"/>
              <a:t>–TC, NK ćelije i pospešuje fagocitozu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2400" y="4648200"/>
            <a:ext cx="43434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b="1" dirty="0">
                <a:solidFill>
                  <a:srgbClr val="92D050"/>
                </a:solidFill>
                <a:cs typeface="Arial" charset="0"/>
              </a:rPr>
              <a:t>Faktori nekroze tumora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dirty="0">
                <a:solidFill>
                  <a:prstClr val="black"/>
                </a:solidFill>
                <a:cs typeface="Arial" charset="0"/>
              </a:rPr>
              <a:t>-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TNF- β i TNF-α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sintetišu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makrofagi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i T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limfociti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endParaRPr lang="sr-Latn-RS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dirty="0">
                <a:solidFill>
                  <a:prstClr val="black"/>
                </a:solidFill>
                <a:cs typeface="Arial" charset="0"/>
              </a:rPr>
              <a:t>-I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ndukovanj</a:t>
            </a:r>
            <a:r>
              <a:rPr lang="sr-Latn-RS" dirty="0">
                <a:solidFill>
                  <a:prstClr val="black"/>
                </a:solidFill>
                <a:cs typeface="Arial" charset="0"/>
              </a:rPr>
              <a:t>e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apoptoze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od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strane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aktivisanih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T</a:t>
            </a:r>
            <a:r>
              <a:rPr lang="sr-Latn-RS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limfocita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i NK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ćelija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.</a:t>
            </a:r>
            <a:br>
              <a:rPr lang="en-US" dirty="0">
                <a:solidFill>
                  <a:prstClr val="black"/>
                </a:solidFill>
                <a:cs typeface="Arial" charset="0"/>
              </a:rPr>
            </a:b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31748" name="Picture 2" descr="Immunomodulatory effects of interferon-gamma (IFN-γ). IFN-γ produced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t="5089" r="12202" b="6914"/>
          <a:stretch>
            <a:fillRect/>
          </a:stretch>
        </p:blipFill>
        <p:spPr bwMode="auto">
          <a:xfrm>
            <a:off x="381000" y="2220913"/>
            <a:ext cx="82296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Cytokine Regulation of Metastasis and Tumorigenicity - ScienceDi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53"/>
          <a:stretch>
            <a:fillRect/>
          </a:stretch>
        </p:blipFill>
        <p:spPr bwMode="auto">
          <a:xfrm>
            <a:off x="4343400" y="4632325"/>
            <a:ext cx="47434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611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Ćelijski imunološki odgovor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Regulacija humoralnog i ćelijskog odgovora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Ćelijski imunološki odgovor</dc:title>
  <dc:creator>Windows User</dc:creator>
  <cp:lastModifiedBy>Windows User</cp:lastModifiedBy>
  <cp:revision>1</cp:revision>
  <dcterms:created xsi:type="dcterms:W3CDTF">2022-02-28T22:23:17Z</dcterms:created>
  <dcterms:modified xsi:type="dcterms:W3CDTF">2022-02-28T22:24:31Z</dcterms:modified>
</cp:coreProperties>
</file>