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8" r:id="rId3"/>
    <p:sldId id="258" r:id="rId4"/>
    <p:sldId id="259" r:id="rId5"/>
    <p:sldId id="260" r:id="rId6"/>
    <p:sldId id="261" r:id="rId7"/>
    <p:sldId id="262" r:id="rId8"/>
    <p:sldId id="263" r:id="rId9"/>
    <p:sldId id="279" r:id="rId10"/>
    <p:sldId id="264" r:id="rId11"/>
    <p:sldId id="265" r:id="rId12"/>
    <p:sldId id="280" r:id="rId13"/>
    <p:sldId id="266" r:id="rId14"/>
    <p:sldId id="267" r:id="rId15"/>
    <p:sldId id="281" r:id="rId16"/>
    <p:sldId id="268" r:id="rId17"/>
    <p:sldId id="269" r:id="rId18"/>
    <p:sldId id="270" r:id="rId19"/>
    <p:sldId id="271" r:id="rId20"/>
    <p:sldId id="272" r:id="rId21"/>
    <p:sldId id="273" r:id="rId22"/>
    <p:sldId id="274" r:id="rId23"/>
    <p:sldId id="275" r:id="rId24"/>
    <p:sldId id="276" r:id="rId25"/>
    <p:sldId id="277"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0F7AE14-DBB3-4154-B886-9D24B216345D}" type="datetimeFigureOut">
              <a:rPr lang="en-US" smtClean="0"/>
              <a:t>30-Mar-21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0310136-F50D-4F78-B4E1-E5E6657797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310136-F50D-4F78-B4E1-E5E6657797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310136-F50D-4F78-B4E1-E5E665779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310136-F50D-4F78-B4E1-E5E6657797A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310136-F50D-4F78-B4E1-E5E6657797A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310136-F50D-4F78-B4E1-E5E6657797A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0310136-F50D-4F78-B4E1-E5E665779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0310136-F50D-4F78-B4E1-E5E6657797A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0F7AE14-DBB3-4154-B886-9D24B216345D}" type="datetimeFigureOut">
              <a:rPr lang="en-US" smtClean="0"/>
              <a:t>30-Mar-21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0310136-F50D-4F78-B4E1-E5E665779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0F7AE14-DBB3-4154-B886-9D24B216345D}" type="datetimeFigureOut">
              <a:rPr lang="en-US" smtClean="0"/>
              <a:t>30-Mar-21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310136-F50D-4F78-B4E1-E5E6657797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0F7AE14-DBB3-4154-B886-9D24B216345D}" type="datetimeFigureOut">
              <a:rPr lang="en-US" smtClean="0"/>
              <a:t>30-Mar-21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0310136-F50D-4F78-B4E1-E5E6657797A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F7AE14-DBB3-4154-B886-9D24B216345D}" type="datetimeFigureOut">
              <a:rPr lang="en-US" smtClean="0"/>
              <a:t>30-Mar-21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310136-F50D-4F78-B4E1-E5E6657797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6143668"/>
          </a:xfrm>
        </p:spPr>
        <p:txBody>
          <a:bodyPr>
            <a:normAutofit/>
          </a:bodyPr>
          <a:lstStyle/>
          <a:p>
            <a:r>
              <a:rPr lang="sr-Latn-RS" sz="2400" b="1" dirty="0">
                <a:latin typeface="Times New Roman" pitchFamily="18" charset="0"/>
                <a:cs typeface="Times New Roman" pitchFamily="18" charset="0"/>
              </a:rPr>
              <a:t>Virusno – ćelijska interakcija</a:t>
            </a:r>
            <a:endParaRPr lang="en-US" sz="2400" b="1" dirty="0">
              <a:latin typeface="Times New Roman" pitchFamily="18" charset="0"/>
              <a:cs typeface="Times New Roman" pitchFamily="18" charset="0"/>
            </a:endParaRPr>
          </a:p>
          <a:p>
            <a:r>
              <a:rPr lang="sr-Latn-RS" sz="2400" b="1" dirty="0">
                <a:latin typeface="Times New Roman" pitchFamily="18" charset="0"/>
                <a:cs typeface="Times New Roman" pitchFamily="18" charset="0"/>
              </a:rPr>
              <a:t>Virusi se replikuju samo u </a:t>
            </a:r>
            <a:r>
              <a:rPr lang="sr-Latn-CS" sz="2400" b="1" dirty="0">
                <a:latin typeface="Times New Roman" pitchFamily="18" charset="0"/>
                <a:cs typeface="Times New Roman" pitchFamily="18" charset="0"/>
              </a:rPr>
              <a:t>živoj ćeliji. </a:t>
            </a:r>
            <a:endParaRPr lang="sr-Latn-CS" sz="2400" b="1" dirty="0" smtClean="0">
              <a:latin typeface="Times New Roman" pitchFamily="18" charset="0"/>
              <a:cs typeface="Times New Roman" pitchFamily="18" charset="0"/>
            </a:endParaRPr>
          </a:p>
          <a:p>
            <a:endParaRPr lang="sr-Latn-CS" sz="2400" dirty="0">
              <a:latin typeface="Times New Roman" pitchFamily="18" charset="0"/>
              <a:cs typeface="Times New Roman" pitchFamily="18" charset="0"/>
            </a:endParaRPr>
          </a:p>
          <a:p>
            <a:r>
              <a:rPr lang="sr-Latn-CS" sz="2400" dirty="0" smtClean="0">
                <a:latin typeface="Times New Roman" pitchFamily="18" charset="0"/>
                <a:cs typeface="Times New Roman" pitchFamily="18" charset="0"/>
              </a:rPr>
              <a:t>U </a:t>
            </a:r>
            <a:r>
              <a:rPr lang="sr-Latn-CS" sz="2400" dirty="0">
                <a:latin typeface="Times New Roman" pitchFamily="18" charset="0"/>
                <a:cs typeface="Times New Roman" pitchFamily="18" charset="0"/>
              </a:rPr>
              <a:t>te svrhe se u laboratorijskim uslovima koriste </a:t>
            </a:r>
            <a:r>
              <a:rPr lang="sr-Latn-CS" sz="2400" b="1" dirty="0">
                <a:latin typeface="Times New Roman" pitchFamily="18" charset="0"/>
                <a:cs typeface="Times New Roman" pitchFamily="18" charset="0"/>
              </a:rPr>
              <a:t>kulture ćelija, kokošija embrionirana jaja i laboratorijske životinje</a:t>
            </a:r>
            <a:r>
              <a:rPr lang="sr-Latn-CS" sz="2400" dirty="0">
                <a:latin typeface="Times New Roman" pitchFamily="18" charset="0"/>
                <a:cs typeface="Times New Roman" pitchFamily="18" charset="0"/>
              </a:rPr>
              <a:t>. </a:t>
            </a:r>
            <a:endParaRPr lang="sr-Latn-CS" sz="2400" dirty="0" smtClean="0">
              <a:latin typeface="Times New Roman" pitchFamily="18" charset="0"/>
              <a:cs typeface="Times New Roman" pitchFamily="18" charset="0"/>
            </a:endParaRPr>
          </a:p>
          <a:p>
            <a:endParaRPr lang="sr-Latn-CS" sz="2400" dirty="0">
              <a:latin typeface="Times New Roman" pitchFamily="18" charset="0"/>
              <a:cs typeface="Times New Roman" pitchFamily="18" charset="0"/>
            </a:endParaRPr>
          </a:p>
          <a:p>
            <a:r>
              <a:rPr lang="sr-Latn-CS" sz="2400" dirty="0" smtClean="0">
                <a:latin typeface="Times New Roman" pitchFamily="18" charset="0"/>
                <a:cs typeface="Times New Roman" pitchFamily="18" charset="0"/>
              </a:rPr>
              <a:t>Umnožavanje </a:t>
            </a:r>
            <a:r>
              <a:rPr lang="sr-Latn-CS" sz="2400" dirty="0">
                <a:latin typeface="Times New Roman" pitchFamily="18" charset="0"/>
                <a:cs typeface="Times New Roman" pitchFamily="18" charset="0"/>
              </a:rPr>
              <a:t>virusa u ćelijski linijama se manifestuje promenom </a:t>
            </a:r>
            <a:r>
              <a:rPr lang="sr-Latn-CS" sz="2400" b="1" dirty="0">
                <a:latin typeface="Times New Roman" pitchFamily="18" charset="0"/>
                <a:cs typeface="Times New Roman" pitchFamily="18" charset="0"/>
              </a:rPr>
              <a:t>njihovog oblika tj. one postaju okruglaste, jače prelamaju svetlost ili se skupljaju tako da izgledaju manje od nepromenjenih</a:t>
            </a:r>
            <a:r>
              <a:rPr lang="sr-Latn-CS" sz="2400" dirty="0" smtClean="0">
                <a:latin typeface="Times New Roman" pitchFamily="18" charset="0"/>
                <a:cs typeface="Times New Roman" pitchFamily="18" charset="0"/>
              </a:rPr>
              <a:t>.</a:t>
            </a:r>
          </a:p>
          <a:p>
            <a:endParaRPr lang="sr-Latn-CS" dirty="0">
              <a:latin typeface="Times New Roman" pitchFamily="18" charset="0"/>
              <a:cs typeface="Times New Roman" pitchFamily="18" charset="0"/>
            </a:endParaRPr>
          </a:p>
        </p:txBody>
      </p:sp>
    </p:spTree>
    <p:extLst>
      <p:ext uri="{BB962C8B-B14F-4D97-AF65-F5344CB8AC3E}">
        <p14:creationId xmlns:p14="http://schemas.microsoft.com/office/powerpoint/2010/main" val="285797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285" y="2332037"/>
            <a:ext cx="8686800" cy="4525963"/>
          </a:xfrm>
        </p:spPr>
        <p:txBody>
          <a:bodyPr>
            <a:normAutofit/>
          </a:bodyPr>
          <a:lstStyle/>
          <a:p>
            <a:r>
              <a:rPr lang="sr-Latn-RS" sz="2400" b="1" dirty="0">
                <a:latin typeface="Times New Roman" pitchFamily="18" charset="0"/>
                <a:cs typeface="Times New Roman" pitchFamily="18" charset="0"/>
              </a:rPr>
              <a:t>Ć</a:t>
            </a:r>
            <a:r>
              <a:rPr lang="sr-Latn-CS" sz="2400" b="1" dirty="0" smtClean="0">
                <a:latin typeface="Times New Roman" pitchFamily="18" charset="0"/>
                <a:cs typeface="Times New Roman" pitchFamily="18" charset="0"/>
              </a:rPr>
              <a:t>elijska transformacija. </a:t>
            </a:r>
          </a:p>
          <a:p>
            <a:endParaRPr lang="sr-Latn-CS" sz="2400" b="1" dirty="0" smtClean="0">
              <a:latin typeface="Times New Roman" pitchFamily="18" charset="0"/>
              <a:cs typeface="Times New Roman" pitchFamily="18" charset="0"/>
            </a:endParaRPr>
          </a:p>
          <a:p>
            <a:r>
              <a:rPr lang="sr-Latn-CS" sz="2400" dirty="0" smtClean="0">
                <a:latin typeface="Times New Roman" pitchFamily="18" charset="0"/>
                <a:cs typeface="Times New Roman" pitchFamily="18" charset="0"/>
              </a:rPr>
              <a:t>Transformaciju ćelija izaziva infekcija onkogenim virusima.</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sr-Latn-C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29905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6192688"/>
          </a:xfrm>
        </p:spPr>
        <p:txBody>
          <a:bodyPr>
            <a:normAutofit/>
          </a:bodyPr>
          <a:lstStyle/>
          <a:p>
            <a:r>
              <a:rPr lang="vi-VN" sz="2400" dirty="0" smtClean="0">
                <a:latin typeface="Times New Roman" pitchFamily="18" charset="0"/>
                <a:cs typeface="Times New Roman" pitchFamily="18" charset="0"/>
              </a:rPr>
              <a:t>Nepotpuni (defektni) virusi su oni virusi koji genetski nisu u stanju da sintetišu izvesne proizvode, neophodne za stvaranje infektivnih viriona, nazvani su nepotpunim.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Neophodna im je pomoć za potpuni ciklus reprodukcije.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Tu pomoć im pružaju virusi koji su inficirali istu ćeliju a označeni su kao virusi pomagači.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endParaRPr lang="vi-VN" sz="4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55822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vi-VN" sz="2800" dirty="0" smtClean="0">
                <a:latin typeface="Times New Roman" pitchFamily="18" charset="0"/>
                <a:cs typeface="Times New Roman" pitchFamily="18" charset="0"/>
              </a:rPr>
              <a:t>Virus Rousovog sarkoma (Brayanov soj), kada se sam razmnožava u prijemljivim ćelijama, ne može da stimuliše sintezu komponenata omotača.</a:t>
            </a:r>
          </a:p>
          <a:p>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Međutim, ako su ćelije inficirane virusom pomagačem (virus leukoze živine), on završava svoj ciklus. </a:t>
            </a:r>
          </a:p>
          <a:p>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Onkogeni DNK virusi su primer nepotpunih virusa. </a:t>
            </a:r>
            <a:endParaRPr lang="sr-Latn-RS" sz="2800" dirty="0" smtClean="0">
              <a:latin typeface="Times New Roman" pitchFamily="18" charset="0"/>
              <a:cs typeface="Times New Roman" pitchFamily="18" charset="0"/>
            </a:endParaRPr>
          </a:p>
          <a:p>
            <a:endParaRPr lang="sr-Latn-RS" sz="2800" dirty="0">
              <a:latin typeface="Times New Roman" pitchFamily="18" charset="0"/>
              <a:cs typeface="Times New Roman" pitchFamily="18" charset="0"/>
            </a:endParaRPr>
          </a:p>
          <a:p>
            <a:r>
              <a:rPr lang="vi-VN" sz="2800" dirty="0" smtClean="0">
                <a:latin typeface="Times New Roman" pitchFamily="18" charset="0"/>
                <a:cs typeface="Times New Roman" pitchFamily="18" charset="0"/>
              </a:rPr>
              <a:t>U transformisanim ćelijama virusni genom je integrisan s ćelijskim i replikuje se mitozom ćelija. Iako se u ćelijama nalaze specifična virusna i-RNK i antigeni, infektivni virioni se ne stvaraju.</a:t>
            </a:r>
          </a:p>
          <a:p>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Nedovršena virusna </a:t>
            </a:r>
            <a:r>
              <a:rPr lang="vi-VN" sz="2800" dirty="0" smtClean="0">
                <a:latin typeface="Times New Roman" pitchFamily="18" charset="0"/>
                <a:cs typeface="Times New Roman" pitchFamily="18" charset="0"/>
              </a:rPr>
              <a:t>infekcija</a:t>
            </a:r>
            <a:r>
              <a:rPr lang="en-US" sz="2800" dirty="0" smtClean="0">
                <a:latin typeface="Times New Roman" pitchFamily="18" charset="0"/>
                <a:cs typeface="Times New Roman" pitchFamily="18" charset="0"/>
              </a:rPr>
              <a:t> – </a:t>
            </a:r>
            <a:r>
              <a:rPr lang="sr-Latn-RS" sz="2800" dirty="0" smtClean="0">
                <a:latin typeface="Times New Roman" pitchFamily="18" charset="0"/>
                <a:cs typeface="Times New Roman" pitchFamily="18" charset="0"/>
              </a:rPr>
              <a:t>nema formiranja novih viriona ili oni nisu infektivni</a:t>
            </a:r>
            <a:r>
              <a:rPr lang="vi-VN"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9251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332037"/>
            <a:ext cx="8686800" cy="4525963"/>
          </a:xfrm>
        </p:spPr>
        <p:txBody>
          <a:bodyPr>
            <a:normAutofit/>
          </a:bodyPr>
          <a:lstStyle/>
          <a:p>
            <a:r>
              <a:rPr lang="sr-Latn-CS" sz="2400" b="1" dirty="0" smtClean="0">
                <a:latin typeface="Times New Roman" pitchFamily="18" charset="0"/>
                <a:cs typeface="Times New Roman" pitchFamily="18" charset="0"/>
              </a:rPr>
              <a:t>Izlazak virusa iz ćelije</a:t>
            </a:r>
            <a:endParaRPr lang="en-US" sz="2400" b="1" dirty="0" smtClean="0">
              <a:latin typeface="Times New Roman" pitchFamily="18" charset="0"/>
              <a:cs typeface="Times New Roman" pitchFamily="18" charset="0"/>
            </a:endParaRPr>
          </a:p>
          <a:p>
            <a:r>
              <a:rPr lang="sr-Latn-CS" sz="2400" dirty="0" smtClean="0">
                <a:latin typeface="Times New Roman" pitchFamily="18" charset="0"/>
                <a:cs typeface="Times New Roman" pitchFamily="18" charset="0"/>
              </a:rPr>
              <a:t>Virusi koji sazrevaju u apikalnom delu epitelnih ćelija izlučuju se u spoljašnju sredinu, dok virusi koji sazrevaju u bazolateralnom delu ćelije mogu da izazovu sistemsku infekciju, jer dospevaju veoma često u krvotok. </a:t>
            </a:r>
          </a:p>
          <a:p>
            <a:endParaRPr lang="sr-Latn-C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145060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686800" cy="4525963"/>
          </a:xfrm>
        </p:spPr>
        <p:txBody>
          <a:bodyPr>
            <a:normAutofit/>
          </a:bodyPr>
          <a:lstStyle/>
          <a:p>
            <a:r>
              <a:rPr lang="sr-Latn-CS" sz="2400" b="1" dirty="0">
                <a:latin typeface="Times New Roman" pitchFamily="18" charset="0"/>
                <a:cs typeface="Times New Roman" pitchFamily="18" charset="0"/>
              </a:rPr>
              <a:t>Inkluziona </a:t>
            </a:r>
            <a:r>
              <a:rPr lang="sr-Latn-CS" sz="2400" b="1" dirty="0" smtClean="0">
                <a:latin typeface="Times New Roman" pitchFamily="18" charset="0"/>
                <a:cs typeface="Times New Roman" pitchFamily="18" charset="0"/>
              </a:rPr>
              <a:t>telašca</a:t>
            </a:r>
          </a:p>
          <a:p>
            <a:endParaRPr lang="en-U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Inkluziona telašca se javljaju u ćeliji inficiranoj virusom i mogu biti formirana unutar jedra ili unutar citoplazme. </a:t>
            </a:r>
            <a:endParaRPr lang="sr-Latn-CS" sz="2400" dirty="0" smtClean="0">
              <a:latin typeface="Times New Roman" pitchFamily="18" charset="0"/>
              <a:cs typeface="Times New Roman" pitchFamily="18" charset="0"/>
            </a:endParaRPr>
          </a:p>
          <a:p>
            <a:endParaRPr lang="sr-Latn-CS" sz="2400" dirty="0" smtClean="0">
              <a:latin typeface="Times New Roman" pitchFamily="18" charset="0"/>
              <a:cs typeface="Times New Roman" pitchFamily="18" charset="0"/>
            </a:endParaRPr>
          </a:p>
          <a:p>
            <a:r>
              <a:rPr lang="sr-Latn-CS" sz="2400" dirty="0" smtClean="0">
                <a:latin typeface="Times New Roman" pitchFamily="18" charset="0"/>
                <a:cs typeface="Times New Roman" pitchFamily="18" charset="0"/>
              </a:rPr>
              <a:t>Inkluziona telašca mogu da sadrže nagomilane komponente virusa (kod virusa besnila Negrijeva telašca predstavljaju nagomilane virusne nukleokapside) ili mogu da budu mesta formiranja novih viriona kao što je to slučaj kod poksvirusa (viriplazma). </a:t>
            </a:r>
            <a:endParaRPr lang="en-US" sz="2400" dirty="0" smtClean="0">
              <a:latin typeface="Times New Roman" pitchFamily="18" charset="0"/>
              <a:cs typeface="Times New Roman" pitchFamily="18" charset="0"/>
            </a:endParaRPr>
          </a:p>
          <a:p>
            <a:pPr>
              <a:buNone/>
            </a:pPr>
            <a:endParaRPr lang="sr-Latn-C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42064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vi-VN" sz="2600" dirty="0" smtClean="0">
                <a:latin typeface="Times New Roman" pitchFamily="18" charset="0"/>
                <a:cs typeface="Times New Roman" pitchFamily="18" charset="0"/>
              </a:rPr>
              <a:t>Mogu biti pojedinačna ili multipna, velika ili mala, okrugla ili nepravilnog oblika, različite strukture, acidofilna ili bazofilna. </a:t>
            </a:r>
          </a:p>
          <a:p>
            <a:endParaRPr lang="vi-VN" sz="2600" dirty="0" smtClean="0">
              <a:latin typeface="Times New Roman" pitchFamily="18" charset="0"/>
              <a:cs typeface="Times New Roman" pitchFamily="18" charset="0"/>
            </a:endParaRPr>
          </a:p>
          <a:p>
            <a:r>
              <a:rPr lang="vi-VN" sz="2600" dirty="0" smtClean="0">
                <a:latin typeface="Times New Roman" pitchFamily="18" charset="0"/>
                <a:cs typeface="Times New Roman" pitchFamily="18" charset="0"/>
              </a:rPr>
              <a:t>Često se u jednoj ćeliji nađe više inkluzija. </a:t>
            </a:r>
          </a:p>
          <a:p>
            <a:endParaRPr lang="vi-VN" sz="2600" dirty="0" smtClean="0">
              <a:latin typeface="Times New Roman" pitchFamily="18" charset="0"/>
              <a:cs typeface="Times New Roman" pitchFamily="18" charset="0"/>
            </a:endParaRPr>
          </a:p>
          <a:p>
            <a:r>
              <a:rPr lang="vi-VN" sz="2600" dirty="0" smtClean="0">
                <a:latin typeface="Times New Roman" pitchFamily="18" charset="0"/>
                <a:cs typeface="Times New Roman" pitchFamily="18" charset="0"/>
              </a:rPr>
              <a:t>Intracitoplazmatske inkluzije se mogu naći u ćelijama inficiranim poksvirusima, reovirusima, paramiksovirusima ili virusom besnila.</a:t>
            </a:r>
          </a:p>
          <a:p>
            <a:endParaRPr lang="vi-VN" sz="2600" dirty="0" smtClean="0">
              <a:latin typeface="Times New Roman" pitchFamily="18" charset="0"/>
              <a:cs typeface="Times New Roman" pitchFamily="18" charset="0"/>
            </a:endParaRPr>
          </a:p>
          <a:p>
            <a:r>
              <a:rPr lang="vi-VN" sz="2600" dirty="0" smtClean="0">
                <a:latin typeface="Times New Roman" pitchFamily="18" charset="0"/>
                <a:cs typeface="Times New Roman" pitchFamily="18" charset="0"/>
              </a:rPr>
              <a:t>Intrajedarna telašca se mogu videti kod infekcije ćelija herpesvirusima, adenovirusima ili parvovirusima. </a:t>
            </a:r>
          </a:p>
          <a:p>
            <a:endParaRPr lang="vi-VN" dirty="0" smtClean="0"/>
          </a:p>
          <a:p>
            <a:endParaRPr lang="vi-VN" dirty="0" smtClean="0"/>
          </a:p>
          <a:p>
            <a:endParaRPr lang="en-US" dirty="0"/>
          </a:p>
        </p:txBody>
      </p:sp>
    </p:spTree>
    <p:extLst>
      <p:ext uri="{BB962C8B-B14F-4D97-AF65-F5344CB8AC3E}">
        <p14:creationId xmlns:p14="http://schemas.microsoft.com/office/powerpoint/2010/main" val="421190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686800" cy="2743200"/>
          </a:xfrm>
        </p:spPr>
        <p:txBody>
          <a:bodyPr>
            <a:normAutofit/>
          </a:bodyPr>
          <a:lstStyle/>
          <a:p>
            <a:r>
              <a:rPr lang="sr-Latn-CS" sz="2400" dirty="0" smtClean="0">
                <a:latin typeface="Times New Roman" pitchFamily="18" charset="0"/>
                <a:cs typeface="Times New Roman" pitchFamily="18" charset="0"/>
              </a:rPr>
              <a:t>Međutim, ima i izuzetaka: </a:t>
            </a:r>
            <a:r>
              <a:rPr lang="sr-Latn-CS" sz="2400" b="1" dirty="0" smtClean="0">
                <a:latin typeface="Times New Roman" pitchFamily="18" charset="0"/>
                <a:cs typeface="Times New Roman" pitchFamily="18" charset="0"/>
              </a:rPr>
              <a:t>grupa virusa boginja su DNK-virusi, a stvaraju inkluzije u citoplazmi</a:t>
            </a:r>
            <a:r>
              <a:rPr lang="sr-Latn-CS" sz="2400" dirty="0" smtClean="0">
                <a:latin typeface="Times New Roman" pitchFamily="18" charset="0"/>
                <a:cs typeface="Times New Roman" pitchFamily="18" charset="0"/>
              </a:rPr>
              <a:t>;</a:t>
            </a:r>
          </a:p>
          <a:p>
            <a:pPr marL="0" indent="0">
              <a:buNone/>
            </a:pPr>
            <a:endParaRPr lang="sr-Latn-CS" sz="2400" dirty="0" smtClean="0">
              <a:latin typeface="Times New Roman" pitchFamily="18" charset="0"/>
              <a:cs typeface="Times New Roman" pitchFamily="18" charset="0"/>
            </a:endParaRPr>
          </a:p>
          <a:p>
            <a:r>
              <a:rPr lang="sr-Latn-CS" sz="2400" dirty="0" smtClean="0">
                <a:latin typeface="Times New Roman" pitchFamily="18" charset="0"/>
                <a:cs typeface="Times New Roman" pitchFamily="18" charset="0"/>
              </a:rPr>
              <a:t>Citoplazmatične inkluzije bolje primaju kisele boje pa se kaže da su acidofilne ili eozinofilne a jedarne baze i označene su kao bazofilne.</a:t>
            </a:r>
          </a:p>
          <a:p>
            <a:endParaRPr lang="en-US" sz="8000" dirty="0" smtClean="0">
              <a:latin typeface="Times New Roman" pitchFamily="18" charset="0"/>
              <a:cs typeface="Times New Roman" pitchFamily="18" charset="0"/>
            </a:endParaRPr>
          </a:p>
          <a:p>
            <a:endParaRPr lang="en-US" sz="8000"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897169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86800" cy="5929354"/>
          </a:xfrm>
        </p:spPr>
        <p:txBody>
          <a:bodyPr>
            <a:normAutofit fontScale="85000" lnSpcReduction="20000"/>
          </a:bodyPr>
          <a:lstStyle/>
          <a:p>
            <a:endParaRPr lang="en-US" dirty="0" smtClean="0">
              <a:latin typeface="Times New Roman" pitchFamily="18" charset="0"/>
              <a:cs typeface="Times New Roman" pitchFamily="18" charset="0"/>
            </a:endParaRPr>
          </a:p>
          <a:p>
            <a:r>
              <a:rPr lang="it-IT" sz="2800" b="1" dirty="0" smtClean="0">
                <a:latin typeface="Times New Roman" pitchFamily="18" charset="0"/>
                <a:cs typeface="Times New Roman" pitchFamily="18" charset="0"/>
              </a:rPr>
              <a:t>Virusna interferencija </a:t>
            </a:r>
            <a:r>
              <a:rPr lang="it-IT" sz="2800" dirty="0" smtClean="0">
                <a:latin typeface="Times New Roman" pitchFamily="18" charset="0"/>
                <a:cs typeface="Times New Roman" pitchFamily="18" charset="0"/>
              </a:rPr>
              <a:t>je pojava koja se javlja kada su </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elije inficirane sa dva ili više virusa od kojih jedan može spre</a:t>
            </a:r>
            <a:r>
              <a:rPr lang="sr-Latn-CS" sz="2800" dirty="0" smtClean="0">
                <a:latin typeface="Times New Roman" pitchFamily="18" charset="0"/>
                <a:cs typeface="Times New Roman" pitchFamily="18" charset="0"/>
              </a:rPr>
              <a:t>č</a:t>
            </a:r>
            <a:r>
              <a:rPr lang="it-IT" sz="2800" dirty="0" smtClean="0">
                <a:latin typeface="Times New Roman" pitchFamily="18" charset="0"/>
                <a:cs typeface="Times New Roman" pitchFamily="18" charset="0"/>
              </a:rPr>
              <a:t>iti razmnožavanje drugog.</a:t>
            </a:r>
            <a:endParaRPr lang="sr-Latn-R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it-IT" sz="2800" b="1" dirty="0" smtClean="0">
                <a:latin typeface="Times New Roman" pitchFamily="18" charset="0"/>
                <a:cs typeface="Times New Roman" pitchFamily="18" charset="0"/>
              </a:rPr>
              <a:t>Egzaltacija </a:t>
            </a:r>
            <a:r>
              <a:rPr lang="it-IT" sz="2800" dirty="0" smtClean="0">
                <a:latin typeface="Times New Roman" pitchFamily="18" charset="0"/>
                <a:cs typeface="Times New Roman" pitchFamily="18" charset="0"/>
              </a:rPr>
              <a:t>je pojava u kojoj jedan virus razmnožavanjem u </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elijama omogu</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uje drugom virusu da se razmnožava u istim </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elijama i izaziva odredjene promene, mada ovaj drugi, kada sam dospe do tih </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elija, nije u stanju to da u</a:t>
            </a:r>
            <a:r>
              <a:rPr lang="sr-Latn-CS" sz="2800" dirty="0" smtClean="0">
                <a:latin typeface="Times New Roman" pitchFamily="18" charset="0"/>
                <a:cs typeface="Times New Roman" pitchFamily="18" charset="0"/>
              </a:rPr>
              <a:t>č</a:t>
            </a:r>
            <a:r>
              <a:rPr lang="it-IT" sz="2800" dirty="0" smtClean="0">
                <a:latin typeface="Times New Roman" pitchFamily="18" charset="0"/>
                <a:cs typeface="Times New Roman" pitchFamily="18" charset="0"/>
              </a:rPr>
              <a:t>ini. </a:t>
            </a:r>
            <a:endParaRPr lang="sr-Latn-RS" sz="2800" dirty="0" smtClean="0">
              <a:latin typeface="Times New Roman" pitchFamily="18" charset="0"/>
              <a:cs typeface="Times New Roman" pitchFamily="18" charset="0"/>
            </a:endParaRPr>
          </a:p>
          <a:p>
            <a:endParaRPr lang="sr-Latn-RS" sz="2800" dirty="0" smtClean="0">
              <a:latin typeface="Times New Roman" pitchFamily="18" charset="0"/>
              <a:cs typeface="Times New Roman" pitchFamily="18" charset="0"/>
            </a:endParaRPr>
          </a:p>
          <a:p>
            <a:r>
              <a:rPr lang="it-IT" sz="2800" dirty="0" smtClean="0">
                <a:latin typeface="Times New Roman" pitchFamily="18" charset="0"/>
                <a:cs typeface="Times New Roman" pitchFamily="18" charset="0"/>
              </a:rPr>
              <a:t>Ako se virusi Newcastle i svinjske kuge odvojeno kultivišu u </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elijama kulture tkiva prase</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eg testisa, ne stvaraju vidljive promene u tim </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elijama. </a:t>
            </a:r>
            <a:endParaRPr lang="sr-Latn-RS" sz="2800" dirty="0" smtClean="0">
              <a:latin typeface="Times New Roman" pitchFamily="18" charset="0"/>
              <a:cs typeface="Times New Roman" pitchFamily="18" charset="0"/>
            </a:endParaRPr>
          </a:p>
          <a:p>
            <a:endParaRPr lang="sr-Latn-RS" sz="2800" dirty="0" smtClean="0">
              <a:latin typeface="Times New Roman" pitchFamily="18" charset="0"/>
              <a:cs typeface="Times New Roman" pitchFamily="18" charset="0"/>
            </a:endParaRPr>
          </a:p>
          <a:p>
            <a:r>
              <a:rPr lang="it-IT" sz="2800" dirty="0" smtClean="0">
                <a:latin typeface="Times New Roman" pitchFamily="18" charset="0"/>
                <a:cs typeface="Times New Roman" pitchFamily="18" charset="0"/>
              </a:rPr>
              <a:t>Međutim, ako se u kulturu istog tkiva, u kojoj se nekoliko dana razmnožavao virus svinjske kuge, unese Newcastle virus, pojavljuje se izrazita destrukcija </a:t>
            </a:r>
            <a:r>
              <a:rPr lang="sr-Latn-CS" sz="2800" dirty="0" smtClean="0">
                <a:latin typeface="Times New Roman" pitchFamily="18" charset="0"/>
                <a:cs typeface="Times New Roman" pitchFamily="18" charset="0"/>
              </a:rPr>
              <a:t>ć</a:t>
            </a:r>
            <a:r>
              <a:rPr lang="it-IT" sz="2800" dirty="0" smtClean="0">
                <a:latin typeface="Times New Roman" pitchFamily="18" charset="0"/>
                <a:cs typeface="Times New Roman" pitchFamily="18" charset="0"/>
              </a:rPr>
              <a:t>elija.</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2113981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r>
              <a:rPr lang="vi-VN" sz="2400" b="1" dirty="0" smtClean="0">
                <a:latin typeface="Times New Roman" pitchFamily="18" charset="0"/>
                <a:cs typeface="Times New Roman" pitchFamily="18" charset="0"/>
              </a:rPr>
              <a:t>Mehanizmi oštećenja ćelija izazvani virusima</a:t>
            </a:r>
            <a:endParaRPr lang="sr-Latn-RS" sz="2400" b="1" dirty="0" smtClean="0">
              <a:latin typeface="Times New Roman" pitchFamily="18" charset="0"/>
              <a:cs typeface="Times New Roman" pitchFamily="18" charset="0"/>
            </a:endParaRPr>
          </a:p>
          <a:p>
            <a:pPr marL="0" indent="0">
              <a:buNone/>
            </a:pP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Citopatogeni sojevi virusa dovode do lize inficiranih ćelija. Virusi izazivaju oštećenje ćelija na nekoliko načina: </a:t>
            </a:r>
            <a:endParaRPr lang="sr-Latn-RS" sz="2400" dirty="0" smtClean="0">
              <a:latin typeface="Times New Roman" pitchFamily="18" charset="0"/>
              <a:cs typeface="Times New Roman" pitchFamily="18" charset="0"/>
            </a:endParaRPr>
          </a:p>
          <a:p>
            <a:pPr marL="0" indent="0">
              <a:buNone/>
            </a:pP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Posle virusne infekcije ćelije dolazi do inhibicije sinteze ćelijske DNK. </a:t>
            </a:r>
          </a:p>
        </p:txBody>
      </p:sp>
    </p:spTree>
    <p:extLst>
      <p:ext uri="{BB962C8B-B14F-4D97-AF65-F5344CB8AC3E}">
        <p14:creationId xmlns:p14="http://schemas.microsoft.com/office/powerpoint/2010/main" val="186191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38400"/>
            <a:ext cx="8229600" cy="4525963"/>
          </a:xfrm>
        </p:spPr>
        <p:txBody>
          <a:bodyPr>
            <a:normAutofit/>
          </a:bodyPr>
          <a:lstStyle/>
          <a:p>
            <a:r>
              <a:rPr lang="en-US" sz="2400" dirty="0" err="1" smtClean="0">
                <a:latin typeface="Times New Roman" pitchFamily="18" charset="0"/>
                <a:cs typeface="Times New Roman" pitchFamily="18" charset="0"/>
              </a:rPr>
              <a:t>Inhibicija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transkripcije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ćelijske</a:t>
            </a:r>
            <a:r>
              <a:rPr lang="en-US" sz="2400" dirty="0" smtClean="0">
                <a:latin typeface="Times New Roman" pitchFamily="18" charset="0"/>
                <a:cs typeface="Times New Roman" pitchFamily="18" charset="0"/>
              </a:rPr>
              <a:t> RNK</a:t>
            </a:r>
            <a:r>
              <a:rPr lang="sr-Latn-R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Inhibicija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obrade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ćelijske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iRNK</a:t>
            </a:r>
            <a:r>
              <a:rPr lang="sr-Latn-R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endParaRPr lang="en-US" sz="2400" dirty="0" smtClean="0"/>
          </a:p>
          <a:p>
            <a:endParaRPr lang="en-US" sz="2400" dirty="0"/>
          </a:p>
        </p:txBody>
      </p:sp>
    </p:spTree>
    <p:extLst>
      <p:ext uri="{BB962C8B-B14F-4D97-AF65-F5344CB8AC3E}">
        <p14:creationId xmlns:p14="http://schemas.microsoft.com/office/powerpoint/2010/main" val="2050654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3810000"/>
          </a:xfrm>
        </p:spPr>
        <p:txBody>
          <a:bodyPr>
            <a:normAutofit/>
          </a:bodyPr>
          <a:lstStyle/>
          <a:p>
            <a:r>
              <a:rPr lang="sr-Latn-RS" sz="2600" dirty="0" smtClean="0">
                <a:latin typeface="Times New Roman" pitchFamily="18" charset="0"/>
                <a:cs typeface="Times New Roman" pitchFamily="18" charset="0"/>
              </a:rPr>
              <a:t>S</a:t>
            </a:r>
            <a:r>
              <a:rPr lang="en-US" sz="2600" dirty="0" err="1" smtClean="0">
                <a:latin typeface="Times New Roman" pitchFamily="18" charset="0"/>
                <a:cs typeface="Times New Roman" pitchFamily="18" charset="0"/>
              </a:rPr>
              <a:t>akupljanje</a:t>
            </a:r>
            <a:r>
              <a:rPr lang="en-US" sz="2600" dirty="0" smtClean="0">
                <a:latin typeface="Times New Roman" pitchFamily="18" charset="0"/>
                <a:cs typeface="Times New Roman" pitchFamily="18" charset="0"/>
              </a:rPr>
              <a:t> u </a:t>
            </a:r>
            <a:r>
              <a:rPr lang="en-US" sz="2600" dirty="0" err="1" smtClean="0">
                <a:latin typeface="Times New Roman" pitchFamily="18" charset="0"/>
                <a:cs typeface="Times New Roman" pitchFamily="18" charset="0"/>
              </a:rPr>
              <a:t>veće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gomilice</a:t>
            </a:r>
            <a:r>
              <a:rPr lang="en-US" sz="2600" dirty="0" smtClean="0">
                <a:latin typeface="Times New Roman" pitchFamily="18" charset="0"/>
                <a:cs typeface="Times New Roman" pitchFamily="18" charset="0"/>
              </a:rPr>
              <a:t> i </a:t>
            </a:r>
            <a:r>
              <a:rPr lang="en-US" sz="2600" dirty="0" err="1" smtClean="0">
                <a:latin typeface="Times New Roman" pitchFamily="18" charset="0"/>
                <a:cs typeface="Times New Roman" pitchFamily="18" charset="0"/>
              </a:rPr>
              <a:t>formiranja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ćelijskih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sincicijuma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pojava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ćelijske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fuzije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kao</a:t>
            </a:r>
            <a:r>
              <a:rPr lang="en-US" sz="2600" dirty="0" smtClean="0">
                <a:latin typeface="Times New Roman" pitchFamily="18" charset="0"/>
                <a:cs typeface="Times New Roman" pitchFamily="18" charset="0"/>
              </a:rPr>
              <a:t> i </a:t>
            </a:r>
            <a:r>
              <a:rPr lang="en-US" sz="2600" dirty="0" err="1" smtClean="0">
                <a:latin typeface="Times New Roman" pitchFamily="18" charset="0"/>
                <a:cs typeface="Times New Roman" pitchFamily="18" charset="0"/>
              </a:rPr>
              <a:t>prisustvo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ćelijskih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inkluzija</a:t>
            </a:r>
            <a:r>
              <a:rPr lang="en-US" sz="2600" dirty="0" smtClean="0">
                <a:latin typeface="Times New Roman" pitchFamily="18" charset="0"/>
                <a:cs typeface="Times New Roman" pitchFamily="18" charset="0"/>
              </a:rPr>
              <a:t>. </a:t>
            </a:r>
          </a:p>
          <a:p>
            <a:endParaRPr lang="en-US" sz="2600" dirty="0" smtClean="0">
              <a:latin typeface="Times New Roman" pitchFamily="18" charset="0"/>
              <a:cs typeface="Times New Roman" pitchFamily="18" charset="0"/>
            </a:endParaRPr>
          </a:p>
          <a:p>
            <a:r>
              <a:rPr lang="en-US" sz="2600" dirty="0" err="1" smtClean="0">
                <a:latin typeface="Times New Roman" pitchFamily="18" charset="0"/>
                <a:cs typeface="Times New Roman" pitchFamily="18" charset="0"/>
              </a:rPr>
              <a:t>Ove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promene</a:t>
            </a:r>
            <a:r>
              <a:rPr lang="en-US" sz="2600" dirty="0" smtClean="0">
                <a:latin typeface="Times New Roman" pitchFamily="18" charset="0"/>
                <a:cs typeface="Times New Roman" pitchFamily="18" charset="0"/>
              </a:rPr>
              <a:t> se </a:t>
            </a:r>
            <a:r>
              <a:rPr lang="en-US" sz="2600" dirty="0" err="1" smtClean="0">
                <a:latin typeface="Times New Roman" pitchFamily="18" charset="0"/>
                <a:cs typeface="Times New Roman" pitchFamily="18" charset="0"/>
              </a:rPr>
              <a:t>najpre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javljuju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manjem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broju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ćelija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ali</a:t>
            </a:r>
            <a:r>
              <a:rPr lang="en-US" sz="2600" dirty="0" smtClean="0">
                <a:latin typeface="Times New Roman" pitchFamily="18" charset="0"/>
                <a:cs typeface="Times New Roman" pitchFamily="18" charset="0"/>
              </a:rPr>
              <a:t> se </a:t>
            </a:r>
            <a:r>
              <a:rPr lang="en-US" sz="2600" dirty="0" err="1" smtClean="0">
                <a:latin typeface="Times New Roman" pitchFamily="18" charset="0"/>
                <a:cs typeface="Times New Roman" pitchFamily="18" charset="0"/>
              </a:rPr>
              <a:t>postepeno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šire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pojačavaju</a:t>
            </a:r>
            <a:r>
              <a:rPr lang="en-US" sz="2600" dirty="0" smtClean="0">
                <a:latin typeface="Times New Roman" pitchFamily="18" charset="0"/>
                <a:cs typeface="Times New Roman" pitchFamily="18" charset="0"/>
              </a:rPr>
              <a:t> i </a:t>
            </a:r>
            <a:r>
              <a:rPr lang="en-US" sz="2600" dirty="0" err="1" smtClean="0">
                <a:latin typeface="Times New Roman" pitchFamily="18" charset="0"/>
                <a:cs typeface="Times New Roman" pitchFamily="18" charset="0"/>
              </a:rPr>
              <a:t>najzad</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dovode</a:t>
            </a:r>
            <a:r>
              <a:rPr lang="en-US" sz="2600" dirty="0" smtClean="0">
                <a:latin typeface="Times New Roman" pitchFamily="18" charset="0"/>
                <a:cs typeface="Times New Roman" pitchFamily="18" charset="0"/>
              </a:rPr>
              <a:t> do </a:t>
            </a:r>
            <a:r>
              <a:rPr lang="en-US" sz="2600" dirty="0" err="1" smtClean="0">
                <a:latin typeface="Times New Roman" pitchFamily="18" charset="0"/>
                <a:cs typeface="Times New Roman" pitchFamily="18" charset="0"/>
              </a:rPr>
              <a:t>izumiranja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ćelija</a:t>
            </a:r>
            <a:r>
              <a:rPr lang="sr-Latn-RS" sz="2600" dirty="0" smtClean="0">
                <a:latin typeface="Times New Roman" pitchFamily="18" charset="0"/>
                <a:cs typeface="Times New Roman" pitchFamily="18" charset="0"/>
              </a:rPr>
              <a:t> – CPE.</a:t>
            </a:r>
            <a:endParaRPr lang="en-US" dirty="0" smtClean="0"/>
          </a:p>
          <a:p>
            <a:endParaRPr lang="en-US" dirty="0" smtClean="0"/>
          </a:p>
          <a:p>
            <a:endParaRPr lang="en-US" dirty="0"/>
          </a:p>
        </p:txBody>
      </p:sp>
    </p:spTree>
    <p:extLst>
      <p:ext uri="{BB962C8B-B14F-4D97-AF65-F5344CB8AC3E}">
        <p14:creationId xmlns:p14="http://schemas.microsoft.com/office/powerpoint/2010/main" val="3303749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vi-VN" sz="2400" dirty="0" smtClean="0">
                <a:latin typeface="Times New Roman" pitchFamily="18" charset="0"/>
                <a:cs typeface="Times New Roman" pitchFamily="18" charset="0"/>
              </a:rPr>
              <a:t>Inhibicija sinteze proteina inficirane ćelije – nastaje kao posledica delovanja virusnih enzima koji razgrađuju ćelijsku iRNK, promen</a:t>
            </a:r>
            <a:r>
              <a:rPr lang="en-US" sz="2400" dirty="0" smtClean="0">
                <a:latin typeface="Times New Roman" pitchFamily="18" charset="0"/>
                <a:cs typeface="Times New Roman" pitchFamily="18" charset="0"/>
              </a:rPr>
              <a:t>e</a:t>
            </a:r>
            <a:r>
              <a:rPr lang="vi-VN" sz="2400" dirty="0" smtClean="0">
                <a:latin typeface="Times New Roman" pitchFamily="18" charset="0"/>
                <a:cs typeface="Times New Roman" pitchFamily="18" charset="0"/>
              </a:rPr>
              <a:t> u koncentraciji jona unutar ćelije koja stimuliše translaciju virusne iRNK u odnosu na ćelijsku iRNK.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Virusni proteini inhibiraju obradu i transport ćelijskih proteina od endoplazamtičnog retikuluma.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Ova inhibicija vodi ka razgrađivanju ćelijskih proteina.</a:t>
            </a:r>
          </a:p>
        </p:txBody>
      </p:sp>
    </p:spTree>
    <p:extLst>
      <p:ext uri="{BB962C8B-B14F-4D97-AF65-F5344CB8AC3E}">
        <p14:creationId xmlns:p14="http://schemas.microsoft.com/office/powerpoint/2010/main" val="2778068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9691"/>
            <a:ext cx="7620000" cy="4800600"/>
          </a:xfrm>
        </p:spPr>
        <p:txBody>
          <a:bodyPr>
            <a:normAutofit/>
          </a:bodyPr>
          <a:lstStyle/>
          <a:p>
            <a:r>
              <a:rPr lang="vi-VN" sz="2400" dirty="0" smtClean="0">
                <a:latin typeface="Times New Roman" pitchFamily="18" charset="0"/>
                <a:cs typeface="Times New Roman" pitchFamily="18" charset="0"/>
              </a:rPr>
              <a:t>Oštećenje ćelija delovanjem toksičnih virusnih </a:t>
            </a:r>
            <a:r>
              <a:rPr lang="vi-VN" sz="2400" dirty="0" smtClean="0">
                <a:latin typeface="Times New Roman" pitchFamily="18" charset="0"/>
                <a:cs typeface="Times New Roman" pitchFamily="18" charset="0"/>
              </a:rPr>
              <a:t>proteina</a:t>
            </a:r>
            <a:r>
              <a:rPr lang="sr-Latn-R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C</a:t>
            </a:r>
            <a:r>
              <a:rPr lang="vi-VN" sz="2400" dirty="0" smtClean="0">
                <a:latin typeface="Times New Roman" pitchFamily="18" charset="0"/>
                <a:cs typeface="Times New Roman" pitchFamily="18" charset="0"/>
              </a:rPr>
              <a:t>itopatogeni efekat nastaje kao posledica pojačane replikacije virusa u koja preuzima dominaciju nad biohemijskim procesima u ćeliji.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pPr marL="11430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3225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25110"/>
            <a:ext cx="8229600" cy="4525963"/>
          </a:xfrm>
        </p:spPr>
        <p:txBody>
          <a:bodyPr>
            <a:normAutofit/>
          </a:bodyPr>
          <a:lstStyle/>
          <a:p>
            <a:r>
              <a:rPr lang="vi-VN" sz="2400" dirty="0" smtClean="0">
                <a:latin typeface="Times New Roman" pitchFamily="18" charset="0"/>
                <a:cs typeface="Times New Roman" pitchFamily="18" charset="0"/>
              </a:rPr>
              <a:t>Citopatogene promene koje se ispoljavaju promenama na ćelijskoj membrani – virusi dovode do promena u propustljivosti membrane inficirane ćelije, remete normalan transport jona kroz membranu i narušavaju membranski potencijal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6165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5105400"/>
          </a:xfrm>
        </p:spPr>
        <p:txBody>
          <a:bodyPr>
            <a:normAutofit/>
          </a:bodyPr>
          <a:lstStyle/>
          <a:p>
            <a:pPr marL="109728" indent="0">
              <a:buNone/>
            </a:pPr>
            <a:endParaRPr lang="sr-Latn-RS" sz="2600" dirty="0" smtClean="0">
              <a:latin typeface="Times New Roman" pitchFamily="18" charset="0"/>
              <a:cs typeface="Times New Roman" pitchFamily="18" charset="0"/>
            </a:endParaRPr>
          </a:p>
          <a:p>
            <a:endParaRPr lang="sr-Latn-RS" sz="26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Virusi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poseduju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spoljašnji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omotač</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izazivaju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pojavu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procesa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fuzije</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formiranja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ćelijskih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sincicijuma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Prilikom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paramiksovirusima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nekim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herpesvirusima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dolazi</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pojave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ćelijskih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sincicijuma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nastaju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rezultat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fuzije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inficiranih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susednim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neinficiranim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inficiranim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ćelijama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Ćelijski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sincicijumi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veoma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značajni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širenje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tkivima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odnosno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jedne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drugu</a:t>
            </a:r>
            <a:r>
              <a:rPr lang="en-US" sz="2400" dirty="0" smtClean="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358471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err="1" smtClean="0">
                <a:latin typeface="Times New Roman" pitchFamily="18" charset="0"/>
                <a:cs typeface="Times New Roman" pitchFamily="18" charset="0"/>
              </a:rPr>
              <a:t>Oštećenje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odnosno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citoliza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nastala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posledica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imunoloških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mehanizama</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virusni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proteini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inkorporisani</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membranu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predstavljaju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ciljne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antigene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koje</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vezuju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efektori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specifične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humoralne</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ćelijske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imunološke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reakcije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što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može</a:t>
            </a:r>
            <a:r>
              <a:rPr lang="en-US" sz="2400" dirty="0" smtClean="0">
                <a:latin typeface="Times New Roman" pitchFamily="18" charset="0"/>
                <a:cs typeface="Times New Roman" pitchFamily="18" charset="0"/>
              </a:rPr>
              <a:t> da </a:t>
            </a:r>
            <a:r>
              <a:rPr lang="en-US" sz="2400" dirty="0" err="1" smtClean="0">
                <a:latin typeface="Times New Roman" pitchFamily="18" charset="0"/>
                <a:cs typeface="Times New Roman" pitchFamily="18" charset="0"/>
              </a:rPr>
              <a:t>dovede</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lize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Citopatogene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promene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izazvane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virusima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dovode</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promena</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citoskeletu</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promene</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obliku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jedna</a:t>
            </a:r>
            <a:r>
              <a:rPr lang="en-US" sz="2400" dirty="0" smtClean="0">
                <a:latin typeface="Times New Roman" pitchFamily="18" charset="0"/>
                <a:cs typeface="Times New Roman" pitchFamily="18" charset="0"/>
              </a:rPr>
              <a:t> od </a:t>
            </a:r>
            <a:r>
              <a:rPr lang="en-US" sz="2400" dirty="0" err="1" smtClean="0">
                <a:latin typeface="Times New Roman" pitchFamily="18" charset="0"/>
                <a:cs typeface="Times New Roman" pitchFamily="18" charset="0"/>
              </a:rPr>
              <a:t>karakteristika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2068217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51364"/>
            <a:ext cx="7620000" cy="4800600"/>
          </a:xfrm>
        </p:spPr>
        <p:txBody>
          <a:bodyPr>
            <a:normAutofit/>
          </a:bodyPr>
          <a:lstStyle/>
          <a:p>
            <a:pPr algn="just"/>
            <a:r>
              <a:rPr lang="en-US" sz="2400" dirty="0" err="1" smtClean="0">
                <a:latin typeface="Times New Roman" pitchFamily="18" charset="0"/>
                <a:cs typeface="Times New Roman" pitchFamily="18" charset="0"/>
              </a:rPr>
              <a:t>Promene</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strukturi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inficirane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virusom</a:t>
            </a:r>
            <a:r>
              <a:rPr lang="en-US" sz="2400" dirty="0" smtClean="0">
                <a:latin typeface="Times New Roman" pitchFamily="18" charset="0"/>
                <a:cs typeface="Times New Roman" pitchFamily="18" charset="0"/>
              </a:rPr>
              <a:t> – se </a:t>
            </a:r>
            <a:r>
              <a:rPr lang="en-US" sz="2400" dirty="0" err="1" smtClean="0">
                <a:latin typeface="Times New Roman" pitchFamily="18" charset="0"/>
                <a:cs typeface="Times New Roman" pitchFamily="18" charset="0"/>
              </a:rPr>
              <a:t>manifestuju</a:t>
            </a:r>
            <a:r>
              <a:rPr lang="en-US" sz="2400" dirty="0" smtClean="0">
                <a:latin typeface="Times New Roman" pitchFamily="18" charset="0"/>
                <a:cs typeface="Times New Roman" pitchFamily="18" charset="0"/>
              </a:rPr>
              <a:t> time </a:t>
            </a:r>
            <a:r>
              <a:rPr lang="en-US" sz="2400" dirty="0" err="1" smtClean="0">
                <a:latin typeface="Times New Roman" pitchFamily="18" charset="0"/>
                <a:cs typeface="Times New Roman" pitchFamily="18" charset="0"/>
              </a:rPr>
              <a:t>što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primer </a:t>
            </a:r>
            <a:r>
              <a:rPr lang="en-US" sz="2400" dirty="0" err="1" smtClean="0">
                <a:latin typeface="Times New Roman" pitchFamily="18" charset="0"/>
                <a:cs typeface="Times New Roman" pitchFamily="18" charset="0"/>
              </a:rPr>
              <a:t>flavivirusi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izazivaju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proliferaciju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endoplazmatičnog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retikuluma</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herpesvirusi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pojačanu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sintezu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komponenti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nukleoleme</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Promene</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hromozomskom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aparatu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nastale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dejstvom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raznih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mogu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strukturne</a:t>
            </a:r>
            <a:r>
              <a:rPr lang="en-US" sz="2400" dirty="0">
                <a:latin typeface="Times New Roman" pitchFamily="18" charset="0"/>
                <a:cs typeface="Times New Roman" pitchFamily="18" charset="0"/>
              </a:rPr>
              <a:t> i/</a:t>
            </a:r>
            <a:r>
              <a:rPr lang="en-US" sz="2400" dirty="0" err="1">
                <a:latin typeface="Times New Roman" pitchFamily="18" charset="0"/>
                <a:cs typeface="Times New Roman" pitchFamily="18" charset="0"/>
              </a:rPr>
              <a:t>ili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numeričke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Strukturne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promene</a:t>
            </a:r>
            <a:r>
              <a:rPr lang="en-US" sz="2400" dirty="0">
                <a:latin typeface="Times New Roman" pitchFamily="18" charset="0"/>
                <a:cs typeface="Times New Roman" pitchFamily="18" charset="0"/>
              </a:rPr>
              <a:t> se </a:t>
            </a:r>
            <a:r>
              <a:rPr lang="en-US" sz="2400" dirty="0" err="1">
                <a:latin typeface="Times New Roman" pitchFamily="18" charset="0"/>
                <a:cs typeface="Times New Roman" pitchFamily="18" charset="0"/>
              </a:rPr>
              <a:t>karakterišu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prekidima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izmenom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fragmentacijom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ili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pojavom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prstenastih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hromozoma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sr-Latn-RS" sz="2400" dirty="0" smtClean="0">
              <a:latin typeface="Times New Roman" pitchFamily="18" charset="0"/>
              <a:cs typeface="Times New Roman" pitchFamily="18" charset="0"/>
            </a:endParaRPr>
          </a:p>
          <a:p>
            <a:pPr marL="114300" indent="0">
              <a:buNone/>
            </a:pPr>
            <a:endParaRPr lang="en-US" sz="2400" dirty="0" smtClean="0">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2495825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791200"/>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Virulencija virusa i otpornost/osetljivost domaćina</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Neke virusne infekcije organizma imaju subklinički tok, dok druge izazivaju teške kliničke simptome.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Ishod virusne infekcije ćelije zavisi od virulencije virusa i osetljivosti organizma.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Virulencija virusa predstavlja stepen patogenosti određenog soja virusa na osnovu koje je izvršena i podela sojeva virusa na više ili manje virulentne (patogene) i avirulentne (apatogene) sojeve.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mj-lt"/>
            </a:endParaRPr>
          </a:p>
        </p:txBody>
      </p:sp>
    </p:spTree>
    <p:extLst>
      <p:ext uri="{BB962C8B-B14F-4D97-AF65-F5344CB8AC3E}">
        <p14:creationId xmlns:p14="http://schemas.microsoft.com/office/powerpoint/2010/main" val="352800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S obzirom da je virulencija promenljiva osobina vezana za određene sojeve virusa, ista se može pojačavati (npr. retrogradnim pasažama kroz prijemčive organizme) ili slabiti (različitim biološkim ili fizičkim faktorima). </a:t>
            </a:r>
          </a:p>
          <a:p>
            <a:pPr eaLnBrk="1" fontAlgn="auto" hangingPunct="1">
              <a:spcAft>
                <a:spcPts val="0"/>
              </a:spcAft>
              <a:buFont typeface="Arial" pitchFamily="34" charset="0"/>
              <a:buChar char="•"/>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Od virulencije, odnosno stepena patogenosti određenog soja virusa zavisi i njegova sposobnost da izazove oboljenje kod inficiranih životinja. </a:t>
            </a:r>
          </a:p>
          <a:p>
            <a:pPr eaLnBrk="1" fontAlgn="auto" hangingPunct="1">
              <a:spcAft>
                <a:spcPts val="0"/>
              </a:spcAft>
              <a:buFont typeface="Arial" pitchFamily="34" charset="0"/>
              <a:buChar char="•"/>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Determinante virusne virulencije su određene genetskim </a:t>
            </a:r>
            <a:r>
              <a:rPr lang="vi-VN" sz="2400" dirty="0" smtClean="0">
                <a:latin typeface="Times New Roman" pitchFamily="18" charset="0"/>
                <a:cs typeface="Times New Roman" pitchFamily="18" charset="0"/>
              </a:rPr>
              <a:t>faktorima</a:t>
            </a:r>
            <a:r>
              <a:rPr lang="sr-Latn-RS" sz="2400" dirty="0" smtClean="0">
                <a:latin typeface="Times New Roman" pitchFamily="18" charset="0"/>
                <a:cs typeface="Times New Roman" pitchFamily="18" charset="0"/>
              </a:rPr>
              <a:t>.</a:t>
            </a: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vi-VN" sz="2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60332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sz="3100" dirty="0" smtClean="0">
                <a:latin typeface="Times New Roman" pitchFamily="18" charset="0"/>
                <a:cs typeface="Times New Roman" pitchFamily="18" charset="0"/>
              </a:rPr>
              <a:t>Na </a:t>
            </a:r>
            <a:r>
              <a:rPr lang="en-US" sz="3100" dirty="0" err="1" smtClean="0">
                <a:latin typeface="Times New Roman" pitchFamily="18" charset="0"/>
                <a:cs typeface="Times New Roman" pitchFamily="18" charset="0"/>
              </a:rPr>
              <a:t>osetljivost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odnosno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otpornost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organizma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infekciju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virusima</a:t>
            </a:r>
            <a:r>
              <a:rPr lang="en-US" sz="3100" dirty="0" smtClean="0">
                <a:latin typeface="Times New Roman" pitchFamily="18" charset="0"/>
                <a:cs typeface="Times New Roman" pitchFamily="18" charset="0"/>
              </a:rPr>
              <a:t> pored </a:t>
            </a:r>
            <a:r>
              <a:rPr lang="en-US" sz="3100" dirty="0" err="1" smtClean="0">
                <a:latin typeface="Times New Roman" pitchFamily="18" charset="0"/>
                <a:cs typeface="Times New Roman" pitchFamily="18" charset="0"/>
              </a:rPr>
              <a:t>genetskih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faktora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značajno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utiču</a:t>
            </a:r>
            <a:r>
              <a:rPr lang="en-US" sz="3100" dirty="0" smtClean="0">
                <a:latin typeface="Times New Roman" pitchFamily="18" charset="0"/>
                <a:cs typeface="Times New Roman" pitchFamily="18" charset="0"/>
              </a:rPr>
              <a:t> i </a:t>
            </a:r>
            <a:r>
              <a:rPr lang="en-US" sz="3100" dirty="0" err="1" smtClean="0">
                <a:latin typeface="Times New Roman" pitchFamily="18" charset="0"/>
                <a:cs typeface="Times New Roman" pitchFamily="18" charset="0"/>
              </a:rPr>
              <a:t>raznovrsni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fiziološki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faktori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kao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što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starost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inficirane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životinje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izloženost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životinje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stresu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telesna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kondicija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graviditet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prisustvo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drugih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infekcija</a:t>
            </a:r>
            <a:r>
              <a:rPr lang="en-US" sz="3100" dirty="0" smtClean="0">
                <a:latin typeface="Times New Roman" pitchFamily="18" charset="0"/>
                <a:cs typeface="Times New Roman" pitchFamily="18" charset="0"/>
              </a:rPr>
              <a:t> i </a:t>
            </a:r>
            <a:r>
              <a:rPr lang="en-US" sz="3100" dirty="0" err="1" smtClean="0">
                <a:latin typeface="Times New Roman" pitchFamily="18" charset="0"/>
                <a:cs typeface="Times New Roman" pitchFamily="18" charset="0"/>
              </a:rPr>
              <a:t>različitih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patoloških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stanja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hipovitaminoza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ili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avitaminoza</a:t>
            </a:r>
            <a:r>
              <a:rPr lang="en-US" sz="3100" dirty="0" smtClean="0">
                <a:latin typeface="Times New Roman" pitchFamily="18" charset="0"/>
                <a:cs typeface="Times New Roman" pitchFamily="18" charset="0"/>
              </a:rPr>
              <a:t>  i </a:t>
            </a:r>
            <a:r>
              <a:rPr lang="en-US" sz="3100" dirty="0" err="1" smtClean="0">
                <a:latin typeface="Times New Roman" pitchFamily="18" charset="0"/>
                <a:cs typeface="Times New Roman" pitchFamily="18" charset="0"/>
              </a:rPr>
              <a:t>drugih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faktora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dovode</a:t>
            </a:r>
            <a:r>
              <a:rPr lang="en-US" sz="3100" dirty="0" smtClean="0">
                <a:latin typeface="Times New Roman" pitchFamily="18" charset="0"/>
                <a:cs typeface="Times New Roman" pitchFamily="18" charset="0"/>
              </a:rPr>
              <a:t> do </a:t>
            </a:r>
            <a:r>
              <a:rPr lang="en-US" sz="3100" dirty="0" err="1" smtClean="0">
                <a:latin typeface="Times New Roman" pitchFamily="18" charset="0"/>
                <a:cs typeface="Times New Roman" pitchFamily="18" charset="0"/>
              </a:rPr>
              <a:t>povećanja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nivoa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imunosupresivnih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hormona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npr</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kortikosteroida</a:t>
            </a:r>
            <a:r>
              <a:rPr lang="en-US" sz="3100" dirty="0" smtClean="0">
                <a:latin typeface="Times New Roman" pitchFamily="18" charset="0"/>
                <a:cs typeface="Times New Roman" pitchFamily="18" charset="0"/>
              </a:rPr>
              <a:t>) u </a:t>
            </a:r>
            <a:r>
              <a:rPr lang="en-US" sz="3100" dirty="0" err="1" smtClean="0">
                <a:latin typeface="Times New Roman" pitchFamily="18" charset="0"/>
                <a:cs typeface="Times New Roman" pitchFamily="18" charset="0"/>
              </a:rPr>
              <a:t>krvi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životinje</a:t>
            </a:r>
            <a:r>
              <a:rPr lang="en-US" sz="3100" dirty="0" smtClean="0">
                <a:latin typeface="Times New Roman" pitchFamily="18" charset="0"/>
                <a:cs typeface="Times New Roman" pitchFamily="18" charset="0"/>
              </a:rPr>
              <a:t>. </a:t>
            </a: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err="1" smtClean="0">
                <a:latin typeface="Times New Roman" pitchFamily="18" charset="0"/>
                <a:cs typeface="Times New Roman" pitchFamily="18" charset="0"/>
              </a:rPr>
              <a:t>Napred</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navedeni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faktori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predstavljaju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nespecifične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faktore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otpornosti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organizma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prema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virusnim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infekcijama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dok</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specifični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faktori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odbrane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organizma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obuhvataju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efektore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humoralne</a:t>
            </a:r>
            <a:r>
              <a:rPr lang="en-US" sz="3100" dirty="0" smtClean="0">
                <a:latin typeface="Times New Roman" pitchFamily="18" charset="0"/>
                <a:cs typeface="Times New Roman" pitchFamily="18" charset="0"/>
              </a:rPr>
              <a:t> i </a:t>
            </a:r>
            <a:r>
              <a:rPr lang="en-US" sz="3100" dirty="0" err="1" smtClean="0">
                <a:latin typeface="Times New Roman" pitchFamily="18" charset="0"/>
                <a:cs typeface="Times New Roman" pitchFamily="18" charset="0"/>
              </a:rPr>
              <a:t>ćelijske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imunološke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reakcije</a:t>
            </a:r>
            <a:r>
              <a:rPr lang="en-US" sz="3100"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en-U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7387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Određivanje virulencije virusa</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U prirodi postoje više i manje virulentni sojevi virusa koji u zavisnosti od toga izazivaju ili uginuća kod inficiranih životinja ili inaparentne infekcije.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U virusologiji su u pogledu virulencije uvedeni pojmovi kao što je letalna doza virusa koja predstavlja sposobnost virusa da ubije 50% inficiranih životinja (LD50) i infektivna doza virusa, odnosno doza virusa koja izazove infekciju 50% inokulisanih životinja (ID50).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marL="109728" indent="0" eaLnBrk="1" fontAlgn="auto" hangingPunct="1">
              <a:spcAft>
                <a:spcPts val="0"/>
              </a:spcAft>
              <a:buNone/>
              <a:defRPr/>
            </a:pPr>
            <a:endParaRPr lang="vi-VN"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7114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Jakov\doktorat i magistratura\slike za tezu\slike koje sam odabrao\slike neinokulisane Vero\Vero kontrolax.jpg"/>
          <p:cNvPicPr>
            <a:picLocks noGrp="1" noChangeAspect="1" noChangeArrowheads="1"/>
          </p:cNvPicPr>
          <p:nvPr>
            <p:ph idx="1"/>
          </p:nvPr>
        </p:nvPicPr>
        <p:blipFill>
          <a:blip r:embed="rId2"/>
          <a:srcRect/>
          <a:stretch>
            <a:fillRect/>
          </a:stretch>
        </p:blipFill>
        <p:spPr bwMode="auto">
          <a:xfrm>
            <a:off x="1600200" y="618567"/>
            <a:ext cx="6160990" cy="4985326"/>
          </a:xfrm>
          <a:prstGeom prst="rect">
            <a:avLst/>
          </a:prstGeom>
          <a:noFill/>
        </p:spPr>
      </p:pic>
      <p:sp>
        <p:nvSpPr>
          <p:cNvPr id="3" name="Content Placeholder 2"/>
          <p:cNvSpPr txBox="1">
            <a:spLocks/>
          </p:cNvSpPr>
          <p:nvPr/>
        </p:nvSpPr>
        <p:spPr>
          <a:xfrm>
            <a:off x="1524000" y="5805055"/>
            <a:ext cx="6019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r-Latn-R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Vero </a:t>
            </a:r>
            <a:r>
              <a:rPr lang="sr-Latn-RS" sz="2400" dirty="0" smtClean="0">
                <a:latin typeface="Times New Roman" pitchFamily="18" charset="0"/>
                <a:cs typeface="Times New Roman" pitchFamily="18" charset="0"/>
              </a:rPr>
              <a:t>ćelije – neinokulisana ćelijska linija</a:t>
            </a:r>
            <a:endParaRPr lang="sr-Latn-CS" sz="2400" dirty="0" smtClean="0">
              <a:latin typeface="Times New Roman" pitchFamily="18" charset="0"/>
              <a:cs typeface="Times New Roman" pitchFamily="18" charset="0"/>
            </a:endParaRPr>
          </a:p>
          <a:p>
            <a:endParaRPr lang="sr-Latn-CS" sz="2400" dirty="0" smtClean="0">
              <a:latin typeface="Times New Roman" pitchFamily="18" charset="0"/>
              <a:cs typeface="Times New Roman" pitchFamily="18" charset="0"/>
            </a:endParaRPr>
          </a:p>
          <a:p>
            <a:endParaRPr lang="sr-Latn-CS" dirty="0"/>
          </a:p>
        </p:txBody>
      </p:sp>
    </p:spTree>
    <p:extLst>
      <p:ext uri="{BB962C8B-B14F-4D97-AF65-F5344CB8AC3E}">
        <p14:creationId xmlns:p14="http://schemas.microsoft.com/office/powerpoint/2010/main" val="210347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5257800"/>
          </a:xfrm>
        </p:spPr>
        <p:txBody>
          <a:bodyPr rtlCol="0">
            <a:normAutofit fontScale="70000" lnSpcReduction="20000"/>
          </a:bodyPr>
          <a:lstStyle/>
          <a:p>
            <a:pPr eaLnBrk="1" fontAlgn="auto" hangingPunct="1">
              <a:spcAft>
                <a:spcPts val="0"/>
              </a:spcAft>
              <a:buFont typeface="Arial" pitchFamily="34" charset="0"/>
              <a:buChar char="•"/>
              <a:defRPr/>
            </a:pPr>
            <a:r>
              <a:rPr lang="vi-VN" sz="3400" dirty="0" smtClean="0">
                <a:latin typeface="Times New Roman" pitchFamily="18" charset="0"/>
                <a:cs typeface="Times New Roman" pitchFamily="18" charset="0"/>
              </a:rPr>
              <a:t>Na primer, tokom izbijanja epidemije venecuelanskim virusom konjskog encefalitisa može doći do pojave da neke životinje uginu, a da druge prežive. </a:t>
            </a:r>
            <a:endParaRPr lang="sr-Latn-R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3400" dirty="0" smtClean="0">
                <a:latin typeface="Times New Roman" pitchFamily="18" charset="0"/>
                <a:cs typeface="Times New Roman" pitchFamily="18" charset="0"/>
              </a:rPr>
              <a:t>Razlog ovome je visina infektivne doze virusa koja je inficirala životinje, odnosno genetički i fiziološki faktori koji se odnose na inficirane životinje. </a:t>
            </a:r>
            <a:endParaRPr lang="sr-Latn-RS" sz="3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3400" dirty="0" smtClean="0">
                <a:latin typeface="Times New Roman" pitchFamily="18" charset="0"/>
                <a:cs typeface="Times New Roman" pitchFamily="18" charset="0"/>
              </a:rPr>
              <a:t>Takođe, može se desiti da neke životinje inficirane virulentnim sojevima virusa ne uginu od infekcije, a da druge budu u opasnosti od razvoja teških kliničkih simptoma bolesti iako su inficirane avirulentnim sojevima virusa. </a:t>
            </a:r>
            <a:endParaRPr lang="sr-Latn-R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3400" dirty="0" smtClean="0">
                <a:latin typeface="Times New Roman" pitchFamily="18" charset="0"/>
                <a:cs typeface="Times New Roman" pitchFamily="18" charset="0"/>
              </a:rPr>
              <a:t>Ovo nastaje kao posledica razlike u rasi između inficiranih vrsta životinja. </a:t>
            </a:r>
          </a:p>
          <a:p>
            <a:pPr eaLnBrk="1" fontAlgn="auto" hangingPunct="1">
              <a:spcAft>
                <a:spcPts val="0"/>
              </a:spcAft>
              <a:buFont typeface="Arial" pitchFamily="34" charset="0"/>
              <a:buChar char="•"/>
              <a:defRPr/>
            </a:pPr>
            <a:endParaRPr lang="vi-VN" dirty="0" smtClean="0"/>
          </a:p>
          <a:p>
            <a:pPr eaLnBrk="1" fontAlgn="auto" hangingPunct="1">
              <a:spcAft>
                <a:spcPts val="0"/>
              </a:spcAft>
              <a:buFont typeface="Arial" pitchFamily="34" charset="0"/>
              <a:buChar char="•"/>
              <a:defRPr/>
            </a:pPr>
            <a:endParaRPr lang="vi-VN"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576681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525963"/>
          </a:xfrm>
        </p:spPr>
        <p:txBody>
          <a:bodyPr rtlCol="0">
            <a:noAutofit/>
          </a:bodyPr>
          <a:lstStyle/>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Determinante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virulencije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Najveći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broj</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kodira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sintezu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proteina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neophodni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replikaciju</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inficiranoj</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ulazak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ćeliju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stvaranje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proteina</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formiranje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novih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viriona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Proizvodi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pojedinih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omogućavaju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maksimalnu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replikaciju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odnosno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stvaranje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velikog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broja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novih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viriona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kroz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proces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sprečavanja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ekspresije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ćelijskih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Produkti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nekih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uključeni</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proces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replikacije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omogućavaju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povećanje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infektivnog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njegovo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širenje</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inficiranom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organizmu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tako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što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dovode</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suprimiranja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razvoja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imunološkog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odgovora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organizma</a:t>
            </a:r>
            <a:r>
              <a:rPr lang="en-US" sz="2400" dirty="0" smtClean="0">
                <a:latin typeface="Times New Roman" pitchFamily="18" charset="0"/>
                <a:cs typeface="Times New Roman" pitchFamily="18" charset="0"/>
              </a:rPr>
              <a:t>.</a:t>
            </a:r>
          </a:p>
          <a:p>
            <a:pPr eaLnBrk="1" fontAlgn="auto" hangingPunct="1">
              <a:spcAft>
                <a:spcPts val="0"/>
              </a:spcAft>
              <a:buFont typeface="Arial" pitchFamily="34" charset="0"/>
              <a:buChar char="•"/>
              <a:defRP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0103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Tropizam virusa</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Afinitet virusa prema određenim tkivima, odnosno organima naziva se tropizam i zavisi kako od određenih faktora vezanih za virus, tako i od faktora koji se odnose na organizam inficirane životinje.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Za ostvarivanje virusne infekcije određenih tkiva ili organa prijemčivog organizma, neophodno je postojanje određenih receptora za taj virus na njihovim ćelijama.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marL="109728" indent="0" eaLnBrk="1" fontAlgn="auto" hangingPunct="1">
              <a:spcAft>
                <a:spcPts val="0"/>
              </a:spcAft>
              <a:buNone/>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42502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191000"/>
          </a:xfrm>
        </p:spPr>
        <p:txBody>
          <a:bodyPr rtlCol="0">
            <a:normAutofit fontScale="70000" lnSpcReduction="20000"/>
          </a:bodyPr>
          <a:lstStyle/>
          <a:p>
            <a:pPr marL="109728" indent="0" eaLnBrk="1" fontAlgn="auto" hangingPunct="1">
              <a:spcAft>
                <a:spcPts val="0"/>
              </a:spcAft>
              <a:buNone/>
              <a:defRPr/>
            </a:pPr>
            <a:endParaRPr lang="vi-VN" sz="3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vi-VN" sz="3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3400" dirty="0" smtClean="0">
                <a:latin typeface="Times New Roman" pitchFamily="18" charset="0"/>
                <a:cs typeface="Times New Roman" pitchFamily="18" charset="0"/>
              </a:rPr>
              <a:t>Diseminacija (širenje) virusa u organizmu je veoma značajna za patogenezu virusne infekcije i vezana je za tropizam virusa. </a:t>
            </a:r>
          </a:p>
          <a:p>
            <a:pPr eaLnBrk="1" fontAlgn="auto" hangingPunct="1">
              <a:spcAft>
                <a:spcPts val="0"/>
              </a:spcAft>
              <a:buFont typeface="Arial" pitchFamily="34" charset="0"/>
              <a:buChar char="•"/>
              <a:defRPr/>
            </a:pPr>
            <a:endParaRPr lang="vi-VN"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3400" dirty="0" smtClean="0">
                <a:latin typeface="Times New Roman" pitchFamily="18" charset="0"/>
                <a:cs typeface="Times New Roman" pitchFamily="18" charset="0"/>
              </a:rPr>
              <a:t>Širenje virusa u organizmu inficirane jedinke se ostvaruje zahvaljujući pojavi viremije koja predstavlja prodiranje virusa u krvotok i prenošenje krvlju do određenog tkiva što ima za posledicu pojavu sistemskih virusnih infekcija organizma. </a:t>
            </a:r>
          </a:p>
          <a:p>
            <a:pPr eaLnBrk="1" fontAlgn="auto" hangingPunct="1">
              <a:spcAft>
                <a:spcPts val="0"/>
              </a:spcAft>
              <a:buFont typeface="Arial" pitchFamily="34" charset="0"/>
              <a:buChar char="•"/>
              <a:defRPr/>
            </a:pPr>
            <a:endParaRPr lang="vi-VN"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3400" dirty="0" smtClean="0">
                <a:latin typeface="Times New Roman" pitchFamily="18" charset="0"/>
                <a:cs typeface="Times New Roman" pitchFamily="18" charset="0"/>
              </a:rPr>
              <a:t>Pojava viremije predstavlja jedan od značajnih faktora vezanih za virulenciju mnogih animalnih virusa. </a:t>
            </a:r>
          </a:p>
          <a:p>
            <a:pPr eaLnBrk="1" fontAlgn="auto" hangingPunct="1">
              <a:spcAft>
                <a:spcPts val="0"/>
              </a:spcAft>
              <a:buFont typeface="Arial" pitchFamily="34" charset="0"/>
              <a:buChar char="•"/>
              <a:defRPr/>
            </a:pPr>
            <a:endParaRPr lang="en-US" sz="3400" dirty="0" smtClean="0"/>
          </a:p>
        </p:txBody>
      </p:sp>
    </p:spTree>
    <p:extLst>
      <p:ext uri="{BB962C8B-B14F-4D97-AF65-F5344CB8AC3E}">
        <p14:creationId xmlns:p14="http://schemas.microsoft.com/office/powerpoint/2010/main" val="3319848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rtlCol="0">
            <a:noAutofit/>
          </a:bodyPr>
          <a:lstStyle/>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Virokini</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otpornost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odnosno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osetljivost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infekciju</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Virokini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proteini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čiju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sintezu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kodiraju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a:t>
            </a:r>
            <a:r>
              <a:rPr lang="sr-Latn-RS" sz="2400" dirty="0">
                <a:latin typeface="Times New Roman" pitchFamily="18" charset="0"/>
                <a:cs typeface="Times New Roman" pitchFamily="18" charset="0"/>
              </a:rPr>
              <a:t>u</a:t>
            </a:r>
            <a:r>
              <a:rPr lang="en-US" sz="2400" dirty="0" err="1" smtClean="0">
                <a:latin typeface="Times New Roman" pitchFamily="18" charset="0"/>
                <a:cs typeface="Times New Roman" pitchFamily="18" charset="0"/>
              </a:rPr>
              <a:t>sni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geni</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nisu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neophodni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replikaciju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utiču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patogenezu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sprečavanjem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delovanja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faktora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nespecifične</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specifične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otpornosti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organizma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infekcijama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Oni se </a:t>
            </a:r>
            <a:r>
              <a:rPr lang="en-US" sz="2400" dirty="0" err="1" smtClean="0">
                <a:latin typeface="Times New Roman" pitchFamily="18" charset="0"/>
                <a:cs typeface="Times New Roman" pitchFamily="18" charset="0"/>
              </a:rPr>
              <a:t>mogu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podeliti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inhibitore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citokina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što</a:t>
            </a:r>
            <a:r>
              <a:rPr lang="en-US" sz="2400" dirty="0" smtClean="0">
                <a:latin typeface="Times New Roman" pitchFamily="18" charset="0"/>
                <a:cs typeface="Times New Roman" pitchFamily="18" charset="0"/>
              </a:rPr>
              <a:t> je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primer interleukin 1 </a:t>
            </a:r>
            <a:r>
              <a:rPr lang="en-US" sz="2400" dirty="0" err="1" smtClean="0">
                <a:latin typeface="Times New Roman" pitchFamily="18" charset="0"/>
                <a:cs typeface="Times New Roman" pitchFamily="18" charset="0"/>
              </a:rPr>
              <a:t>ili</a:t>
            </a:r>
            <a:r>
              <a:rPr lang="en-US" sz="2400" dirty="0" smtClean="0">
                <a:latin typeface="Times New Roman" pitchFamily="18" charset="0"/>
                <a:cs typeface="Times New Roman" pitchFamily="18" charset="0"/>
              </a:rPr>
              <a:t> interferon </a:t>
            </a:r>
            <a:r>
              <a:rPr lang="el-GR" sz="2400" dirty="0" smtClean="0">
                <a:latin typeface="Times New Roman" pitchFamily="18" charset="0"/>
                <a:cs typeface="Times New Roman" pitchFamily="18" charset="0"/>
              </a:rPr>
              <a:t>γ, </a:t>
            </a:r>
            <a:r>
              <a:rPr lang="en-US" sz="2400" dirty="0" err="1" smtClean="0">
                <a:latin typeface="Times New Roman" pitchFamily="18" charset="0"/>
                <a:cs typeface="Times New Roman" pitchFamily="18" charset="0"/>
              </a:rPr>
              <a:t>inhibitore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delovanja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citotoksičnih</a:t>
            </a:r>
            <a:r>
              <a:rPr lang="en-US" sz="2400" dirty="0" smtClean="0">
                <a:latin typeface="Times New Roman" pitchFamily="18" charset="0"/>
                <a:cs typeface="Times New Roman" pitchFamily="18" charset="0"/>
              </a:rPr>
              <a:t> T </a:t>
            </a:r>
            <a:r>
              <a:rPr lang="en-US" sz="2400" dirty="0" err="1" smtClean="0">
                <a:latin typeface="Times New Roman" pitchFamily="18" charset="0"/>
                <a:cs typeface="Times New Roman" pitchFamily="18" charset="0"/>
              </a:rPr>
              <a:t>limfocita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sprečavanjem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njihovog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vezivanja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MHC </a:t>
            </a:r>
            <a:r>
              <a:rPr lang="en-US" sz="2400" dirty="0" err="1" smtClean="0">
                <a:latin typeface="Times New Roman" pitchFamily="18" charset="0"/>
                <a:cs typeface="Times New Roman" pitchFamily="18" charset="0"/>
              </a:rPr>
              <a:t>molekule</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klase</a:t>
            </a:r>
            <a:r>
              <a:rPr lang="sr-Latn-R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68950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525963"/>
          </a:xfrm>
        </p:spPr>
        <p:txBody>
          <a:bodyPr rtlCol="0">
            <a:noAutofit/>
          </a:bodyPr>
          <a:lstStyle/>
          <a:p>
            <a:pPr>
              <a:buFont typeface="Arial" pitchFamily="34" charset="0"/>
              <a:buChar char="•"/>
              <a:defRPr/>
            </a:pPr>
            <a:r>
              <a:rPr lang="it-IT" sz="2400" dirty="0">
                <a:latin typeface="Times New Roman" pitchFamily="18" charset="0"/>
                <a:cs typeface="Times New Roman" pitchFamily="18" charset="0"/>
              </a:rPr>
              <a:t>Determinante osetljivosti, odnosno otpornosti organizma na virusnu </a:t>
            </a:r>
            <a:r>
              <a:rPr lang="it-IT" sz="2400" dirty="0" smtClean="0">
                <a:latin typeface="Times New Roman" pitchFamily="18" charset="0"/>
                <a:cs typeface="Times New Roman" pitchFamily="18" charset="0"/>
              </a:rPr>
              <a:t>infekcije</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Osetljivost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odnosno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otpornost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organizma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koja</a:t>
            </a:r>
            <a:r>
              <a:rPr lang="en-US" sz="2400" dirty="0" smtClean="0">
                <a:latin typeface="Times New Roman" pitchFamily="18" charset="0"/>
                <a:cs typeface="Times New Roman" pitchFamily="18" charset="0"/>
              </a:rPr>
              <a:t> je </a:t>
            </a:r>
            <a:r>
              <a:rPr lang="en-US" sz="2400" dirty="0" err="1" smtClean="0">
                <a:latin typeface="Times New Roman" pitchFamily="18" charset="0"/>
                <a:cs typeface="Times New Roman" pitchFamily="18" charset="0"/>
              </a:rPr>
              <a:t>uslovljena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genima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kodiraju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razvoj</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imunološkog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odgovora</a:t>
            </a:r>
            <a:r>
              <a:rPr lang="en-US" sz="2400" dirty="0" smtClean="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a:p>
            <a:pPr marL="109728" indent="0" eaLnBrk="1" fontAlgn="auto" hangingPunct="1">
              <a:spcAft>
                <a:spcPts val="0"/>
              </a:spcAft>
              <a:buNone/>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On se </a:t>
            </a:r>
            <a:r>
              <a:rPr lang="en-US" sz="2400" dirty="0" err="1" smtClean="0">
                <a:latin typeface="Times New Roman" pitchFamily="18" charset="0"/>
                <a:cs typeface="Times New Roman" pitchFamily="18" charset="0"/>
              </a:rPr>
              <a:t>nalazi</a:t>
            </a:r>
            <a:r>
              <a:rPr lang="en-US" sz="2400" dirty="0" smtClean="0">
                <a:latin typeface="Times New Roman" pitchFamily="18" charset="0"/>
                <a:cs typeface="Times New Roman" pitchFamily="18" charset="0"/>
              </a:rPr>
              <a:t> pod </a:t>
            </a:r>
            <a:r>
              <a:rPr lang="en-US" sz="2400" dirty="0" err="1" smtClean="0">
                <a:latin typeface="Times New Roman" pitchFamily="18" charset="0"/>
                <a:cs typeface="Times New Roman" pitchFamily="18" charset="0"/>
              </a:rPr>
              <a:t>kontrolom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imunološke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reaktivnosti</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6466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rtlCol="0">
            <a:normAutofit fontScale="77500" lnSpcReduction="20000"/>
          </a:bodyPr>
          <a:lstStyle/>
          <a:p>
            <a:pPr marL="0" indent="0" eaLnBrk="1" fontAlgn="auto" hangingPunct="1">
              <a:spcAft>
                <a:spcPts val="0"/>
              </a:spcAft>
              <a:buFont typeface="Arial" charset="0"/>
              <a:buNone/>
              <a:defRPr/>
            </a:pPr>
            <a:endParaRPr lang="en-U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err="1" smtClean="0">
                <a:latin typeface="Times New Roman" pitchFamily="18" charset="0"/>
                <a:cs typeface="Times New Roman" pitchFamily="18" charset="0"/>
              </a:rPr>
              <a:t>Ir</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geni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kodiraju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sintezu</a:t>
            </a:r>
            <a:r>
              <a:rPr lang="en-US" sz="3100" dirty="0" smtClean="0">
                <a:latin typeface="Times New Roman" pitchFamily="18" charset="0"/>
                <a:cs typeface="Times New Roman" pitchFamily="18" charset="0"/>
              </a:rPr>
              <a:t> MHC </a:t>
            </a:r>
            <a:r>
              <a:rPr lang="en-US" sz="3100" dirty="0" err="1" smtClean="0">
                <a:latin typeface="Times New Roman" pitchFamily="18" charset="0"/>
                <a:cs typeface="Times New Roman" pitchFamily="18" charset="0"/>
              </a:rPr>
              <a:t>proteina</a:t>
            </a:r>
            <a:r>
              <a:rPr lang="en-US" sz="3100" dirty="0" smtClean="0">
                <a:latin typeface="Times New Roman" pitchFamily="18" charset="0"/>
                <a:cs typeface="Times New Roman" pitchFamily="18" charset="0"/>
              </a:rPr>
              <a:t> II </a:t>
            </a:r>
            <a:r>
              <a:rPr lang="en-US" sz="3100" dirty="0" err="1" smtClean="0">
                <a:latin typeface="Times New Roman" pitchFamily="18" charset="0"/>
                <a:cs typeface="Times New Roman" pitchFamily="18" charset="0"/>
              </a:rPr>
              <a:t>klase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se </a:t>
            </a:r>
            <a:r>
              <a:rPr lang="en-US" sz="3100" dirty="0" err="1" smtClean="0">
                <a:latin typeface="Times New Roman" pitchFamily="18" charset="0"/>
                <a:cs typeface="Times New Roman" pitchFamily="18" charset="0"/>
              </a:rPr>
              <a:t>nalaze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površini</a:t>
            </a:r>
            <a:r>
              <a:rPr lang="en-US" sz="3100" dirty="0" smtClean="0">
                <a:latin typeface="Times New Roman" pitchFamily="18" charset="0"/>
                <a:cs typeface="Times New Roman" pitchFamily="18" charset="0"/>
              </a:rPr>
              <a:t> B </a:t>
            </a:r>
            <a:r>
              <a:rPr lang="en-US" sz="3100" dirty="0" err="1" smtClean="0">
                <a:latin typeface="Times New Roman" pitchFamily="18" charset="0"/>
                <a:cs typeface="Times New Roman" pitchFamily="18" charset="0"/>
              </a:rPr>
              <a:t>limfocita</a:t>
            </a:r>
            <a:r>
              <a:rPr lang="en-US" sz="3100" dirty="0" smtClean="0">
                <a:latin typeface="Times New Roman" pitchFamily="18" charset="0"/>
                <a:cs typeface="Times New Roman" pitchFamily="18" charset="0"/>
              </a:rPr>
              <a:t> i </a:t>
            </a:r>
            <a:r>
              <a:rPr lang="en-US" sz="3100" dirty="0" err="1" smtClean="0">
                <a:latin typeface="Times New Roman" pitchFamily="18" charset="0"/>
                <a:cs typeface="Times New Roman" pitchFamily="18" charset="0"/>
              </a:rPr>
              <a:t>makrofaga</a:t>
            </a:r>
            <a:r>
              <a:rPr lang="en-US" sz="3100" dirty="0" smtClean="0">
                <a:latin typeface="Times New Roman" pitchFamily="18" charset="0"/>
                <a:cs typeface="Times New Roman" pitchFamily="18" charset="0"/>
              </a:rPr>
              <a:t> i </a:t>
            </a:r>
            <a:r>
              <a:rPr lang="en-US" sz="3100" dirty="0" err="1" smtClean="0">
                <a:latin typeface="Times New Roman" pitchFamily="18" charset="0"/>
                <a:cs typeface="Times New Roman" pitchFamily="18" charset="0"/>
              </a:rPr>
              <a:t>neophodni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za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prezentaciju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virusnih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antigena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odnosno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imunogenih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peptida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ćelijama</a:t>
            </a:r>
            <a:r>
              <a:rPr lang="en-US" sz="3100" dirty="0" smtClean="0">
                <a:latin typeface="Times New Roman" pitchFamily="18" charset="0"/>
                <a:cs typeface="Times New Roman" pitchFamily="18" charset="0"/>
              </a:rPr>
              <a:t>. </a:t>
            </a: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1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err="1" smtClean="0">
                <a:latin typeface="Times New Roman" pitchFamily="18" charset="0"/>
                <a:cs typeface="Times New Roman" pitchFamily="18" charset="0"/>
              </a:rPr>
              <a:t>Prezentacija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ovih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peptida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receptorima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a:t>
            </a:r>
            <a:r>
              <a:rPr lang="en-US" sz="3100" dirty="0" smtClean="0">
                <a:latin typeface="Times New Roman" pitchFamily="18" charset="0"/>
                <a:cs typeface="Times New Roman" pitchFamily="18" charset="0"/>
              </a:rPr>
              <a:t> B </a:t>
            </a:r>
            <a:r>
              <a:rPr lang="en-US" sz="3100" dirty="0" err="1" smtClean="0">
                <a:latin typeface="Times New Roman" pitchFamily="18" charset="0"/>
                <a:cs typeface="Times New Roman" pitchFamily="18" charset="0"/>
              </a:rPr>
              <a:t>limfocita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pokreće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proces</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sinteze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antitela</a:t>
            </a:r>
            <a:r>
              <a:rPr lang="en-US" sz="3100"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en-U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err="1" smtClean="0">
                <a:latin typeface="Times New Roman" pitchFamily="18" charset="0"/>
                <a:cs typeface="Times New Roman" pitchFamily="18" charset="0"/>
              </a:rPr>
              <a:t>Odsustvo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adekvatnog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odgovora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organizma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antigene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nastaje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kao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posledica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nedostatka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ovih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molekula</a:t>
            </a:r>
            <a:r>
              <a:rPr lang="en-US" sz="3100" dirty="0" smtClean="0">
                <a:latin typeface="Times New Roman" pitchFamily="18" charset="0"/>
                <a:cs typeface="Times New Roman" pitchFamily="18" charset="0"/>
              </a:rPr>
              <a:t> (MHC II </a:t>
            </a:r>
            <a:r>
              <a:rPr lang="en-US" sz="3100" dirty="0" err="1" smtClean="0">
                <a:latin typeface="Times New Roman" pitchFamily="18" charset="0"/>
                <a:cs typeface="Times New Roman" pitchFamily="18" charset="0"/>
              </a:rPr>
              <a:t>klase</a:t>
            </a:r>
            <a:r>
              <a:rPr lang="en-US" sz="3100" dirty="0" smtClean="0">
                <a:latin typeface="Times New Roman" pitchFamily="18" charset="0"/>
                <a:cs typeface="Times New Roman" pitchFamily="18" charset="0"/>
              </a:rPr>
              <a:t>). </a:t>
            </a: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1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smtClean="0">
                <a:latin typeface="Times New Roman" pitchFamily="18" charset="0"/>
                <a:cs typeface="Times New Roman" pitchFamily="18" charset="0"/>
              </a:rPr>
              <a:t>Pored </a:t>
            </a:r>
            <a:r>
              <a:rPr lang="en-US" sz="3100" dirty="0" err="1" smtClean="0">
                <a:latin typeface="Times New Roman" pitchFamily="18" charset="0"/>
                <a:cs typeface="Times New Roman" pitchFamily="18" charset="0"/>
              </a:rPr>
              <a:t>nedostatka</a:t>
            </a:r>
            <a:r>
              <a:rPr lang="en-US" sz="3100" dirty="0" smtClean="0">
                <a:latin typeface="Times New Roman" pitchFamily="18" charset="0"/>
                <a:cs typeface="Times New Roman" pitchFamily="18" charset="0"/>
              </a:rPr>
              <a:t> MHC </a:t>
            </a:r>
            <a:r>
              <a:rPr lang="en-US" sz="3100" dirty="0" err="1" smtClean="0">
                <a:latin typeface="Times New Roman" pitchFamily="18" charset="0"/>
                <a:cs typeface="Times New Roman" pitchFamily="18" charset="0"/>
              </a:rPr>
              <a:t>molekula</a:t>
            </a:r>
            <a:r>
              <a:rPr lang="en-US" sz="3100" dirty="0" smtClean="0">
                <a:latin typeface="Times New Roman" pitchFamily="18" charset="0"/>
                <a:cs typeface="Times New Roman" pitchFamily="18" charset="0"/>
              </a:rPr>
              <a:t> II </a:t>
            </a:r>
            <a:r>
              <a:rPr lang="en-US" sz="3100" dirty="0" err="1" smtClean="0">
                <a:latin typeface="Times New Roman" pitchFamily="18" charset="0"/>
                <a:cs typeface="Times New Roman" pitchFamily="18" charset="0"/>
              </a:rPr>
              <a:t>klase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može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doći</a:t>
            </a:r>
            <a:r>
              <a:rPr lang="en-US" sz="3100" dirty="0" smtClean="0">
                <a:latin typeface="Times New Roman" pitchFamily="18" charset="0"/>
                <a:cs typeface="Times New Roman" pitchFamily="18" charset="0"/>
              </a:rPr>
              <a:t> i do </a:t>
            </a:r>
            <a:r>
              <a:rPr lang="en-US" sz="3100" dirty="0" err="1" smtClean="0">
                <a:latin typeface="Times New Roman" pitchFamily="18" charset="0"/>
                <a:cs typeface="Times New Roman" pitchFamily="18" charset="0"/>
              </a:rPr>
              <a:t>nedostatka</a:t>
            </a:r>
            <a:r>
              <a:rPr lang="en-US" sz="3100" dirty="0" smtClean="0">
                <a:latin typeface="Times New Roman" pitchFamily="18" charset="0"/>
                <a:cs typeface="Times New Roman" pitchFamily="18" charset="0"/>
              </a:rPr>
              <a:t> MHC </a:t>
            </a:r>
            <a:r>
              <a:rPr lang="en-US" sz="3100" dirty="0" err="1" smtClean="0">
                <a:latin typeface="Times New Roman" pitchFamily="18" charset="0"/>
                <a:cs typeface="Times New Roman" pitchFamily="18" charset="0"/>
              </a:rPr>
              <a:t>molekula</a:t>
            </a:r>
            <a:r>
              <a:rPr lang="en-US" sz="3100" dirty="0" smtClean="0">
                <a:latin typeface="Times New Roman" pitchFamily="18" charset="0"/>
                <a:cs typeface="Times New Roman" pitchFamily="18" charset="0"/>
              </a:rPr>
              <a:t> I </a:t>
            </a:r>
            <a:r>
              <a:rPr lang="en-US" sz="3100" dirty="0" err="1" smtClean="0">
                <a:latin typeface="Times New Roman" pitchFamily="18" charset="0"/>
                <a:cs typeface="Times New Roman" pitchFamily="18" charset="0"/>
              </a:rPr>
              <a:t>klase</a:t>
            </a:r>
            <a:r>
              <a:rPr lang="en-US" sz="3100"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en-U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474627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343400"/>
          </a:xfrm>
        </p:spPr>
        <p:txBody>
          <a:bodyPr rtlCol="0">
            <a:norm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Odsustvo adekvatnog imunološkog odgovora organizma na virusnu infekciju može se javiti i u slučajevima agamaglobulinemije, kada je značajno smanjena koncentracija B ćelija ili one potpuno nedostaju, odnosno aplazije timusa, kada nema senzibilisanih T ćelija kao efektora ćelijske imunološke reakcije.</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800" dirty="0" smtClean="0">
              <a:latin typeface="Times New Roman" pitchFamily="18" charset="0"/>
              <a:cs typeface="Times New Roman" pitchFamily="18" charset="0"/>
            </a:endParaRPr>
          </a:p>
          <a:p>
            <a:pPr marL="109728" indent="0" eaLnBrk="1" fontAlgn="auto" hangingPunct="1">
              <a:spcAft>
                <a:spcPts val="0"/>
              </a:spcAft>
              <a:buNone/>
              <a:defRPr/>
            </a:pPr>
            <a:endParaRPr lang="sr-Latn-RS" sz="28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3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56006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2514600"/>
            <a:ext cx="8229600" cy="4525963"/>
          </a:xfrm>
        </p:spPr>
        <p:txBody>
          <a:bodyPr/>
          <a:lstStyle/>
          <a:p>
            <a:pPr eaLnBrk="1" hangingPunct="1"/>
            <a:r>
              <a:rPr lang="vi-VN" sz="2400" dirty="0" smtClean="0">
                <a:latin typeface="Times New Roman" pitchFamily="18" charset="0"/>
                <a:cs typeface="Times New Roman" pitchFamily="18" charset="0"/>
              </a:rPr>
              <a:t>Razvoj imunotolerancije je veoma važan za osetljivost, odnosno otpornost organizma prema infekciji. </a:t>
            </a:r>
          </a:p>
          <a:p>
            <a:pPr marL="109728" indent="0" eaLnBrk="1" hangingPunct="1">
              <a:buNone/>
            </a:pPr>
            <a:endParaRPr lang="vi-VN" sz="2400" dirty="0" smtClean="0">
              <a:latin typeface="Times New Roman" pitchFamily="18" charset="0"/>
              <a:cs typeface="Times New Roman" pitchFamily="18" charset="0"/>
            </a:endParaRPr>
          </a:p>
          <a:p>
            <a:pPr eaLnBrk="1" hangingPunct="1"/>
            <a:r>
              <a:rPr lang="vi-VN" sz="2400" dirty="0" smtClean="0">
                <a:latin typeface="Times New Roman" pitchFamily="18" charset="0"/>
                <a:cs typeface="Times New Roman" pitchFamily="18" charset="0"/>
              </a:rPr>
              <a:t>Tako na primer, ćelijski geni pobuđeni interferonom kodiraju sintezu proteina koji inhibiraju replikaciju virusa. </a:t>
            </a:r>
          </a:p>
          <a:p>
            <a:pPr eaLnBrk="1" hangingPunct="1"/>
            <a:endParaRPr lang="vi-VN" sz="2400" dirty="0" smtClean="0">
              <a:latin typeface="Times New Roman" pitchFamily="18" charset="0"/>
              <a:cs typeface="Times New Roman" pitchFamily="18" charset="0"/>
            </a:endParaRPr>
          </a:p>
          <a:p>
            <a:pPr eaLnBrk="1" hangingPunct="1"/>
            <a:endParaRPr lang="en-US" dirty="0" smtClean="0"/>
          </a:p>
        </p:txBody>
      </p:sp>
    </p:spTree>
    <p:extLst>
      <p:ext uri="{BB962C8B-B14F-4D97-AF65-F5344CB8AC3E}">
        <p14:creationId xmlns:p14="http://schemas.microsoft.com/office/powerpoint/2010/main" val="1873079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6400800"/>
          </a:xfrm>
        </p:spPr>
        <p:txBody>
          <a:bodyPr rtlCol="0">
            <a:noAutofit/>
          </a:bodyPr>
          <a:lstStyle/>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Makrofagi</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otpornost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odnosno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osetljivost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organizma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infekciju</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Makrofagi</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nalaze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mestima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ulaska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što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alveole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pluća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Pripadaju</a:t>
            </a:r>
            <a:r>
              <a:rPr lang="en-US" sz="2400" dirty="0" smtClean="0">
                <a:latin typeface="Times New Roman" pitchFamily="18" charset="0"/>
                <a:cs typeface="Times New Roman" pitchFamily="18" charset="0"/>
              </a:rPr>
              <a:t> antigen </a:t>
            </a:r>
            <a:r>
              <a:rPr lang="en-US" sz="2400" dirty="0" err="1" smtClean="0">
                <a:latin typeface="Times New Roman" pitchFamily="18" charset="0"/>
                <a:cs typeface="Times New Roman" pitchFamily="18" charset="0"/>
              </a:rPr>
              <a:t>prezentujućim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ćelijama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sr-Latn-RS" sz="2400" dirty="0" smtClean="0">
                <a:latin typeface="Times New Roman" pitchFamily="18" charset="0"/>
                <a:cs typeface="Times New Roman" pitchFamily="18" charset="0"/>
              </a:rPr>
              <a:t>V</a:t>
            </a:r>
            <a:r>
              <a:rPr lang="en-US" sz="2400" dirty="0" err="1" smtClean="0">
                <a:latin typeface="Times New Roman" pitchFamily="18" charset="0"/>
                <a:cs typeface="Times New Roman" pitchFamily="18" charset="0"/>
              </a:rPr>
              <a:t>irusi</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mogu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replikovati</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makrofagima</a:t>
            </a:r>
            <a:r>
              <a:rPr lang="en-US" sz="2400" dirty="0" smtClean="0">
                <a:latin typeface="Times New Roman" pitchFamily="18" charset="0"/>
                <a:cs typeface="Times New Roman" pitchFamily="18" charset="0"/>
              </a:rPr>
              <a:t>.</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Kod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nekih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infekcija</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virusi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replikuju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samo</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makrofagima</a:t>
            </a:r>
            <a:r>
              <a:rPr lang="en-US" sz="2400" dirty="0" smtClean="0">
                <a:latin typeface="Times New Roman" pitchFamily="18" charset="0"/>
                <a:cs typeface="Times New Roman" pitchFamily="18" charset="0"/>
              </a:rPr>
              <a:t>.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0270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Jakov\doktorat i magistratura\slike za tezu\slike koje sam odabrao\slike 5.01.2006\576_0601061611\_36_0390.jpg"/>
          <p:cNvPicPr>
            <a:picLocks noGrp="1" noChangeAspect="1" noChangeArrowheads="1"/>
          </p:cNvPicPr>
          <p:nvPr>
            <p:ph idx="1"/>
          </p:nvPr>
        </p:nvPicPr>
        <p:blipFill>
          <a:blip r:embed="rId2"/>
          <a:srcRect/>
          <a:stretch>
            <a:fillRect/>
          </a:stretch>
        </p:blipFill>
        <p:spPr bwMode="auto">
          <a:xfrm>
            <a:off x="1600200" y="914400"/>
            <a:ext cx="5766128" cy="4929198"/>
          </a:xfrm>
          <a:prstGeom prst="rect">
            <a:avLst/>
          </a:prstGeom>
          <a:noFill/>
        </p:spPr>
      </p:pic>
      <p:sp>
        <p:nvSpPr>
          <p:cNvPr id="3" name="Content Placeholder 2"/>
          <p:cNvSpPr txBox="1">
            <a:spLocks/>
          </p:cNvSpPr>
          <p:nvPr/>
        </p:nvSpPr>
        <p:spPr>
          <a:xfrm>
            <a:off x="1524000" y="6109855"/>
            <a:ext cx="6019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r-Latn-R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Vero </a:t>
            </a:r>
            <a:r>
              <a:rPr lang="sr-Latn-RS" sz="2400" dirty="0" smtClean="0">
                <a:latin typeface="Times New Roman" pitchFamily="18" charset="0"/>
                <a:cs typeface="Times New Roman" pitchFamily="18" charset="0"/>
              </a:rPr>
              <a:t>ćelije – CPE</a:t>
            </a:r>
            <a:endParaRPr lang="sr-Latn-CS" sz="2400" dirty="0" smtClean="0">
              <a:latin typeface="Times New Roman" pitchFamily="18" charset="0"/>
              <a:cs typeface="Times New Roman" pitchFamily="18" charset="0"/>
            </a:endParaRPr>
          </a:p>
          <a:p>
            <a:endParaRPr lang="sr-Latn-CS" dirty="0"/>
          </a:p>
        </p:txBody>
      </p:sp>
    </p:spTree>
    <p:extLst>
      <p:ext uri="{BB962C8B-B14F-4D97-AF65-F5344CB8AC3E}">
        <p14:creationId xmlns:p14="http://schemas.microsoft.com/office/powerpoint/2010/main" val="1094891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2338388"/>
            <a:ext cx="8229600" cy="4525962"/>
          </a:xfrm>
        </p:spPr>
        <p:txBody>
          <a:bodyPr/>
          <a:lstStyle/>
          <a:p>
            <a:pPr marL="109728" indent="0" eaLnBrk="1" hangingPunct="1">
              <a:buNone/>
            </a:pPr>
            <a:endParaRPr lang="en-US" sz="2400" dirty="0" smtClean="0">
              <a:latin typeface="Times New Roman" pitchFamily="18" charset="0"/>
              <a:cs typeface="Times New Roman" pitchFamily="18" charset="0"/>
            </a:endParaRPr>
          </a:p>
          <a:p>
            <a:pPr eaLnBrk="1" hangingPunct="1"/>
            <a:endParaRPr lang="en-US" sz="2400" dirty="0" smtClean="0">
              <a:latin typeface="Times New Roman" pitchFamily="18" charset="0"/>
              <a:cs typeface="Times New Roman" pitchFamily="18" charset="0"/>
            </a:endParaRPr>
          </a:p>
          <a:p>
            <a:pPr eaLnBrk="1" hangingPunct="1"/>
            <a:r>
              <a:rPr lang="en-US" sz="2400" dirty="0" err="1" smtClean="0">
                <a:latin typeface="Times New Roman" pitchFamily="18" charset="0"/>
                <a:cs typeface="Times New Roman" pitchFamily="18" charset="0"/>
              </a:rPr>
              <a:t>Kod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lentivirusnih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makrofagi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koje</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najpre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inficiraju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drugih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lentivirusima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makrofagi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jedine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inficirane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virusom</a:t>
            </a:r>
            <a:r>
              <a:rPr lang="en-US" sz="2400" dirty="0" smtClean="0">
                <a:latin typeface="Times New Roman" pitchFamily="18" charset="0"/>
                <a:cs typeface="Times New Roman" pitchFamily="18" charset="0"/>
              </a:rPr>
              <a:t>. </a:t>
            </a:r>
          </a:p>
          <a:p>
            <a:pPr eaLnBrk="1" hangingPunct="1"/>
            <a:endParaRPr lang="en-US" sz="2400" dirty="0" smtClean="0">
              <a:latin typeface="Times New Roman" pitchFamily="18" charset="0"/>
              <a:cs typeface="Times New Roman" pitchFamily="18" charset="0"/>
            </a:endParaRP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179739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638800"/>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Ćelijski receptori i otpornost, odnosno osetljivost organizma na infekciju</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Ćelije ne mogu biti inficirane određenom vrstom ili grupom virusa ako na površini membrane nemaju odgovarajuće receptore za te viruse, što znači da su iste neprijemčive na infekciju.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Virusni receptori na citoplazmatičnim membranama ćelija su najčešće proteini, a mogu biti i glikolipidi.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Na površini virusne čestice nalaze se proteini ili glikoproteini koji imaju visok afinitet za vezivanje sa receptorima na citoplazmatičnoj membrani ćelije. </a:t>
            </a:r>
          </a:p>
          <a:p>
            <a:pPr eaLnBrk="1" fontAlgn="auto" hangingPunct="1">
              <a:spcAft>
                <a:spcPts val="0"/>
              </a:spcAft>
              <a:buFont typeface="Arial" pitchFamily="34" charset="0"/>
              <a:buChar char="•"/>
              <a:defRPr/>
            </a:pPr>
            <a:endParaRPr lang="en-US" sz="2400" dirty="0" smtClean="0"/>
          </a:p>
        </p:txBody>
      </p:sp>
    </p:spTree>
    <p:extLst>
      <p:ext uri="{BB962C8B-B14F-4D97-AF65-F5344CB8AC3E}">
        <p14:creationId xmlns:p14="http://schemas.microsoft.com/office/powerpoint/2010/main" val="544395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525963"/>
          </a:xfrm>
        </p:spPr>
        <p:txBody>
          <a:bodyPr rtlCol="0">
            <a:noAutofit/>
          </a:bodyPr>
          <a:lstStyle/>
          <a:p>
            <a:pPr marL="109728" indent="0" eaLnBrk="1" fontAlgn="auto" hangingPunct="1">
              <a:spcAft>
                <a:spcPts val="0"/>
              </a:spcAft>
              <a:buNone/>
              <a:defRPr/>
            </a:pP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400" dirty="0" err="1" smtClean="0">
                <a:latin typeface="Times New Roman" pitchFamily="18" charset="0"/>
                <a:cs typeface="Times New Roman" pitchFamily="18" charset="0"/>
              </a:rPr>
              <a:t>Neki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krupniji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imaju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sposobnost</a:t>
            </a:r>
            <a:r>
              <a:rPr lang="en-US" sz="2400" dirty="0" smtClean="0">
                <a:latin typeface="Times New Roman" pitchFamily="18" charset="0"/>
                <a:cs typeface="Times New Roman" pitchFamily="18" charset="0"/>
              </a:rPr>
              <a:t> da se </a:t>
            </a:r>
            <a:r>
              <a:rPr lang="en-US" sz="2400" dirty="0" err="1" smtClean="0">
                <a:latin typeface="Times New Roman" pitchFamily="18" charset="0"/>
                <a:cs typeface="Times New Roman" pitchFamily="18" charset="0"/>
              </a:rPr>
              <a:t>vezuju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više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vrsta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receptora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površini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ćelijske</a:t>
            </a:r>
            <a:r>
              <a:rPr lang="en-US" sz="2400" dirty="0" smtClean="0">
                <a:latin typeface="Times New Roman" pitchFamily="18" charset="0"/>
                <a:cs typeface="Times New Roman" pitchFamily="18" charset="0"/>
              </a:rPr>
              <a:t> membrane.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marL="109728" indent="0" eaLnBrk="1" fontAlgn="auto" hangingPunct="1">
              <a:spcAft>
                <a:spcPts val="0"/>
              </a:spcAft>
              <a:buNone/>
              <a:defRPr/>
            </a:pPr>
            <a:endParaRPr lang="en-U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3793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rtlCol="0">
            <a:normAutofit fontScale="77500" lnSpcReduction="20000"/>
          </a:bodyPr>
          <a:lstStyle/>
          <a:p>
            <a:pPr eaLnBrk="1" fontAlgn="auto" hangingPunct="1">
              <a:spcAft>
                <a:spcPts val="0"/>
              </a:spcAft>
              <a:buFont typeface="Arial" pitchFamily="34" charset="0"/>
              <a:buChar char="•"/>
              <a:defRPr/>
            </a:pPr>
            <a:r>
              <a:rPr lang="en-US" sz="3100" dirty="0" smtClean="0">
                <a:latin typeface="Times New Roman" pitchFamily="18" charset="0"/>
                <a:cs typeface="Times New Roman" pitchFamily="18" charset="0"/>
              </a:rPr>
              <a:t>U </a:t>
            </a:r>
            <a:r>
              <a:rPr lang="en-US" sz="3100" dirty="0" err="1" smtClean="0">
                <a:latin typeface="Times New Roman" pitchFamily="18" charset="0"/>
                <a:cs typeface="Times New Roman" pitchFamily="18" charset="0"/>
              </a:rPr>
              <a:t>slučaju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pojave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mutacija</a:t>
            </a:r>
            <a:r>
              <a:rPr lang="en-US" sz="3100" dirty="0" smtClean="0">
                <a:latin typeface="Times New Roman" pitchFamily="18" charset="0"/>
                <a:cs typeface="Times New Roman" pitchFamily="18" charset="0"/>
              </a:rPr>
              <a:t> u </a:t>
            </a:r>
            <a:r>
              <a:rPr lang="en-US" sz="3100" dirty="0" err="1" smtClean="0">
                <a:latin typeface="Times New Roman" pitchFamily="18" charset="0"/>
                <a:cs typeface="Times New Roman" pitchFamily="18" charset="0"/>
              </a:rPr>
              <a:t>genomima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nekih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može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doći</a:t>
            </a:r>
            <a:r>
              <a:rPr lang="en-US" sz="3100" dirty="0" smtClean="0">
                <a:latin typeface="Times New Roman" pitchFamily="18" charset="0"/>
                <a:cs typeface="Times New Roman" pitchFamily="18" charset="0"/>
              </a:rPr>
              <a:t> do </a:t>
            </a:r>
            <a:r>
              <a:rPr lang="en-US" sz="3100" dirty="0" err="1" smtClean="0">
                <a:latin typeface="Times New Roman" pitchFamily="18" charset="0"/>
                <a:cs typeface="Times New Roman" pitchFamily="18" charset="0"/>
              </a:rPr>
              <a:t>pojave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novih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sojeva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se </a:t>
            </a:r>
            <a:r>
              <a:rPr lang="en-US" sz="3100" dirty="0" err="1" smtClean="0">
                <a:latin typeface="Times New Roman" pitchFamily="18" charset="0"/>
                <a:cs typeface="Times New Roman" pitchFamily="18" charset="0"/>
              </a:rPr>
              <a:t>vezuju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za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neke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druge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receptore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se </a:t>
            </a:r>
            <a:r>
              <a:rPr lang="en-US" sz="3100" dirty="0" err="1" smtClean="0">
                <a:latin typeface="Times New Roman" pitchFamily="18" charset="0"/>
                <a:cs typeface="Times New Roman" pitchFamily="18" charset="0"/>
              </a:rPr>
              <a:t>razlikuju</a:t>
            </a:r>
            <a:r>
              <a:rPr lang="en-US" sz="3100" dirty="0" smtClean="0">
                <a:latin typeface="Times New Roman" pitchFamily="18" charset="0"/>
                <a:cs typeface="Times New Roman" pitchFamily="18" charset="0"/>
              </a:rPr>
              <a:t> od </a:t>
            </a:r>
            <a:r>
              <a:rPr lang="en-US" sz="3100" dirty="0" err="1" smtClean="0">
                <a:latin typeface="Times New Roman" pitchFamily="18" charset="0"/>
                <a:cs typeface="Times New Roman" pitchFamily="18" charset="0"/>
              </a:rPr>
              <a:t>onih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za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se </a:t>
            </a:r>
            <a:r>
              <a:rPr lang="en-US" sz="3100" dirty="0" err="1" smtClean="0">
                <a:latin typeface="Times New Roman" pitchFamily="18" charset="0"/>
                <a:cs typeface="Times New Roman" pitchFamily="18" charset="0"/>
              </a:rPr>
              <a:t>vezuju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virusi</a:t>
            </a:r>
            <a:r>
              <a:rPr lang="en-US" sz="3100" dirty="0" smtClean="0">
                <a:latin typeface="Times New Roman" pitchFamily="18" charset="0"/>
                <a:cs typeface="Times New Roman" pitchFamily="18" charset="0"/>
              </a:rPr>
              <a:t> od </a:t>
            </a:r>
            <a:r>
              <a:rPr lang="en-US" sz="3100" dirty="0" err="1" smtClean="0">
                <a:latin typeface="Times New Roman" pitchFamily="18" charset="0"/>
                <a:cs typeface="Times New Roman" pitchFamily="18" charset="0"/>
              </a:rPr>
              <a:t>kojih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nastali</a:t>
            </a:r>
            <a:r>
              <a:rPr lang="en-US" sz="3100" dirty="0" smtClean="0">
                <a:latin typeface="Times New Roman" pitchFamily="18" charset="0"/>
                <a:cs typeface="Times New Roman" pitchFamily="18" charset="0"/>
              </a:rPr>
              <a:t>. </a:t>
            </a: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err="1" smtClean="0">
                <a:latin typeface="Times New Roman" pitchFamily="18" charset="0"/>
                <a:cs typeface="Times New Roman" pitchFamily="18" charset="0"/>
              </a:rPr>
              <a:t>Ovo</a:t>
            </a:r>
            <a:r>
              <a:rPr lang="en-US" sz="3100" dirty="0" smtClean="0">
                <a:latin typeface="Times New Roman" pitchFamily="18" charset="0"/>
                <a:cs typeface="Times New Roman" pitchFamily="18" charset="0"/>
              </a:rPr>
              <a:t> se </a:t>
            </a:r>
            <a:r>
              <a:rPr lang="en-US" sz="3100" dirty="0" err="1" smtClean="0">
                <a:latin typeface="Times New Roman" pitchFamily="18" charset="0"/>
                <a:cs typeface="Times New Roman" pitchFamily="18" charset="0"/>
              </a:rPr>
              <a:t>javlja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kao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posledica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izmena</a:t>
            </a:r>
            <a:r>
              <a:rPr lang="en-US" sz="3100" dirty="0" smtClean="0">
                <a:latin typeface="Times New Roman" pitchFamily="18" charset="0"/>
                <a:cs typeface="Times New Roman" pitchFamily="18" charset="0"/>
              </a:rPr>
              <a:t> u </a:t>
            </a:r>
            <a:r>
              <a:rPr lang="en-US" sz="3100" dirty="0" err="1" smtClean="0">
                <a:latin typeface="Times New Roman" pitchFamily="18" charset="0"/>
                <a:cs typeface="Times New Roman" pitchFamily="18" charset="0"/>
              </a:rPr>
              <a:t>strukturi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njihovih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proteina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za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vezivanje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se </a:t>
            </a:r>
            <a:r>
              <a:rPr lang="en-US" sz="3100" dirty="0" err="1" smtClean="0">
                <a:latin typeface="Times New Roman" pitchFamily="18" charset="0"/>
                <a:cs typeface="Times New Roman" pitchFamily="18" charset="0"/>
              </a:rPr>
              <a:t>nalaze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površini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čestice</a:t>
            </a:r>
            <a:r>
              <a:rPr lang="en-US" sz="3100" dirty="0" smtClean="0">
                <a:latin typeface="Times New Roman" pitchFamily="18" charset="0"/>
                <a:cs typeface="Times New Roman" pitchFamily="18" charset="0"/>
              </a:rPr>
              <a:t>. </a:t>
            </a: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smtClean="0">
                <a:latin typeface="Times New Roman" pitchFamily="18" charset="0"/>
                <a:cs typeface="Times New Roman" pitchFamily="18" charset="0"/>
              </a:rPr>
              <a:t>Ova </a:t>
            </a:r>
            <a:r>
              <a:rPr lang="en-US" sz="3100" dirty="0" err="1" smtClean="0">
                <a:latin typeface="Times New Roman" pitchFamily="18" charset="0"/>
                <a:cs typeface="Times New Roman" pitchFamily="18" charset="0"/>
              </a:rPr>
              <a:t>pojava</a:t>
            </a:r>
            <a:r>
              <a:rPr lang="en-US" sz="3100" dirty="0" smtClean="0">
                <a:latin typeface="Times New Roman" pitchFamily="18" charset="0"/>
                <a:cs typeface="Times New Roman" pitchFamily="18" charset="0"/>
              </a:rPr>
              <a:t> je </a:t>
            </a:r>
            <a:r>
              <a:rPr lang="en-US" sz="3100" dirty="0" err="1" smtClean="0">
                <a:latin typeface="Times New Roman" pitchFamily="18" charset="0"/>
                <a:cs typeface="Times New Roman" pitchFamily="18" charset="0"/>
              </a:rPr>
              <a:t>zabeležena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kod</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transmisibilnog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gastroenteritisa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svinja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izaziva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oboljenje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tankog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creva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kod</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prasadi</a:t>
            </a:r>
            <a:r>
              <a:rPr lang="en-US" sz="3100" dirty="0" smtClean="0">
                <a:latin typeface="Times New Roman" pitchFamily="18" charset="0"/>
                <a:cs typeface="Times New Roman" pitchFamily="18" charset="0"/>
              </a:rPr>
              <a:t>. </a:t>
            </a: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31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3100" dirty="0" smtClean="0">
                <a:latin typeface="Times New Roman" pitchFamily="18" charset="0"/>
                <a:cs typeface="Times New Roman" pitchFamily="18" charset="0"/>
              </a:rPr>
              <a:t>Danas </a:t>
            </a:r>
            <a:r>
              <a:rPr lang="en-US" sz="3100" dirty="0" err="1" smtClean="0">
                <a:latin typeface="Times New Roman" pitchFamily="18" charset="0"/>
                <a:cs typeface="Times New Roman" pitchFamily="18" charset="0"/>
              </a:rPr>
              <a:t>su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opisani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sojevi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navedenog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virusa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koji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izazivaju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samo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respiratorne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infekcije</a:t>
            </a:r>
            <a:r>
              <a:rPr lang="en-US" sz="3100"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en-US" sz="3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634041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Fiziološki faktori koji utiču na osetljivost, </a:t>
            </a:r>
            <a:r>
              <a:rPr lang="sr-Latn-R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odnosno otpornost organizma na infekciju</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Starost životinj</a:t>
            </a:r>
            <a:r>
              <a:rPr lang="sr-Latn-RS" sz="2400" dirty="0" smtClean="0">
                <a:latin typeface="Times New Roman" pitchFamily="18" charset="0"/>
                <a:cs typeface="Times New Roman" pitchFamily="18" charset="0"/>
              </a:rPr>
              <a:t>e</a:t>
            </a: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Novorođene životinje su veoma osetljive na virusne infekcije.</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Kod novorođenčadi već u prvim danima života dolazi do intenzivnih promena vezanih za sazrevanje organa imunološkog sistema čime se povećava njihova imunološka reaktivnost, a time i otpornost organizma na virusne infekcije.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marL="109728" indent="0" eaLnBrk="1" fontAlgn="auto" hangingPunct="1">
              <a:spcAft>
                <a:spcPts val="0"/>
              </a:spcAft>
              <a:buNone/>
              <a:defRPr/>
            </a:pPr>
            <a:endParaRPr lang="vi-VN"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7808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533400" y="1295400"/>
            <a:ext cx="8229600" cy="5867400"/>
          </a:xfrm>
        </p:spPr>
        <p:txBody>
          <a:bodyPr/>
          <a:lstStyle/>
          <a:p>
            <a:pPr eaLnBrk="1" hangingPunct="1"/>
            <a:r>
              <a:rPr lang="vi-VN" sz="2400" dirty="0" smtClean="0">
                <a:latin typeface="Times New Roman" pitchFamily="18" charset="0"/>
                <a:cs typeface="Times New Roman" pitchFamily="18" charset="0"/>
              </a:rPr>
              <a:t>Infekcija novorođenih miševa virusom limfocitarnog horiomeningitisa dovodi do pojave, odnosno razvoja perzistentne infekcije bez klinički manifestnih simptoma oboljenja. </a:t>
            </a:r>
            <a:endParaRPr lang="sr-Latn-RS" sz="2400" dirty="0" smtClean="0">
              <a:latin typeface="Times New Roman" pitchFamily="18" charset="0"/>
              <a:cs typeface="Times New Roman" pitchFamily="18" charset="0"/>
            </a:endParaRPr>
          </a:p>
          <a:p>
            <a:pPr eaLnBrk="1" hangingPunct="1"/>
            <a:endParaRPr lang="sr-Latn-RS" sz="2400" dirty="0" smtClean="0">
              <a:latin typeface="Times New Roman" pitchFamily="18" charset="0"/>
              <a:cs typeface="Times New Roman" pitchFamily="18" charset="0"/>
            </a:endParaRPr>
          </a:p>
          <a:p>
            <a:pPr eaLnBrk="1" hangingPunct="1"/>
            <a:r>
              <a:rPr lang="vi-VN" sz="2400" dirty="0" smtClean="0">
                <a:latin typeface="Times New Roman" pitchFamily="18" charset="0"/>
                <a:cs typeface="Times New Roman" pitchFamily="18" charset="0"/>
              </a:rPr>
              <a:t>Međutim, miševi inficirani navedenim virusom u starosti od jedne nedelje ispoljavaju simptome meningoencefalitisa. </a:t>
            </a:r>
            <a:endParaRPr lang="sr-Latn-RS" sz="2400" dirty="0" smtClean="0">
              <a:latin typeface="Times New Roman" pitchFamily="18" charset="0"/>
              <a:cs typeface="Times New Roman" pitchFamily="18" charset="0"/>
            </a:endParaRPr>
          </a:p>
          <a:p>
            <a:pPr eaLnBrk="1" hangingPunct="1"/>
            <a:endParaRPr lang="sr-Latn-RS" sz="2400" dirty="0" smtClean="0">
              <a:latin typeface="Times New Roman" pitchFamily="18" charset="0"/>
              <a:cs typeface="Times New Roman" pitchFamily="18" charset="0"/>
            </a:endParaRPr>
          </a:p>
          <a:p>
            <a:pPr eaLnBrk="1" hangingPunct="1"/>
            <a:r>
              <a:rPr lang="sr-Latn-RS" sz="2400" dirty="0">
                <a:latin typeface="Times New Roman" pitchFamily="18" charset="0"/>
                <a:cs typeface="Times New Roman" pitchFamily="18" charset="0"/>
              </a:rPr>
              <a:t>K</a:t>
            </a:r>
            <a:r>
              <a:rPr lang="vi-VN" sz="2400" dirty="0" smtClean="0">
                <a:latin typeface="Times New Roman" pitchFamily="18" charset="0"/>
                <a:cs typeface="Times New Roman" pitchFamily="18" charset="0"/>
              </a:rPr>
              <a:t>od starijih miševa usled pojačanog imunološkog odgovora organizma na virusne antigene dolazi do lize ćelija u mozgu, pojave konvulzija i letalnog ishoda. </a:t>
            </a:r>
            <a:endParaRPr lang="sr-Latn-RS" sz="2400" dirty="0" smtClean="0">
              <a:latin typeface="Times New Roman" pitchFamily="18" charset="0"/>
              <a:cs typeface="Times New Roman" pitchFamily="18" charset="0"/>
            </a:endParaRPr>
          </a:p>
          <a:p>
            <a:pPr eaLnBrk="1" hangingPunct="1"/>
            <a:endParaRPr lang="sr-Latn-R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99969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332038"/>
            <a:ext cx="8229600" cy="4525962"/>
          </a:xfrm>
        </p:spPr>
        <p:txBody>
          <a:bodyPr/>
          <a:lstStyle/>
          <a:p>
            <a:pPr eaLnBrk="1" hangingPunct="1"/>
            <a:r>
              <a:rPr lang="en-US" sz="2400" smtClean="0">
                <a:latin typeface="Times New Roman" pitchFamily="18" charset="0"/>
                <a:cs typeface="Times New Roman" pitchFamily="18" charset="0"/>
              </a:rPr>
              <a:t>Navedeno oboljenje nastaje kao posledica imunološke reaktivnosti na virusne antigene usled sazrevanja imunološkog sistema organizma. </a:t>
            </a:r>
          </a:p>
          <a:p>
            <a:pPr eaLnBrk="1" hangingPunct="1"/>
            <a:endParaRPr lang="en-US" sz="2400" smtClean="0">
              <a:latin typeface="Times New Roman" pitchFamily="18" charset="0"/>
              <a:cs typeface="Times New Roman" pitchFamily="18" charset="0"/>
            </a:endParaRPr>
          </a:p>
          <a:p>
            <a:pPr eaLnBrk="1" hangingPunct="1"/>
            <a:r>
              <a:rPr lang="en-US" sz="2400" smtClean="0">
                <a:latin typeface="Times New Roman" pitchFamily="18" charset="0"/>
                <a:cs typeface="Times New Roman" pitchFamily="18" charset="0"/>
              </a:rPr>
              <a:t>Kod sisara i ptica maternalna antitela imaju značajnu ulogu u zaštiti od virusnih infekcija u prvim danima i nedeljama života. </a:t>
            </a:r>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1333681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Stepen uhranjenosti</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Nedovoljna uhranjenost životinja ima negativan uticaj na razvoj imunološke reaktivnosti organizma na virusnu infekciju što se može manifestovati slabljenjem ili izostankom delovanja nespecifičnih i specifičnih faktora odbrane organizma.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Navedena stanja često dovode do promena u funkciji makrofaga što se manifestuje slabljenjem fagocitoze</a:t>
            </a:r>
            <a:r>
              <a:rPr lang="sr-Latn-R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smanjenjem aktivnosti komponenti komplementa kao i narušavanjem integriteta kože i sluzokoža usled smanjenja produkcije sluzi i mukoproteinskih faktora. </a:t>
            </a:r>
          </a:p>
        </p:txBody>
      </p:sp>
    </p:spTree>
    <p:extLst>
      <p:ext uri="{BB962C8B-B14F-4D97-AF65-F5344CB8AC3E}">
        <p14:creationId xmlns:p14="http://schemas.microsoft.com/office/powerpoint/2010/main" val="899260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3962400"/>
          </a:xfrm>
        </p:spPr>
        <p:txBody>
          <a:bodyPr rtlCol="0">
            <a:normAutofit fontScale="92500"/>
          </a:bodyPr>
          <a:lstStyle/>
          <a:p>
            <a:pPr eaLnBrk="1" fontAlgn="auto" hangingPunct="1">
              <a:spcAft>
                <a:spcPts val="0"/>
              </a:spcAft>
              <a:buFont typeface="Arial" pitchFamily="34" charset="0"/>
              <a:buChar char="•"/>
              <a:defRPr/>
            </a:pPr>
            <a:r>
              <a:rPr lang="vi-VN" sz="2600" dirty="0" smtClean="0">
                <a:latin typeface="Times New Roman" pitchFamily="18" charset="0"/>
                <a:cs typeface="Times New Roman" pitchFamily="18" charset="0"/>
              </a:rPr>
              <a:t>Hormoni i graviditet</a:t>
            </a:r>
            <a:endParaRPr lang="sr-Latn-RS" sz="26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600" dirty="0" smtClean="0">
                <a:latin typeface="Times New Roman" pitchFamily="18" charset="0"/>
                <a:cs typeface="Times New Roman" pitchFamily="18" charset="0"/>
              </a:rPr>
              <a:t>Tokom graviditeta može doći do reaktivacije, odnosno ponovne replikacije nekih virusa koji u organizmu izazivaju latentnu infekciju bez klinički manifestnih znakova oboljenja. </a:t>
            </a:r>
            <a:endParaRPr lang="sr-Latn-RS" sz="26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600" dirty="0" smtClean="0">
                <a:latin typeface="Times New Roman" pitchFamily="18" charset="0"/>
                <a:cs typeface="Times New Roman" pitchFamily="18" charset="0"/>
              </a:rPr>
              <a:t>Hormoni koji se pojačano izlučuju tokom stresnih stanja (npr. prilikom porođaja) smanjuju intenzitet inflamatornih procesa, aktivnost makrofaga, sintezu interferona, kao i intenzitet imunološkog odgovora organizma kod virusnih infekcija. </a:t>
            </a:r>
          </a:p>
          <a:p>
            <a:pPr eaLnBrk="1" fontAlgn="auto" hangingPunct="1">
              <a:spcAft>
                <a:spcPts val="0"/>
              </a:spcAft>
              <a:buFont typeface="Arial" pitchFamily="34" charset="0"/>
              <a:buChar char="•"/>
              <a:defRPr/>
            </a:pPr>
            <a:endParaRPr lang="vi-VN"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47559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Temperatura </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Kod gotovo svih virusnih infekcija organizma dolazi do povećanja telesne temperature.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Ona nastaje kao posledica oslobađanja interleukina 1 koga sintetišu makrofagi i javlja se tokom trajanja imunološkog odgovora organizma na infekciju.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7747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6429396"/>
          </a:xfrm>
        </p:spPr>
        <p:txBody>
          <a:bodyPr>
            <a:normAutofit/>
          </a:bodyPr>
          <a:lstStyle/>
          <a:p>
            <a:r>
              <a:rPr lang="sr-Latn-CS" sz="2400" dirty="0" smtClean="0">
                <a:latin typeface="Times New Roman" pitchFamily="18" charset="0"/>
                <a:cs typeface="Times New Roman" pitchFamily="18" charset="0"/>
              </a:rPr>
              <a:t>Virusne infekcije se mogu podeliti na </a:t>
            </a:r>
            <a:r>
              <a:rPr lang="sr-Latn-CS" sz="2400" b="1" dirty="0" smtClean="0">
                <a:latin typeface="Times New Roman" pitchFamily="18" charset="0"/>
                <a:cs typeface="Times New Roman" pitchFamily="18" charset="0"/>
              </a:rPr>
              <a:t>citocidne i necitocidne</a:t>
            </a:r>
            <a:r>
              <a:rPr lang="sr-Latn-CS" sz="2400" dirty="0" smtClean="0">
                <a:latin typeface="Times New Roman" pitchFamily="18" charset="0"/>
                <a:cs typeface="Times New Roman" pitchFamily="18" charset="0"/>
              </a:rPr>
              <a:t>. </a:t>
            </a:r>
          </a:p>
          <a:p>
            <a:endParaRPr lang="sr-Latn-CS" sz="2400" dirty="0">
              <a:latin typeface="Times New Roman" pitchFamily="18" charset="0"/>
              <a:cs typeface="Times New Roman" pitchFamily="18" charset="0"/>
            </a:endParaRPr>
          </a:p>
          <a:p>
            <a:r>
              <a:rPr lang="sr-Latn-CS" sz="2400" dirty="0" smtClean="0">
                <a:latin typeface="Times New Roman" pitchFamily="18" charset="0"/>
                <a:cs typeface="Times New Roman" pitchFamily="18" charset="0"/>
              </a:rPr>
              <a:t>Sve virusne infekcije </a:t>
            </a:r>
            <a:r>
              <a:rPr lang="sr-Latn-CS" sz="2400" b="1" dirty="0" smtClean="0">
                <a:latin typeface="Times New Roman" pitchFamily="18" charset="0"/>
                <a:cs typeface="Times New Roman" pitchFamily="18" charset="0"/>
              </a:rPr>
              <a:t>nisu produktivne</a:t>
            </a:r>
            <a:r>
              <a:rPr lang="sr-Latn-CS" sz="2400" dirty="0" smtClean="0">
                <a:latin typeface="Times New Roman" pitchFamily="18" charset="0"/>
                <a:cs typeface="Times New Roman" pitchFamily="18" charset="0"/>
              </a:rPr>
              <a:t>, odnosno ne dovode do stvaranja novih viriona. </a:t>
            </a:r>
          </a:p>
          <a:p>
            <a:endParaRPr lang="sr-Latn-CS" sz="2400" dirty="0">
              <a:latin typeface="Times New Roman" pitchFamily="18" charset="0"/>
              <a:cs typeface="Times New Roman" pitchFamily="18" charset="0"/>
            </a:endParaRPr>
          </a:p>
          <a:p>
            <a:endParaRPr lang="sr-Latn-CS" dirty="0"/>
          </a:p>
        </p:txBody>
      </p:sp>
    </p:spTree>
    <p:extLst>
      <p:ext uri="{BB962C8B-B14F-4D97-AF65-F5344CB8AC3E}">
        <p14:creationId xmlns:p14="http://schemas.microsoft.com/office/powerpoint/2010/main" val="3843711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Ćelijska diferencijacija</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Replikacija virusa zavisi i od faze procesa diferencijacije ćelija domaćina.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Tako na primer, papilomavirus se umnožava samo u keratinizovanim ćelijama, dok se parvovirusi replikuju samo u ćelijama koje se nalaze u kasnoj S fazi.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marL="109728" indent="0" eaLnBrk="1" fontAlgn="auto" hangingPunct="1">
              <a:spcAft>
                <a:spcPts val="0"/>
              </a:spcAft>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11980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Prirodni inhibitori vezivanja virusa za ćeliju</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Krv, sluz, mleko i druge telesne tečnosti sadrže supstancije koje oblažu virusne čestice i sprečavaju vezivanje virusa za ćelije. </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Antivirusno dejstvo ispoljavaju i masne kiseline dobijene iz lipida kolostruma i mleka.</a:t>
            </a:r>
          </a:p>
          <a:p>
            <a:pPr eaLnBrk="1" fontAlgn="auto" hangingPunct="1">
              <a:spcAft>
                <a:spcPts val="0"/>
              </a:spcAft>
              <a:buFont typeface="Arial" pitchFamily="34" charset="0"/>
              <a:buChar char="•"/>
              <a:defRP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55637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Multipne infekcije</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To su infekcije u kojima učestvuje dva ili više vrsta virusa ili virus i jedna ili više vrsta bakterija.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Najčešće se javljaju kao uzročnici promena u respiratornom i digestivnom sistemu.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Primer je transportna groznica kod goveda gde je infekcija respiratornim virusima predisponirajući faktor za sekundarnu bakterijsku infekciju.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2866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2514600"/>
            <a:ext cx="8229600" cy="4525963"/>
          </a:xfrm>
        </p:spPr>
        <p:txBody>
          <a:bodyPr/>
          <a:lstStyle/>
          <a:p>
            <a:pPr eaLnBrk="1" hangingPunct="1"/>
            <a:r>
              <a:rPr lang="vi-VN" sz="2400" dirty="0" smtClean="0">
                <a:latin typeface="Times New Roman" pitchFamily="18" charset="0"/>
                <a:cs typeface="Times New Roman" pitchFamily="18" charset="0"/>
              </a:rPr>
              <a:t>U nastanku ovog oboljenja pored virusa značajnu ulogu imaju i neki stresogeni faktori spoljašnje sredine. </a:t>
            </a:r>
          </a:p>
          <a:p>
            <a:pPr eaLnBrk="1" hangingPunct="1"/>
            <a:endParaRPr lang="vi-VN" sz="2400" dirty="0" smtClean="0">
              <a:latin typeface="Times New Roman" pitchFamily="18" charset="0"/>
              <a:cs typeface="Times New Roman" pitchFamily="18" charset="0"/>
            </a:endParaRPr>
          </a:p>
          <a:p>
            <a:pPr eaLnBrk="1" hangingPunct="1"/>
            <a:r>
              <a:rPr lang="vi-VN" sz="2400" dirty="0" smtClean="0">
                <a:latin typeface="Times New Roman" pitchFamily="18" charset="0"/>
                <a:cs typeface="Times New Roman" pitchFamily="18" charset="0"/>
              </a:rPr>
              <a:t>Takođe, primarna bakterijska infekcija može predisponirati virusnu infekciju. </a:t>
            </a:r>
          </a:p>
          <a:p>
            <a:pPr marL="109728" indent="0" eaLnBrk="1" hangingPunct="1">
              <a:buNone/>
            </a:pPr>
            <a:endParaRPr lang="vi-VN" sz="2400" dirty="0" smtClean="0">
              <a:latin typeface="Times New Roman" pitchFamily="18" charset="0"/>
              <a:cs typeface="Times New Roman" pitchFamily="18" charset="0"/>
            </a:endParaRPr>
          </a:p>
          <a:p>
            <a:pPr marL="109728" indent="0" eaLnBrk="1" hangingPunct="1">
              <a:buNone/>
            </a:pPr>
            <a:endParaRPr lang="vi-VN" sz="2400" dirty="0" smtClean="0">
              <a:latin typeface="Times New Roman" pitchFamily="18" charset="0"/>
              <a:cs typeface="Times New Roman" pitchFamily="18" charset="0"/>
            </a:endParaRPr>
          </a:p>
          <a:p>
            <a:pPr eaLnBrk="1" hangingPunct="1"/>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88868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rtlCol="0">
            <a:noAutofit/>
          </a:bodyPr>
          <a:lstStyle/>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Inkubacioni period</a:t>
            </a:r>
            <a:endParaRPr lang="sr-Latn-RS" sz="24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vi-VN"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Inkubacioni period kod virusnih infekcija životinja je različit i zavisi od više faktora kao što su virulencija virusa, lokalizacija vrata infekcije, broj infektivnih viriona koji prodiru u organizam kao i put koji virus prolazi od vrata infekcije do ćelija u kojima se umnožava. </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vi-VN" sz="2400" dirty="0" smtClean="0">
                <a:latin typeface="Times New Roman" pitchFamily="18" charset="0"/>
                <a:cs typeface="Times New Roman" pitchFamily="18" charset="0"/>
              </a:rPr>
              <a:t>Inkubacioni period je kratak kod virusa koji za kratko vreme i direktno dođu do osetljivih tkiva kao na primer u slučajevima respiratornih virusnih infekcija kod kojih period inkubacije traje od 1 do 3 ili više dana.</a:t>
            </a:r>
            <a:endParaRPr lang="sr-Latn-RS" sz="24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sr-Latn-R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16557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pPr eaLnBrk="1" hangingPunct="1"/>
            <a:r>
              <a:rPr lang="vi-VN" sz="2400" smtClean="0">
                <a:latin typeface="Times New Roman" pitchFamily="18" charset="0"/>
                <a:cs typeface="Times New Roman" pitchFamily="18" charset="0"/>
              </a:rPr>
              <a:t>S druge strane, kod onih virusnih infekcija kod kojih virus mora da prođe kroz organizam različitim putevima da bi došao do osetljivog tkiva, inkubacija je duža i može da traje jednu ili više nedelja. </a:t>
            </a:r>
          </a:p>
          <a:p>
            <a:pPr eaLnBrk="1" hangingPunct="1"/>
            <a:endParaRPr lang="vi-VN" sz="2400" smtClean="0">
              <a:latin typeface="Times New Roman" pitchFamily="18" charset="0"/>
              <a:cs typeface="Times New Roman" pitchFamily="18" charset="0"/>
            </a:endParaRPr>
          </a:p>
          <a:p>
            <a:pPr eaLnBrk="1" hangingPunct="1"/>
            <a:r>
              <a:rPr lang="vi-VN" sz="2400" smtClean="0">
                <a:latin typeface="Times New Roman" pitchFamily="18" charset="0"/>
                <a:cs typeface="Times New Roman" pitchFamily="18" charset="0"/>
              </a:rPr>
              <a:t>Na dužinu inkubacije utiču i drugi faktori kao je  brzina razmnožavanja virusa u određenom tkivu. </a:t>
            </a:r>
          </a:p>
          <a:p>
            <a:pPr eaLnBrk="1" hangingPunct="1"/>
            <a:endParaRPr lang="vi-VN" sz="2400" smtClean="0">
              <a:latin typeface="Times New Roman" pitchFamily="18" charset="0"/>
              <a:cs typeface="Times New Roman" pitchFamily="18" charset="0"/>
            </a:endParaRPr>
          </a:p>
          <a:p>
            <a:pPr eaLnBrk="1" hangingPunct="1"/>
            <a:r>
              <a:rPr lang="vi-VN" sz="2400" smtClean="0">
                <a:latin typeface="Times New Roman" pitchFamily="18" charset="0"/>
                <a:cs typeface="Times New Roman" pitchFamily="18" charset="0"/>
              </a:rPr>
              <a:t>Neki neurotropni virusi, na primer virus besnila mogu imati dugačak latentni period, a time i dugu inkubaciju. </a:t>
            </a:r>
          </a:p>
          <a:p>
            <a:pPr eaLnBrk="1" hangingPunct="1"/>
            <a:endParaRPr lang="vi-VN" sz="2400" smtClean="0"/>
          </a:p>
          <a:p>
            <a:pPr eaLnBrk="1" hangingPunct="1"/>
            <a:endParaRPr lang="vi-VN" sz="2400" smtClean="0"/>
          </a:p>
          <a:p>
            <a:pPr eaLnBrk="1" hangingPunct="1"/>
            <a:endParaRPr lang="vi-VN" sz="2400" smtClean="0"/>
          </a:p>
          <a:p>
            <a:pPr eaLnBrk="1" hangingPunct="1"/>
            <a:endParaRPr lang="en-US" sz="2400" smtClean="0"/>
          </a:p>
        </p:txBody>
      </p:sp>
    </p:spTree>
    <p:extLst>
      <p:ext uri="{BB962C8B-B14F-4D97-AF65-F5344CB8AC3E}">
        <p14:creationId xmlns:p14="http://schemas.microsoft.com/office/powerpoint/2010/main" val="70122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noAutofit/>
          </a:bodyPr>
          <a:lstStyle/>
          <a:p>
            <a:pPr marL="0" indent="0">
              <a:buNone/>
            </a:pPr>
            <a:endParaRPr lang="vi-VN" sz="20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Necitocidni virusi obično ne ubijaju ćeliju u kojoj se odvija njihova replikacija i najčešće izazivaju perzistentnu virusnu infekciju tokom koje inficirana ćelija stvara i otpušta nove virione.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U mnogim slučajevima inficirana ćelija nastavlja da raste i da se deli. </a:t>
            </a:r>
            <a:endParaRPr lang="sr-Latn-RS" sz="2400" dirty="0" smtClean="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sr-Latn-RS" sz="2400" dirty="0" smtClean="0">
                <a:latin typeface="Times New Roman" pitchFamily="18" charset="0"/>
                <a:cs typeface="Times New Roman" pitchFamily="18" charset="0"/>
              </a:rPr>
              <a:t>Na primer kod paramiksovirusa</a:t>
            </a:r>
            <a:r>
              <a:rPr lang="en-US" sz="2400" dirty="0" smtClean="0">
                <a:latin typeface="Times New Roman" pitchFamily="18" charset="0"/>
                <a:cs typeface="Times New Roman" pitchFamily="18" charset="0"/>
              </a:rPr>
              <a:t>.</a:t>
            </a:r>
            <a:endParaRPr lang="sr-Latn-RS" sz="2400" dirty="0" smtClean="0">
              <a:latin typeface="Times New Roman" pitchFamily="18" charset="0"/>
              <a:cs typeface="Times New Roman" pitchFamily="18" charset="0"/>
            </a:endParaRPr>
          </a:p>
          <a:p>
            <a:endParaRPr lang="sr-Latn-RS" sz="2000" dirty="0">
              <a:latin typeface="Times New Roman" pitchFamily="18" charset="0"/>
              <a:cs typeface="Times New Roman" pitchFamily="18" charset="0"/>
            </a:endParaRPr>
          </a:p>
        </p:txBody>
      </p:sp>
    </p:spTree>
    <p:extLst>
      <p:ext uri="{BB962C8B-B14F-4D97-AF65-F5344CB8AC3E}">
        <p14:creationId xmlns:p14="http://schemas.microsoft.com/office/powerpoint/2010/main" val="896305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743200"/>
            <a:ext cx="8686800" cy="4525963"/>
          </a:xfrm>
        </p:spPr>
        <p:txBody>
          <a:bodyPr>
            <a:normAutofit/>
          </a:bodyPr>
          <a:lstStyle/>
          <a:p>
            <a:r>
              <a:rPr lang="vi-VN" sz="2400" dirty="0">
                <a:latin typeface="Times New Roman" pitchFamily="18" charset="0"/>
                <a:cs typeface="Times New Roman" pitchFamily="18" charset="0"/>
              </a:rPr>
              <a:t>Sa manjim izuzecima promene koje nastaju kod ovakve infekcije ćelije su progresivne i u krajnjem slučaju dovode do ćelijske </a:t>
            </a:r>
            <a:r>
              <a:rPr lang="vi-VN" sz="2400" dirty="0" smtClean="0">
                <a:latin typeface="Times New Roman" pitchFamily="18" charset="0"/>
                <a:cs typeface="Times New Roman" pitchFamily="18" charset="0"/>
              </a:rPr>
              <a:t>smrti. </a:t>
            </a:r>
            <a:endParaRPr lang="vi-VN" sz="2400" dirty="0">
              <a:latin typeface="Times New Roman" pitchFamily="18" charset="0"/>
              <a:cs typeface="Times New Roman" pitchFamily="18" charset="0"/>
            </a:endParaRPr>
          </a:p>
          <a:p>
            <a:pPr marL="109728" indent="0">
              <a:buNone/>
            </a:pP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04983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229600" cy="4525963"/>
          </a:xfrm>
        </p:spPr>
        <p:txBody>
          <a:bodyPr>
            <a:noAutofit/>
          </a:bodyPr>
          <a:lstStyle/>
          <a:p>
            <a:r>
              <a:rPr lang="sr-Latn-RS" sz="2400" dirty="0" smtClean="0">
                <a:latin typeface="Times New Roman" pitchFamily="18" charset="0"/>
                <a:cs typeface="Times New Roman" pitchFamily="18" charset="0"/>
              </a:rPr>
              <a:t>Herpesvirusi – latentna infekcija.</a:t>
            </a:r>
          </a:p>
          <a:p>
            <a:endParaRPr lang="sr-Latn-R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U </a:t>
            </a:r>
            <a:r>
              <a:rPr lang="en-US" sz="2400" dirty="0" err="1" smtClean="0">
                <a:latin typeface="Times New Roman" pitchFamily="18" charset="0"/>
                <a:cs typeface="Times New Roman" pitchFamily="18" charset="0"/>
              </a:rPr>
              <a:t>ovom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slučaju</a:t>
            </a:r>
            <a:r>
              <a:rPr lang="en-US" sz="2400" dirty="0" smtClean="0">
                <a:latin typeface="Times New Roman" pitchFamily="18" charset="0"/>
                <a:cs typeface="Times New Roman" pitchFamily="18" charset="0"/>
              </a:rPr>
              <a:t> ne </a:t>
            </a:r>
            <a:r>
              <a:rPr lang="en-US" sz="2400" dirty="0" err="1" smtClean="0">
                <a:latin typeface="Times New Roman" pitchFamily="18" charset="0"/>
                <a:cs typeface="Times New Roman" pitchFamily="18" charset="0"/>
              </a:rPr>
              <a:t>dolazi</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replikacije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stimulusa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replikaciju</a:t>
            </a:r>
            <a:r>
              <a:rPr lang="en-US" sz="2400" dirty="0" smtClean="0">
                <a:latin typeface="Times New Roman" pitchFamily="18" charset="0"/>
                <a:cs typeface="Times New Roman" pitchFamily="18" charset="0"/>
              </a:rPr>
              <a:t> od </a:t>
            </a:r>
            <a:r>
              <a:rPr lang="en-US" sz="2400" dirty="0" err="1" smtClean="0">
                <a:latin typeface="Times New Roman" pitchFamily="18" charset="0"/>
                <a:cs typeface="Times New Roman" pitchFamily="18" charset="0"/>
              </a:rPr>
              <a:t>strane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neurona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koji</a:t>
            </a:r>
            <a:r>
              <a:rPr lang="en-US" sz="2400" dirty="0" smtClean="0">
                <a:latin typeface="Times New Roman" pitchFamily="18" charset="0"/>
                <a:cs typeface="Times New Roman" pitchFamily="18" charset="0"/>
              </a:rPr>
              <a:t> se ne dele.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 </a:t>
            </a:r>
            <a:r>
              <a:rPr lang="en-US" sz="2400" dirty="0" err="1" smtClean="0">
                <a:latin typeface="Times New Roman" pitchFamily="18" charset="0"/>
                <a:cs typeface="Times New Roman" pitchFamily="18" charset="0"/>
              </a:rPr>
              <a:t>latentno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inficiranim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ćelijama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nalaze</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višestruke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kopije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virusne</a:t>
            </a:r>
            <a:r>
              <a:rPr lang="en-US" sz="2400" dirty="0" smtClean="0">
                <a:latin typeface="Times New Roman" pitchFamily="18" charset="0"/>
                <a:cs typeface="Times New Roman" pitchFamily="18" charset="0"/>
              </a:rPr>
              <a:t> DNK. </a:t>
            </a:r>
          </a:p>
          <a:p>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Periodično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dolazi</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reaktivacije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stvaranjem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novih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viriona</a:t>
            </a:r>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75266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8229600" cy="4038600"/>
          </a:xfrm>
        </p:spPr>
        <p:txBody>
          <a:bodyPr>
            <a:normAutofit/>
          </a:bodyPr>
          <a:lstStyle/>
          <a:p>
            <a:r>
              <a:rPr lang="en-US" sz="2400" dirty="0" err="1" smtClean="0">
                <a:latin typeface="Times New Roman" pitchFamily="18" charset="0"/>
                <a:cs typeface="Times New Roman" pitchFamily="18" charset="0"/>
              </a:rPr>
              <a:t>Novostvoreni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virioni</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transportuju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senzornim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nervnim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završecima</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mesta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kojima</a:t>
            </a:r>
            <a:r>
              <a:rPr lang="en-US" sz="2400" dirty="0" smtClean="0">
                <a:latin typeface="Times New Roman" pitchFamily="18" charset="0"/>
                <a:cs typeface="Times New Roman" pitchFamily="18" charset="0"/>
              </a:rPr>
              <a:t> je virus </a:t>
            </a:r>
            <a:r>
              <a:rPr lang="en-US" sz="2400" dirty="0" err="1" smtClean="0">
                <a:latin typeface="Times New Roman" pitchFamily="18" charset="0"/>
                <a:cs typeface="Times New Roman" pitchFamily="18" charset="0"/>
              </a:rPr>
              <a:t>izazvao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primarnu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infekciju</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mogu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dovesti</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promena</a:t>
            </a:r>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Stimulusi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reaktivaciju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virusnog</a:t>
            </a:r>
            <a:r>
              <a:rPr lang="en-US" sz="2400" dirty="0" smtClean="0">
                <a:latin typeface="Times New Roman" pitchFamily="18" charset="0"/>
                <a:cs typeface="Times New Roman" pitchFamily="18" charset="0"/>
              </a:rPr>
              <a:t> genome</a:t>
            </a:r>
            <a:r>
              <a:rPr lang="sr-Latn-R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faktori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stresa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što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traume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imunosupresija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hormonski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disbalansi</a:t>
            </a:r>
            <a:r>
              <a:rPr lang="en-US" sz="2400" dirty="0" smtClean="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633611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TotalTime>
  <Words>2865</Words>
  <Application>Microsoft Office PowerPoint</Application>
  <PresentationFormat>On-screen Show (4:3)</PresentationFormat>
  <Paragraphs>277</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cp:revision>
  <dcterms:created xsi:type="dcterms:W3CDTF">2021-02-22T07:41:27Z</dcterms:created>
  <dcterms:modified xsi:type="dcterms:W3CDTF">2021-03-30T11:33:28Z</dcterms:modified>
</cp:coreProperties>
</file>