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4" r:id="rId1"/>
  </p:sldMasterIdLst>
  <p:notesMasterIdLst>
    <p:notesMasterId r:id="rId117"/>
  </p:notesMasterIdLst>
  <p:handoutMasterIdLst>
    <p:handoutMasterId r:id="rId118"/>
  </p:handoutMasterIdLst>
  <p:sldIdLst>
    <p:sldId id="676" r:id="rId2"/>
    <p:sldId id="758" r:id="rId3"/>
    <p:sldId id="759" r:id="rId4"/>
    <p:sldId id="817" r:id="rId5"/>
    <p:sldId id="760" r:id="rId6"/>
    <p:sldId id="761" r:id="rId7"/>
    <p:sldId id="762" r:id="rId8"/>
    <p:sldId id="763" r:id="rId9"/>
    <p:sldId id="772" r:id="rId10"/>
    <p:sldId id="764" r:id="rId11"/>
    <p:sldId id="765" r:id="rId12"/>
    <p:sldId id="766" r:id="rId13"/>
    <p:sldId id="767" r:id="rId14"/>
    <p:sldId id="768" r:id="rId15"/>
    <p:sldId id="769" r:id="rId16"/>
    <p:sldId id="771" r:id="rId17"/>
    <p:sldId id="773" r:id="rId18"/>
    <p:sldId id="774" r:id="rId19"/>
    <p:sldId id="775" r:id="rId20"/>
    <p:sldId id="776" r:id="rId21"/>
    <p:sldId id="783" r:id="rId22"/>
    <p:sldId id="784" r:id="rId23"/>
    <p:sldId id="785" r:id="rId24"/>
    <p:sldId id="786" r:id="rId25"/>
    <p:sldId id="804" r:id="rId26"/>
    <p:sldId id="805" r:id="rId27"/>
    <p:sldId id="806" r:id="rId28"/>
    <p:sldId id="807" r:id="rId29"/>
    <p:sldId id="808" r:id="rId30"/>
    <p:sldId id="809" r:id="rId31"/>
    <p:sldId id="810" r:id="rId32"/>
    <p:sldId id="811" r:id="rId33"/>
    <p:sldId id="812" r:id="rId34"/>
    <p:sldId id="813" r:id="rId35"/>
    <p:sldId id="814" r:id="rId36"/>
    <p:sldId id="781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85" r:id="rId46"/>
    <p:sldId id="686" r:id="rId47"/>
    <p:sldId id="687" r:id="rId48"/>
    <p:sldId id="688" r:id="rId49"/>
    <p:sldId id="689" r:id="rId50"/>
    <p:sldId id="690" r:id="rId51"/>
    <p:sldId id="691" r:id="rId52"/>
    <p:sldId id="692" r:id="rId53"/>
    <p:sldId id="693" r:id="rId54"/>
    <p:sldId id="694" r:id="rId55"/>
    <p:sldId id="695" r:id="rId56"/>
    <p:sldId id="696" r:id="rId57"/>
    <p:sldId id="697" r:id="rId58"/>
    <p:sldId id="818" r:id="rId59"/>
    <p:sldId id="698" r:id="rId60"/>
    <p:sldId id="699" r:id="rId61"/>
    <p:sldId id="700" r:id="rId62"/>
    <p:sldId id="701" r:id="rId63"/>
    <p:sldId id="702" r:id="rId64"/>
    <p:sldId id="703" r:id="rId65"/>
    <p:sldId id="704" r:id="rId66"/>
    <p:sldId id="705" r:id="rId67"/>
    <p:sldId id="706" r:id="rId68"/>
    <p:sldId id="707" r:id="rId69"/>
    <p:sldId id="708" r:id="rId70"/>
    <p:sldId id="709" r:id="rId71"/>
    <p:sldId id="710" r:id="rId72"/>
    <p:sldId id="711" r:id="rId73"/>
    <p:sldId id="712" r:id="rId74"/>
    <p:sldId id="713" r:id="rId75"/>
    <p:sldId id="714" r:id="rId76"/>
    <p:sldId id="715" r:id="rId77"/>
    <p:sldId id="716" r:id="rId78"/>
    <p:sldId id="717" r:id="rId79"/>
    <p:sldId id="718" r:id="rId80"/>
    <p:sldId id="719" r:id="rId81"/>
    <p:sldId id="720" r:id="rId82"/>
    <p:sldId id="721" r:id="rId83"/>
    <p:sldId id="722" r:id="rId84"/>
    <p:sldId id="723" r:id="rId85"/>
    <p:sldId id="724" r:id="rId86"/>
    <p:sldId id="725" r:id="rId87"/>
    <p:sldId id="726" r:id="rId88"/>
    <p:sldId id="727" r:id="rId89"/>
    <p:sldId id="728" r:id="rId90"/>
    <p:sldId id="729" r:id="rId91"/>
    <p:sldId id="730" r:id="rId92"/>
    <p:sldId id="731" r:id="rId93"/>
    <p:sldId id="732" r:id="rId94"/>
    <p:sldId id="733" r:id="rId95"/>
    <p:sldId id="734" r:id="rId96"/>
    <p:sldId id="735" r:id="rId97"/>
    <p:sldId id="736" r:id="rId98"/>
    <p:sldId id="737" r:id="rId99"/>
    <p:sldId id="738" r:id="rId100"/>
    <p:sldId id="739" r:id="rId101"/>
    <p:sldId id="740" r:id="rId102"/>
    <p:sldId id="741" r:id="rId103"/>
    <p:sldId id="816" r:id="rId104"/>
    <p:sldId id="742" r:id="rId105"/>
    <p:sldId id="743" r:id="rId106"/>
    <p:sldId id="744" r:id="rId107"/>
    <p:sldId id="745" r:id="rId108"/>
    <p:sldId id="746" r:id="rId109"/>
    <p:sldId id="747" r:id="rId110"/>
    <p:sldId id="748" r:id="rId111"/>
    <p:sldId id="749" r:id="rId112"/>
    <p:sldId id="750" r:id="rId113"/>
    <p:sldId id="751" r:id="rId114"/>
    <p:sldId id="752" r:id="rId115"/>
    <p:sldId id="753" r:id="rId1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  <a:srgbClr val="FFCCCC"/>
    <a:srgbClr val="FFFF99"/>
    <a:srgbClr val="FFFFFF"/>
    <a:srgbClr val="FFCCFF"/>
    <a:srgbClr val="FF5050"/>
    <a:srgbClr val="FF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9" autoAdjust="0"/>
    <p:restoredTop sz="95013" autoAdjust="0"/>
  </p:normalViewPr>
  <p:slideViewPr>
    <p:cSldViewPr>
      <p:cViewPr>
        <p:scale>
          <a:sx n="52" d="100"/>
          <a:sy n="52" d="100"/>
        </p:scale>
        <p:origin x="-170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3.xml"/><Relationship Id="rId2" Type="http://schemas.openxmlformats.org/officeDocument/2006/relationships/slide" Target="slides/slide12.xml"/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B231E6B-2575-4C51-8250-F17FDD679DA5}" type="datetimeFigureOut">
              <a:rPr lang="en-US"/>
              <a:pPr>
                <a:defRPr/>
              </a:pPr>
              <a:t>08-Apr-19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3454218-12F6-4E19-94E8-7CDA6546B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58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7507A4A-0C5B-441B-9EC4-9212AF965E08}" type="datetimeFigureOut">
              <a:rPr lang="en-US"/>
              <a:pPr>
                <a:defRPr/>
              </a:pPr>
              <a:t>08-Apr-19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D889516-6921-4076-B978-3B8A35B026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1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D0177E-18E8-4C02-B66B-B1D89D6759CB}" type="slidenum">
              <a:rPr lang="en-GB" smtClean="0">
                <a:cs typeface="Arial" pitchFamily="34" charset="0"/>
              </a:rPr>
              <a:pPr/>
              <a:t>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6D3EB1-BD68-4E23-802E-C4B0BFA1A676}" type="slidenum">
              <a:rPr lang="en-GB" smtClean="0">
                <a:cs typeface="Arial" pitchFamily="34" charset="0"/>
              </a:rPr>
              <a:pPr/>
              <a:t>11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CFC72A-9FB9-4AA9-9BDD-2E1AFBE277EE}" type="slidenum">
              <a:rPr lang="en-US" smtClean="0">
                <a:cs typeface="Arial" pitchFamily="34" charset="0"/>
              </a:rPr>
              <a:pPr/>
              <a:t>102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0711A-17B0-4DAD-8FC7-59FCCE363C50}" type="slidenum">
              <a:rPr lang="en-GB" smtClean="0">
                <a:cs typeface="Arial" pitchFamily="34" charset="0"/>
              </a:rPr>
              <a:pPr/>
              <a:t>103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3E2BEE-E5ED-4B1C-9170-5FDFD71F743D}" type="slidenum">
              <a:rPr lang="en-US" smtClean="0">
                <a:cs typeface="Arial" pitchFamily="34" charset="0"/>
              </a:rPr>
              <a:pPr/>
              <a:t>104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789DB-7615-4087-8D27-EF55B2C4C84B}" type="slidenum">
              <a:rPr lang="en-US" smtClean="0">
                <a:cs typeface="Arial" pitchFamily="34" charset="0"/>
              </a:rPr>
              <a:pPr/>
              <a:t>105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460FA2-DAD2-4226-AA86-9D7B7873B5C6}" type="slidenum">
              <a:rPr lang="en-US" smtClean="0">
                <a:cs typeface="Arial" pitchFamily="34" charset="0"/>
              </a:rPr>
              <a:pPr/>
              <a:t>106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1D296D-3C99-41E1-954D-AED272A8F9EC}" type="slidenum">
              <a:rPr lang="en-US" smtClean="0">
                <a:cs typeface="Arial" pitchFamily="34" charset="0"/>
              </a:rPr>
              <a:pPr/>
              <a:t>107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FBB8BD-397A-473A-81AA-15CC5F4C613F}" type="slidenum">
              <a:rPr lang="en-US" smtClean="0">
                <a:cs typeface="Arial" pitchFamily="34" charset="0"/>
              </a:rPr>
              <a:pPr/>
              <a:t>108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9EEF5E-258B-447F-9EDA-9E16BD59B3C1}" type="slidenum">
              <a:rPr lang="en-US" smtClean="0">
                <a:cs typeface="Arial" pitchFamily="34" charset="0"/>
              </a:rPr>
              <a:pPr/>
              <a:t>109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20F1F9-1A39-43B5-A712-C2725E23CEA9}" type="slidenum">
              <a:rPr lang="en-US" smtClean="0">
                <a:cs typeface="Arial" pitchFamily="34" charset="0"/>
              </a:rPr>
              <a:pPr/>
              <a:t>110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EDFE7A-C4B4-4CFE-B66E-35626A3A8210}" type="slidenum">
              <a:rPr lang="en-US" smtClean="0">
                <a:cs typeface="Arial" pitchFamily="34" charset="0"/>
              </a:rPr>
              <a:pPr/>
              <a:t>111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AC7CD-2FDE-4067-AC98-4F0D221A6BAF}" type="slidenum">
              <a:rPr lang="en-GB" smtClean="0">
                <a:cs typeface="Arial" pitchFamily="34" charset="0"/>
              </a:rPr>
              <a:pPr/>
              <a:t>12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1FC01F-D205-4753-9638-D89C9B05C10B}" type="slidenum">
              <a:rPr lang="en-US" smtClean="0">
                <a:cs typeface="Arial" pitchFamily="34" charset="0"/>
              </a:rPr>
              <a:pPr/>
              <a:t>112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6EACE3-3084-4519-AB83-7E08D041ECEE}" type="slidenum">
              <a:rPr lang="en-US" smtClean="0">
                <a:cs typeface="Arial" pitchFamily="34" charset="0"/>
              </a:rPr>
              <a:pPr/>
              <a:t>113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4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52B40-7834-4CD0-904C-8D0A56BC5DCB}" type="slidenum">
              <a:rPr lang="en-US" smtClean="0">
                <a:cs typeface="Arial" pitchFamily="34" charset="0"/>
              </a:rPr>
              <a:pPr/>
              <a:t>114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FF06F0-6A89-44F3-8D92-F9D5B957EE9F}" type="slidenum">
              <a:rPr lang="en-US" smtClean="0">
                <a:cs typeface="Arial" pitchFamily="34" charset="0"/>
              </a:rPr>
              <a:pPr/>
              <a:t>115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4DAF5C-C068-46A9-A286-E318DFE660E1}" type="slidenum">
              <a:rPr lang="en-GB" smtClean="0">
                <a:cs typeface="Arial" pitchFamily="34" charset="0"/>
              </a:rPr>
              <a:pPr/>
              <a:t>13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9F268-A101-440B-817D-AE40272AB84E}" type="slidenum">
              <a:rPr lang="en-GB" smtClean="0">
                <a:cs typeface="Arial" pitchFamily="34" charset="0"/>
              </a:rPr>
              <a:pPr/>
              <a:t>14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E09C7B-21E8-4529-A45D-A15F1BC24BBA}" type="slidenum">
              <a:rPr lang="en-GB" smtClean="0">
                <a:cs typeface="Arial" pitchFamily="34" charset="0"/>
              </a:rPr>
              <a:pPr/>
              <a:t>15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30A6A2-C921-47A9-92FF-C8ACD3877FBF}" type="slidenum">
              <a:rPr lang="en-GB" smtClean="0">
                <a:cs typeface="Arial" pitchFamily="34" charset="0"/>
              </a:rPr>
              <a:pPr/>
              <a:t>16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DE3943-5A6F-459A-93E5-26788C9416F5}" type="slidenum">
              <a:rPr lang="en-GB" smtClean="0">
                <a:cs typeface="Arial" pitchFamily="34" charset="0"/>
              </a:rPr>
              <a:pPr/>
              <a:t>17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C05ECD-19E9-4734-AC11-3E776D5847C2}" type="slidenum">
              <a:rPr lang="en-GB" smtClean="0">
                <a:cs typeface="Arial" pitchFamily="34" charset="0"/>
              </a:rPr>
              <a:pPr/>
              <a:t>18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0A0465-EC65-412F-8D75-F3F100B474C1}" type="slidenum">
              <a:rPr lang="en-GB" smtClean="0">
                <a:cs typeface="Arial" pitchFamily="34" charset="0"/>
              </a:rPr>
              <a:pPr/>
              <a:t>19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1226C-5464-4820-A65E-88892A654F14}" type="slidenum">
              <a:rPr lang="en-GB" smtClean="0">
                <a:cs typeface="Arial" pitchFamily="34" charset="0"/>
              </a:rPr>
              <a:pPr/>
              <a:t>20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A5903F-EB85-43FF-9E11-788132DB426C}" type="slidenum">
              <a:rPr lang="en-GB" smtClean="0">
                <a:cs typeface="Arial" pitchFamily="34" charset="0"/>
              </a:rPr>
              <a:pPr/>
              <a:t>2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566238-52F8-49E2-9D74-09B0C65848AE}" type="slidenum">
              <a:rPr lang="en-GB" smtClean="0">
                <a:cs typeface="Arial" pitchFamily="34" charset="0"/>
              </a:rPr>
              <a:pPr/>
              <a:t>21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352BE-A385-454E-B940-217747E63605}" type="slidenum">
              <a:rPr lang="en-GB" smtClean="0">
                <a:cs typeface="Arial" pitchFamily="34" charset="0"/>
              </a:rPr>
              <a:pPr/>
              <a:t>22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DC18DB-F759-4EBF-86EE-B552C4A44D14}" type="slidenum">
              <a:rPr lang="en-GB" smtClean="0">
                <a:cs typeface="Arial" pitchFamily="34" charset="0"/>
              </a:rPr>
              <a:pPr/>
              <a:t>23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4D8FF-1F5F-4D61-B3D1-04AE3F76B957}" type="slidenum">
              <a:rPr lang="en-GB" smtClean="0">
                <a:cs typeface="Arial" pitchFamily="34" charset="0"/>
              </a:rPr>
              <a:pPr/>
              <a:t>24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8AF613-807E-43C4-A3D4-C58805032D89}" type="slidenum">
              <a:rPr lang="en-GB" smtClean="0">
                <a:cs typeface="Arial" pitchFamily="34" charset="0"/>
              </a:rPr>
              <a:pPr/>
              <a:t>25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B0D0C9-53C0-45FD-94A2-62FBBBBA399D}" type="slidenum">
              <a:rPr lang="en-GB" smtClean="0">
                <a:cs typeface="Arial" pitchFamily="34" charset="0"/>
              </a:rPr>
              <a:pPr/>
              <a:t>26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EEB766-D2B9-4B18-AB30-3EA29CB23D1E}" type="slidenum">
              <a:rPr lang="en-GB" smtClean="0">
                <a:cs typeface="Arial" pitchFamily="34" charset="0"/>
              </a:rPr>
              <a:pPr/>
              <a:t>27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DEB40D-01CA-4726-93F2-D3DF441EC781}" type="slidenum">
              <a:rPr lang="en-GB" smtClean="0">
                <a:cs typeface="Arial" pitchFamily="34" charset="0"/>
              </a:rPr>
              <a:pPr/>
              <a:t>28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BB118A-B222-4441-9F17-928B7DED6467}" type="slidenum">
              <a:rPr lang="en-GB" smtClean="0">
                <a:cs typeface="Arial" pitchFamily="34" charset="0"/>
              </a:rPr>
              <a:pPr/>
              <a:t>29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06CAD-1D57-434E-8B48-9704E5D12D37}" type="slidenum">
              <a:rPr lang="en-GB" smtClean="0">
                <a:cs typeface="Arial" pitchFamily="34" charset="0"/>
              </a:rPr>
              <a:pPr/>
              <a:t>30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2C3149-9EC3-4D51-AE7C-5B4DF22D6B3A}" type="slidenum">
              <a:rPr lang="en-GB" smtClean="0">
                <a:cs typeface="Arial" pitchFamily="34" charset="0"/>
              </a:rPr>
              <a:pPr/>
              <a:t>3</a:t>
            </a:fld>
            <a:endParaRPr lang="en-GB" smtClean="0">
              <a:cs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C2448E-DE22-4AA0-87C1-177BF9864D4B}" type="slidenum">
              <a:rPr lang="en-GB" smtClean="0">
                <a:cs typeface="Arial" pitchFamily="34" charset="0"/>
              </a:rPr>
              <a:pPr/>
              <a:t>31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F8292C-4586-446A-A7D9-9865290FB035}" type="slidenum">
              <a:rPr lang="en-GB" smtClean="0">
                <a:cs typeface="Arial" pitchFamily="34" charset="0"/>
              </a:rPr>
              <a:pPr/>
              <a:t>32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F64B55-FAF3-4B78-8381-D690E914C97A}" type="slidenum">
              <a:rPr lang="en-GB" smtClean="0">
                <a:cs typeface="Arial" pitchFamily="34" charset="0"/>
              </a:rPr>
              <a:pPr/>
              <a:t>33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6C886A-DC47-42B0-A5CF-09106F6E15DC}" type="slidenum">
              <a:rPr lang="en-GB" smtClean="0">
                <a:cs typeface="Arial" pitchFamily="34" charset="0"/>
              </a:rPr>
              <a:pPr/>
              <a:t>34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7D33B-DD63-48D1-AF4B-0AFA0CB6BFDD}" type="slidenum">
              <a:rPr lang="en-GB" smtClean="0">
                <a:cs typeface="Arial" pitchFamily="34" charset="0"/>
              </a:rPr>
              <a:pPr/>
              <a:t>35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D5A7C0-3C8B-4B07-9339-EC6A5CCD2021}" type="slidenum">
              <a:rPr lang="en-GB" smtClean="0">
                <a:cs typeface="Arial" pitchFamily="34" charset="0"/>
              </a:rPr>
              <a:pPr/>
              <a:t>36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59B95C-C66A-4E45-9F7E-46F1E1A8CC1B}" type="slidenum">
              <a:rPr lang="en-GB" smtClean="0">
                <a:cs typeface="Arial" pitchFamily="34" charset="0"/>
              </a:rPr>
              <a:pPr/>
              <a:t>37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FEB7A-EB72-4020-8670-482971431747}" type="slidenum">
              <a:rPr lang="en-GB" smtClean="0">
                <a:cs typeface="Arial" pitchFamily="34" charset="0"/>
              </a:rPr>
              <a:pPr/>
              <a:t>38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8DEC49-FAC4-4F33-98E8-5C383A32E1F2}" type="slidenum">
              <a:rPr lang="en-GB" smtClean="0">
                <a:cs typeface="Arial" pitchFamily="34" charset="0"/>
              </a:rPr>
              <a:pPr/>
              <a:t>39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EDE92-A373-43AD-A502-198A37297C0E}" type="slidenum">
              <a:rPr lang="en-GB" smtClean="0">
                <a:cs typeface="Arial" pitchFamily="34" charset="0"/>
              </a:rPr>
              <a:pPr/>
              <a:t>40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5DDAE-DA5E-4F6C-9A7D-3A97EA924AA5}" type="slidenum">
              <a:rPr lang="en-GB" smtClean="0">
                <a:cs typeface="Arial" pitchFamily="34" charset="0"/>
              </a:rPr>
              <a:pPr/>
              <a:t>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A821E2-F06C-40BD-ABCF-AF721252F6C4}" type="slidenum">
              <a:rPr lang="en-GB" smtClean="0">
                <a:cs typeface="Arial" pitchFamily="34" charset="0"/>
              </a:rPr>
              <a:pPr/>
              <a:t>41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27D845-ECE6-4317-B666-8D4208958FA9}" type="slidenum">
              <a:rPr lang="en-GB" smtClean="0">
                <a:cs typeface="Arial" pitchFamily="34" charset="0"/>
              </a:rPr>
              <a:pPr/>
              <a:t>42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472F2-E494-430C-BD30-6F3E6C592D48}" type="slidenum">
              <a:rPr lang="en-GB" smtClean="0">
                <a:cs typeface="Arial" pitchFamily="34" charset="0"/>
              </a:rPr>
              <a:pPr/>
              <a:t>43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617A4-560E-4C91-BB55-7670C8751640}" type="slidenum">
              <a:rPr lang="en-GB" smtClean="0">
                <a:cs typeface="Arial" pitchFamily="34" charset="0"/>
              </a:rPr>
              <a:pPr/>
              <a:t>44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BAEE47-69E8-4205-BE11-CA89CAA169FE}" type="slidenum">
              <a:rPr lang="en-GB" smtClean="0">
                <a:cs typeface="Arial" pitchFamily="34" charset="0"/>
              </a:rPr>
              <a:pPr/>
              <a:t>45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6CDA15-43D8-4876-B833-4B09CA352CF3}" type="slidenum">
              <a:rPr lang="en-GB" smtClean="0">
                <a:cs typeface="Arial" pitchFamily="34" charset="0"/>
              </a:rPr>
              <a:pPr/>
              <a:t>46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C9FB20-F27B-4444-B49B-AAED7CDA90C1}" type="slidenum">
              <a:rPr lang="en-GB" smtClean="0">
                <a:cs typeface="Arial" pitchFamily="34" charset="0"/>
              </a:rPr>
              <a:pPr/>
              <a:t>47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A2F1E1-368C-41FB-939A-75517143498B}" type="slidenum">
              <a:rPr lang="en-GB" smtClean="0">
                <a:cs typeface="Arial" pitchFamily="34" charset="0"/>
              </a:rPr>
              <a:pPr/>
              <a:t>48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EF0B63-6008-4489-ACD2-B72ED183B16C}" type="slidenum">
              <a:rPr lang="en-GB" smtClean="0">
                <a:cs typeface="Arial" pitchFamily="34" charset="0"/>
              </a:rPr>
              <a:pPr/>
              <a:t>49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6553DB-F46F-4839-98DF-7B116DED24CB}" type="slidenum">
              <a:rPr lang="en-GB" smtClean="0">
                <a:cs typeface="Arial" pitchFamily="34" charset="0"/>
              </a:rPr>
              <a:pPr/>
              <a:t>50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9681E0-3F75-4A19-AEE5-3120B0BB100D}" type="slidenum">
              <a:rPr lang="en-GB" smtClean="0">
                <a:cs typeface="Arial" pitchFamily="34" charset="0"/>
              </a:rPr>
              <a:pPr/>
              <a:t>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9C822F-3FE3-4347-89DB-53841B5E6350}" type="slidenum">
              <a:rPr lang="en-GB" smtClean="0">
                <a:cs typeface="Arial" pitchFamily="34" charset="0"/>
              </a:rPr>
              <a:pPr/>
              <a:t>51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2876AE-4D15-4D7D-ACA0-7C91C8DC24E2}" type="slidenum">
              <a:rPr lang="en-GB" smtClean="0">
                <a:cs typeface="Arial" pitchFamily="34" charset="0"/>
              </a:rPr>
              <a:pPr/>
              <a:t>52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9DB1B4-E4F4-4ADA-B669-C3CF8E804283}" type="slidenum">
              <a:rPr lang="en-GB" smtClean="0">
                <a:cs typeface="Arial" pitchFamily="34" charset="0"/>
              </a:rPr>
              <a:pPr/>
              <a:t>53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05A9DD-C112-4BA6-A633-7FD7B76C7C52}" type="slidenum">
              <a:rPr lang="en-GB" smtClean="0">
                <a:cs typeface="Arial" pitchFamily="34" charset="0"/>
              </a:rPr>
              <a:pPr/>
              <a:t>54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DA7C06-596A-42E1-91FC-4207F954D179}" type="slidenum">
              <a:rPr lang="en-GB" smtClean="0">
                <a:cs typeface="Arial" pitchFamily="34" charset="0"/>
              </a:rPr>
              <a:pPr/>
              <a:t>55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792074-6E24-4874-AF7D-25706E14E5F7}" type="slidenum">
              <a:rPr lang="en-GB" smtClean="0">
                <a:cs typeface="Arial" pitchFamily="34" charset="0"/>
              </a:rPr>
              <a:pPr/>
              <a:t>56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EEE12-562A-4DCC-92A5-47586E0CEC98}" type="slidenum">
              <a:rPr lang="en-GB" smtClean="0">
                <a:cs typeface="Arial" pitchFamily="34" charset="0"/>
              </a:rPr>
              <a:pPr/>
              <a:t>57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B6881-1CD5-4832-AA17-9375D20DB685}" type="slidenum">
              <a:rPr lang="en-GB" smtClean="0">
                <a:cs typeface="Arial" pitchFamily="34" charset="0"/>
              </a:rPr>
              <a:pPr/>
              <a:t>59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C5E715-2553-4D87-B532-33F0FF2FBB3E}" type="slidenum">
              <a:rPr lang="en-GB" smtClean="0">
                <a:cs typeface="Arial" pitchFamily="34" charset="0"/>
              </a:rPr>
              <a:pPr/>
              <a:t>60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E5D5EB-ECEB-4219-B779-159CBAF440AB}" type="slidenum">
              <a:rPr lang="en-GB" smtClean="0">
                <a:cs typeface="Arial" pitchFamily="34" charset="0"/>
              </a:rPr>
              <a:pPr/>
              <a:t>61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CDF669-2F1E-4AC2-97A2-1A90D717B8EA}" type="slidenum">
              <a:rPr lang="en-GB" smtClean="0">
                <a:cs typeface="Arial" pitchFamily="34" charset="0"/>
              </a:rPr>
              <a:pPr/>
              <a:t>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595D9E-2202-438D-B4A7-0A5835A09E0D}" type="slidenum">
              <a:rPr lang="en-GB" smtClean="0">
                <a:cs typeface="Arial" pitchFamily="34" charset="0"/>
              </a:rPr>
              <a:pPr/>
              <a:t>62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0CC97-6D6B-41F6-954A-E756A1977C8B}" type="slidenum">
              <a:rPr lang="en-GB" smtClean="0">
                <a:cs typeface="Arial" pitchFamily="34" charset="0"/>
              </a:rPr>
              <a:pPr/>
              <a:t>63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6DDCB5-71B7-4868-9027-A226ECD0E23D}" type="slidenum">
              <a:rPr lang="en-GB" smtClean="0">
                <a:cs typeface="Arial" pitchFamily="34" charset="0"/>
              </a:rPr>
              <a:pPr/>
              <a:t>64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C5F6BD-53C0-46D7-9955-E78DF9751613}" type="slidenum">
              <a:rPr lang="en-GB" smtClean="0">
                <a:cs typeface="Arial" pitchFamily="34" charset="0"/>
              </a:rPr>
              <a:pPr/>
              <a:t>65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4F379-0DFB-400F-A037-37293554C9AD}" type="slidenum">
              <a:rPr lang="en-GB" smtClean="0">
                <a:cs typeface="Arial" pitchFamily="34" charset="0"/>
              </a:rPr>
              <a:pPr/>
              <a:t>66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003D2-1037-4DBF-8F77-49EF0C0AC740}" type="slidenum">
              <a:rPr lang="en-GB" smtClean="0">
                <a:cs typeface="Arial" pitchFamily="34" charset="0"/>
              </a:rPr>
              <a:pPr/>
              <a:t>67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CA84D9-AB93-48A6-A342-85AF41433171}" type="slidenum">
              <a:rPr lang="en-GB" smtClean="0">
                <a:cs typeface="Arial" pitchFamily="34" charset="0"/>
              </a:rPr>
              <a:pPr/>
              <a:t>68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EF2A36-94B9-4303-AC48-EF709B75B4D6}" type="slidenum">
              <a:rPr lang="en-GB" smtClean="0">
                <a:cs typeface="Arial" pitchFamily="34" charset="0"/>
              </a:rPr>
              <a:pPr/>
              <a:t>69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1250B-E01D-432B-A2ED-5A0C674BEF17}" type="slidenum">
              <a:rPr lang="en-GB" smtClean="0">
                <a:cs typeface="Arial" pitchFamily="34" charset="0"/>
              </a:rPr>
              <a:pPr/>
              <a:t>70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F4D21B-C8AB-4057-9530-10FAC5A40AC2}" type="slidenum">
              <a:rPr lang="en-US" smtClean="0">
                <a:cs typeface="Arial" pitchFamily="34" charset="0"/>
              </a:rPr>
              <a:pPr/>
              <a:t>71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112BFD-3E63-4ED0-9D4C-07B0E9916E66}" type="slidenum">
              <a:rPr lang="en-GB" smtClean="0">
                <a:cs typeface="Arial" pitchFamily="34" charset="0"/>
              </a:rPr>
              <a:pPr/>
              <a:t>8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0C9B01-4373-4649-A51C-D0F441945653}" type="slidenum">
              <a:rPr lang="en-US" smtClean="0">
                <a:cs typeface="Arial" pitchFamily="34" charset="0"/>
              </a:rPr>
              <a:pPr/>
              <a:t>72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38C87-B827-499C-990F-EB5DB97CC4A7}" type="slidenum">
              <a:rPr lang="en-US" smtClean="0">
                <a:cs typeface="Arial" pitchFamily="34" charset="0"/>
              </a:rPr>
              <a:pPr/>
              <a:t>73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8BEF3-AFA7-403F-9D5E-408B062957CB}" type="slidenum">
              <a:rPr lang="en-US" smtClean="0">
                <a:cs typeface="Arial" pitchFamily="34" charset="0"/>
              </a:rPr>
              <a:pPr/>
              <a:t>74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8CC0AD-AAA2-4BAE-84DF-420E3AD28B2D}" type="slidenum">
              <a:rPr lang="en-US" smtClean="0">
                <a:cs typeface="Arial" pitchFamily="34" charset="0"/>
              </a:rPr>
              <a:pPr/>
              <a:t>75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3BFBF5-7AE6-4308-8073-79944004715D}" type="slidenum">
              <a:rPr lang="en-US" smtClean="0">
                <a:cs typeface="Arial" pitchFamily="34" charset="0"/>
              </a:rPr>
              <a:pPr/>
              <a:t>76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6B86F1-D5C1-45CC-B683-D9FC1748DF0D}" type="slidenum">
              <a:rPr lang="en-US" smtClean="0">
                <a:cs typeface="Arial" pitchFamily="34" charset="0"/>
              </a:rPr>
              <a:pPr/>
              <a:t>77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DBBF94-C384-4677-8D16-ED81B34223C4}" type="slidenum">
              <a:rPr lang="en-US" smtClean="0">
                <a:cs typeface="Arial" pitchFamily="34" charset="0"/>
              </a:rPr>
              <a:pPr/>
              <a:t>78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EB3FC4-B448-4304-BC07-15118BA8D583}" type="slidenum">
              <a:rPr lang="en-US" smtClean="0">
                <a:cs typeface="Arial" pitchFamily="34" charset="0"/>
              </a:rPr>
              <a:pPr/>
              <a:t>79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AB4774-5625-43FA-800E-0FE9153C4EAB}" type="slidenum">
              <a:rPr lang="en-US" smtClean="0">
                <a:cs typeface="Arial" pitchFamily="34" charset="0"/>
              </a:rPr>
              <a:pPr/>
              <a:t>80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D9726D-32F9-4F25-97EA-DAAC2744E2EC}" type="slidenum">
              <a:rPr lang="en-US" smtClean="0">
                <a:cs typeface="Arial" pitchFamily="34" charset="0"/>
              </a:rPr>
              <a:pPr/>
              <a:t>81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B2533-BC09-4178-A92B-96A2C3FD1670}" type="slidenum">
              <a:rPr lang="en-GB" smtClean="0">
                <a:cs typeface="Arial" pitchFamily="34" charset="0"/>
              </a:rPr>
              <a:pPr/>
              <a:t>9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AF3F53-983B-4411-869B-BA68A6CBE1EC}" type="slidenum">
              <a:rPr lang="en-US" smtClean="0">
                <a:cs typeface="Arial" pitchFamily="34" charset="0"/>
              </a:rPr>
              <a:pPr/>
              <a:t>82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6BA59D-104F-4CF1-8F75-A758B35169F0}" type="slidenum">
              <a:rPr lang="en-US" smtClean="0">
                <a:cs typeface="Arial" pitchFamily="34" charset="0"/>
              </a:rPr>
              <a:pPr/>
              <a:t>83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F95DF5-5419-4B3D-9A61-F4DCB37AEBB1}" type="slidenum">
              <a:rPr lang="en-US" smtClean="0">
                <a:cs typeface="Arial" pitchFamily="34" charset="0"/>
              </a:rPr>
              <a:pPr/>
              <a:t>84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D7B65-DED4-437E-9168-14C00A9DD0A7}" type="slidenum">
              <a:rPr lang="en-US" smtClean="0">
                <a:cs typeface="Arial" pitchFamily="34" charset="0"/>
              </a:rPr>
              <a:pPr/>
              <a:t>85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F3DD8D-8930-41F6-A19E-7079F932C51D}" type="slidenum">
              <a:rPr lang="en-US" smtClean="0">
                <a:cs typeface="Arial" pitchFamily="34" charset="0"/>
              </a:rPr>
              <a:pPr/>
              <a:t>86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997FA8-F3C4-483E-915E-CF7073F83CE7}" type="slidenum">
              <a:rPr lang="en-US" smtClean="0">
                <a:cs typeface="Arial" pitchFamily="34" charset="0"/>
              </a:rPr>
              <a:pPr/>
              <a:t>87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19FEE7-2821-4C1B-A6F1-8B074AC579C0}" type="slidenum">
              <a:rPr lang="en-US" smtClean="0">
                <a:cs typeface="Arial" pitchFamily="34" charset="0"/>
              </a:rPr>
              <a:pPr/>
              <a:t>88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730FEA-95A8-4660-8777-1926482C3704}" type="slidenum">
              <a:rPr lang="en-US" smtClean="0">
                <a:cs typeface="Arial" pitchFamily="34" charset="0"/>
              </a:rPr>
              <a:pPr/>
              <a:t>89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5B7845-2A6D-4B7F-805E-E3567BF739E1}" type="slidenum">
              <a:rPr lang="en-US" smtClean="0">
                <a:cs typeface="Arial" pitchFamily="34" charset="0"/>
              </a:rPr>
              <a:pPr/>
              <a:t>90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C81E68-019E-4A9A-8DEB-BED055B0F498}" type="slidenum">
              <a:rPr lang="en-US" smtClean="0">
                <a:cs typeface="Arial" pitchFamily="34" charset="0"/>
              </a:rPr>
              <a:pPr/>
              <a:t>91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A1AD00-2FCE-4922-B0C7-CDBBC8DBA241}" type="slidenum">
              <a:rPr lang="en-GB" smtClean="0">
                <a:cs typeface="Arial" pitchFamily="34" charset="0"/>
              </a:rPr>
              <a:pPr/>
              <a:t>10</a:t>
            </a:fld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259F76-8078-46F7-920F-3295C3234296}" type="slidenum">
              <a:rPr lang="en-US" smtClean="0">
                <a:cs typeface="Arial" pitchFamily="34" charset="0"/>
              </a:rPr>
              <a:pPr/>
              <a:t>92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BDFCA-C520-43BE-B79A-909AE8CAFA80}" type="slidenum">
              <a:rPr lang="en-US" smtClean="0">
                <a:cs typeface="Arial" pitchFamily="34" charset="0"/>
              </a:rPr>
              <a:pPr/>
              <a:t>93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4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200242-9A74-4E70-B02D-64284B87FB52}" type="slidenum">
              <a:rPr lang="en-US" smtClean="0">
                <a:cs typeface="Arial" pitchFamily="34" charset="0"/>
              </a:rPr>
              <a:pPr/>
              <a:t>94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7EDBF8-CA42-4FEE-8A76-868FFD168F7F}" type="slidenum">
              <a:rPr lang="en-US" smtClean="0">
                <a:cs typeface="Arial" pitchFamily="34" charset="0"/>
              </a:rPr>
              <a:pPr/>
              <a:t>95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6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E1E492-7BCA-4425-91C0-9226ADBD9EE4}" type="slidenum">
              <a:rPr lang="en-US" smtClean="0">
                <a:cs typeface="Arial" pitchFamily="34" charset="0"/>
              </a:rPr>
              <a:pPr/>
              <a:t>96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7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2CE052-2661-4E19-B6E9-0B4C3471256D}" type="slidenum">
              <a:rPr lang="en-US" smtClean="0">
                <a:cs typeface="Arial" pitchFamily="34" charset="0"/>
              </a:rPr>
              <a:pPr/>
              <a:t>97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8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5A20F2-1BD8-456F-9D15-FADC450CF320}" type="slidenum">
              <a:rPr lang="en-US" smtClean="0">
                <a:cs typeface="Arial" pitchFamily="34" charset="0"/>
              </a:rPr>
              <a:pPr/>
              <a:t>98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4130C-52B4-43EC-9D68-B4946C3986EB}" type="slidenum">
              <a:rPr lang="en-US" smtClean="0">
                <a:cs typeface="Arial" pitchFamily="34" charset="0"/>
              </a:rPr>
              <a:pPr/>
              <a:t>99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514D44-4183-4447-8EEC-53BA8ED52791}" type="slidenum">
              <a:rPr lang="en-US" smtClean="0">
                <a:cs typeface="Arial" pitchFamily="34" charset="0"/>
              </a:rPr>
              <a:pPr/>
              <a:t>100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DF6B9F-D19D-47CD-BA14-6DFD559D1450}" type="slidenum">
              <a:rPr lang="en-US" smtClean="0">
                <a:cs typeface="Arial" pitchFamily="34" charset="0"/>
              </a:rPr>
              <a:pPr/>
              <a:t>101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935B-BE67-4955-98A5-1788B73CF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7589-5AA3-4E0D-8F5C-2E18F1A87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5A91-85EA-4E21-B3AA-CD61ED507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303B-AF54-4B95-B31F-5DD9A2B54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E8ECF-DD43-43D0-87EB-95731AFE7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BAC55-BAD7-4EB2-A57E-BD5A3DD53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DAE3F-0E7F-49A4-A5FD-8929C7BAD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0C793-1432-4C3B-87D8-27B80E7AA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22405-21CD-4CB7-88FE-2330291A9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BAE6-D3B7-4777-8DCB-7ADCB0A245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8069-1ED4-496F-B314-0072CD607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A29EA-6A53-4B1C-98B0-78EC72A286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F721-3E58-4712-9F72-8926A643AE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891A-1CB6-4BF6-BD20-87816EB81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45F2-6B80-4A0F-B35D-2E246FAF82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907E5-B6BF-4881-A6C3-C35E3F86D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9CE4-3655-419D-BF7F-3F51F1AF05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4B653-7911-418B-8579-B3C4435CB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cs typeface="Arial" charset="0"/>
              </a:defRPr>
            </a:lvl1pPr>
          </a:lstStyle>
          <a:p>
            <a:pPr>
              <a:defRPr/>
            </a:pPr>
            <a:fld id="{98E7EE1A-A7FF-4B6B-BE3F-6CDDFFEBBA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1" r:id="rId1"/>
    <p:sldLayoutId id="2147484823" r:id="rId2"/>
    <p:sldLayoutId id="2147484832" r:id="rId3"/>
    <p:sldLayoutId id="2147484824" r:id="rId4"/>
    <p:sldLayoutId id="2147484833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4" r:id="rId12"/>
    <p:sldLayoutId id="2147484835" r:id="rId13"/>
    <p:sldLayoutId id="2147484836" r:id="rId14"/>
    <p:sldLayoutId id="2147484837" r:id="rId15"/>
    <p:sldLayoutId id="2147484838" r:id="rId16"/>
    <p:sldLayoutId id="2147484839" r:id="rId17"/>
    <p:sldLayoutId id="2147484840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Times New Roman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4" Type="http://schemas.openxmlformats.org/officeDocument/2006/relationships/oleObject" Target="../embeddings/oleObject1.bin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hyperlink" Target="http://www.dermnetnz.org/img/tinea/compl.jpg','Complete&#160;nail&#160;destruction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5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623175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60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Latn-CS" sz="36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Mycosis – mikoze</a:t>
            </a:r>
            <a:endParaRPr sz="36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0" y="4005263"/>
            <a:ext cx="89646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3316" name="Picture 5" descr="Aspergillus niger m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6840538" cy="4410075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Karakteristike hifa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45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800" smtClean="0"/>
              <a:t>U hifama između ćelija mogu postojati pregradni zidovi – septe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smtClean="0"/>
              <a:t>Septirane i neseptirane hife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smtClean="0"/>
              <a:t>U septama postoje pore koji omogućavaju nesmetani protok citoplazme, organela i jedra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smtClean="0"/>
              <a:t>Zbog toga i kod septiranih hifa prisutan je specijalan oblik ćelija sa većim brojem jedara- koenocit  </a:t>
            </a:r>
          </a:p>
        </p:txBody>
      </p:sp>
      <p:pic>
        <p:nvPicPr>
          <p:cNvPr id="22532" name="Picture 4" descr="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038600"/>
            <a:ext cx="3124200" cy="2093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8642350" cy="5472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sada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otkrivena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sposobnost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stvaranja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mikotoksina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preko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100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vrsta</a:t>
            </a:r>
            <a:r>
              <a:rPr lang="en-U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gljivica</a:t>
            </a:r>
            <a:endParaRPr lang="sr-Latn-CS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Zna</a:t>
            </a:r>
            <a:r>
              <a:rPr lang="sr-Latn-CS" dirty="0"/>
              <a:t>č</a:t>
            </a:r>
            <a:r>
              <a:rPr lang="en-US" dirty="0" err="1"/>
              <a:t>ajno</a:t>
            </a:r>
            <a:r>
              <a:rPr lang="en-US" dirty="0"/>
              <a:t> je </a:t>
            </a:r>
            <a:r>
              <a:rPr lang="en-US" dirty="0" err="1"/>
              <a:t>da</a:t>
            </a:r>
            <a:r>
              <a:rPr lang="en-US" dirty="0"/>
              <a:t> vi</a:t>
            </a:r>
            <a:r>
              <a:rPr lang="sr-Latn-CS" dirty="0"/>
              <a:t>š</a:t>
            </a:r>
            <a:r>
              <a:rPr lang="en-US" dirty="0"/>
              <a:t>e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stvarati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mikotoksin</a:t>
            </a:r>
            <a:r>
              <a:rPr lang="en-US" dirty="0"/>
              <a:t>, </a:t>
            </a:r>
            <a:r>
              <a:rPr lang="en-US" dirty="0" err="1"/>
              <a:t>odnosno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mo</a:t>
            </a:r>
            <a:r>
              <a:rPr lang="sr-Latn-CS" dirty="0"/>
              <a:t>đ</a:t>
            </a:r>
            <a:r>
              <a:rPr lang="en-US" dirty="0"/>
              <a:t>e </a:t>
            </a:r>
            <a:r>
              <a:rPr lang="en-US" dirty="0" err="1"/>
              <a:t>stvarati</a:t>
            </a:r>
            <a:r>
              <a:rPr lang="en-US" dirty="0"/>
              <a:t> vi</a:t>
            </a:r>
            <a:r>
              <a:rPr lang="sr-Latn-CS" dirty="0"/>
              <a:t>š</a:t>
            </a:r>
            <a:r>
              <a:rPr lang="en-US" dirty="0"/>
              <a:t>e </a:t>
            </a:r>
            <a:r>
              <a:rPr lang="en-US" dirty="0" err="1"/>
              <a:t>razli</a:t>
            </a:r>
            <a:r>
              <a:rPr lang="sr-Latn-CS" dirty="0"/>
              <a:t>č</a:t>
            </a:r>
            <a:r>
              <a:rPr lang="en-US" dirty="0" err="1"/>
              <a:t>itih</a:t>
            </a:r>
            <a:r>
              <a:rPr lang="en-US" dirty="0"/>
              <a:t> </a:t>
            </a:r>
            <a:r>
              <a:rPr lang="en-US" dirty="0" err="1"/>
              <a:t>mikotoksina</a:t>
            </a:r>
            <a:endParaRPr lang="sr-Latn-C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odre</a:t>
            </a:r>
            <a:r>
              <a:rPr lang="sr-Latn-CS" dirty="0"/>
              <a:t>đ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gljivica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sojevi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stvarati</a:t>
            </a:r>
            <a:r>
              <a:rPr lang="en-US" dirty="0"/>
              <a:t> </a:t>
            </a:r>
            <a:r>
              <a:rPr lang="en-US" dirty="0" err="1"/>
              <a:t>mikotoksine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to u </a:t>
            </a:r>
            <a:r>
              <a:rPr lang="en-US" dirty="0" err="1"/>
              <a:t>adekvatnim</a:t>
            </a:r>
            <a:r>
              <a:rPr lang="en-US" dirty="0"/>
              <a:t> </a:t>
            </a:r>
            <a:r>
              <a:rPr lang="en-US" dirty="0" err="1"/>
              <a:t>uslovima</a:t>
            </a:r>
            <a:r>
              <a:rPr lang="en-US" dirty="0"/>
              <a:t> </a:t>
            </a:r>
            <a:r>
              <a:rPr lang="en-US" dirty="0" err="1"/>
              <a:t>sredine</a:t>
            </a:r>
            <a:endParaRPr lang="sr-Latn-C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Optimalni</a:t>
            </a:r>
            <a:r>
              <a:rPr lang="en-US" dirty="0"/>
              <a:t> </a:t>
            </a:r>
            <a:r>
              <a:rPr lang="en-US" dirty="0" err="1"/>
              <a:t>uslovi</a:t>
            </a:r>
            <a:r>
              <a:rPr lang="en-US" dirty="0"/>
              <a:t> za </a:t>
            </a:r>
            <a:r>
              <a:rPr lang="en-US" dirty="0" err="1"/>
              <a:t>produkciju</a:t>
            </a:r>
            <a:r>
              <a:rPr lang="en-US" dirty="0"/>
              <a:t> </a:t>
            </a:r>
            <a:r>
              <a:rPr lang="en-US" dirty="0" err="1"/>
              <a:t>mikotoksina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specifi</a:t>
            </a:r>
            <a:r>
              <a:rPr lang="sr-Latn-CS" dirty="0"/>
              <a:t>č</a:t>
            </a:r>
            <a:r>
              <a:rPr lang="en-US" dirty="0" err="1"/>
              <a:t>ni</a:t>
            </a:r>
            <a:r>
              <a:rPr lang="en-US" dirty="0"/>
              <a:t> za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gljivica</a:t>
            </a:r>
            <a:r>
              <a:rPr lang="en-US" dirty="0"/>
              <a:t>, </a:t>
            </a:r>
            <a:r>
              <a:rPr lang="en-US" dirty="0" err="1"/>
              <a:t>uklju</a:t>
            </a:r>
            <a:r>
              <a:rPr lang="sr-Latn-CS" dirty="0"/>
              <a:t>č</a:t>
            </a:r>
            <a:r>
              <a:rPr lang="en-US" dirty="0" err="1"/>
              <a:t>uju</a:t>
            </a:r>
            <a:r>
              <a:rPr lang="sr-Latn-CS" dirty="0"/>
              <a:t>ć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</a:t>
            </a:r>
            <a:r>
              <a:rPr lang="sr-Latn-CS" dirty="0"/>
              <a:t>đ</a:t>
            </a:r>
            <a:r>
              <a:rPr lang="en-US" dirty="0" err="1"/>
              <a:t>enu</a:t>
            </a:r>
            <a:r>
              <a:rPr lang="en-US" dirty="0"/>
              <a:t> </a:t>
            </a:r>
            <a:r>
              <a:rPr lang="en-US" dirty="0" err="1"/>
              <a:t>vla</a:t>
            </a:r>
            <a:r>
              <a:rPr lang="sr-Latn-CS" dirty="0"/>
              <a:t>ž</a:t>
            </a:r>
            <a:r>
              <a:rPr lang="en-US" dirty="0" err="1"/>
              <a:t>nost</a:t>
            </a:r>
            <a:r>
              <a:rPr lang="en-US" dirty="0"/>
              <a:t>, </a:t>
            </a:r>
            <a:r>
              <a:rPr lang="en-US" dirty="0" err="1"/>
              <a:t>temperaturu</a:t>
            </a:r>
            <a:r>
              <a:rPr lang="en-US" dirty="0"/>
              <a:t>, </a:t>
            </a:r>
            <a:r>
              <a:rPr lang="en-US" dirty="0" err="1"/>
              <a:t>atmosferu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supstrata</a:t>
            </a:r>
            <a:r>
              <a:rPr lang="en-US" sz="28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545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400" dirty="0" smtClean="0"/>
              <a:t>	</a:t>
            </a:r>
            <a:r>
              <a:rPr lang="sr-Latn-CS" sz="2800" dirty="0" smtClean="0"/>
              <a:t>	</a:t>
            </a:r>
            <a:r>
              <a:rPr lang="en-US" sz="2800" dirty="0" err="1" smtClean="0">
                <a:solidFill>
                  <a:srgbClr val="FF5050"/>
                </a:solidFill>
              </a:rPr>
              <a:t>Neke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  <a:r>
              <a:rPr lang="en-US" sz="2800" dirty="0" err="1" smtClean="0">
                <a:solidFill>
                  <a:srgbClr val="FF5050"/>
                </a:solidFill>
              </a:rPr>
              <a:t>od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  <a:r>
              <a:rPr lang="en-US" sz="2800" dirty="0" err="1" smtClean="0">
                <a:solidFill>
                  <a:srgbClr val="FF5050"/>
                </a:solidFill>
              </a:rPr>
              <a:t>najzna</a:t>
            </a:r>
            <a:r>
              <a:rPr lang="sr-Latn-CS" sz="2800" dirty="0" smtClean="0">
                <a:solidFill>
                  <a:srgbClr val="FF5050"/>
                </a:solidFill>
              </a:rPr>
              <a:t>č</a:t>
            </a:r>
            <a:r>
              <a:rPr lang="en-US" sz="2800" dirty="0" err="1" smtClean="0">
                <a:solidFill>
                  <a:srgbClr val="FF5050"/>
                </a:solidFill>
              </a:rPr>
              <a:t>ajnijih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  <a:r>
              <a:rPr lang="en-US" sz="2800" dirty="0" err="1" smtClean="0">
                <a:solidFill>
                  <a:srgbClr val="FF5050"/>
                </a:solidFill>
              </a:rPr>
              <a:t>mikotoksikoza</a:t>
            </a:r>
            <a:r>
              <a:rPr lang="en-US" sz="2800" dirty="0" smtClean="0">
                <a:solidFill>
                  <a:srgbClr val="FF5050"/>
                </a:solidFill>
              </a:rPr>
              <a:t> </a:t>
            </a:r>
            <a:r>
              <a:rPr lang="en-US" sz="2800" dirty="0" err="1" smtClean="0">
                <a:solidFill>
                  <a:srgbClr val="FF5050"/>
                </a:solidFill>
              </a:rPr>
              <a:t>su</a:t>
            </a:r>
            <a:r>
              <a:rPr lang="en-US" sz="2800" dirty="0" smtClean="0">
                <a:solidFill>
                  <a:srgbClr val="FF5050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9966"/>
                </a:solidFill>
              </a:rPr>
              <a:t>aflatoksikoze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sa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aflatoksinima</a:t>
            </a:r>
            <a:r>
              <a:rPr lang="en-US" sz="2800" dirty="0" smtClean="0">
                <a:solidFill>
                  <a:srgbClr val="FF9966"/>
                </a:solidFill>
              </a:rPr>
              <a:t> B1, B2, G1 </a:t>
            </a:r>
            <a:r>
              <a:rPr lang="en-US" sz="2800" dirty="0" err="1" smtClean="0">
                <a:solidFill>
                  <a:srgbClr val="FF9966"/>
                </a:solidFill>
              </a:rPr>
              <a:t>i</a:t>
            </a:r>
            <a:r>
              <a:rPr lang="en-US" sz="2800" dirty="0" smtClean="0">
                <a:solidFill>
                  <a:srgbClr val="FF9966"/>
                </a:solidFill>
              </a:rPr>
              <a:t> G2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stvara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sr-Latn-CS" sz="2800" dirty="0" smtClean="0"/>
              <a:t>ć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dirty="0" err="1" smtClean="0"/>
              <a:t>Aspergillus</a:t>
            </a:r>
            <a:r>
              <a:rPr lang="en-US" sz="2800" dirty="0" smtClean="0"/>
              <a:t> </a:t>
            </a:r>
            <a:r>
              <a:rPr lang="en-US" sz="2800" dirty="0" err="1" smtClean="0"/>
              <a:t>vrsta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Aspergillus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flavus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Aspergillus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parasiticus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9966"/>
                </a:solidFill>
              </a:rPr>
              <a:t>ergotizam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sa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ergotaminom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i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ergometrinom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stvara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Claviceps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purpurea</a:t>
            </a:r>
            <a:r>
              <a:rPr lang="sr-Latn-CS" sz="2800" i="1" dirty="0" smtClean="0"/>
              <a:t> </a:t>
            </a:r>
            <a:r>
              <a:rPr lang="sr-Latn-CS" sz="2800" dirty="0" smtClean="0"/>
              <a:t>– dopamin - vazokonstrikcija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9966"/>
                </a:solidFill>
              </a:rPr>
              <a:t>estrogenizam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sa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zeralenonom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stvara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Fusarium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graminearum</a:t>
            </a:r>
            <a:endParaRPr lang="en-US" sz="2800" i="1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9966"/>
                </a:solidFill>
              </a:rPr>
              <a:t>toksikoze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sa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trihotecenima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smtClean="0"/>
              <a:t>–DON, T-2, DAS </a:t>
            </a:r>
            <a:r>
              <a:rPr lang="en-US" sz="2800" dirty="0" err="1" smtClean="0"/>
              <a:t>koje</a:t>
            </a:r>
            <a:r>
              <a:rPr lang="en-US" sz="2800" dirty="0" smtClean="0"/>
              <a:t> </a:t>
            </a:r>
            <a:r>
              <a:rPr lang="en-US" sz="2800" dirty="0" err="1" smtClean="0"/>
              <a:t>produkuje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sr-Latn-CS" sz="2800" dirty="0" smtClean="0"/>
              <a:t>ć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broj</a:t>
            </a:r>
            <a:r>
              <a:rPr lang="en-US" sz="2800" dirty="0" smtClean="0"/>
              <a:t> </a:t>
            </a:r>
            <a:r>
              <a:rPr lang="en-US" sz="2800" i="1" dirty="0" err="1" smtClean="0"/>
              <a:t>Fusarium</a:t>
            </a:r>
            <a:r>
              <a:rPr lang="en-US" sz="2800" dirty="0" smtClean="0"/>
              <a:t> </a:t>
            </a:r>
            <a:r>
              <a:rPr lang="en-US" sz="2800" dirty="0" err="1" smtClean="0"/>
              <a:t>vrsta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err="1" smtClean="0">
                <a:solidFill>
                  <a:srgbClr val="FF9966"/>
                </a:solidFill>
              </a:rPr>
              <a:t>ohratoksikoze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sa</a:t>
            </a:r>
            <a:r>
              <a:rPr lang="en-US" sz="2800" dirty="0" smtClean="0">
                <a:solidFill>
                  <a:srgbClr val="FF9966"/>
                </a:solidFill>
              </a:rPr>
              <a:t> </a:t>
            </a:r>
            <a:r>
              <a:rPr lang="en-US" sz="2800" dirty="0" err="1" smtClean="0">
                <a:solidFill>
                  <a:srgbClr val="FF9966"/>
                </a:solidFill>
              </a:rPr>
              <a:t>ohratoksinom</a:t>
            </a:r>
            <a:r>
              <a:rPr lang="en-US" sz="2800" dirty="0" smtClean="0">
                <a:solidFill>
                  <a:srgbClr val="FF9966"/>
                </a:solidFill>
              </a:rPr>
              <a:t> A </a:t>
            </a:r>
            <a:r>
              <a:rPr lang="en-US" sz="2800" dirty="0" err="1" smtClean="0"/>
              <a:t>koji</a:t>
            </a:r>
            <a:r>
              <a:rPr lang="en-US" sz="2800" dirty="0" smtClean="0"/>
              <a:t> </a:t>
            </a:r>
            <a:r>
              <a:rPr lang="en-US" sz="2800" dirty="0" err="1" smtClean="0"/>
              <a:t>stvara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Aspergillus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ochraceus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Penicillium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viridicatum</a:t>
            </a: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691063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600" b="1" err="1" smtClean="0">
                <a:solidFill>
                  <a:srgbClr val="FF9999"/>
                </a:solidFill>
                <a:cs typeface="Times New Roman" pitchFamily="18" charset="0"/>
              </a:rPr>
              <a:t>Aflato</a:t>
            </a:r>
            <a:r>
              <a:rPr lang="sr-Latn-CS" sz="3600" b="1" smtClean="0">
                <a:solidFill>
                  <a:srgbClr val="FF9999"/>
                </a:solidFill>
                <a:cs typeface="Times New Roman" pitchFamily="18" charset="0"/>
              </a:rPr>
              <a:t>ks</a:t>
            </a:r>
            <a:r>
              <a:rPr sz="3600" b="1" smtClean="0">
                <a:solidFill>
                  <a:srgbClr val="FF9999"/>
                </a:solidFill>
                <a:cs typeface="Times New Roman" pitchFamily="18" charset="0"/>
              </a:rPr>
              <a:t>in</a:t>
            </a:r>
            <a:r>
              <a:rPr lang="sr-Latn-CS" sz="3600" b="1" smtClean="0">
                <a:solidFill>
                  <a:srgbClr val="FF9999"/>
                </a:solidFill>
                <a:cs typeface="Times New Roman" pitchFamily="18" charset="0"/>
              </a:rPr>
              <a:t>i</a:t>
            </a:r>
            <a:endParaRPr sz="3600" b="1" smtClean="0">
              <a:solidFill>
                <a:srgbClr val="FF9999"/>
              </a:solidFill>
              <a:cs typeface="Times New Roman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971800"/>
            <a:ext cx="7391400" cy="30480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cs typeface="Times New Roman" pitchFamily="18" charset="0"/>
              </a:rPr>
              <a:t>Aflatoxin</a:t>
            </a:r>
            <a:r>
              <a:rPr lang="en-US" sz="2800" dirty="0" smtClean="0">
                <a:cs typeface="Times New Roman" pitchFamily="18" charset="0"/>
              </a:rPr>
              <a:t> 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cs typeface="Times New Roman" pitchFamily="18" charset="0"/>
              </a:rPr>
              <a:t> (AFB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cs typeface="Times New Roman" pitchFamily="18" charset="0"/>
              </a:rPr>
              <a:t>), AFB</a:t>
            </a:r>
            <a:r>
              <a:rPr lang="en-US" sz="2800" baseline="-25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, AFG</a:t>
            </a:r>
            <a:r>
              <a:rPr lang="en-US" sz="2800" baseline="-25000" dirty="0" smtClean="0">
                <a:cs typeface="Times New Roman" pitchFamily="18" charset="0"/>
              </a:rPr>
              <a:t>1</a:t>
            </a:r>
            <a:r>
              <a:rPr lang="en-US" sz="2800" dirty="0" smtClean="0">
                <a:cs typeface="Times New Roman" pitchFamily="18" charset="0"/>
              </a:rPr>
              <a:t>, AFG</a:t>
            </a:r>
            <a:r>
              <a:rPr lang="en-US" sz="2800" baseline="-25000" dirty="0" smtClean="0">
                <a:cs typeface="Times New Roman" pitchFamily="18" charset="0"/>
              </a:rPr>
              <a:t>2 </a:t>
            </a: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1960 “X-Disease”</a:t>
            </a:r>
            <a:r>
              <a:rPr lang="sr-Latn-CS" sz="2800" dirty="0" smtClean="0">
                <a:cs typeface="Times New Roman" pitchFamily="18" charset="0"/>
              </a:rPr>
              <a:t> ćuraka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sr-Latn-CS" sz="2800" dirty="0" smtClean="0">
                <a:cs typeface="Times New Roman" pitchFamily="18" charset="0"/>
              </a:rPr>
              <a:t>Izvor – </a:t>
            </a:r>
            <a:r>
              <a:rPr lang="sr-Latn-CS" sz="2800" i="1" dirty="0" smtClean="0">
                <a:cs typeface="Times New Roman" pitchFamily="18" charset="0"/>
              </a:rPr>
              <a:t>Aspergillus </a:t>
            </a:r>
            <a:r>
              <a:rPr lang="en-US" sz="2800" i="1" dirty="0" err="1" smtClean="0">
                <a:cs typeface="Times New Roman" pitchFamily="18" charset="0"/>
              </a:rPr>
              <a:t>flavus</a:t>
            </a:r>
            <a:r>
              <a:rPr lang="sr-Latn-CS" sz="2800" i="1" dirty="0" smtClean="0">
                <a:cs typeface="Times New Roman" pitchFamily="18" charset="0"/>
              </a:rPr>
              <a:t> </a:t>
            </a:r>
            <a:r>
              <a:rPr lang="sr-Latn-CS" sz="2800" dirty="0" smtClean="0">
                <a:cs typeface="Times New Roman" pitchFamily="18" charset="0"/>
              </a:rPr>
              <a:t>i </a:t>
            </a:r>
            <a:r>
              <a:rPr lang="en-US" sz="2800" i="1" dirty="0" smtClean="0">
                <a:cs typeface="Times New Roman" pitchFamily="18" charset="0"/>
              </a:rPr>
              <a:t>A. </a:t>
            </a:r>
            <a:r>
              <a:rPr lang="en-US" sz="2800" i="1" dirty="0" err="1" smtClean="0">
                <a:cs typeface="Times New Roman" pitchFamily="18" charset="0"/>
              </a:rPr>
              <a:t>parasiticus</a:t>
            </a:r>
            <a:r>
              <a:rPr lang="sr-Latn-CS" sz="2800" i="1" dirty="0" smtClean="0">
                <a:cs typeface="Times New Roman" pitchFamily="18" charset="0"/>
              </a:rPr>
              <a:t> </a:t>
            </a:r>
            <a:r>
              <a:rPr lang="sr-Latn-CS" sz="2800" dirty="0" smtClean="0">
                <a:cs typeface="Times New Roman" pitchFamily="18" charset="0"/>
              </a:rPr>
              <a:t>– kukuruz, seme pamuka, kikiriki</a:t>
            </a:r>
            <a:endParaRPr lang="en-US" sz="2800" dirty="0" smtClean="0">
              <a:cs typeface="Times New Roman" pitchFamily="18" charset="0"/>
            </a:endParaRPr>
          </a:p>
          <a:p>
            <a:pPr eaLnBrk="1" hangingPunct="1"/>
            <a:endParaRPr lang="en-US" sz="2000" dirty="0" smtClean="0"/>
          </a:p>
        </p:txBody>
      </p:sp>
      <p:pic>
        <p:nvPicPr>
          <p:cNvPr id="115716" name="Picture 4" descr="af infected corn kernel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81000"/>
            <a:ext cx="2697163" cy="2505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85800"/>
            <a:ext cx="8305800" cy="556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/>
              <a:t>	</a:t>
            </a:r>
            <a:endParaRPr lang="en-US" altLang="en-US" b="1" dirty="0" smtClean="0">
              <a:sym typeface="Wingdings" pitchFamily="2" charset="2"/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571500" y="2051050"/>
            <a:ext cx="32797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800" dirty="0" err="1">
                <a:solidFill>
                  <a:srgbClr val="FFCCCC"/>
                </a:solidFill>
                <a:latin typeface="+mn-lt"/>
              </a:rPr>
              <a:t>Aflatoxin</a:t>
            </a:r>
            <a:endParaRPr lang="en-US" altLang="en-US" sz="2800" b="1" dirty="0">
              <a:solidFill>
                <a:srgbClr val="FFCCCC"/>
              </a:solidFill>
              <a:latin typeface="+mn-lt"/>
              <a:sym typeface="Wingdings" pitchFamily="2" charset="2"/>
            </a:endParaRPr>
          </a:p>
        </p:txBody>
      </p:sp>
      <p:pic>
        <p:nvPicPr>
          <p:cNvPr id="116740" name="Picture 5" descr="Ab1fl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6213" y="3397250"/>
            <a:ext cx="23526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6" descr="Inshell%20pean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133600"/>
            <a:ext cx="419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4679950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Faktori koji pospešuju produkciju aflatoksina</a:t>
            </a:r>
            <a:endParaRPr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7467600" cy="3505200"/>
          </a:xfrm>
        </p:spPr>
        <p:txBody>
          <a:bodyPr/>
          <a:lstStyle/>
          <a:p>
            <a:pPr lvl="1" eaLnBrk="1" hangingPunct="1"/>
            <a:r>
              <a:rPr lang="sr-Latn-CS" dirty="0" smtClean="0">
                <a:cs typeface="Times New Roman" pitchFamily="18" charset="0"/>
              </a:rPr>
              <a:t>Temperatura </a:t>
            </a:r>
            <a:r>
              <a:rPr lang="en-US" dirty="0" smtClean="0">
                <a:cs typeface="Times New Roman" pitchFamily="18" charset="0"/>
              </a:rPr>
              <a:t>25-32°C</a:t>
            </a:r>
            <a:endParaRPr lang="sr-Latn-CS" dirty="0" smtClean="0">
              <a:cs typeface="Times New Roman" pitchFamily="18" charset="0"/>
            </a:endParaRPr>
          </a:p>
          <a:p>
            <a:pPr lvl="1" eaLnBrk="1" hangingPunct="1"/>
            <a:r>
              <a:rPr lang="sr-Latn-CS" dirty="0" smtClean="0">
                <a:cs typeface="Times New Roman" pitchFamily="18" charset="0"/>
              </a:rPr>
              <a:t>Visoka vlažnost zrna ili sredine</a:t>
            </a:r>
            <a:endParaRPr lang="en-US" dirty="0" smtClean="0"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1042988" y="3860800"/>
          <a:ext cx="3810000" cy="258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2610214" imgH="1771429" progId="">
                  <p:embed/>
                </p:oleObj>
              </mc:Choice>
              <mc:Fallback>
                <p:oleObj name="Image" r:id="rId4" imgW="2610214" imgH="17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860800"/>
                        <a:ext cx="3810000" cy="258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#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549275"/>
            <a:ext cx="2508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504825"/>
            <a:ext cx="8212137" cy="7286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600" b="1" dirty="0" smtClean="0">
                <a:cs typeface="Times New Roman" pitchFamily="18" charset="0"/>
              </a:rPr>
              <a:t>Faktori koji utiču na osetljivost na aflatoksin</a:t>
            </a:r>
            <a:endParaRPr sz="3600" b="1" dirty="0" smtClean="0">
              <a:cs typeface="Times New Roman" pitchFamily="18" charset="0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pPr lvl="1" eaLnBrk="1" hangingPunct="1"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sr-Latn-CS" sz="3200" smtClean="0">
                <a:cs typeface="Times New Roman" pitchFamily="18" charset="0"/>
              </a:rPr>
              <a:t>Različit metabolizam kod pojedinih vrsta životinja</a:t>
            </a:r>
            <a:endParaRPr lang="en-US" smtClean="0">
              <a:cs typeface="Times New Roman" pitchFamily="18" charset="0"/>
            </a:endParaRPr>
          </a:p>
          <a:p>
            <a:pPr lvl="1" eaLnBrk="1" hangingPunct="1"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sr-Latn-CS" sz="3200" smtClean="0">
                <a:cs typeface="Times New Roman" pitchFamily="18" charset="0"/>
              </a:rPr>
              <a:t>Mlade </a:t>
            </a:r>
            <a:r>
              <a:rPr lang="en-US" sz="3200" smtClean="0">
                <a:cs typeface="Times New Roman" pitchFamily="18" charset="0"/>
              </a:rPr>
              <a:t>&gt; </a:t>
            </a:r>
            <a:r>
              <a:rPr lang="sr-Latn-CS" sz="3200" smtClean="0">
                <a:cs typeface="Times New Roman" pitchFamily="18" charset="0"/>
              </a:rPr>
              <a:t>starije jedinke</a:t>
            </a:r>
            <a:endParaRPr lang="en-US" sz="3200" smtClean="0">
              <a:cs typeface="Times New Roman" pitchFamily="18" charset="0"/>
            </a:endParaRPr>
          </a:p>
          <a:p>
            <a:pPr lvl="1" eaLnBrk="1" hangingPunct="1"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en-US" sz="3200" smtClean="0">
                <a:cs typeface="Times New Roman" pitchFamily="18" charset="0"/>
              </a:rPr>
              <a:t>Monogastri</a:t>
            </a:r>
            <a:r>
              <a:rPr lang="sr-Latn-CS" sz="3200" smtClean="0">
                <a:cs typeface="Times New Roman" pitchFamily="18" charset="0"/>
              </a:rPr>
              <a:t>čne životinje </a:t>
            </a:r>
            <a:r>
              <a:rPr lang="en-US" sz="3200" smtClean="0">
                <a:cs typeface="Times New Roman" pitchFamily="18" charset="0"/>
              </a:rPr>
              <a:t>&gt; </a:t>
            </a:r>
            <a:r>
              <a:rPr lang="sr-Latn-CS" sz="3200" smtClean="0">
                <a:cs typeface="Times New Roman" pitchFamily="18" charset="0"/>
              </a:rPr>
              <a:t>preživari</a:t>
            </a:r>
          </a:p>
          <a:p>
            <a:pPr lvl="2" eaLnBrk="1" hangingPunct="1"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sr-Latn-CS" smtClean="0">
                <a:cs typeface="Times New Roman" pitchFamily="18" charset="0"/>
              </a:rPr>
              <a:t>osetljivost</a:t>
            </a:r>
            <a:r>
              <a:rPr lang="en-US" smtClean="0">
                <a:cs typeface="Times New Roman" pitchFamily="18" charset="0"/>
              </a:rPr>
              <a:t>: </a:t>
            </a:r>
            <a:r>
              <a:rPr lang="sr-Latn-CS" sz="2000" smtClean="0">
                <a:cs typeface="Times New Roman" pitchFamily="18" charset="0"/>
              </a:rPr>
              <a:t>patke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GB" sz="2000" smtClean="0">
                <a:cs typeface="Times New Roman" pitchFamily="18" charset="0"/>
              </a:rPr>
              <a:t>&gt;</a:t>
            </a:r>
            <a:r>
              <a:rPr lang="sr-Latn-CS" sz="2000" smtClean="0">
                <a:cs typeface="Times New Roman" pitchFamily="18" charset="0"/>
              </a:rPr>
              <a:t>ćurke</a:t>
            </a:r>
            <a:r>
              <a:rPr lang="en-US" sz="2000" smtClean="0">
                <a:cs typeface="Times New Roman" pitchFamily="18" charset="0"/>
              </a:rPr>
              <a:t> &gt; </a:t>
            </a:r>
            <a:r>
              <a:rPr lang="sr-Latn-CS" sz="2000" smtClean="0">
                <a:cs typeface="Times New Roman" pitchFamily="18" charset="0"/>
              </a:rPr>
              <a:t>kokoške</a:t>
            </a:r>
            <a:r>
              <a:rPr lang="en-US" sz="2000" smtClean="0">
                <a:cs typeface="Times New Roman" pitchFamily="18" charset="0"/>
              </a:rPr>
              <a:t>&gt; </a:t>
            </a:r>
            <a:r>
              <a:rPr lang="sr-Latn-CS" sz="2000" smtClean="0">
                <a:cs typeface="Times New Roman" pitchFamily="18" charset="0"/>
              </a:rPr>
              <a:t>prasad</a:t>
            </a:r>
            <a:r>
              <a:rPr lang="en-US" sz="2000" smtClean="0">
                <a:cs typeface="Times New Roman" pitchFamily="18" charset="0"/>
              </a:rPr>
              <a:t> &gt; </a:t>
            </a:r>
            <a:r>
              <a:rPr lang="sr-Latn-CS" sz="2000" smtClean="0">
                <a:cs typeface="Times New Roman" pitchFamily="18" charset="0"/>
              </a:rPr>
              <a:t>krmače</a:t>
            </a:r>
            <a:r>
              <a:rPr lang="en-US" sz="2000" smtClean="0">
                <a:cs typeface="Times New Roman" pitchFamily="18" charset="0"/>
              </a:rPr>
              <a:t> &gt; </a:t>
            </a:r>
            <a:r>
              <a:rPr lang="sr-Latn-CS" sz="2000" smtClean="0">
                <a:cs typeface="Times New Roman" pitchFamily="18" charset="0"/>
              </a:rPr>
              <a:t>telad</a:t>
            </a:r>
            <a:r>
              <a:rPr lang="en-US" sz="2000" smtClean="0">
                <a:cs typeface="Times New Roman" pitchFamily="18" charset="0"/>
              </a:rPr>
              <a:t> &gt; </a:t>
            </a:r>
            <a:r>
              <a:rPr lang="sr-Latn-CS" sz="2000" smtClean="0">
                <a:cs typeface="Times New Roman" pitchFamily="18" charset="0"/>
              </a:rPr>
              <a:t>tovljenici</a:t>
            </a:r>
            <a:r>
              <a:rPr lang="en-US" sz="2000" smtClean="0">
                <a:cs typeface="Times New Roman" pitchFamily="18" charset="0"/>
              </a:rPr>
              <a:t> &gt; </a:t>
            </a:r>
            <a:r>
              <a:rPr lang="sr-Latn-CS" sz="2000" smtClean="0">
                <a:cs typeface="Times New Roman" pitchFamily="18" charset="0"/>
              </a:rPr>
              <a:t>krave</a:t>
            </a:r>
            <a:r>
              <a:rPr lang="en-US" sz="2000" smtClean="0">
                <a:cs typeface="Times New Roman" pitchFamily="18" charset="0"/>
              </a:rPr>
              <a:t> &gt; </a:t>
            </a:r>
            <a:r>
              <a:rPr lang="sr-Latn-CS" sz="2000" smtClean="0">
                <a:cs typeface="Times New Roman" pitchFamily="18" charset="0"/>
              </a:rPr>
              <a:t>ovce</a:t>
            </a:r>
            <a:endParaRPr lang="en-US" sz="2800" smtClean="0">
              <a:cs typeface="Times New Roman" pitchFamily="18" charset="0"/>
            </a:endParaRPr>
          </a:p>
          <a:p>
            <a:pPr lvl="1" eaLnBrk="1" hangingPunct="1">
              <a:buClr>
                <a:schemeClr val="folHlink"/>
              </a:buClr>
              <a:buSzPct val="75000"/>
              <a:buFont typeface="Wingdings" pitchFamily="2" charset="2"/>
              <a:buChar char="§"/>
            </a:pPr>
            <a:r>
              <a:rPr lang="sr-Latn-CS" sz="3200" smtClean="0">
                <a:cs typeface="Times New Roman" pitchFamily="18" charset="0"/>
              </a:rPr>
              <a:t>Doza unetog aflatoksina</a:t>
            </a:r>
            <a:endParaRPr lang="en-US" sz="320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Aflato</a:t>
            </a:r>
            <a:r>
              <a:rPr lang="sr-Latn-C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ks</a:t>
            </a:r>
            <a:r>
              <a:rPr sz="3200" b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</a:t>
            </a:r>
            <a:r>
              <a:rPr lang="sr-Latn-C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koza</a:t>
            </a:r>
            <a:endParaRPr sz="32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dirty="0" smtClean="0">
                <a:cs typeface="Times New Roman" pitchFamily="18" charset="0"/>
              </a:rPr>
              <a:t>Visoka doza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 </a:t>
            </a:r>
            <a:r>
              <a:rPr lang="sr-Latn-CS" dirty="0" smtClean="0">
                <a:cs typeface="Times New Roman" pitchFamily="18" charset="0"/>
                <a:sym typeface="Symbol" pitchFamily="18" charset="2"/>
              </a:rPr>
              <a:t>oštećenje jetre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, </a:t>
            </a:r>
            <a:r>
              <a:rPr lang="sr-Latn-CS" dirty="0" smtClean="0">
                <a:cs typeface="Times New Roman" pitchFamily="18" charset="0"/>
                <a:sym typeface="Symbol" pitchFamily="18" charset="2"/>
              </a:rPr>
              <a:t>krvarenje</a:t>
            </a:r>
            <a:endParaRPr lang="en-US" dirty="0" smtClean="0"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sr-Latn-CS" dirty="0" smtClean="0">
                <a:cs typeface="Times New Roman" pitchFamily="18" charset="0"/>
                <a:sym typeface="Symbol" pitchFamily="18" charset="2"/>
              </a:rPr>
              <a:t>Niže doze</a:t>
            </a:r>
            <a:r>
              <a:rPr lang="en-US" dirty="0" smtClean="0">
                <a:cs typeface="Times New Roman" pitchFamily="18" charset="0"/>
                <a:sym typeface="Symbol" pitchFamily="18" charset="2"/>
              </a:rPr>
              <a:t>  </a:t>
            </a:r>
            <a:r>
              <a:rPr lang="sr-Latn-CS" dirty="0" smtClean="0">
                <a:cs typeface="Times New Roman" pitchFamily="18" charset="0"/>
                <a:sym typeface="Symbol" pitchFamily="18" charset="2"/>
              </a:rPr>
              <a:t>odbijanje hrane, gubitak težine, smanjena mlečnost</a:t>
            </a:r>
            <a:endParaRPr lang="en-US" dirty="0" smtClean="0">
              <a:cs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sr-Latn-CS" dirty="0" smtClean="0">
                <a:cs typeface="Times New Roman" pitchFamily="18" charset="0"/>
                <a:sym typeface="Symbol" pitchFamily="18" charset="2"/>
              </a:rPr>
              <a:t>Imuno supresija</a:t>
            </a:r>
          </a:p>
          <a:p>
            <a:pPr eaLnBrk="1" hangingPunct="1"/>
            <a:r>
              <a:rPr lang="sr-Latn-CS" dirty="0" smtClean="0">
                <a:cs typeface="Times New Roman" pitchFamily="18" charset="0"/>
                <a:sym typeface="Symbol" pitchFamily="18" charset="2"/>
              </a:rPr>
              <a:t>Kancerogen</a:t>
            </a:r>
            <a:endParaRPr lang="en-US" dirty="0" smtClean="0"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18788" name="Picture 4" descr="Fishtum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00438"/>
            <a:ext cx="36734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Aflatoxin dog liver Dec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7493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Aflatoxin liver close 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8975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Aflatox1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95313"/>
            <a:ext cx="85344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914400" y="990600"/>
            <a:ext cx="640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sl-SI" sz="4000" dirty="0">
                <a:solidFill>
                  <a:schemeClr val="tx2"/>
                </a:solidFill>
              </a:rPr>
              <a:t>	</a:t>
            </a:r>
            <a:r>
              <a:rPr lang="sl-SI" sz="3200" dirty="0">
                <a:solidFill>
                  <a:srgbClr val="FF9999"/>
                </a:solidFill>
                <a:latin typeface="+mj-lt"/>
              </a:rPr>
              <a:t>Izgled hif</a:t>
            </a:r>
            <a:r>
              <a:rPr lang="en-US" sz="3200" dirty="0">
                <a:solidFill>
                  <a:srgbClr val="FF9999"/>
                </a:solidFill>
                <a:latin typeface="+mj-lt"/>
              </a:rPr>
              <a:t>a</a:t>
            </a:r>
          </a:p>
        </p:txBody>
      </p:sp>
      <p:pic>
        <p:nvPicPr>
          <p:cNvPr id="23555" name="Picture 3" descr="YU Septirana hi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3352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YU Neseptirana hi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487613"/>
            <a:ext cx="33782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3914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err="1" smtClean="0">
                <a:solidFill>
                  <a:srgbClr val="FF9999"/>
                </a:solidFill>
                <a:cs typeface="Times New Roman" pitchFamily="18" charset="0"/>
              </a:rPr>
              <a:t>Ze</a:t>
            </a:r>
            <a:r>
              <a:rPr lang="sr-Latn-CS" sz="3200" b="1" dirty="0" smtClean="0">
                <a:solidFill>
                  <a:srgbClr val="FF9999"/>
                </a:solidFill>
                <a:cs typeface="Times New Roman" pitchFamily="18" charset="0"/>
              </a:rPr>
              <a:t>ralenon</a:t>
            </a:r>
            <a:endParaRPr sz="3200" b="1" dirty="0" smtClean="0">
              <a:solidFill>
                <a:srgbClr val="FF9999"/>
              </a:solidFill>
              <a:cs typeface="Times New Roman" pitchFamily="18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cs typeface="Times New Roman" pitchFamily="18" charset="0"/>
              </a:rPr>
              <a:t>F</a:t>
            </a:r>
            <a:r>
              <a:rPr lang="sr-Latn-CS" sz="2400" smtClean="0">
                <a:cs typeface="Times New Roman" pitchFamily="18" charset="0"/>
              </a:rPr>
              <a:t>usarium</a:t>
            </a:r>
            <a:r>
              <a:rPr lang="en-US" sz="2400" smtClean="0">
                <a:cs typeface="Times New Roman" pitchFamily="18" charset="0"/>
              </a:rPr>
              <a:t> roseum </a:t>
            </a:r>
            <a:r>
              <a:rPr lang="sr-Latn-CS" sz="2400" smtClean="0">
                <a:cs typeface="Times New Roman" pitchFamily="18" charset="0"/>
              </a:rPr>
              <a:t>i neki sojevi </a:t>
            </a:r>
            <a:r>
              <a:rPr lang="en-US" sz="2400" smtClean="0">
                <a:cs typeface="Times New Roman" pitchFamily="18" charset="0"/>
              </a:rPr>
              <a:t>Fusarium verticilliodes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eaLnBrk="1" hangingPunct="1"/>
            <a:r>
              <a:rPr lang="sr-Latn-CS" sz="2400" smtClean="0">
                <a:cs typeface="Times New Roman" pitchFamily="18" charset="0"/>
              </a:rPr>
              <a:t>Kukuruz, pšenica, ječam</a:t>
            </a:r>
          </a:p>
          <a:p>
            <a:pPr eaLnBrk="1" hangingPunct="1"/>
            <a:r>
              <a:rPr lang="sr-Latn-CS" sz="2400" smtClean="0">
                <a:cs typeface="Times New Roman" pitchFamily="18" charset="0"/>
              </a:rPr>
              <a:t>Ružičasto truljenje</a:t>
            </a:r>
          </a:p>
          <a:p>
            <a:pPr eaLnBrk="1" hangingPunct="1"/>
            <a:endParaRPr lang="sr-Latn-CS" sz="2400" smtClean="0">
              <a:cs typeface="Times New Roman" pitchFamily="18" charset="0"/>
            </a:endParaRPr>
          </a:p>
          <a:p>
            <a:pPr eaLnBrk="1" hangingPunct="1"/>
            <a:r>
              <a:rPr lang="sr-Latn-CS" sz="2400" smtClean="0">
                <a:cs typeface="Times New Roman" pitchFamily="18" charset="0"/>
              </a:rPr>
              <a:t>Estrogeno delovanje</a:t>
            </a:r>
            <a:endParaRPr lang="en-US" sz="2400" smtClean="0">
              <a:cs typeface="Times New Roman" pitchFamily="18" charset="0"/>
            </a:endParaRPr>
          </a:p>
        </p:txBody>
      </p:sp>
      <p:pic>
        <p:nvPicPr>
          <p:cNvPr id="122884" name="Picture 4" descr="Gibberella ear rot infection usually occurs from the tip down. Note the dark pink-to-red colou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13325" y="1727200"/>
            <a:ext cx="2986088" cy="3856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28600"/>
            <a:ext cx="42672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b="1" smtClean="0">
                <a:solidFill>
                  <a:srgbClr val="FF9999"/>
                </a:solidFill>
                <a:cs typeface="Times New Roman" pitchFamily="18" charset="0"/>
              </a:rPr>
              <a:t>Efekti zeralenona</a:t>
            </a:r>
            <a:endParaRPr sz="3200" b="1" smtClean="0">
              <a:solidFill>
                <a:srgbClr val="FF9999"/>
              </a:solidFill>
              <a:cs typeface="Times New Roman" pitchFamily="18" charset="0"/>
            </a:endParaRPr>
          </a:p>
        </p:txBody>
      </p:sp>
      <p:graphicFrame>
        <p:nvGraphicFramePr>
          <p:cNvPr id="652342" name="Group 54"/>
          <p:cNvGraphicFramePr>
            <a:graphicFrameLocks noGrp="1"/>
          </p:cNvGraphicFramePr>
          <p:nvPr>
            <p:ph type="tbl" idx="1"/>
          </p:nvPr>
        </p:nvGraphicFramePr>
        <p:xfrm>
          <a:off x="762000" y="868363"/>
          <a:ext cx="8153401" cy="5380760"/>
        </p:xfrm>
        <a:graphic>
          <a:graphicData uri="http://schemas.openxmlformats.org/drawingml/2006/table">
            <a:tbl>
              <a:tblPr/>
              <a:tblGrid>
                <a:gridCol w="2718316"/>
                <a:gridCol w="2716770"/>
                <a:gridCol w="2718315"/>
              </a:tblGrid>
              <a:tr h="723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Zeralenon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ppm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Vrsta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Klinički znaci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Nazimice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ulvovagini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prolapsus vagine ili rektuma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krmače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Anestrus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lažni graviditet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2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Krmače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7-10 </a:t>
                      </a:r>
                      <a:r>
                        <a:rPr kumimoji="0" lang="sr-Latn-C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posle osemenjavanja ili skoka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Rana embrionalna smrt, produženi anestrus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6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Mladi narasti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Gubitak libida, poremećaj sazrevanja testisa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Krave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Sterlilitet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swollen vulva pi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908050"/>
            <a:ext cx="686435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4" descr="prolapsed rectu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00338" y="765175"/>
            <a:ext cx="3471862" cy="5329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err="1" smtClean="0">
                <a:solidFill>
                  <a:srgbClr val="FF9999"/>
                </a:solidFill>
                <a:effectLst/>
                <a:cs typeface="Times New Roman" pitchFamily="18" charset="0"/>
              </a:rPr>
              <a:t>Ergoti</a:t>
            </a:r>
            <a:r>
              <a:rPr lang="sr-Latn-CS" sz="3200" b="1" dirty="0" smtClean="0">
                <a:solidFill>
                  <a:srgbClr val="FF9999"/>
                </a:solidFill>
                <a:effectLst/>
                <a:cs typeface="Times New Roman" pitchFamily="18" charset="0"/>
              </a:rPr>
              <a:t>zam</a:t>
            </a:r>
            <a:r>
              <a:rPr lang="en-GB" sz="3200" b="1" dirty="0" smtClean="0">
                <a:solidFill>
                  <a:srgbClr val="FF9999"/>
                </a:solidFill>
                <a:effectLst/>
                <a:cs typeface="Times New Roman" pitchFamily="18" charset="0"/>
              </a:rPr>
              <a:t> - </a:t>
            </a:r>
            <a:r>
              <a:rPr sz="3200" b="1" dirty="0" err="1" smtClean="0">
                <a:solidFill>
                  <a:srgbClr val="FF9999"/>
                </a:solidFill>
                <a:effectLst/>
              </a:rPr>
              <a:t>Claviceps</a:t>
            </a:r>
            <a:r>
              <a:rPr sz="3200" b="1" dirty="0" smtClean="0">
                <a:solidFill>
                  <a:srgbClr val="FF9999"/>
                </a:solidFill>
                <a:effectLst/>
              </a:rPr>
              <a:t> </a:t>
            </a:r>
            <a:r>
              <a:rPr sz="3200" b="1" dirty="0" err="1" smtClean="0">
                <a:solidFill>
                  <a:srgbClr val="FF9999"/>
                </a:solidFill>
                <a:effectLst/>
              </a:rPr>
              <a:t>purpurea</a:t>
            </a:r>
            <a:r>
              <a:rPr lang="sr-Latn-CS" sz="3200" b="1" dirty="0" smtClean="0">
                <a:solidFill>
                  <a:srgbClr val="FF9999"/>
                </a:solidFill>
                <a:effectLst/>
              </a:rPr>
              <a:t> </a:t>
            </a:r>
            <a:endParaRPr sz="3200" b="1" dirty="0" smtClean="0">
              <a:solidFill>
                <a:srgbClr val="FF9999"/>
              </a:solidFill>
              <a:effectLst/>
              <a:cs typeface="Times New Roman" pitchFamily="18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696200" cy="4068763"/>
          </a:xfrm>
        </p:spPr>
        <p:txBody>
          <a:bodyPr/>
          <a:lstStyle/>
          <a:p>
            <a:pPr eaLnBrk="1" hangingPunct="1"/>
            <a:r>
              <a:rPr lang="en-US" sz="2800" smtClean="0">
                <a:cs typeface="Times New Roman" pitchFamily="18" charset="0"/>
              </a:rPr>
              <a:t>Gang</a:t>
            </a:r>
            <a:r>
              <a:rPr lang="sr-Latn-CS" sz="2800" smtClean="0">
                <a:cs typeface="Times New Roman" pitchFamily="18" charset="0"/>
              </a:rPr>
              <a:t>rena nogu</a:t>
            </a:r>
            <a:endParaRPr lang="en-US" sz="2800" smtClean="0">
              <a:cs typeface="Times New Roman" pitchFamily="18" charset="0"/>
            </a:endParaRPr>
          </a:p>
        </p:txBody>
      </p:sp>
      <p:pic>
        <p:nvPicPr>
          <p:cNvPr id="126980" name="Picture 4" descr="ergot c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63373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3" descr="ergot on r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532765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5" descr="ergot f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89363"/>
            <a:ext cx="39624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5029200" cy="1143000"/>
          </a:xfrm>
        </p:spPr>
        <p:txBody>
          <a:bodyPr/>
          <a:lstStyle/>
          <a:p>
            <a:pPr eaLnBrk="1" hangingPunct="1">
              <a:defRPr/>
            </a:pPr>
            <a:r>
              <a:rPr sz="3200" b="1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Izgled</a:t>
            </a:r>
            <a:r>
              <a:rPr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200" b="1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hifa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4" descr="Sep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630613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coenocytic Zygorhinc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971800"/>
            <a:ext cx="3654425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066800" y="1752600"/>
            <a:ext cx="2452688" cy="5794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Septirana hifa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4800600" y="1676400"/>
            <a:ext cx="2860675" cy="5794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Neseptirana hifa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yu Shema gljivice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04800"/>
            <a:ext cx="4779963" cy="6172200"/>
          </a:xfrm>
          <a:noFill/>
        </p:spPr>
      </p:pic>
      <p:pic>
        <p:nvPicPr>
          <p:cNvPr id="25603" name="Picture 3" descr="SEM Hif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1752600"/>
            <a:ext cx="3619500" cy="2649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YU Fungi petri solja 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905000"/>
            <a:ext cx="8108950" cy="3055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ivan micelij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38100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990600"/>
            <a:ext cx="601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sl-SI" sz="4000" dirty="0">
                <a:solidFill>
                  <a:schemeClr val="tx2"/>
                </a:solidFill>
              </a:rPr>
              <a:t>	</a:t>
            </a:r>
            <a:r>
              <a:rPr lang="sl-SI" sz="3200" dirty="0">
                <a:solidFill>
                  <a:srgbClr val="FF9999"/>
                </a:solidFill>
                <a:latin typeface="+mn-lt"/>
              </a:rPr>
              <a:t>Izgled micelijuma</a:t>
            </a:r>
            <a:endParaRPr lang="en-US" sz="3200" dirty="0">
              <a:solidFill>
                <a:srgbClr val="FF9999"/>
              </a:solidFill>
              <a:latin typeface="+mn-lt"/>
            </a:endParaRPr>
          </a:p>
        </p:txBody>
      </p:sp>
      <p:pic>
        <p:nvPicPr>
          <p:cNvPr id="27652" name="Picture 4" descr="Plave hi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438400"/>
            <a:ext cx="4114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848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kvasac i plesan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534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Ovi termini nemaju taksonomski značaj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Određene vrste gljivica karakterišu se dimorfnim oblikom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Ove gljivice u organizmu koji su inficirali ili na hranljivim podlogama inkubiranim na 37 </a:t>
            </a:r>
            <a:r>
              <a:rPr lang="sl-SI" sz="2800" baseline="30000" dirty="0" smtClean="0"/>
              <a:t>o</a:t>
            </a:r>
            <a:r>
              <a:rPr lang="sl-SI" sz="2800" dirty="0" smtClean="0"/>
              <a:t> C uočavaju se kao kvasci, a na podlogama inkubiranim na 25 </a:t>
            </a:r>
            <a:r>
              <a:rPr lang="sl-SI" sz="2800" baseline="30000" dirty="0" smtClean="0"/>
              <a:t>o</a:t>
            </a:r>
            <a:r>
              <a:rPr lang="sl-SI" sz="2800" dirty="0" smtClean="0"/>
              <a:t> C kao plesni</a:t>
            </a:r>
          </a:p>
          <a:p>
            <a:pPr algn="just" eaLnBrk="1" hangingPunct="1">
              <a:lnSpc>
                <a:spcPct val="80000"/>
              </a:lnSpc>
            </a:pPr>
            <a:r>
              <a:rPr lang="sl-SI" sz="2800" dirty="0" smtClean="0"/>
              <a:t>Dimorfizam reguliše veći broj faktora sredine – temperatura, koncentracija CO</a:t>
            </a:r>
            <a:r>
              <a:rPr lang="sl-SI" sz="2800" baseline="-25000" dirty="0" smtClean="0"/>
              <a:t>2</a:t>
            </a:r>
            <a:r>
              <a:rPr lang="sl-SI" sz="2800" dirty="0" smtClean="0"/>
              <a:t>, pH vrednost, koncentracija cisteina ili drugih jedinjenja sa sumporom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Muco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33528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553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Mucor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</a:t>
            </a:r>
            <a:r>
              <a:rPr lang="en-GB" b="1" i="1" dirty="0" smtClean="0">
                <a:solidFill>
                  <a:srgbClr val="FFFFCC"/>
                </a:solidFill>
              </a:rPr>
              <a:t>.</a:t>
            </a:r>
          </a:p>
        </p:txBody>
      </p:sp>
      <p:pic>
        <p:nvPicPr>
          <p:cNvPr id="29700" name="Picture 8" descr="Rhizopus kolonija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3232150" cy="31861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Aspergillus_flav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28749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-228600"/>
            <a:ext cx="7086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Aspergillus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spp.</a:t>
            </a:r>
          </a:p>
        </p:txBody>
      </p:sp>
      <p:pic>
        <p:nvPicPr>
          <p:cNvPr id="30724" name="Picture 7" descr="A fumigatus kol 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371600"/>
            <a:ext cx="2943225" cy="304800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30725" name="Picture 8" descr="aspergillus tere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10000"/>
            <a:ext cx="3336925" cy="278765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629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Penicillium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spp.</a:t>
            </a:r>
          </a:p>
        </p:txBody>
      </p:sp>
      <p:pic>
        <p:nvPicPr>
          <p:cNvPr id="31747" name="Picture 11" descr="Penicillium%20chrysogenum%20CCF%202878%20CYA%2010-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4714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Osnovne karakteristike gljiv</a:t>
            </a:r>
            <a:r>
              <a:rPr lang="en-U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sz="32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9912" y="1295400"/>
            <a:ext cx="8574088" cy="4114800"/>
          </a:xfrm>
        </p:spPr>
        <p:txBody>
          <a:bodyPr/>
          <a:lstStyle/>
          <a:p>
            <a:pPr eaLnBrk="1" hangingPunct="1"/>
            <a:r>
              <a:rPr lang="sl-SI" sz="2800" dirty="0" smtClean="0"/>
              <a:t>Eukariotski ogranizmi</a:t>
            </a:r>
          </a:p>
          <a:p>
            <a:pPr eaLnBrk="1" hangingPunct="1"/>
            <a:r>
              <a:rPr lang="sl-SI" sz="2800" dirty="0" smtClean="0"/>
              <a:t>Spadaju u carstvo </a:t>
            </a:r>
            <a:r>
              <a:rPr lang="sl-SI" sz="2800" i="1" dirty="0" smtClean="0"/>
              <a:t>Fun</a:t>
            </a:r>
            <a:r>
              <a:rPr lang="sr-Latn-RS" sz="2800" i="1" dirty="0" smtClean="0"/>
              <a:t>gi</a:t>
            </a:r>
            <a:endParaRPr lang="sl-SI" sz="2800" i="1" dirty="0" smtClean="0"/>
          </a:p>
          <a:p>
            <a:pPr eaLnBrk="1" hangingPunct="1"/>
            <a:r>
              <a:rPr lang="sl-SI" sz="2800" dirty="0" smtClean="0"/>
              <a:t>Nemaju sposobnost fotosinteze</a:t>
            </a:r>
            <a:endParaRPr lang="en-US" sz="2800" dirty="0" smtClean="0"/>
          </a:p>
          <a:p>
            <a:pPr eaLnBrk="1" hangingPunct="1"/>
            <a:r>
              <a:rPr lang="sl-SI" sz="2800" dirty="0" smtClean="0"/>
              <a:t>Heterotrofni način ishrane</a:t>
            </a:r>
          </a:p>
          <a:p>
            <a:pPr eaLnBrk="1" hangingPunct="1"/>
            <a:r>
              <a:rPr lang="sr-Latn-RS" sz="2800" dirty="0" smtClean="0"/>
              <a:t>Ishrana se odvija apsorpcijom već prethodno razgrađenih hranljivih materija u spoljašnjoj sredini</a:t>
            </a:r>
            <a:endParaRPr lang="sl-SI" sz="2800" dirty="0" smtClean="0"/>
          </a:p>
          <a:p>
            <a:pPr eaLnBrk="1" hangingPunct="1"/>
            <a:r>
              <a:rPr lang="sl-SI" sz="2800" dirty="0" smtClean="0"/>
              <a:t>Višećelijska ogranizacija</a:t>
            </a:r>
          </a:p>
          <a:p>
            <a:pPr eaLnBrk="1" hangingPunct="1"/>
            <a:r>
              <a:rPr lang="sl-SI" sz="2800" dirty="0" smtClean="0"/>
              <a:t>Prisustvo hitina u ćelijskom zidu kod većine vrsta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47244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6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096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Fusarium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>
                <a:solidFill>
                  <a:srgbClr val="FFFFCC"/>
                </a:solidFill>
              </a:rPr>
              <a:t>	</a:t>
            </a:r>
            <a:r>
              <a:rPr lang="sl-SI"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Način razmnožavanja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sl-SI" sz="2800" dirty="0" smtClean="0"/>
              <a:t>U zavisnosti od odvijanja mejoze tokom stvaranja spora postoje dva načina razmnožavanja gljivica - bespolni i polni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rgbClr val="FFCCCC"/>
                </a:solidFill>
              </a:rPr>
              <a:t>Holomorfni životni ciklus</a:t>
            </a:r>
            <a:r>
              <a:rPr lang="sl-SI" sz="2800" dirty="0" smtClean="0">
                <a:solidFill>
                  <a:srgbClr val="FFCCCC"/>
                </a:solidFill>
              </a:rPr>
              <a:t> </a:t>
            </a:r>
            <a:r>
              <a:rPr lang="sl-SI" sz="2800" dirty="0" smtClean="0"/>
              <a:t>protiče sa oba načina razmnožavanja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sz="2800" b="1" dirty="0" smtClean="0">
                <a:solidFill>
                  <a:srgbClr val="FFCCCC"/>
                </a:solidFill>
              </a:rPr>
              <a:t>Anamorfni oblik gljivica</a:t>
            </a:r>
            <a:r>
              <a:rPr lang="sl-SI" sz="2800" dirty="0" smtClean="0">
                <a:solidFill>
                  <a:srgbClr val="FFCCCC"/>
                </a:solidFill>
              </a:rPr>
              <a:t> </a:t>
            </a:r>
            <a:r>
              <a:rPr lang="sl-SI" sz="2800" dirty="0" smtClean="0"/>
              <a:t>karakteriše se prisustvom odgovarajućih struktura za bespolno, a </a:t>
            </a:r>
            <a:r>
              <a:rPr lang="sl-SI" sz="2800" b="1" dirty="0" smtClean="0">
                <a:solidFill>
                  <a:srgbClr val="FFCCCC"/>
                </a:solidFill>
              </a:rPr>
              <a:t>telemorfni oblik</a:t>
            </a:r>
            <a:r>
              <a:rPr lang="sl-SI" sz="2800" dirty="0" smtClean="0">
                <a:solidFill>
                  <a:srgbClr val="FFCCCC"/>
                </a:solidFill>
              </a:rPr>
              <a:t> </a:t>
            </a:r>
            <a:r>
              <a:rPr lang="sl-SI" sz="2800" dirty="0" smtClean="0"/>
              <a:t>za polno razmnožavanje</a:t>
            </a:r>
          </a:p>
          <a:p>
            <a:pPr algn="just" eaLnBrk="1" hangingPunct="1">
              <a:lnSpc>
                <a:spcPct val="90000"/>
              </a:lnSpc>
            </a:pPr>
            <a:r>
              <a:rPr lang="sl-SI" sz="2800" dirty="0" smtClean="0"/>
              <a:t>Klasifikacija gljivica zasniva se na karakteristikama telemorfnog oblika – izgledu organa za polno razmnožavanje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l-SI" smtClean="0">
                <a:solidFill>
                  <a:srgbClr val="FFFFCC"/>
                </a:solidFill>
              </a:rPr>
              <a:t> </a:t>
            </a:r>
            <a:r>
              <a:rPr lang="sl-SI"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Bespolno i polno razmnožavanje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Stvaraju spore – jedno ili višećelijske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Bespolno razmnožavanje – stvajaju svoje klonove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Polno razmnožavanje – gljivice su tokom većine životnog ciklusa haploidne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Heterogeneza – </a:t>
            </a:r>
            <a:r>
              <a:rPr lang="en-US" sz="2800" dirty="0" smtClean="0"/>
              <a:t>“</a:t>
            </a:r>
            <a:r>
              <a:rPr lang="sl-SI" sz="2800" dirty="0" smtClean="0"/>
              <a:t>mešanje</a:t>
            </a:r>
            <a:r>
              <a:rPr lang="en-US" sz="2800" dirty="0" smtClean="0"/>
              <a:t>” </a:t>
            </a:r>
            <a:r>
              <a:rPr lang="sl-SI" sz="2800" dirty="0" smtClean="0"/>
              <a:t>jedara ćelija različitih micelujuma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Singamija – spajanje dve ćelije poreklom od dve individue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solidFill>
                  <a:schemeClr val="tx1"/>
                </a:solidFill>
              </a:rPr>
              <a:t>Plazmogamija – fuzija citoplazmi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solidFill>
                  <a:schemeClr val="tx1"/>
                </a:solidFill>
              </a:rPr>
              <a:t>Kariogamija – udruživanje 2 jedra – diploidna ćelija</a:t>
            </a:r>
          </a:p>
          <a:p>
            <a:pPr lvl="1" eaLnBrk="1" hangingPunct="1">
              <a:lnSpc>
                <a:spcPct val="90000"/>
              </a:lnSpc>
            </a:pPr>
            <a:r>
              <a:rPr lang="sl-SI" dirty="0" smtClean="0">
                <a:solidFill>
                  <a:schemeClr val="tx1"/>
                </a:solidFill>
              </a:rPr>
              <a:t>Dikarion –   faza sa dva jedra u gametu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ungus life cyc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381000"/>
            <a:ext cx="7239000" cy="2667000"/>
          </a:xfrm>
          <a:noFill/>
        </p:spPr>
      </p:pic>
      <p:pic>
        <p:nvPicPr>
          <p:cNvPr id="35843" name="Picture 3" descr="H capsulat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3657600"/>
            <a:ext cx="4090988" cy="2230438"/>
          </a:xfrm>
          <a:noFill/>
        </p:spPr>
      </p:pic>
      <p:pic>
        <p:nvPicPr>
          <p:cNvPr id="35844" name="Picture 4" descr="Arthroderma gruby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8200" y="3468688"/>
            <a:ext cx="3979863" cy="2779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685800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b="1" dirty="0" smtClean="0">
                <a:solidFill>
                  <a:srgbClr val="FF9999"/>
                </a:solidFill>
              </a:rPr>
              <a:t>Najvažnije karakteristike patogenih gljivica</a:t>
            </a:r>
            <a:endParaRPr sz="2800" b="1" dirty="0" smtClean="0">
              <a:solidFill>
                <a:srgbClr val="FF9999"/>
              </a:solidFill>
            </a:endParaRPr>
          </a:p>
        </p:txBody>
      </p:sp>
      <p:graphicFrame>
        <p:nvGraphicFramePr>
          <p:cNvPr id="15433" name="Group 73"/>
          <p:cNvGraphicFramePr>
            <a:graphicFrameLocks noGrp="1"/>
          </p:cNvGraphicFramePr>
          <p:nvPr>
            <p:ph type="tbl" idx="1"/>
          </p:nvPr>
        </p:nvGraphicFramePr>
        <p:xfrm>
          <a:off x="533400" y="1104900"/>
          <a:ext cx="8153400" cy="4169065"/>
        </p:xfrm>
        <a:graphic>
          <a:graphicData uri="http://schemas.openxmlformats.org/drawingml/2006/table">
            <a:tbl>
              <a:tblPr/>
              <a:tblGrid>
                <a:gridCol w="2153236"/>
                <a:gridCol w="1846022"/>
                <a:gridCol w="2031006"/>
                <a:gridCol w="2123136"/>
              </a:tblGrid>
              <a:tr h="1096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Ascomycota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Basidiomyc</a:t>
                      </a:r>
                      <a:r>
                        <a:rPr kumimoji="0" lang="sr-Latn-R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ota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Zygomycota</a:t>
                      </a:r>
                      <a:endParaRPr kumimoji="0" 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Septirane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hife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+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Bespolne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 spore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uglavnom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Konidije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Artrospore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Hlamidiospore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Konidije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Odije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Artrospore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Sporangiospore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8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Polne</a:t>
                      </a: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CC"/>
                          </a:solidFill>
                          <a:effectLst/>
                          <a:latin typeface="+mn-lt"/>
                          <a:cs typeface="Arial" charset="0"/>
                        </a:rPr>
                        <a:t> spore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CC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Askospore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Bazidiospore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Zigospore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smtClean="0">
                <a:solidFill>
                  <a:srgbClr val="FFFFCC"/>
                </a:solidFill>
              </a:rPr>
              <a:t>	</a:t>
            </a:r>
            <a:r>
              <a:rPr lang="sl-SI"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Polni način razmnožavanja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17713"/>
            <a:ext cx="6248400" cy="4114800"/>
          </a:xfrm>
        </p:spPr>
        <p:txBody>
          <a:bodyPr/>
          <a:lstStyle/>
          <a:p>
            <a:pPr eaLnBrk="1" hangingPunct="1"/>
            <a:r>
              <a:rPr lang="sl-SI" sz="2800" smtClean="0">
                <a:solidFill>
                  <a:srgbClr val="FFFFCC"/>
                </a:solidFill>
              </a:rPr>
              <a:t>Zigospore - Zigosporangija</a:t>
            </a:r>
          </a:p>
          <a:p>
            <a:pPr eaLnBrk="1" hangingPunct="1"/>
            <a:r>
              <a:rPr lang="sl-SI" sz="2800" smtClean="0">
                <a:solidFill>
                  <a:srgbClr val="FFFFCC"/>
                </a:solidFill>
              </a:rPr>
              <a:t>Askospore - Askus</a:t>
            </a:r>
          </a:p>
          <a:p>
            <a:pPr eaLnBrk="1" hangingPunct="1"/>
            <a:r>
              <a:rPr lang="sl-SI" sz="2800" smtClean="0">
                <a:solidFill>
                  <a:srgbClr val="FFFFCC"/>
                </a:solidFill>
              </a:rPr>
              <a:t>Bazidiospore - Bazidijum</a:t>
            </a:r>
            <a:endParaRPr lang="en-US" sz="2800" smtClean="0">
              <a:solidFill>
                <a:srgbClr val="FFFFCC"/>
              </a:solidFill>
            </a:endParaRPr>
          </a:p>
        </p:txBody>
      </p:sp>
      <p:pic>
        <p:nvPicPr>
          <p:cNvPr id="37892" name="Picture 4" descr="dolipor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2057400"/>
            <a:ext cx="2530475" cy="35210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Zigospore - </a:t>
            </a:r>
            <a:r>
              <a:rPr lang="sl-SI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Zygomycota</a:t>
            </a:r>
            <a:endParaRPr sz="3200" b="1" i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3" descr="YU Zigospora cop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28800"/>
            <a:ext cx="4267200" cy="4194175"/>
          </a:xfrm>
          <a:noFill/>
        </p:spPr>
      </p:pic>
      <p:pic>
        <p:nvPicPr>
          <p:cNvPr id="38916" name="Picture 4" descr="susp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2667000"/>
            <a:ext cx="3856038" cy="2166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hizopus zygotes zygospores X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124200"/>
            <a:ext cx="4419600" cy="3316288"/>
          </a:xfrm>
          <a:noFill/>
        </p:spPr>
      </p:pic>
      <p:pic>
        <p:nvPicPr>
          <p:cNvPr id="39939" name="Picture 3" descr="phycan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304800"/>
            <a:ext cx="3986213" cy="274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YU Ciklus zigospore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304800"/>
            <a:ext cx="8305800" cy="6353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Askospore - </a:t>
            </a:r>
            <a:r>
              <a:rPr lang="sl-SI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Ascomycota</a:t>
            </a:r>
            <a:endParaRPr sz="3200" b="1" i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7" name="Picture 3" descr="Divan ask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2133600"/>
            <a:ext cx="2752725" cy="4267200"/>
          </a:xfrm>
          <a:noFill/>
        </p:spPr>
      </p:pic>
      <p:pic>
        <p:nvPicPr>
          <p:cNvPr id="4198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09800"/>
            <a:ext cx="3429000" cy="419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hi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33400"/>
            <a:ext cx="57864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crayfish 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67200"/>
            <a:ext cx="3276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spidershro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300" y="4083050"/>
            <a:ext cx="25701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2514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2800" dirty="0">
                <a:solidFill>
                  <a:srgbClr val="FFCCCC"/>
                </a:solidFill>
                <a:latin typeface="+mn-lt"/>
              </a:rPr>
              <a:t>Ćelijski zid sadrži hitin</a:t>
            </a:r>
            <a:r>
              <a:rPr lang="sr-Latn-CS" sz="2800" b="1" dirty="0">
                <a:solidFill>
                  <a:srgbClr val="FFCCCC"/>
                </a:solidFill>
                <a:latin typeface="+mn-lt"/>
              </a:rPr>
              <a:t> </a:t>
            </a:r>
            <a:endParaRPr lang="en-GB" sz="2800" b="1" dirty="0">
              <a:solidFill>
                <a:srgbClr val="FFCC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eziza X20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887413"/>
            <a:ext cx="73152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162800" cy="762000"/>
          </a:xfrm>
        </p:spPr>
        <p:txBody>
          <a:bodyPr/>
          <a:lstStyle/>
          <a:p>
            <a:pPr eaLnBrk="1" hangingPunct="1">
              <a:defRPr/>
            </a:pPr>
            <a:r>
              <a:rPr lang="sl-SI" smtClean="0">
                <a:solidFill>
                  <a:srgbClr val="FFFFCC"/>
                </a:solidFill>
              </a:rPr>
              <a:t>	</a:t>
            </a:r>
            <a:r>
              <a:rPr lang="sl-SI" sz="3200" b="1" smtClean="0">
                <a:solidFill>
                  <a:srgbClr val="FF9999"/>
                </a:solidFill>
              </a:rPr>
              <a:t>Ciklus kvasaca</a:t>
            </a:r>
            <a:endParaRPr sz="3200" b="1" smtClean="0">
              <a:solidFill>
                <a:srgbClr val="FF9999"/>
              </a:solidFill>
            </a:endParaRPr>
          </a:p>
        </p:txBody>
      </p:sp>
      <p:pic>
        <p:nvPicPr>
          <p:cNvPr id="44035" name="Picture 3" descr="YU ciklus kvasac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219200"/>
            <a:ext cx="4876800" cy="5014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Askospore srp dk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81000"/>
            <a:ext cx="807085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877175" cy="1462088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Bazidiospore - </a:t>
            </a: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Basidiomyc</a:t>
            </a:r>
            <a:r>
              <a:rPr lang="sr-Latn-RS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ota</a:t>
            </a:r>
            <a:r>
              <a:rPr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6083" name="Picture 3" descr="basid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0725" y="2435225"/>
            <a:ext cx="4114800" cy="3230563"/>
          </a:xfrm>
          <a:noFill/>
        </p:spPr>
      </p:pic>
      <p:pic>
        <p:nvPicPr>
          <p:cNvPr id="4608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4114800" cy="2874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Re-exposure of Crtez asko i bazidiospore 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675" y="2133600"/>
            <a:ext cx="3527425" cy="4410075"/>
          </a:xfrm>
          <a:noFill/>
        </p:spPr>
      </p:pic>
      <p:pic>
        <p:nvPicPr>
          <p:cNvPr id="47107" name="Picture 3" descr="basid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304800"/>
            <a:ext cx="3581400" cy="2706688"/>
          </a:xfrm>
          <a:noFill/>
        </p:spPr>
      </p:pic>
      <p:pic>
        <p:nvPicPr>
          <p:cNvPr id="47108" name="Picture 4" descr="Fantasticne bazidiospor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05400" y="3886200"/>
            <a:ext cx="3505200" cy="2524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5" descr="Bazidiospore srp.jpg"/>
          <p:cNvPicPr>
            <a:picLocks noGrp="1" noChangeAspect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85800"/>
            <a:ext cx="7696200" cy="5902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315200" cy="1219200"/>
          </a:xfrm>
        </p:spPr>
        <p:txBody>
          <a:bodyPr/>
          <a:lstStyle/>
          <a:p>
            <a:pPr eaLnBrk="1" hangingPunct="1">
              <a:defRPr/>
            </a:pPr>
            <a:r>
              <a:rPr lang="sl-SI" sz="3200" b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Patogenost gljivica</a:t>
            </a:r>
            <a:endParaRPr sz="3200" b="1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8153400" cy="4114800"/>
          </a:xfrm>
        </p:spPr>
        <p:txBody>
          <a:bodyPr/>
          <a:lstStyle/>
          <a:p>
            <a:pPr algn="just" eaLnBrk="1" hangingPunct="1"/>
            <a:r>
              <a:rPr lang="sl-SI" sz="2800" dirty="0" smtClean="0"/>
              <a:t>Od preko 250.000 hiljada determinisanih vrsta samo 150 mogu da prouzrokuju oboljenja životinja i ljudi</a:t>
            </a:r>
          </a:p>
          <a:p>
            <a:pPr algn="just" eaLnBrk="1" hangingPunct="1"/>
            <a:r>
              <a:rPr lang="sl-SI" sz="2800" dirty="0" smtClean="0"/>
              <a:t>Većina patogenih vrsta spada u tipove </a:t>
            </a:r>
            <a:r>
              <a:rPr lang="sl-SI" sz="2800" i="1" dirty="0" smtClean="0">
                <a:solidFill>
                  <a:srgbClr val="FFCCCC"/>
                </a:solidFill>
              </a:rPr>
              <a:t>Zygomycota</a:t>
            </a:r>
            <a:r>
              <a:rPr lang="sl-SI" sz="2800" dirty="0" smtClean="0"/>
              <a:t> (novi naziv </a:t>
            </a:r>
            <a:r>
              <a:rPr lang="sl-SI" sz="2800" i="1" dirty="0" smtClean="0">
                <a:solidFill>
                  <a:srgbClr val="FFCCCC"/>
                </a:solidFill>
              </a:rPr>
              <a:t>Glomeromycota</a:t>
            </a:r>
            <a:r>
              <a:rPr lang="sl-SI" sz="2800" dirty="0" smtClean="0"/>
              <a:t>), </a:t>
            </a:r>
            <a:r>
              <a:rPr lang="sl-SI" sz="2800" i="1" dirty="0" smtClean="0">
                <a:solidFill>
                  <a:srgbClr val="FFCCCC"/>
                </a:solidFill>
              </a:rPr>
              <a:t>Ascomycota</a:t>
            </a:r>
            <a:r>
              <a:rPr lang="sl-SI" sz="2800" dirty="0" smtClean="0"/>
              <a:t> i </a:t>
            </a:r>
            <a:r>
              <a:rPr lang="sl-SI" sz="2800" i="1" dirty="0" smtClean="0">
                <a:solidFill>
                  <a:srgbClr val="FFCCCC"/>
                </a:solidFill>
              </a:rPr>
              <a:t>Basidiomycota</a:t>
            </a:r>
            <a:r>
              <a:rPr lang="sl-SI" sz="2800" dirty="0" smtClean="0"/>
              <a:t> .</a:t>
            </a:r>
          </a:p>
          <a:p>
            <a:pPr algn="just" eaLnBrk="1" hangingPunct="1"/>
            <a:r>
              <a:rPr lang="sr-Latn-RS" sz="2800" i="1" dirty="0" smtClean="0">
                <a:solidFill>
                  <a:srgbClr val="FFCCCC"/>
                </a:solidFill>
              </a:rPr>
              <a:t>Ascomycota</a:t>
            </a:r>
            <a:r>
              <a:rPr lang="sr-Latn-RS" sz="2800" dirty="0" smtClean="0"/>
              <a:t> i </a:t>
            </a:r>
            <a:r>
              <a:rPr lang="sr-Latn-RS" sz="2800" i="1" dirty="0" smtClean="0">
                <a:solidFill>
                  <a:srgbClr val="FFCCCC"/>
                </a:solidFill>
              </a:rPr>
              <a:t>Basidiomycota</a:t>
            </a:r>
            <a:r>
              <a:rPr lang="sr-Latn-RS" sz="2800" dirty="0" smtClean="0"/>
              <a:t> sačinjavaju podcarstvo </a:t>
            </a:r>
            <a:r>
              <a:rPr lang="sr-Latn-RS" sz="2800" i="1" dirty="0" smtClean="0">
                <a:solidFill>
                  <a:srgbClr val="FFCCCC"/>
                </a:solidFill>
              </a:rPr>
              <a:t>Dikarya</a:t>
            </a:r>
            <a:r>
              <a:rPr lang="sr-Latn-RS" sz="2800" dirty="0" smtClean="0"/>
              <a:t>. </a:t>
            </a:r>
            <a:endParaRPr lang="en-US" sz="2800" b="1" dirty="0" smtClean="0"/>
          </a:p>
          <a:p>
            <a:pPr eaLnBrk="1" hangingPunct="1"/>
            <a:endParaRPr lang="sl-SI" sz="2800" dirty="0" smtClean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713788" cy="4530725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FFFF99"/>
                </a:solidFill>
              </a:rPr>
              <a:t>Gljivice</a:t>
            </a:r>
            <a:r>
              <a:rPr lang="sr-Latn-CS" sz="2800" smtClean="0">
                <a:solidFill>
                  <a:srgbClr val="FFFF99"/>
                </a:solidFill>
              </a:rPr>
              <a:t> su š</a:t>
            </a:r>
            <a:r>
              <a:rPr lang="en-GB" sz="2800" smtClean="0">
                <a:solidFill>
                  <a:srgbClr val="FFFF99"/>
                </a:solidFill>
              </a:rPr>
              <a:t>iroko rasprostranjen</a:t>
            </a:r>
            <a:r>
              <a:rPr lang="sr-Latn-CS" sz="2800" smtClean="0">
                <a:solidFill>
                  <a:srgbClr val="FFFF99"/>
                </a:solidFill>
              </a:rPr>
              <a:t>e </a:t>
            </a:r>
            <a:r>
              <a:rPr lang="en-GB" sz="2800" smtClean="0">
                <a:solidFill>
                  <a:srgbClr val="FFFF99"/>
                </a:solidFill>
              </a:rPr>
              <a:t>u prirod</a:t>
            </a:r>
            <a:r>
              <a:rPr lang="sr-Latn-CS" sz="2800" smtClean="0">
                <a:solidFill>
                  <a:srgbClr val="FFFF99"/>
                </a:solidFill>
              </a:rPr>
              <a:t>i kao saprofiti i mutualisti, ređe kao obligatni paraziti</a:t>
            </a:r>
          </a:p>
          <a:p>
            <a:pPr eaLnBrk="1" hangingPunct="1"/>
            <a:r>
              <a:rPr lang="sr-Latn-CS" sz="2800" smtClean="0"/>
              <a:t>Za pojavu infekcija prouzrokovanih uslovno patogenim vrstama neophodni su određeni predisponirajući faktori </a:t>
            </a:r>
            <a:endParaRPr lang="en-US" sz="2800" smtClean="0"/>
          </a:p>
        </p:txBody>
      </p:sp>
      <p:pic>
        <p:nvPicPr>
          <p:cNvPr id="50179" name="Picture 4" descr="orang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3141663"/>
            <a:ext cx="3892550" cy="2217737"/>
          </a:xfrm>
          <a:noFill/>
          <a:ln w="12700">
            <a:solidFill>
              <a:srgbClr val="FFFF99"/>
            </a:solidFill>
          </a:ln>
        </p:spPr>
      </p:pic>
      <p:pic>
        <p:nvPicPr>
          <p:cNvPr id="50180" name="Picture 7" descr="Dzungl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27538" y="2492375"/>
            <a:ext cx="4360862" cy="34353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8569325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>
                <a:solidFill>
                  <a:srgbClr val="FFCC99"/>
                </a:solidFill>
              </a:rPr>
              <a:t>	</a:t>
            </a:r>
            <a:r>
              <a:rPr lang="en-GB" sz="2800" dirty="0" err="1" smtClean="0">
                <a:solidFill>
                  <a:srgbClr val="FFCC99"/>
                </a:solidFill>
              </a:rPr>
              <a:t>Faktori</a:t>
            </a:r>
            <a:r>
              <a:rPr lang="sr-Latn-CS" sz="2800" dirty="0" smtClean="0">
                <a:solidFill>
                  <a:srgbClr val="FFCC99"/>
                </a:solidFill>
              </a:rPr>
              <a:t> </a:t>
            </a:r>
            <a:r>
              <a:rPr lang="en-US" sz="2800" dirty="0" err="1" smtClean="0">
                <a:solidFill>
                  <a:srgbClr val="FFCC99"/>
                </a:solidFill>
              </a:rPr>
              <a:t>koji</a:t>
            </a:r>
            <a:r>
              <a:rPr lang="en-US" sz="2800" dirty="0" smtClean="0">
                <a:solidFill>
                  <a:srgbClr val="FFCC99"/>
                </a:solidFill>
              </a:rPr>
              <a:t> </a:t>
            </a:r>
            <a:r>
              <a:rPr lang="sr-Latn-CS" sz="2800" dirty="0" smtClean="0">
                <a:solidFill>
                  <a:srgbClr val="FFCC99"/>
                </a:solidFill>
              </a:rPr>
              <a:t>doprinose </a:t>
            </a:r>
            <a:r>
              <a:rPr lang="en-GB" sz="2800" dirty="0" err="1" smtClean="0">
                <a:solidFill>
                  <a:srgbClr val="FFCC99"/>
                </a:solidFill>
              </a:rPr>
              <a:t>pojav</a:t>
            </a:r>
            <a:r>
              <a:rPr lang="sr-Latn-CS" sz="2800" dirty="0" smtClean="0">
                <a:solidFill>
                  <a:srgbClr val="FFCC99"/>
                </a:solidFill>
              </a:rPr>
              <a:t>i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gljivičnih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infekcija</a:t>
            </a:r>
            <a:endParaRPr lang="en-US" sz="2800" dirty="0" smtClean="0">
              <a:solidFill>
                <a:srgbClr val="FFCC99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dirty="0" smtClean="0">
                <a:solidFill>
                  <a:srgbClr val="FFCC99"/>
                </a:solidFill>
              </a:rPr>
              <a:t> </a:t>
            </a:r>
            <a:endParaRPr lang="sr-Latn-CS" sz="28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r-Latn-CS" sz="2800" dirty="0" smtClean="0">
                <a:solidFill>
                  <a:schemeClr val="tx1"/>
                </a:solidFill>
              </a:rPr>
              <a:t>promena </a:t>
            </a:r>
            <a:r>
              <a:rPr lang="en-GB" sz="2800" dirty="0" err="1" smtClean="0">
                <a:solidFill>
                  <a:schemeClr val="tx1"/>
                </a:solidFill>
              </a:rPr>
              <a:t>normalne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mikroflore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organizma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usled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primene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antibiotika</a:t>
            </a:r>
            <a:endParaRPr lang="sr-Latn-C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800" dirty="0" err="1" smtClean="0">
                <a:solidFill>
                  <a:schemeClr val="tx1"/>
                </a:solidFill>
              </a:rPr>
              <a:t>imunosupresivn</a:t>
            </a:r>
            <a:r>
              <a:rPr lang="sr-Latn-CS" sz="2800" dirty="0" smtClean="0">
                <a:solidFill>
                  <a:schemeClr val="tx1"/>
                </a:solidFill>
              </a:rPr>
              <a:t>o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stanj</a:t>
            </a:r>
            <a:r>
              <a:rPr lang="sr-Latn-CS" sz="2800" dirty="0" smtClean="0">
                <a:solidFill>
                  <a:schemeClr val="tx1"/>
                </a:solidFill>
              </a:rPr>
              <a:t>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organizma</a:t>
            </a:r>
            <a:endParaRPr lang="sr-Latn-C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800" dirty="0" err="1" smtClean="0">
                <a:solidFill>
                  <a:schemeClr val="tx1"/>
                </a:solidFill>
              </a:rPr>
              <a:t>primarne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infekcije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drugim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mikroorganizmima</a:t>
            </a:r>
            <a:endParaRPr lang="sr-Latn-C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o</a:t>
            </a:r>
            <a:r>
              <a:rPr lang="sr-Latn-CS" sz="2800" dirty="0" smtClean="0">
                <a:solidFill>
                  <a:schemeClr val="tx1"/>
                </a:solidFill>
              </a:rPr>
              <a:t>š</a:t>
            </a:r>
            <a:r>
              <a:rPr lang="en-GB" sz="2800" dirty="0" err="1" smtClean="0">
                <a:solidFill>
                  <a:schemeClr val="tx1"/>
                </a:solidFill>
              </a:rPr>
              <a:t>te</a:t>
            </a:r>
            <a:r>
              <a:rPr lang="sr-Latn-CS" sz="2800" dirty="0" smtClean="0">
                <a:solidFill>
                  <a:schemeClr val="tx1"/>
                </a:solidFill>
              </a:rPr>
              <a:t>ć</a:t>
            </a:r>
            <a:r>
              <a:rPr lang="en-GB" sz="2800" dirty="0" err="1" smtClean="0">
                <a:solidFill>
                  <a:schemeClr val="tx1"/>
                </a:solidFill>
              </a:rPr>
              <a:t>enja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ko</a:t>
            </a:r>
            <a:r>
              <a:rPr lang="sr-Latn-CS" sz="2800" dirty="0" smtClean="0">
                <a:solidFill>
                  <a:schemeClr val="tx1"/>
                </a:solidFill>
              </a:rPr>
              <a:t>ž</a:t>
            </a:r>
            <a:r>
              <a:rPr lang="en-GB" sz="2800" dirty="0" smtClean="0">
                <a:solidFill>
                  <a:schemeClr val="tx1"/>
                </a:solidFill>
              </a:rPr>
              <a:t>e </a:t>
            </a:r>
            <a:r>
              <a:rPr lang="en-GB" sz="2800" dirty="0" err="1" smtClean="0">
                <a:solidFill>
                  <a:schemeClr val="tx1"/>
                </a:solidFill>
              </a:rPr>
              <a:t>i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sluznica</a:t>
            </a:r>
            <a:endParaRPr lang="sr-Latn-CS" sz="2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sz="2800" dirty="0" err="1" smtClean="0">
                <a:solidFill>
                  <a:schemeClr val="tx1"/>
                </a:solidFill>
              </a:rPr>
              <a:t>konstantno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vla</a:t>
            </a:r>
            <a:r>
              <a:rPr lang="sr-Latn-CS" sz="2800" dirty="0" smtClean="0">
                <a:solidFill>
                  <a:schemeClr val="tx1"/>
                </a:solidFill>
              </a:rPr>
              <a:t>ž</a:t>
            </a:r>
            <a:r>
              <a:rPr lang="en-GB" sz="2800" dirty="0" smtClean="0">
                <a:solidFill>
                  <a:schemeClr val="tx1"/>
                </a:solidFill>
              </a:rPr>
              <a:t>n</a:t>
            </a:r>
            <a:r>
              <a:rPr lang="sr-Latn-CS" sz="2800" dirty="0" smtClean="0">
                <a:solidFill>
                  <a:schemeClr val="tx1"/>
                </a:solidFill>
              </a:rPr>
              <a:t>a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ko</a:t>
            </a:r>
            <a:r>
              <a:rPr lang="sr-Latn-CS" sz="2800" dirty="0" smtClean="0">
                <a:solidFill>
                  <a:schemeClr val="tx1"/>
                </a:solidFill>
              </a:rPr>
              <a:t>ža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err="1" smtClean="0">
                <a:solidFill>
                  <a:schemeClr val="tx1"/>
                </a:solidFill>
              </a:rPr>
              <a:t>ekspozicij</a:t>
            </a:r>
            <a:r>
              <a:rPr lang="sr-Latn-CS" sz="2800" dirty="0" smtClean="0">
                <a:solidFill>
                  <a:schemeClr val="tx1"/>
                </a:solidFill>
              </a:rPr>
              <a:t>a</a:t>
            </a:r>
            <a:r>
              <a:rPr lang="en-GB" sz="2800" dirty="0" smtClean="0">
                <a:solidFill>
                  <a:schemeClr val="tx1"/>
                </a:solidFill>
              </a:rPr>
              <a:t> “</a:t>
            </a:r>
            <a:r>
              <a:rPr lang="en-GB" sz="2800" dirty="0" err="1" smtClean="0">
                <a:solidFill>
                  <a:schemeClr val="tx1"/>
                </a:solidFill>
              </a:rPr>
              <a:t>velikoj</a:t>
            </a:r>
            <a:r>
              <a:rPr lang="en-GB" sz="2800" dirty="0" smtClean="0">
                <a:solidFill>
                  <a:schemeClr val="tx1"/>
                </a:solidFill>
              </a:rPr>
              <a:t>” </a:t>
            </a:r>
            <a:r>
              <a:rPr lang="en-GB" sz="2800" dirty="0" err="1" smtClean="0">
                <a:solidFill>
                  <a:schemeClr val="tx1"/>
                </a:solidFill>
              </a:rPr>
              <a:t>infektivnoj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err="1" smtClean="0">
                <a:solidFill>
                  <a:schemeClr val="tx1"/>
                </a:solidFill>
              </a:rPr>
              <a:t>dozi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51203" name="Picture 4" descr="kvasc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5867400" y="4705402"/>
            <a:ext cx="2528888" cy="1897011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6250"/>
            <a:ext cx="8208963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GB" sz="2800" dirty="0" err="1" smtClean="0"/>
              <a:t>Gljivične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infekcije</a:t>
            </a:r>
            <a:r>
              <a:rPr lang="en-GB" sz="2800" dirty="0" smtClean="0"/>
              <a:t> </a:t>
            </a:r>
            <a:r>
              <a:rPr lang="en-GB" sz="2800" dirty="0" err="1" smtClean="0"/>
              <a:t>obično</a:t>
            </a:r>
            <a:r>
              <a:rPr lang="en-GB" sz="2800" dirty="0" smtClean="0"/>
              <a:t> ne </a:t>
            </a:r>
            <a:r>
              <a:rPr lang="en-GB" sz="2800" dirty="0" err="1" smtClean="0"/>
              <a:t>primaju</a:t>
            </a:r>
            <a:r>
              <a:rPr lang="en-GB" sz="2800" dirty="0" smtClean="0"/>
              <a:t> </a:t>
            </a:r>
            <a:r>
              <a:rPr lang="en-GB" sz="2800" dirty="0" err="1" smtClean="0"/>
              <a:t>razmer</a:t>
            </a:r>
            <a:r>
              <a:rPr lang="sr-Latn-CS" sz="2800" dirty="0" smtClean="0"/>
              <a:t>e</a:t>
            </a:r>
            <a:r>
              <a:rPr lang="en-GB" sz="2800" dirty="0" smtClean="0"/>
              <a:t> </a:t>
            </a:r>
            <a:r>
              <a:rPr lang="en-GB" sz="2800" dirty="0" err="1" smtClean="0"/>
              <a:t>epidemije</a:t>
            </a:r>
            <a:r>
              <a:rPr lang="en-GB" sz="2800" dirty="0" smtClean="0"/>
              <a:t>, </a:t>
            </a:r>
            <a:r>
              <a:rPr lang="en-GB" sz="2800" dirty="0" err="1" smtClean="0"/>
              <a:t>mada</a:t>
            </a:r>
            <a:r>
              <a:rPr lang="en-GB" sz="2800" dirty="0" smtClean="0"/>
              <a:t> </a:t>
            </a:r>
            <a:r>
              <a:rPr lang="sr-Latn-CS" sz="2800" dirty="0" smtClean="0"/>
              <a:t>s</a:t>
            </a:r>
            <a:r>
              <a:rPr lang="en-GB" sz="2800" dirty="0" smtClean="0"/>
              <a:t>u </a:t>
            </a:r>
            <a:r>
              <a:rPr lang="sr-Latn-CS" sz="2800" dirty="0" smtClean="0"/>
              <a:t>u </a:t>
            </a:r>
            <a:r>
              <a:rPr lang="en-GB" sz="2800" dirty="0" err="1" smtClean="0"/>
              <a:t>odre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enim</a:t>
            </a:r>
            <a:r>
              <a:rPr lang="en-GB" sz="2800" dirty="0" smtClean="0"/>
              <a:t> </a:t>
            </a:r>
            <a:r>
              <a:rPr lang="en-GB" sz="2800" dirty="0" err="1" smtClean="0"/>
              <a:t>slučajevima</a:t>
            </a:r>
            <a:r>
              <a:rPr lang="en-GB" sz="2800" dirty="0" smtClean="0"/>
              <a:t> </a:t>
            </a:r>
            <a:r>
              <a:rPr lang="en-GB" sz="2800" dirty="0" err="1" smtClean="0"/>
              <a:t>zabele</a:t>
            </a:r>
            <a:r>
              <a:rPr lang="sr-Latn-CS" sz="2800" dirty="0" smtClean="0"/>
              <a:t>ž</a:t>
            </a:r>
            <a:r>
              <a:rPr lang="en-GB" sz="2800" dirty="0" err="1" smtClean="0"/>
              <a:t>ene</a:t>
            </a:r>
            <a:r>
              <a:rPr lang="sr-Latn-CS" sz="2800" dirty="0" smtClean="0"/>
              <a:t> </a:t>
            </a:r>
            <a:r>
              <a:rPr lang="en-GB" sz="2800" dirty="0" err="1" smtClean="0"/>
              <a:t>ekspozivne</a:t>
            </a:r>
            <a:r>
              <a:rPr lang="en-GB" sz="2800" dirty="0" smtClean="0"/>
              <a:t> </a:t>
            </a:r>
            <a:r>
              <a:rPr lang="en-GB" sz="2800" dirty="0" err="1" smtClean="0"/>
              <a:t>pojave</a:t>
            </a:r>
            <a:r>
              <a:rPr lang="en-GB" sz="2800" dirty="0" smtClean="0"/>
              <a:t> </a:t>
            </a:r>
            <a:r>
              <a:rPr lang="en-GB" sz="2800" dirty="0" err="1" smtClean="0"/>
              <a:t>dermatomikoza</a:t>
            </a:r>
            <a:endParaRPr lang="sr-Latn-C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rgbClr val="FFFFCC"/>
                </a:solidFill>
              </a:rPr>
              <a:t>Na </a:t>
            </a:r>
            <a:r>
              <a:rPr lang="en-GB" sz="2800" dirty="0" err="1" smtClean="0">
                <a:solidFill>
                  <a:srgbClr val="FFFFCC"/>
                </a:solidFill>
              </a:rPr>
              <a:t>osnovu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lokalizacije</a:t>
            </a:r>
            <a:r>
              <a:rPr lang="en-GB" sz="2800" dirty="0" smtClean="0">
                <a:solidFill>
                  <a:srgbClr val="FFFFCC"/>
                </a:solidFill>
              </a:rPr>
              <a:t> u </a:t>
            </a:r>
            <a:r>
              <a:rPr lang="en-GB" sz="2800" dirty="0" err="1" smtClean="0">
                <a:solidFill>
                  <a:srgbClr val="FFFFCC"/>
                </a:solidFill>
              </a:rPr>
              <a:t>organizmu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gljivične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infekcije</a:t>
            </a:r>
            <a:r>
              <a:rPr lang="en-GB" sz="2800" dirty="0" smtClean="0">
                <a:solidFill>
                  <a:srgbClr val="FFFFCC"/>
                </a:solidFill>
              </a:rPr>
              <a:t> se dele </a:t>
            </a:r>
            <a:r>
              <a:rPr lang="en-GB" sz="2800" dirty="0" err="1" smtClean="0">
                <a:solidFill>
                  <a:srgbClr val="FFFFCC"/>
                </a:solidFill>
              </a:rPr>
              <a:t>na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povr</a:t>
            </a:r>
            <a:r>
              <a:rPr lang="sr-Latn-CS" sz="2800" dirty="0" smtClean="0">
                <a:solidFill>
                  <a:srgbClr val="FFFFCC"/>
                </a:solidFill>
              </a:rPr>
              <a:t>š</a:t>
            </a:r>
            <a:r>
              <a:rPr lang="en-GB" sz="2800" dirty="0" err="1" smtClean="0">
                <a:solidFill>
                  <a:srgbClr val="FFFFCC"/>
                </a:solidFill>
              </a:rPr>
              <a:t>inske</a:t>
            </a:r>
            <a:r>
              <a:rPr lang="en-GB" sz="2800" dirty="0" smtClean="0">
                <a:solidFill>
                  <a:srgbClr val="FFFFCC"/>
                </a:solidFill>
              </a:rPr>
              <a:t>, </a:t>
            </a:r>
            <a:r>
              <a:rPr lang="en-GB" sz="2800" dirty="0" err="1" smtClean="0">
                <a:solidFill>
                  <a:srgbClr val="FFFFCC"/>
                </a:solidFill>
              </a:rPr>
              <a:t>su</a:t>
            </a:r>
            <a:r>
              <a:rPr lang="sr-Latn-CS" sz="2800" dirty="0" smtClean="0">
                <a:solidFill>
                  <a:srgbClr val="FFFFCC"/>
                </a:solidFill>
              </a:rPr>
              <a:t>p</a:t>
            </a:r>
            <a:r>
              <a:rPr lang="en-GB" sz="2800" dirty="0" err="1" smtClean="0">
                <a:solidFill>
                  <a:srgbClr val="FFFFCC"/>
                </a:solidFill>
              </a:rPr>
              <a:t>kutane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sistemske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mikoze</a:t>
            </a:r>
            <a:endParaRPr lang="sr-Latn-CS" sz="2800" dirty="0" smtClean="0">
              <a:solidFill>
                <a:srgbClr val="FFFFCC"/>
              </a:solidFill>
            </a:endParaRPr>
          </a:p>
          <a:p>
            <a:pPr lvl="1" algn="just" eaLnBrk="1" hangingPunct="1">
              <a:lnSpc>
                <a:spcPct val="90000"/>
              </a:lnSpc>
            </a:pPr>
            <a:r>
              <a:rPr lang="en-GB" sz="2800" dirty="0" err="1" smtClean="0"/>
              <a:t>Odre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ene</a:t>
            </a:r>
            <a:r>
              <a:rPr lang="en-GB" sz="2800" dirty="0" smtClean="0"/>
              <a:t> </a:t>
            </a:r>
            <a:r>
              <a:rPr lang="en-GB" sz="2800" dirty="0" err="1" smtClean="0"/>
              <a:t>vrste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gljivica</a:t>
            </a:r>
            <a:r>
              <a:rPr lang="en-GB" sz="2800" dirty="0" smtClean="0"/>
              <a:t> </a:t>
            </a:r>
            <a:r>
              <a:rPr lang="en-GB" sz="2800" i="1" dirty="0" smtClean="0"/>
              <a:t>Candida </a:t>
            </a:r>
            <a:r>
              <a:rPr lang="en-GB" sz="2800" i="1" dirty="0" err="1" smtClean="0"/>
              <a:t>albicans</a:t>
            </a:r>
            <a:r>
              <a:rPr lang="en-GB" sz="2800" i="1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i="1" dirty="0" err="1" smtClean="0"/>
              <a:t>Aspergillus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fumigatus</a:t>
            </a:r>
            <a:r>
              <a:rPr lang="en-GB" sz="2800" i="1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dirty="0" err="1" smtClean="0"/>
              <a:t>sposobne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izazovu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povr</a:t>
            </a:r>
            <a:r>
              <a:rPr lang="sr-Latn-CS" sz="2800" dirty="0" smtClean="0"/>
              <a:t>š</a:t>
            </a:r>
            <a:r>
              <a:rPr lang="en-GB" sz="2800" dirty="0" err="1" smtClean="0"/>
              <a:t>inske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sistemske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infekcije</a:t>
            </a:r>
            <a:endParaRPr lang="en-US" sz="2800" dirty="0" smtClean="0"/>
          </a:p>
        </p:txBody>
      </p:sp>
      <p:pic>
        <p:nvPicPr>
          <p:cNvPr id="52227" name="Picture 6" descr="Candid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4114800"/>
            <a:ext cx="2208213" cy="2393950"/>
          </a:xfrm>
          <a:noFill/>
          <a:ln w="12700">
            <a:solidFill>
              <a:srgbClr val="FFCC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72000"/>
          </a:xfrm>
        </p:spPr>
        <p:txBody>
          <a:bodyPr/>
          <a:lstStyle/>
          <a:p>
            <a:pPr algn="just"/>
            <a:r>
              <a:rPr lang="sr-Latn-RS" sz="2800" dirty="0" smtClean="0"/>
              <a:t>Zbog velikih razlika u veličini vegetativnog tela često se koriste izrazi makromicete i mikromicete. </a:t>
            </a:r>
          </a:p>
          <a:p>
            <a:pPr algn="just"/>
            <a:r>
              <a:rPr lang="sr-Latn-RS" sz="2800" dirty="0" smtClean="0"/>
              <a:t>Makromicete poseduju krupna plodonosna tela i poznata su kao pečurke ili više gljive. </a:t>
            </a:r>
          </a:p>
          <a:p>
            <a:pPr algn="just"/>
            <a:r>
              <a:rPr lang="sr-Latn-RS" sz="2800" dirty="0" smtClean="0"/>
              <a:t>U mikromicete spadaju oblici mikroskopskih veličina plesni i kvasci i koji se proučavaju u okviru veterinarske medicine a za njih se koristi i deminutiv gljivice.   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FF9999"/>
                </a:solidFill>
                <a:effectLst/>
              </a:rPr>
              <a:t>Makromicete i mikromicete</a:t>
            </a:r>
            <a:endParaRPr lang="en-US" sz="3200" b="1" dirty="0">
              <a:solidFill>
                <a:srgbClr val="FF9999"/>
              </a:solidFill>
              <a:effectLst/>
            </a:endParaRPr>
          </a:p>
        </p:txBody>
      </p:sp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495800"/>
            <a:ext cx="46909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24400"/>
            <a:ext cx="219229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10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tx2"/>
                </a:solidFill>
              </a:rPr>
              <a:t>		</a:t>
            </a:r>
            <a:r>
              <a:rPr lang="sr-Latn-CS" sz="2800" dirty="0" smtClean="0">
                <a:solidFill>
                  <a:srgbClr val="FFFF99"/>
                </a:solidFill>
              </a:rPr>
              <a:t>Uzorci za mikološki pregled</a:t>
            </a:r>
          </a:p>
          <a:p>
            <a:pPr algn="just" eaLnBrk="1" hangingPunct="1"/>
            <a:r>
              <a:rPr lang="en-GB" sz="2800" dirty="0" smtClean="0"/>
              <a:t>U </a:t>
            </a:r>
            <a:r>
              <a:rPr lang="en-GB" sz="2800" dirty="0" err="1" smtClean="0"/>
              <a:t>zavisnosti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</a:t>
            </a:r>
            <a:r>
              <a:rPr lang="en-GB" sz="2800" dirty="0" err="1" smtClean="0"/>
              <a:t>lokalizacije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infekcije</a:t>
            </a:r>
            <a:r>
              <a:rPr lang="en-GB" sz="2800" dirty="0" smtClean="0"/>
              <a:t> u </a:t>
            </a:r>
            <a:r>
              <a:rPr lang="en-GB" sz="2800" dirty="0" err="1" smtClean="0"/>
              <a:t>organizmu</a:t>
            </a:r>
            <a:r>
              <a:rPr lang="en-GB" sz="2800" dirty="0" smtClean="0"/>
              <a:t> u</a:t>
            </a:r>
            <a:r>
              <a:rPr lang="sr-Latn-CS" sz="2800" dirty="0" smtClean="0"/>
              <a:t>zorkuju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sr-Latn-CS" sz="2800" dirty="0" smtClean="0"/>
              <a:t>š</a:t>
            </a:r>
            <a:r>
              <a:rPr lang="en-GB" sz="2800" dirty="0" err="1" smtClean="0"/>
              <a:t>alju</a:t>
            </a:r>
            <a:r>
              <a:rPr lang="en-GB" sz="2800" dirty="0" smtClean="0"/>
              <a:t> se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mikolo</a:t>
            </a:r>
            <a:r>
              <a:rPr lang="sr-Latn-CS" sz="2800" dirty="0" smtClean="0"/>
              <a:t>š</a:t>
            </a:r>
            <a:r>
              <a:rPr lang="en-GB" sz="2800" dirty="0" err="1" smtClean="0"/>
              <a:t>ki</a:t>
            </a:r>
            <a:r>
              <a:rPr lang="en-GB" sz="2800" dirty="0" smtClean="0"/>
              <a:t> </a:t>
            </a:r>
            <a:r>
              <a:rPr lang="en-GB" sz="2800" dirty="0" err="1" smtClean="0"/>
              <a:t>pregled</a:t>
            </a:r>
            <a:r>
              <a:rPr lang="en-GB" sz="2800" dirty="0" smtClean="0"/>
              <a:t> </a:t>
            </a:r>
            <a:r>
              <a:rPr lang="en-GB" sz="2800" dirty="0" err="1" smtClean="0"/>
              <a:t>razli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iti</a:t>
            </a:r>
            <a:r>
              <a:rPr lang="en-GB" sz="2800" dirty="0" smtClean="0"/>
              <a:t> </a:t>
            </a:r>
            <a:r>
              <a:rPr lang="en-GB" sz="2800" dirty="0" err="1" smtClean="0"/>
              <a:t>uzorci</a:t>
            </a:r>
            <a:r>
              <a:rPr lang="en-GB" sz="2800" dirty="0" smtClean="0"/>
              <a:t> </a:t>
            </a:r>
            <a:r>
              <a:rPr lang="sr-Latn-CS" sz="2800" dirty="0" smtClean="0"/>
              <a:t>:</a:t>
            </a:r>
          </a:p>
          <a:p>
            <a:pPr lvl="1" eaLnBrk="1" hangingPunct="1"/>
            <a:r>
              <a:rPr lang="en-GB" dirty="0" err="1" smtClean="0"/>
              <a:t>dlaka</a:t>
            </a:r>
            <a:r>
              <a:rPr lang="en-GB" dirty="0" smtClean="0"/>
              <a:t>, </a:t>
            </a:r>
            <a:r>
              <a:rPr lang="en-GB" dirty="0" err="1" smtClean="0"/>
              <a:t>perje</a:t>
            </a:r>
            <a:r>
              <a:rPr lang="en-GB" dirty="0" smtClean="0"/>
              <a:t>, </a:t>
            </a:r>
            <a:r>
              <a:rPr lang="en-GB" dirty="0" err="1" smtClean="0"/>
              <a:t>skarifikat</a:t>
            </a:r>
            <a:r>
              <a:rPr lang="en-GB" dirty="0" smtClean="0"/>
              <a:t> </a:t>
            </a:r>
            <a:r>
              <a:rPr lang="en-GB" dirty="0" err="1" smtClean="0"/>
              <a:t>ko</a:t>
            </a:r>
            <a:r>
              <a:rPr lang="sr-Latn-CS" dirty="0" smtClean="0"/>
              <a:t>ž</a:t>
            </a:r>
            <a:r>
              <a:rPr lang="en-GB" dirty="0" smtClean="0"/>
              <a:t>e, </a:t>
            </a:r>
            <a:r>
              <a:rPr lang="en-GB" dirty="0" err="1" smtClean="0"/>
              <a:t>eksudati</a:t>
            </a:r>
            <a:r>
              <a:rPr lang="en-GB" dirty="0" smtClean="0"/>
              <a:t>, </a:t>
            </a:r>
            <a:r>
              <a:rPr lang="en-GB" dirty="0" err="1" smtClean="0"/>
              <a:t>brisevi</a:t>
            </a:r>
            <a:r>
              <a:rPr lang="en-GB" dirty="0" smtClean="0"/>
              <a:t>, </a:t>
            </a:r>
            <a:r>
              <a:rPr lang="en-GB" dirty="0" err="1" smtClean="0"/>
              <a:t>bioptati</a:t>
            </a:r>
            <a:r>
              <a:rPr lang="en-GB" dirty="0" smtClean="0"/>
              <a:t>, </a:t>
            </a:r>
            <a:r>
              <a:rPr lang="en-GB" dirty="0" err="1" smtClean="0"/>
              <a:t>tkiva</a:t>
            </a:r>
            <a:r>
              <a:rPr lang="en-GB" dirty="0" smtClean="0"/>
              <a:t> </a:t>
            </a:r>
            <a:r>
              <a:rPr lang="en-GB" dirty="0" err="1" smtClean="0"/>
              <a:t>itd</a:t>
            </a:r>
            <a:endParaRPr lang="en-US" dirty="0" smtClean="0"/>
          </a:p>
        </p:txBody>
      </p:sp>
      <p:pic>
        <p:nvPicPr>
          <p:cNvPr id="53251" name="Picture 3" descr="RING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3048000"/>
            <a:ext cx="4475163" cy="327660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507412" cy="47529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GB" sz="2800" smtClean="0"/>
              <a:t>Za postavljanje precizne dijagnoze gljivi</a:t>
            </a:r>
            <a:r>
              <a:rPr lang="sr-Latn-CS" sz="2800" smtClean="0"/>
              <a:t>č</a:t>
            </a:r>
            <a:r>
              <a:rPr lang="en-GB" sz="2800" smtClean="0"/>
              <a:t>nih infekcija neophodno je poslati propratni akt sa anamnesti</a:t>
            </a:r>
            <a:r>
              <a:rPr lang="sr-Latn-CS" sz="2800" smtClean="0"/>
              <a:t>č</a:t>
            </a:r>
            <a:r>
              <a:rPr lang="en-GB" sz="2800" smtClean="0"/>
              <a:t>kim podacima o istoriji bolesti, klini</a:t>
            </a:r>
            <a:r>
              <a:rPr lang="sr-Latn-CS" sz="2800" smtClean="0"/>
              <a:t>č</a:t>
            </a:r>
            <a:r>
              <a:rPr lang="en-GB" sz="2800" smtClean="0"/>
              <a:t>koj manifestaciji i patolo</a:t>
            </a:r>
            <a:r>
              <a:rPr lang="sr-Latn-CS" sz="2800" smtClean="0"/>
              <a:t>š</a:t>
            </a:r>
            <a:r>
              <a:rPr lang="en-GB" sz="2800" smtClean="0"/>
              <a:t>kim promenama kod obolelih </a:t>
            </a:r>
            <a:r>
              <a:rPr lang="sr-Latn-CS" sz="2800" smtClean="0"/>
              <a:t>ž</a:t>
            </a:r>
            <a:r>
              <a:rPr lang="en-GB" sz="2800" smtClean="0"/>
              <a:t>ivotinja</a:t>
            </a:r>
          </a:p>
          <a:p>
            <a:pPr algn="just" eaLnBrk="1" hangingPunct="1">
              <a:lnSpc>
                <a:spcPct val="80000"/>
              </a:lnSpc>
            </a:pPr>
            <a:r>
              <a:rPr lang="en-GB" sz="2800" smtClean="0"/>
              <a:t>Kako su potencijalno patogene gljivice </a:t>
            </a:r>
            <a:r>
              <a:rPr lang="sr-Latn-CS" sz="2800" smtClean="0"/>
              <a:t>š</a:t>
            </a:r>
            <a:r>
              <a:rPr lang="en-GB" sz="2800" smtClean="0"/>
              <a:t>iroko rasprostranjene u prirodi </a:t>
            </a:r>
            <a:r>
              <a:rPr lang="en-US" sz="2800" smtClean="0"/>
              <a:t>“</a:t>
            </a:r>
            <a:r>
              <a:rPr lang="en-GB" sz="2800" smtClean="0"/>
              <a:t>ta</a:t>
            </a:r>
            <a:r>
              <a:rPr lang="sr-Latn-CS" sz="2800" smtClean="0"/>
              <a:t>č</a:t>
            </a:r>
            <a:r>
              <a:rPr lang="en-GB" sz="2800" smtClean="0"/>
              <a:t>nost” postavljane dijagnoze pove</a:t>
            </a:r>
            <a:r>
              <a:rPr lang="sr-Latn-CS" sz="2800" smtClean="0"/>
              <a:t>ć</a:t>
            </a:r>
            <a:r>
              <a:rPr lang="en-GB" sz="2800" smtClean="0"/>
              <a:t>ava se histopatolo</a:t>
            </a:r>
            <a:r>
              <a:rPr lang="sr-Latn-CS" sz="2800" smtClean="0"/>
              <a:t>š</a:t>
            </a:r>
            <a:r>
              <a:rPr lang="en-GB" sz="2800" smtClean="0"/>
              <a:t>kim pregledom i potvrdom hifa ili kvasaca u ispitivanim uzorcima tkiva</a:t>
            </a:r>
            <a:endParaRPr lang="sr-Latn-CS" sz="2800" smtClean="0"/>
          </a:p>
          <a:p>
            <a:pPr lvl="1" algn="just" eaLnBrk="1" hangingPunct="1">
              <a:lnSpc>
                <a:spcPct val="80000"/>
              </a:lnSpc>
            </a:pPr>
            <a:r>
              <a:rPr lang="en-GB" smtClean="0"/>
              <a:t>Za histopatolo</a:t>
            </a:r>
            <a:r>
              <a:rPr lang="sr-Latn-CS" smtClean="0"/>
              <a:t>š</a:t>
            </a:r>
            <a:r>
              <a:rPr lang="en-GB" smtClean="0"/>
              <a:t>ka ispitivanja materijal predstavljaju delovi tkiva i bioptati</a:t>
            </a:r>
            <a:endParaRPr lang="sr-Latn-CS" smtClean="0"/>
          </a:p>
          <a:p>
            <a:pPr lvl="1" algn="just" eaLnBrk="1" hangingPunct="1">
              <a:lnSpc>
                <a:spcPct val="80000"/>
              </a:lnSpc>
            </a:pPr>
            <a:r>
              <a:rPr lang="en-GB" smtClean="0"/>
              <a:t>Ise</a:t>
            </a:r>
            <a:r>
              <a:rPr lang="sr-Latn-CS" smtClean="0"/>
              <a:t>č</a:t>
            </a:r>
            <a:r>
              <a:rPr lang="en-GB" smtClean="0"/>
              <a:t>ci tkiva se mogu pripremati iz sve</a:t>
            </a:r>
            <a:r>
              <a:rPr lang="sr-Latn-CS" smtClean="0"/>
              <a:t>ž</a:t>
            </a:r>
            <a:r>
              <a:rPr lang="en-GB" smtClean="0"/>
              <a:t>ih uzoraka tkiva ili fiksiranih u 10% formalinu.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512175" cy="5113338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sr-Latn-CS" sz="3600" dirty="0" smtClean="0">
                <a:solidFill>
                  <a:srgbClr val="FFFF99"/>
                </a:solidFill>
              </a:rPr>
              <a:t>	</a:t>
            </a:r>
            <a:r>
              <a:rPr lang="en-GB" dirty="0" err="1" smtClean="0">
                <a:solidFill>
                  <a:srgbClr val="FFFF99"/>
                </a:solidFill>
              </a:rPr>
              <a:t>Laboratorijske</a:t>
            </a:r>
            <a:r>
              <a:rPr lang="en-GB" dirty="0" smtClean="0">
                <a:solidFill>
                  <a:srgbClr val="FFFF99"/>
                </a:solidFill>
              </a:rPr>
              <a:t> </a:t>
            </a:r>
            <a:r>
              <a:rPr lang="en-GB" dirty="0" err="1" smtClean="0">
                <a:solidFill>
                  <a:srgbClr val="FFFF99"/>
                </a:solidFill>
              </a:rPr>
              <a:t>metode</a:t>
            </a:r>
            <a:r>
              <a:rPr lang="en-GB" dirty="0" smtClean="0">
                <a:solidFill>
                  <a:srgbClr val="FFFF99"/>
                </a:solidFill>
              </a:rPr>
              <a:t> </a:t>
            </a:r>
            <a:r>
              <a:rPr lang="en-GB" dirty="0" err="1" smtClean="0">
                <a:solidFill>
                  <a:srgbClr val="FFFF99"/>
                </a:solidFill>
              </a:rPr>
              <a:t>dijagnostike</a:t>
            </a:r>
            <a:r>
              <a:rPr lang="en-GB" dirty="0" smtClean="0">
                <a:solidFill>
                  <a:srgbClr val="FFFF99"/>
                </a:solidFill>
              </a:rPr>
              <a:t> </a:t>
            </a:r>
            <a:r>
              <a:rPr lang="en-GB" dirty="0" err="1" smtClean="0">
                <a:solidFill>
                  <a:srgbClr val="FFFF99"/>
                </a:solidFill>
              </a:rPr>
              <a:t>mikoza</a:t>
            </a:r>
            <a:endParaRPr lang="en-GB" dirty="0" smtClean="0">
              <a:solidFill>
                <a:srgbClr val="FFFF99"/>
              </a:solidFill>
            </a:endParaRPr>
          </a:p>
          <a:p>
            <a:pPr algn="just" eaLnBrk="1" hangingPunct="1"/>
            <a:r>
              <a:rPr lang="en-GB" sz="2800" dirty="0" err="1" smtClean="0">
                <a:solidFill>
                  <a:srgbClr val="FFCC99"/>
                </a:solidFill>
              </a:rPr>
              <a:t>Laboratorijska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ispitivanja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obuhvataju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direktni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mikroskopski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pregled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materijala</a:t>
            </a:r>
            <a:r>
              <a:rPr lang="en-GB" sz="2800" dirty="0" smtClean="0">
                <a:solidFill>
                  <a:srgbClr val="FFCC99"/>
                </a:solidFill>
              </a:rPr>
              <a:t>, </a:t>
            </a:r>
            <a:r>
              <a:rPr lang="en-GB" sz="2800" dirty="0" err="1" smtClean="0">
                <a:solidFill>
                  <a:srgbClr val="FFCC99"/>
                </a:solidFill>
              </a:rPr>
              <a:t>izolaciju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identifikaciju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gljivica</a:t>
            </a:r>
            <a:endParaRPr lang="en-GB" sz="2800" dirty="0" smtClean="0">
              <a:solidFill>
                <a:srgbClr val="FFCC99"/>
              </a:solidFill>
            </a:endParaRPr>
          </a:p>
          <a:p>
            <a:pPr algn="just" eaLnBrk="1" hangingPunct="1"/>
            <a:r>
              <a:rPr lang="en-GB" sz="2800" dirty="0" err="1" smtClean="0"/>
              <a:t>Direktnim</a:t>
            </a:r>
            <a:r>
              <a:rPr lang="en-GB" sz="2800" dirty="0" smtClean="0"/>
              <a:t> </a:t>
            </a:r>
            <a:r>
              <a:rPr lang="en-GB" sz="2800" dirty="0" err="1" smtClean="0"/>
              <a:t>mikroskopskim</a:t>
            </a:r>
            <a:r>
              <a:rPr lang="en-GB" sz="2800" dirty="0" smtClean="0"/>
              <a:t> </a:t>
            </a:r>
            <a:r>
              <a:rPr lang="en-GB" sz="2800" dirty="0" err="1" smtClean="0"/>
              <a:t>pregledom</a:t>
            </a:r>
            <a:r>
              <a:rPr lang="en-GB" sz="2800" dirty="0" smtClean="0"/>
              <a:t> </a:t>
            </a:r>
            <a:r>
              <a:rPr lang="en-GB" sz="2800" dirty="0" err="1" smtClean="0"/>
              <a:t>materijala</a:t>
            </a:r>
            <a:r>
              <a:rPr lang="en-GB" sz="2800" dirty="0" smtClean="0"/>
              <a:t> </a:t>
            </a:r>
            <a:r>
              <a:rPr lang="en-GB" sz="2800" dirty="0" err="1" smtClean="0"/>
              <a:t>brzo</a:t>
            </a:r>
            <a:r>
              <a:rPr lang="en-GB" sz="2800" dirty="0" smtClean="0"/>
              <a:t> se mo</a:t>
            </a:r>
            <a:r>
              <a:rPr lang="sr-Latn-CS" sz="2800" dirty="0" smtClean="0"/>
              <a:t>ž</a:t>
            </a:r>
            <a:r>
              <a:rPr lang="en-GB" sz="2800" dirty="0" smtClean="0"/>
              <a:t>e </a:t>
            </a:r>
            <a:r>
              <a:rPr lang="en-GB" sz="2800" dirty="0" err="1" smtClean="0"/>
              <a:t>ustanoviti</a:t>
            </a:r>
            <a:r>
              <a:rPr lang="en-GB" sz="2800" dirty="0" smtClean="0"/>
              <a:t> </a:t>
            </a:r>
            <a:r>
              <a:rPr lang="en-GB" sz="2800" dirty="0" err="1" smtClean="0"/>
              <a:t>prisustvo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gljivica</a:t>
            </a:r>
            <a:r>
              <a:rPr lang="en-GB" sz="2800" dirty="0" smtClean="0"/>
              <a:t>, a </a:t>
            </a:r>
            <a:r>
              <a:rPr lang="en-GB" sz="2800" dirty="0" err="1" smtClean="0"/>
              <a:t>nakon</a:t>
            </a:r>
            <a:r>
              <a:rPr lang="en-GB" sz="2800" dirty="0" smtClean="0"/>
              <a:t> </a:t>
            </a:r>
            <a:r>
              <a:rPr lang="en-GB" sz="2800" dirty="0" err="1" smtClean="0"/>
              <a:t>izolacije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hranljivim</a:t>
            </a:r>
            <a:r>
              <a:rPr lang="en-GB" sz="2800" dirty="0" smtClean="0"/>
              <a:t> </a:t>
            </a:r>
            <a:r>
              <a:rPr lang="en-GB" sz="2800" dirty="0" err="1" smtClean="0"/>
              <a:t>podlogama</a:t>
            </a:r>
            <a:r>
              <a:rPr lang="en-GB" sz="2800" dirty="0" smtClean="0"/>
              <a:t> </a:t>
            </a:r>
            <a:r>
              <a:rPr lang="en-GB" sz="2800" dirty="0" err="1" smtClean="0"/>
              <a:t>determinacija</a:t>
            </a:r>
            <a:r>
              <a:rPr lang="en-GB" sz="2800" dirty="0" smtClean="0"/>
              <a:t> </a:t>
            </a:r>
            <a:r>
              <a:rPr lang="en-GB" sz="2800" dirty="0" err="1" smtClean="0"/>
              <a:t>roda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vrste</a:t>
            </a:r>
            <a:r>
              <a:rPr lang="en-GB" sz="2800" dirty="0" smtClean="0"/>
              <a:t> se </a:t>
            </a:r>
            <a:r>
              <a:rPr lang="en-GB" sz="2800" dirty="0" err="1" smtClean="0"/>
              <a:t>vr</a:t>
            </a:r>
            <a:r>
              <a:rPr lang="sr-Latn-CS" sz="2800" dirty="0" smtClean="0"/>
              <a:t>š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osnovu</a:t>
            </a:r>
            <a:r>
              <a:rPr lang="en-GB" sz="2800" dirty="0" smtClean="0"/>
              <a:t> </a:t>
            </a:r>
            <a:r>
              <a:rPr lang="en-GB" sz="2800" dirty="0" err="1" smtClean="0"/>
              <a:t>makroskopskih</a:t>
            </a:r>
            <a:r>
              <a:rPr lang="en-GB" sz="2800" dirty="0" smtClean="0"/>
              <a:t> </a:t>
            </a:r>
            <a:r>
              <a:rPr lang="en-GB" sz="2800" dirty="0" err="1" smtClean="0"/>
              <a:t>karakteristika</a:t>
            </a:r>
            <a:r>
              <a:rPr lang="en-GB" sz="2800" dirty="0" smtClean="0"/>
              <a:t> </a:t>
            </a:r>
            <a:r>
              <a:rPr lang="en-GB" sz="2800" dirty="0" err="1" smtClean="0"/>
              <a:t>kolonija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mikroskopskog</a:t>
            </a:r>
            <a:r>
              <a:rPr lang="en-GB" sz="2800" dirty="0" smtClean="0"/>
              <a:t> </a:t>
            </a:r>
            <a:r>
              <a:rPr lang="en-GB" sz="2800" dirty="0" err="1" smtClean="0"/>
              <a:t>ispitivanje</a:t>
            </a:r>
            <a:r>
              <a:rPr lang="en-GB" sz="2800" dirty="0" smtClean="0"/>
              <a:t> </a:t>
            </a:r>
            <a:r>
              <a:rPr lang="en-GB" sz="2800" dirty="0" err="1" smtClean="0"/>
              <a:t>izgleda</a:t>
            </a:r>
            <a:r>
              <a:rPr lang="en-GB" sz="2800" dirty="0" smtClean="0"/>
              <a:t> </a:t>
            </a:r>
            <a:r>
              <a:rPr lang="en-GB" sz="2800" dirty="0" err="1" smtClean="0"/>
              <a:t>struktura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razmno</a:t>
            </a:r>
            <a:r>
              <a:rPr lang="sr-Latn-CS" sz="2800" dirty="0" smtClean="0"/>
              <a:t>ž</a:t>
            </a:r>
            <a:r>
              <a:rPr lang="en-GB" sz="2800" dirty="0" err="1" smtClean="0"/>
              <a:t>avanje</a:t>
            </a:r>
            <a:r>
              <a:rPr lang="sr-Latn-CS" sz="2800" dirty="0" smtClean="0"/>
              <a:t> </a:t>
            </a:r>
            <a:r>
              <a:rPr lang="en-GB" sz="2800" dirty="0" smtClean="0"/>
              <a:t>-</a:t>
            </a:r>
            <a:r>
              <a:rPr lang="sr-Latn-CS" sz="2800" dirty="0" smtClean="0"/>
              <a:t> </a:t>
            </a:r>
            <a:r>
              <a:rPr lang="en-GB" sz="2800" dirty="0" err="1" smtClean="0"/>
              <a:t>plodonosnih</a:t>
            </a:r>
            <a:r>
              <a:rPr lang="en-GB" sz="2800" dirty="0" smtClean="0"/>
              <a:t> </a:t>
            </a:r>
            <a:r>
              <a:rPr lang="en-GB" sz="2800" dirty="0" err="1" smtClean="0"/>
              <a:t>tela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04813"/>
            <a:ext cx="8280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sz="2800" smtClean="0">
                <a:solidFill>
                  <a:srgbClr val="FFFF99"/>
                </a:solidFill>
              </a:rPr>
              <a:t>		</a:t>
            </a:r>
            <a:r>
              <a:rPr lang="en-GB" smtClean="0">
                <a:solidFill>
                  <a:srgbClr val="FFFF99"/>
                </a:solidFill>
              </a:rPr>
              <a:t>Direktni mikroskopski pregled materijala</a:t>
            </a:r>
          </a:p>
          <a:p>
            <a:pPr eaLnBrk="1" hangingPunct="1"/>
            <a:r>
              <a:rPr lang="sr-Latn-CS" sz="2800" smtClean="0">
                <a:solidFill>
                  <a:srgbClr val="FFCC99"/>
                </a:solidFill>
              </a:rPr>
              <a:t>N</a:t>
            </a:r>
            <a:r>
              <a:rPr lang="en-GB" sz="2800" smtClean="0">
                <a:solidFill>
                  <a:srgbClr val="FFCC99"/>
                </a:solidFill>
              </a:rPr>
              <a:t>ativn</a:t>
            </a:r>
            <a:r>
              <a:rPr lang="sr-Latn-CS" sz="2800" smtClean="0">
                <a:solidFill>
                  <a:srgbClr val="FFCC99"/>
                </a:solidFill>
              </a:rPr>
              <a:t>i</a:t>
            </a:r>
            <a:r>
              <a:rPr lang="en-GB" sz="2800" smtClean="0">
                <a:solidFill>
                  <a:srgbClr val="FFCC99"/>
                </a:solidFill>
              </a:rPr>
              <a:t> preparat sa 10-20% rastvor</a:t>
            </a:r>
            <a:r>
              <a:rPr lang="sr-Latn-CS" sz="2800" smtClean="0">
                <a:solidFill>
                  <a:srgbClr val="FFCC99"/>
                </a:solidFill>
              </a:rPr>
              <a:t>om</a:t>
            </a:r>
            <a:r>
              <a:rPr lang="en-GB" sz="2800" smtClean="0">
                <a:solidFill>
                  <a:srgbClr val="FFCC99"/>
                </a:solidFill>
              </a:rPr>
              <a:t> KOH</a:t>
            </a:r>
          </a:p>
          <a:p>
            <a:pPr eaLnBrk="1" hangingPunct="1"/>
            <a:r>
              <a:rPr lang="sr-Latn-CS" sz="2800" smtClean="0">
                <a:solidFill>
                  <a:srgbClr val="FFCC99"/>
                </a:solidFill>
              </a:rPr>
              <a:t>P</a:t>
            </a:r>
            <a:r>
              <a:rPr lang="en-GB" sz="2800" smtClean="0">
                <a:solidFill>
                  <a:srgbClr val="FFCC99"/>
                </a:solidFill>
              </a:rPr>
              <a:t>reparat sa Calcofluor belom bojom</a:t>
            </a:r>
          </a:p>
        </p:txBody>
      </p:sp>
      <p:pic>
        <p:nvPicPr>
          <p:cNvPr id="56323" name="Picture 3" descr="candid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26000"/>
          </a:blip>
          <a:srcRect/>
          <a:stretch>
            <a:fillRect/>
          </a:stretch>
        </p:blipFill>
        <p:spPr>
          <a:xfrm>
            <a:off x="457200" y="2438400"/>
            <a:ext cx="3276600" cy="3016250"/>
          </a:xfrm>
          <a:noFill/>
          <a:ln w="12700">
            <a:solidFill>
              <a:srgbClr val="FFFF99"/>
            </a:solidFill>
          </a:ln>
        </p:spPr>
      </p:pic>
      <p:pic>
        <p:nvPicPr>
          <p:cNvPr id="56324" name="Picture 4" descr="http://www.journaloforalmicrobiology.net/index.php/jom/article/viewFile/5771/6963/165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438400"/>
            <a:ext cx="45561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04800"/>
            <a:ext cx="8820150" cy="4530725"/>
          </a:xfrm>
        </p:spPr>
        <p:txBody>
          <a:bodyPr/>
          <a:lstStyle/>
          <a:p>
            <a:pPr eaLnBrk="1" hangingPunct="1"/>
            <a:r>
              <a:rPr lang="sr-Latn-CS" sz="2800" dirty="0" smtClean="0">
                <a:solidFill>
                  <a:srgbClr val="FFFFCC"/>
                </a:solidFill>
              </a:rPr>
              <a:t>M</a:t>
            </a:r>
            <a:r>
              <a:rPr lang="en-GB" sz="2800" dirty="0" err="1" smtClean="0">
                <a:solidFill>
                  <a:srgbClr val="FFFFCC"/>
                </a:solidFill>
              </a:rPr>
              <a:t>etod</a:t>
            </a:r>
            <a:r>
              <a:rPr lang="sr-Latn-CS" sz="2800" dirty="0" smtClean="0">
                <a:solidFill>
                  <a:srgbClr val="FFFFCC"/>
                </a:solidFill>
              </a:rPr>
              <a:t>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sr-Latn-CS" sz="2800" dirty="0" smtClean="0">
                <a:solidFill>
                  <a:srgbClr val="FFFFCC"/>
                </a:solidFill>
              </a:rPr>
              <a:t>indirektnog bojenja - tuš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ili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nigrozin</a:t>
            </a:r>
            <a:r>
              <a:rPr lang="sr-Latn-CS" sz="2800" dirty="0" smtClean="0">
                <a:solidFill>
                  <a:srgbClr val="FFFFCC"/>
                </a:solidFill>
              </a:rPr>
              <a:t> -</a:t>
            </a:r>
            <a:r>
              <a:rPr lang="sr-Latn-CS" sz="2800" dirty="0" smtClean="0">
                <a:solidFill>
                  <a:schemeClr val="tx2"/>
                </a:solidFill>
              </a:rPr>
              <a:t> </a:t>
            </a:r>
            <a:r>
              <a:rPr lang="en-GB" sz="2800" i="1" dirty="0" smtClean="0">
                <a:solidFill>
                  <a:srgbClr val="FF9999"/>
                </a:solidFill>
              </a:rPr>
              <a:t>Cryptococcus </a:t>
            </a:r>
            <a:r>
              <a:rPr lang="en-GB" sz="2800" i="1" dirty="0" err="1" smtClean="0">
                <a:solidFill>
                  <a:srgbClr val="FF9999"/>
                </a:solidFill>
              </a:rPr>
              <a:t>neoformans</a:t>
            </a:r>
            <a:endParaRPr lang="sr-Latn-CS" sz="2800" i="1" dirty="0" smtClean="0">
              <a:solidFill>
                <a:srgbClr val="FF9999"/>
              </a:solidFill>
            </a:endParaRPr>
          </a:p>
          <a:p>
            <a:pPr eaLnBrk="1" hangingPunct="1"/>
            <a:r>
              <a:rPr lang="sr-Latn-CS" sz="2800" dirty="0" smtClean="0">
                <a:solidFill>
                  <a:srgbClr val="FFFFCC"/>
                </a:solidFill>
              </a:rPr>
              <a:t>B</a:t>
            </a:r>
            <a:r>
              <a:rPr lang="en-GB" sz="2800" dirty="0" err="1" smtClean="0">
                <a:solidFill>
                  <a:srgbClr val="FFFFCC"/>
                </a:solidFill>
              </a:rPr>
              <a:t>ojenje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po</a:t>
            </a:r>
            <a:r>
              <a:rPr lang="en-GB" sz="2800" dirty="0" smtClean="0">
                <a:solidFill>
                  <a:srgbClr val="FFFFCC"/>
                </a:solidFill>
              </a:rPr>
              <a:t> Gram-u </a:t>
            </a:r>
            <a:r>
              <a:rPr lang="en-GB" sz="2800" dirty="0" err="1" smtClean="0">
                <a:solidFill>
                  <a:srgbClr val="FFFFCC"/>
                </a:solidFill>
              </a:rPr>
              <a:t>ili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sr-Latn-CS" sz="2800" dirty="0" smtClean="0">
                <a:solidFill>
                  <a:srgbClr val="FFFFCC"/>
                </a:solidFill>
              </a:rPr>
              <a:t>bojenje sa </a:t>
            </a:r>
            <a:r>
              <a:rPr lang="en-GB" sz="2800" dirty="0" err="1" smtClean="0">
                <a:solidFill>
                  <a:srgbClr val="FFFFCC"/>
                </a:solidFill>
              </a:rPr>
              <a:t>metilenskim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plavim</a:t>
            </a:r>
            <a:r>
              <a:rPr lang="sr-Latn-CS" sz="2800" dirty="0" smtClean="0">
                <a:solidFill>
                  <a:srgbClr val="FFFFCC"/>
                </a:solidFill>
              </a:rPr>
              <a:t> </a:t>
            </a:r>
            <a:r>
              <a:rPr lang="sr-Latn-CS" sz="2800" dirty="0" smtClean="0">
                <a:solidFill>
                  <a:schemeClr val="tx2"/>
                </a:solidFill>
              </a:rPr>
              <a:t>- </a:t>
            </a:r>
            <a:r>
              <a:rPr lang="en-GB" sz="2800" dirty="0" err="1" smtClean="0"/>
              <a:t>brisev</a:t>
            </a:r>
            <a:r>
              <a:rPr lang="sr-Latn-CS" sz="2800" dirty="0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razmaz</a:t>
            </a:r>
            <a:r>
              <a:rPr lang="sr-Latn-CS" sz="2800" dirty="0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tkiva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eksudata</a:t>
            </a:r>
            <a:r>
              <a:rPr lang="en-GB" sz="2800" dirty="0" smtClean="0"/>
              <a:t> u </a:t>
            </a:r>
            <a:r>
              <a:rPr lang="en-GB" sz="2800" dirty="0" err="1" smtClean="0"/>
              <a:t>kojima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dirty="0" err="1" smtClean="0"/>
              <a:t>prisutni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suspektni</a:t>
            </a:r>
            <a:r>
              <a:rPr lang="en-GB" sz="2800" dirty="0" smtClean="0"/>
              <a:t> </a:t>
            </a:r>
            <a:r>
              <a:rPr lang="en-GB" sz="2800" dirty="0" err="1" smtClean="0"/>
              <a:t>kvasci</a:t>
            </a:r>
            <a:r>
              <a:rPr lang="sr-Latn-CS" sz="2800" dirty="0" smtClean="0"/>
              <a:t> - </a:t>
            </a:r>
            <a:r>
              <a:rPr lang="en-GB" sz="2800" i="1" dirty="0" smtClean="0">
                <a:solidFill>
                  <a:srgbClr val="FF9999"/>
                </a:solidFill>
              </a:rPr>
              <a:t>Candida, </a:t>
            </a:r>
            <a:r>
              <a:rPr lang="en-GB" sz="2800" i="1" dirty="0" err="1" smtClean="0">
                <a:solidFill>
                  <a:srgbClr val="FF9999"/>
                </a:solidFill>
              </a:rPr>
              <a:t>Malassezia</a:t>
            </a:r>
            <a:endParaRPr lang="en-GB" sz="2800" i="1" dirty="0" smtClean="0">
              <a:solidFill>
                <a:srgbClr val="FF9999"/>
              </a:solidFill>
            </a:endParaRPr>
          </a:p>
          <a:p>
            <a:pPr eaLnBrk="1" hangingPunct="1"/>
            <a:r>
              <a:rPr lang="sr-Latn-CS" sz="2800" dirty="0" smtClean="0"/>
              <a:t>P</a:t>
            </a:r>
            <a:r>
              <a:rPr lang="en-GB" sz="2800" dirty="0" err="1" smtClean="0"/>
              <a:t>atohistolo</a:t>
            </a:r>
            <a:r>
              <a:rPr lang="sr-Latn-CS" sz="2800" dirty="0" smtClean="0"/>
              <a:t>š</a:t>
            </a:r>
            <a:r>
              <a:rPr lang="en-GB" sz="2800" dirty="0" smtClean="0"/>
              <a:t>k</a:t>
            </a:r>
            <a:r>
              <a:rPr lang="sr-Latn-CS" sz="2800" dirty="0" smtClean="0"/>
              <a:t>a</a:t>
            </a:r>
            <a:r>
              <a:rPr lang="en-GB" sz="2800" dirty="0" smtClean="0"/>
              <a:t> </a:t>
            </a:r>
            <a:r>
              <a:rPr lang="en-GB" sz="2800" dirty="0" err="1" smtClean="0"/>
              <a:t>ispitivanja</a:t>
            </a:r>
            <a:r>
              <a:rPr lang="en-GB" sz="2800" dirty="0" smtClean="0"/>
              <a:t> </a:t>
            </a:r>
            <a:r>
              <a:rPr lang="sr-Latn-CS" sz="2800" dirty="0" smtClean="0">
                <a:solidFill>
                  <a:schemeClr val="tx2"/>
                </a:solidFill>
              </a:rPr>
              <a:t>– </a:t>
            </a:r>
            <a:r>
              <a:rPr lang="en-GB" sz="2800" dirty="0" smtClean="0">
                <a:solidFill>
                  <a:srgbClr val="FFFFCC"/>
                </a:solidFill>
              </a:rPr>
              <a:t>PAS </a:t>
            </a:r>
            <a:r>
              <a:rPr lang="en-GB" sz="2800" dirty="0" err="1" smtClean="0">
                <a:solidFill>
                  <a:srgbClr val="FFFFCC"/>
                </a:solidFill>
              </a:rPr>
              <a:t>metod</a:t>
            </a:r>
            <a:r>
              <a:rPr lang="sr-Latn-CS" sz="2800" dirty="0" smtClean="0">
                <a:solidFill>
                  <a:srgbClr val="FFFFCC"/>
                </a:solidFill>
              </a:rPr>
              <a:t>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impregnacij</a:t>
            </a:r>
            <a:r>
              <a:rPr lang="sr-Latn-CS" sz="2800" dirty="0" smtClean="0">
                <a:solidFill>
                  <a:srgbClr val="FFFFCC"/>
                </a:solidFill>
              </a:rPr>
              <a:t>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sa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srebrom</a:t>
            </a:r>
            <a:r>
              <a:rPr lang="sr-Latn-CS" sz="2800" dirty="0" smtClean="0">
                <a:solidFill>
                  <a:srgbClr val="FFFFCC"/>
                </a:solidFill>
              </a:rPr>
              <a:t> - </a:t>
            </a:r>
            <a:r>
              <a:rPr lang="en-GB" sz="2800" dirty="0" err="1" smtClean="0">
                <a:solidFill>
                  <a:srgbClr val="FFFFCC"/>
                </a:solidFill>
              </a:rPr>
              <a:t>Gomori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bojenje</a:t>
            </a:r>
            <a:endParaRPr lang="en-US" sz="2800" dirty="0" smtClean="0">
              <a:solidFill>
                <a:srgbClr val="FFFFCC"/>
              </a:solidFill>
            </a:endParaRPr>
          </a:p>
        </p:txBody>
      </p:sp>
      <p:pic>
        <p:nvPicPr>
          <p:cNvPr id="57347" name="Picture 3" descr="Deki Candi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8000" contrast="26000"/>
          </a:blip>
          <a:srcRect/>
          <a:stretch>
            <a:fillRect/>
          </a:stretch>
        </p:blipFill>
        <p:spPr>
          <a:xfrm>
            <a:off x="762000" y="3733800"/>
            <a:ext cx="3273425" cy="2673350"/>
          </a:xfrm>
          <a:noFill/>
          <a:ln w="12700">
            <a:solidFill>
              <a:srgbClr val="FFFF99"/>
            </a:solidFill>
          </a:ln>
        </p:spPr>
      </p:pic>
      <p:pic>
        <p:nvPicPr>
          <p:cNvPr id="57348" name="Picture 2" descr="http://www.pathologieutrecht.nl/images/geknipt_subpagina/Diagnostics/histopathology/Lung_with_aspergillus_fung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33800"/>
            <a:ext cx="3810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4897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dirty="0" smtClean="0"/>
              <a:t>		</a:t>
            </a:r>
            <a:r>
              <a:rPr lang="en-GB" sz="3200" dirty="0" err="1" smtClean="0">
                <a:solidFill>
                  <a:srgbClr val="FF9999"/>
                </a:solidFill>
              </a:rPr>
              <a:t>Izolacija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  <a:r>
              <a:rPr lang="en-GB" sz="3200" dirty="0" err="1" smtClean="0">
                <a:solidFill>
                  <a:srgbClr val="FF9999"/>
                </a:solidFill>
              </a:rPr>
              <a:t>i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  <a:r>
              <a:rPr lang="en-GB" sz="3200" dirty="0" err="1" smtClean="0">
                <a:solidFill>
                  <a:srgbClr val="FF9999"/>
                </a:solidFill>
              </a:rPr>
              <a:t>identifikacija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  <a:r>
              <a:rPr lang="en-GB" sz="3200" dirty="0" err="1" smtClean="0">
                <a:solidFill>
                  <a:srgbClr val="FF9999"/>
                </a:solidFill>
              </a:rPr>
              <a:t>gljivica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</a:p>
          <a:p>
            <a:pPr eaLnBrk="1" hangingPunct="1"/>
            <a:r>
              <a:rPr lang="en-GB" sz="2800" dirty="0" err="1" smtClean="0">
                <a:solidFill>
                  <a:srgbClr val="FFFFCC"/>
                </a:solidFill>
              </a:rPr>
              <a:t>Gljivice</a:t>
            </a:r>
            <a:r>
              <a:rPr lang="en-GB" sz="2800" dirty="0" smtClean="0">
                <a:solidFill>
                  <a:srgbClr val="FFFFCC"/>
                </a:solidFill>
              </a:rPr>
              <a:t> se </a:t>
            </a:r>
            <a:r>
              <a:rPr lang="en-GB" sz="2800" dirty="0" err="1" smtClean="0">
                <a:solidFill>
                  <a:srgbClr val="FFFFCC"/>
                </a:solidFill>
              </a:rPr>
              <a:t>odlikuju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sporijim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rastom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na</a:t>
            </a:r>
            <a:r>
              <a:rPr lang="en-GB" sz="2800" dirty="0" smtClean="0">
                <a:solidFill>
                  <a:srgbClr val="FFFFCC"/>
                </a:solidFill>
              </a:rPr>
              <a:t> hr</a:t>
            </a:r>
            <a:r>
              <a:rPr lang="sr-Latn-CS" sz="2800" dirty="0" smtClean="0">
                <a:solidFill>
                  <a:srgbClr val="FFFFCC"/>
                </a:solidFill>
              </a:rPr>
              <a:t>anljivim podlogama </a:t>
            </a:r>
            <a:r>
              <a:rPr lang="sr-Latn-CS" sz="2800" dirty="0" smtClean="0">
                <a:solidFill>
                  <a:schemeClr val="tx2"/>
                </a:solidFill>
              </a:rPr>
              <a:t>- </a:t>
            </a:r>
            <a:r>
              <a:rPr lang="en-GB" sz="2800" i="1" dirty="0" err="1" smtClean="0"/>
              <a:t>Zygomycetes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i="1" dirty="0" err="1" smtClean="0"/>
              <a:t>Aspergillus</a:t>
            </a:r>
            <a:r>
              <a:rPr lang="en-GB" sz="2800" i="1" dirty="0" smtClean="0"/>
              <a:t> spp</a:t>
            </a:r>
            <a:r>
              <a:rPr lang="en-GB" sz="2800" dirty="0" smtClean="0"/>
              <a:t>. </a:t>
            </a:r>
            <a:r>
              <a:rPr lang="en-GB" sz="2800" dirty="0" err="1" smtClean="0"/>
              <a:t>formiraju</a:t>
            </a:r>
            <a:r>
              <a:rPr lang="en-GB" sz="2800" dirty="0" smtClean="0"/>
              <a:t> </a:t>
            </a:r>
            <a:r>
              <a:rPr lang="en-GB" sz="2800" dirty="0" err="1" smtClean="0"/>
              <a:t>kolonije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2 do 3 </a:t>
            </a:r>
            <a:r>
              <a:rPr lang="en-GB" sz="2800" dirty="0" err="1" smtClean="0"/>
              <a:t>dana</a:t>
            </a:r>
            <a:r>
              <a:rPr lang="en-GB" sz="2800" dirty="0" smtClean="0"/>
              <a:t>, a </a:t>
            </a:r>
            <a:r>
              <a:rPr lang="en-GB" sz="2800" dirty="0" err="1" smtClean="0"/>
              <a:t>neke</a:t>
            </a:r>
            <a:r>
              <a:rPr lang="en-GB" sz="2800" dirty="0" smtClean="0"/>
              <a:t> </a:t>
            </a:r>
            <a:r>
              <a:rPr lang="en-GB" sz="2800" dirty="0" err="1" smtClean="0"/>
              <a:t>dermatofite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dimorfne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gljivice</a:t>
            </a:r>
            <a:r>
              <a:rPr lang="en-GB" sz="2800" dirty="0" smtClean="0"/>
              <a:t> 4 do 5 </a:t>
            </a:r>
            <a:r>
              <a:rPr lang="en-GB" sz="2800" dirty="0" err="1" smtClean="0"/>
              <a:t>nedelja</a:t>
            </a:r>
            <a:endParaRPr lang="sr-Latn-CS" sz="2800" dirty="0" smtClean="0"/>
          </a:p>
        </p:txBody>
      </p:sp>
      <p:pic>
        <p:nvPicPr>
          <p:cNvPr id="58371" name="Picture 2" descr="http://ag.arizona.edu/swes/maier_lab/kartchner/images/research/fungi/fig2b_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971096"/>
            <a:ext cx="5041900" cy="335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4897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r-Latn-CS" dirty="0" smtClean="0"/>
              <a:t>		</a:t>
            </a:r>
            <a:r>
              <a:rPr lang="en-GB" sz="3200" dirty="0" err="1" smtClean="0">
                <a:solidFill>
                  <a:srgbClr val="FF9999"/>
                </a:solidFill>
              </a:rPr>
              <a:t>Izolacija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  <a:r>
              <a:rPr lang="en-GB" sz="3200" dirty="0" err="1" smtClean="0">
                <a:solidFill>
                  <a:srgbClr val="FF9999"/>
                </a:solidFill>
              </a:rPr>
              <a:t>i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  <a:r>
              <a:rPr lang="en-GB" sz="3200" dirty="0" err="1" smtClean="0">
                <a:solidFill>
                  <a:srgbClr val="FF9999"/>
                </a:solidFill>
              </a:rPr>
              <a:t>identifikacija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  <a:r>
              <a:rPr lang="en-GB" sz="3200" dirty="0" err="1" smtClean="0">
                <a:solidFill>
                  <a:srgbClr val="FF9999"/>
                </a:solidFill>
              </a:rPr>
              <a:t>gljivica</a:t>
            </a:r>
            <a:r>
              <a:rPr lang="en-GB" sz="3200" dirty="0" smtClean="0">
                <a:solidFill>
                  <a:srgbClr val="FF9999"/>
                </a:solidFill>
              </a:rPr>
              <a:t> </a:t>
            </a:r>
          </a:p>
          <a:p>
            <a:pPr eaLnBrk="1" hangingPunct="1"/>
            <a:r>
              <a:rPr lang="en-GB" sz="2800" dirty="0" err="1" smtClean="0">
                <a:solidFill>
                  <a:srgbClr val="FFFFCC"/>
                </a:solidFill>
              </a:rPr>
              <a:t>Optimalna</a:t>
            </a:r>
            <a:r>
              <a:rPr lang="en-GB" sz="2800" dirty="0" smtClean="0">
                <a:solidFill>
                  <a:srgbClr val="FFFFCC"/>
                </a:solidFill>
              </a:rPr>
              <a:t> pH </a:t>
            </a:r>
            <a:r>
              <a:rPr lang="en-GB" sz="2800" dirty="0" err="1" smtClean="0">
                <a:solidFill>
                  <a:srgbClr val="FFFFCC"/>
                </a:solidFill>
              </a:rPr>
              <a:t>vrednost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za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rast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ve</a:t>
            </a:r>
            <a:r>
              <a:rPr lang="sr-Latn-CS" sz="2800" dirty="0" smtClean="0">
                <a:solidFill>
                  <a:srgbClr val="FFFFCC"/>
                </a:solidFill>
              </a:rPr>
              <a:t>ć</a:t>
            </a:r>
            <a:r>
              <a:rPr lang="en-GB" sz="2800" dirty="0" err="1" smtClean="0">
                <a:solidFill>
                  <a:srgbClr val="FFFFCC"/>
                </a:solidFill>
              </a:rPr>
              <a:t>ine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vrsta</a:t>
            </a:r>
            <a:r>
              <a:rPr lang="en-GB" sz="2800" dirty="0" smtClean="0">
                <a:solidFill>
                  <a:srgbClr val="FFFFCC"/>
                </a:solidFill>
              </a:rPr>
              <a:t> je </a:t>
            </a:r>
            <a:r>
              <a:rPr lang="en-GB" sz="2800" dirty="0" err="1" smtClean="0">
                <a:solidFill>
                  <a:srgbClr val="FFFFCC"/>
                </a:solidFill>
              </a:rPr>
              <a:t>oko</a:t>
            </a:r>
            <a:r>
              <a:rPr lang="en-GB" sz="2800" dirty="0" smtClean="0">
                <a:solidFill>
                  <a:srgbClr val="FFFFCC"/>
                </a:solidFill>
              </a:rPr>
              <a:t> 6,0, </a:t>
            </a:r>
            <a:r>
              <a:rPr lang="en-GB" sz="2800" dirty="0" err="1" smtClean="0"/>
              <a:t>mada</a:t>
            </a:r>
            <a:r>
              <a:rPr lang="en-GB" sz="2800" dirty="0" smtClean="0"/>
              <a:t> </a:t>
            </a:r>
            <a:r>
              <a:rPr lang="en-GB" sz="2800" dirty="0" err="1" smtClean="0"/>
              <a:t>neke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</a:t>
            </a:r>
            <a:r>
              <a:rPr lang="en-GB" sz="2800" dirty="0" err="1" smtClean="0"/>
              <a:t>njih</a:t>
            </a:r>
            <a:r>
              <a:rPr lang="en-GB" sz="2800" dirty="0" smtClean="0"/>
              <a:t> </a:t>
            </a:r>
            <a:r>
              <a:rPr lang="en-GB" sz="2800" dirty="0" err="1" smtClean="0"/>
              <a:t>toleri</a:t>
            </a:r>
            <a:r>
              <a:rPr lang="sr-Latn-CS" sz="2800" dirty="0" smtClean="0"/>
              <a:t>š</a:t>
            </a:r>
            <a:r>
              <a:rPr lang="en-GB" sz="2800" dirty="0" smtClean="0"/>
              <a:t>u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kiseliju</a:t>
            </a:r>
            <a:r>
              <a:rPr lang="en-GB" sz="2800" dirty="0" smtClean="0"/>
              <a:t> </a:t>
            </a:r>
            <a:r>
              <a:rPr lang="en-GB" sz="2800" dirty="0" err="1" smtClean="0"/>
              <a:t>sredinu</a:t>
            </a:r>
            <a:endParaRPr lang="sr-Latn-CS" sz="2800" dirty="0" smtClean="0"/>
          </a:p>
          <a:p>
            <a:pPr eaLnBrk="1" hangingPunct="1"/>
            <a:r>
              <a:rPr lang="en-GB" sz="2800" dirty="0" err="1" smtClean="0">
                <a:solidFill>
                  <a:srgbClr val="FFFFCC"/>
                </a:solidFill>
              </a:rPr>
              <a:t>Striktni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su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aerobni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mikroorganizmi</a:t>
            </a:r>
            <a:r>
              <a:rPr lang="en-GB" sz="2800" dirty="0" smtClean="0">
                <a:solidFill>
                  <a:srgbClr val="FFFFCC"/>
                </a:solidFill>
              </a:rPr>
              <a:t>, a </a:t>
            </a:r>
            <a:r>
              <a:rPr lang="en-GB" sz="2800" dirty="0" err="1" smtClean="0">
                <a:solidFill>
                  <a:srgbClr val="FFFFCC"/>
                </a:solidFill>
              </a:rPr>
              <a:t>optimalna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temperatura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rasta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iznosi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izme</a:t>
            </a:r>
            <a:r>
              <a:rPr lang="sr-Latn-CS" sz="2800" dirty="0" smtClean="0">
                <a:solidFill>
                  <a:srgbClr val="FFFFCC"/>
                </a:solidFill>
              </a:rPr>
              <a:t>đ</a:t>
            </a:r>
            <a:r>
              <a:rPr lang="en-GB" sz="2800" dirty="0" smtClean="0">
                <a:solidFill>
                  <a:srgbClr val="FFFFCC"/>
                </a:solidFill>
              </a:rPr>
              <a:t>u 20 </a:t>
            </a:r>
            <a:r>
              <a:rPr lang="en-GB" sz="2800" dirty="0" err="1" smtClean="0">
                <a:solidFill>
                  <a:srgbClr val="FFFFCC"/>
                </a:solidFill>
              </a:rPr>
              <a:t>i</a:t>
            </a:r>
            <a:r>
              <a:rPr lang="en-GB" sz="2800" dirty="0" smtClean="0">
                <a:solidFill>
                  <a:srgbClr val="FFFFCC"/>
                </a:solidFill>
              </a:rPr>
              <a:t> 30 </a:t>
            </a:r>
            <a:r>
              <a:rPr lang="en-GB" sz="2800" baseline="30000" dirty="0" err="1" smtClean="0">
                <a:solidFill>
                  <a:srgbClr val="FFFFCC"/>
                </a:solidFill>
              </a:rPr>
              <a:t>o</a:t>
            </a:r>
            <a:r>
              <a:rPr lang="en-GB" sz="2800" dirty="0" err="1" smtClean="0">
                <a:solidFill>
                  <a:srgbClr val="FFFFCC"/>
                </a:solidFill>
              </a:rPr>
              <a:t>C</a:t>
            </a:r>
            <a:r>
              <a:rPr lang="en-GB" sz="2800" dirty="0" smtClean="0">
                <a:solidFill>
                  <a:srgbClr val="FFFFCC"/>
                </a:solidFill>
              </a:rPr>
              <a:t>, </a:t>
            </a:r>
            <a:r>
              <a:rPr lang="en-GB" sz="2800" dirty="0" err="1" smtClean="0">
                <a:solidFill>
                  <a:srgbClr val="FFFFCC"/>
                </a:solidFill>
              </a:rPr>
              <a:t>odnosno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za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odre</a:t>
            </a:r>
            <a:r>
              <a:rPr lang="sr-Latn-CS" sz="2800" dirty="0" smtClean="0">
                <a:solidFill>
                  <a:srgbClr val="FFFFCC"/>
                </a:solidFill>
              </a:rPr>
              <a:t>đ</a:t>
            </a:r>
            <a:r>
              <a:rPr lang="en-GB" sz="2800" dirty="0" err="1" smtClean="0">
                <a:solidFill>
                  <a:srgbClr val="FFFFCC"/>
                </a:solidFill>
              </a:rPr>
              <a:t>ene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patogene</a:t>
            </a:r>
            <a:r>
              <a:rPr lang="en-GB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gljivice</a:t>
            </a:r>
            <a:r>
              <a:rPr lang="en-GB" sz="2800" dirty="0" smtClean="0">
                <a:solidFill>
                  <a:srgbClr val="FFFFCC"/>
                </a:solidFill>
              </a:rPr>
              <a:t> 37 </a:t>
            </a:r>
            <a:r>
              <a:rPr lang="en-GB" sz="2800" baseline="30000" dirty="0" err="1" smtClean="0">
                <a:solidFill>
                  <a:srgbClr val="FFFFCC"/>
                </a:solidFill>
              </a:rPr>
              <a:t>o</a:t>
            </a:r>
            <a:r>
              <a:rPr lang="en-GB" sz="2800" dirty="0" err="1" smtClean="0">
                <a:solidFill>
                  <a:srgbClr val="FFFFCC"/>
                </a:solidFill>
              </a:rPr>
              <a:t>C</a:t>
            </a:r>
            <a:endParaRPr lang="en-GB" sz="2800" dirty="0" smtClean="0">
              <a:solidFill>
                <a:srgbClr val="FFFFCC"/>
              </a:solidFill>
            </a:endParaRPr>
          </a:p>
        </p:txBody>
      </p:sp>
      <p:pic>
        <p:nvPicPr>
          <p:cNvPr id="59395" name="Picture 2" descr="http://faculty.baruch.cuny.edu/jwahlert/bio1003/images/fungi/m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1746250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http://www.gov.mb.ca/agriculture/crops/cdlr/articlepic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429000"/>
            <a:ext cx="5786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333375"/>
            <a:ext cx="8424862" cy="4530725"/>
          </a:xfrm>
        </p:spPr>
        <p:txBody>
          <a:bodyPr/>
          <a:lstStyle/>
          <a:p>
            <a:pPr eaLnBrk="1" hangingPunct="1"/>
            <a:r>
              <a:rPr lang="en-GB" sz="2800" smtClean="0"/>
              <a:t>Hranljive podloge koje se koriste u cilju izolacije patogenih gljivica iz klini</a:t>
            </a:r>
            <a:r>
              <a:rPr lang="sr-Latn-CS" sz="2800" smtClean="0"/>
              <a:t>č</a:t>
            </a:r>
            <a:r>
              <a:rPr lang="en-GB" sz="2800" smtClean="0"/>
              <a:t>kog materijala moraju biti selektivne sa inhibitornim delovanjem na bakterije</a:t>
            </a:r>
            <a:endParaRPr lang="sr-Latn-CS" sz="2800" smtClean="0"/>
          </a:p>
          <a:p>
            <a:pPr eaLnBrk="1" hangingPunct="1"/>
            <a:r>
              <a:rPr lang="en-GB" sz="2800" smtClean="0"/>
              <a:t>Zbog acidotolerantnosti gljivica, pH vrednost podloga iznosi 5,6 koja supresivno deluje na rast i razmno</a:t>
            </a:r>
            <a:r>
              <a:rPr lang="sr-Latn-CS" sz="2800" smtClean="0"/>
              <a:t>ž</a:t>
            </a:r>
            <a:r>
              <a:rPr lang="en-GB" sz="2800" smtClean="0"/>
              <a:t>avanje bakterija</a:t>
            </a:r>
            <a:endParaRPr lang="sr-Latn-CS" sz="2800" smtClean="0"/>
          </a:p>
        </p:txBody>
      </p:sp>
      <p:pic>
        <p:nvPicPr>
          <p:cNvPr id="60419" name="Picture 2" descr="http://www.microscopy-uk.org.uk/mag/imgapr05/Mold-Figur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00400"/>
            <a:ext cx="708660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8785225" cy="4530725"/>
          </a:xfrm>
        </p:spPr>
        <p:txBody>
          <a:bodyPr/>
          <a:lstStyle/>
          <a:p>
            <a:pPr eaLnBrk="1" hangingPunct="1"/>
            <a:r>
              <a:rPr lang="en-GB" sz="2800" dirty="0" err="1" smtClean="0">
                <a:solidFill>
                  <a:srgbClr val="FFFFCC"/>
                </a:solidFill>
              </a:rPr>
              <a:t>Dodavanje</a:t>
            </a:r>
            <a:r>
              <a:rPr lang="sr-Latn-CS" sz="2800" dirty="0" smtClean="0">
                <a:solidFill>
                  <a:srgbClr val="FFFFCC"/>
                </a:solidFill>
              </a:rPr>
              <a:t> </a:t>
            </a:r>
            <a:r>
              <a:rPr lang="en-GB" sz="2800" dirty="0" err="1" smtClean="0">
                <a:solidFill>
                  <a:srgbClr val="FFFFCC"/>
                </a:solidFill>
              </a:rPr>
              <a:t>antibiotika</a:t>
            </a:r>
            <a:r>
              <a:rPr lang="en-GB" sz="2800" dirty="0" smtClean="0">
                <a:solidFill>
                  <a:srgbClr val="FFFFCC"/>
                </a:solidFill>
              </a:rPr>
              <a:t> u </a:t>
            </a:r>
            <a:r>
              <a:rPr lang="en-GB" sz="2800" dirty="0" err="1" smtClean="0">
                <a:solidFill>
                  <a:srgbClr val="FFFFCC"/>
                </a:solidFill>
              </a:rPr>
              <a:t>podlogu</a:t>
            </a:r>
            <a:r>
              <a:rPr lang="sr-Latn-CS" sz="2800" dirty="0" smtClean="0">
                <a:solidFill>
                  <a:srgbClr val="FFFFCC"/>
                </a:solidFill>
              </a:rPr>
              <a:t> </a:t>
            </a:r>
            <a:r>
              <a:rPr lang="sr-Latn-CS" sz="2800" dirty="0" smtClean="0">
                <a:solidFill>
                  <a:schemeClr val="tx2"/>
                </a:solidFill>
              </a:rPr>
              <a:t>- </a:t>
            </a:r>
            <a:r>
              <a:rPr lang="en-GB" sz="2800" dirty="0" err="1" smtClean="0"/>
              <a:t>ve</a:t>
            </a:r>
            <a:r>
              <a:rPr lang="sr-Latn-CS" sz="2800" dirty="0" smtClean="0"/>
              <a:t>ć</a:t>
            </a:r>
            <a:r>
              <a:rPr lang="en-GB" sz="2800" dirty="0" smtClean="0"/>
              <a:t>a </a:t>
            </a:r>
            <a:r>
              <a:rPr lang="en-GB" sz="2800" dirty="0" err="1" smtClean="0"/>
              <a:t>inhibicija</a:t>
            </a:r>
            <a:r>
              <a:rPr lang="en-GB" sz="2800" dirty="0" smtClean="0"/>
              <a:t> </a:t>
            </a:r>
            <a:r>
              <a:rPr lang="en-GB" sz="2800" dirty="0" err="1" smtClean="0"/>
              <a:t>rasta</a:t>
            </a:r>
            <a:r>
              <a:rPr lang="en-GB" sz="2800" dirty="0" smtClean="0"/>
              <a:t> </a:t>
            </a:r>
            <a:r>
              <a:rPr lang="en-GB" sz="2800" dirty="0" err="1" smtClean="0"/>
              <a:t>bakterija</a:t>
            </a:r>
            <a:endParaRPr lang="sr-Latn-CS" sz="2800" dirty="0" smtClean="0"/>
          </a:p>
          <a:p>
            <a:pPr lvl="1" eaLnBrk="1" hangingPunct="1"/>
            <a:r>
              <a:rPr lang="en-GB" dirty="0" err="1" smtClean="0">
                <a:solidFill>
                  <a:srgbClr val="FFFFCC"/>
                </a:solidFill>
              </a:rPr>
              <a:t>naj</a:t>
            </a:r>
            <a:r>
              <a:rPr lang="sr-Latn-CS" dirty="0" smtClean="0">
                <a:solidFill>
                  <a:srgbClr val="FFFFCC"/>
                </a:solidFill>
              </a:rPr>
              <a:t>č</a:t>
            </a:r>
            <a:r>
              <a:rPr lang="en-GB" dirty="0" smtClean="0">
                <a:solidFill>
                  <a:srgbClr val="FFFFCC"/>
                </a:solidFill>
              </a:rPr>
              <a:t>e</a:t>
            </a:r>
            <a:r>
              <a:rPr lang="sr-Latn-CS" dirty="0" smtClean="0">
                <a:solidFill>
                  <a:srgbClr val="FFFFCC"/>
                </a:solidFill>
              </a:rPr>
              <a:t>šć</a:t>
            </a:r>
            <a:r>
              <a:rPr lang="en-GB" dirty="0" smtClean="0">
                <a:solidFill>
                  <a:srgbClr val="FFFFCC"/>
                </a:solidFill>
              </a:rPr>
              <a:t>e se </a:t>
            </a:r>
            <a:r>
              <a:rPr lang="en-GB" dirty="0" err="1" smtClean="0">
                <a:solidFill>
                  <a:srgbClr val="FFFFCC"/>
                </a:solidFill>
              </a:rPr>
              <a:t>koriste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dirty="0" err="1" smtClean="0">
                <a:solidFill>
                  <a:srgbClr val="FFFFCC"/>
                </a:solidFill>
              </a:rPr>
              <a:t>gentamicin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dirty="0" err="1" smtClean="0">
                <a:solidFill>
                  <a:srgbClr val="FFFFCC"/>
                </a:solidFill>
              </a:rPr>
              <a:t>i</a:t>
            </a:r>
            <a:r>
              <a:rPr lang="en-GB" dirty="0" smtClean="0">
                <a:solidFill>
                  <a:srgbClr val="FFFFCC"/>
                </a:solidFill>
              </a:rPr>
              <a:t> </a:t>
            </a:r>
            <a:r>
              <a:rPr lang="en-GB" dirty="0" err="1" smtClean="0">
                <a:solidFill>
                  <a:srgbClr val="FFFFCC"/>
                </a:solidFill>
              </a:rPr>
              <a:t>hloramfenikol</a:t>
            </a:r>
            <a:r>
              <a:rPr lang="en-GB" dirty="0" smtClean="0">
                <a:solidFill>
                  <a:srgbClr val="FFFFCC"/>
                </a:solidFill>
              </a:rPr>
              <a:t>	</a:t>
            </a:r>
          </a:p>
          <a:p>
            <a:pPr eaLnBrk="1" hangingPunct="1"/>
            <a:r>
              <a:rPr lang="en-GB" sz="2800" dirty="0" smtClean="0"/>
              <a:t>Pored </a:t>
            </a:r>
            <a:r>
              <a:rPr lang="en-GB" sz="2800" dirty="0" err="1" smtClean="0"/>
              <a:t>dodavanja</a:t>
            </a:r>
            <a:r>
              <a:rPr lang="en-GB" sz="2800" dirty="0" smtClean="0"/>
              <a:t> </a:t>
            </a:r>
            <a:r>
              <a:rPr lang="en-GB" sz="2800" dirty="0" err="1" smtClean="0"/>
              <a:t>odre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enih</a:t>
            </a:r>
            <a:r>
              <a:rPr lang="en-GB" sz="2800" dirty="0" smtClean="0"/>
              <a:t> </a:t>
            </a:r>
            <a:r>
              <a:rPr lang="en-GB" sz="2800" dirty="0" err="1" smtClean="0"/>
              <a:t>antibiotika</a:t>
            </a:r>
            <a:r>
              <a:rPr lang="en-GB" sz="2800" dirty="0" smtClean="0"/>
              <a:t> </a:t>
            </a:r>
            <a:r>
              <a:rPr lang="en-GB" sz="2800" dirty="0" err="1" smtClean="0"/>
              <a:t>radi</a:t>
            </a:r>
            <a:r>
              <a:rPr lang="en-GB" sz="2800" dirty="0" smtClean="0"/>
              <a:t> </a:t>
            </a:r>
            <a:r>
              <a:rPr lang="en-GB" sz="2800" dirty="0" err="1" smtClean="0"/>
              <a:t>spre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avanja</a:t>
            </a:r>
            <a:r>
              <a:rPr lang="en-GB" sz="2800" dirty="0" smtClean="0"/>
              <a:t> </a:t>
            </a:r>
            <a:r>
              <a:rPr lang="en-GB" sz="2800" dirty="0" err="1" smtClean="0"/>
              <a:t>rasta</a:t>
            </a:r>
            <a:r>
              <a:rPr lang="en-GB" sz="2800" dirty="0" smtClean="0"/>
              <a:t> </a:t>
            </a:r>
            <a:r>
              <a:rPr lang="en-GB" sz="2800" dirty="0" err="1" smtClean="0"/>
              <a:t>bakterija</a:t>
            </a:r>
            <a:r>
              <a:rPr lang="en-GB" sz="2800" dirty="0" smtClean="0"/>
              <a:t>, u </a:t>
            </a:r>
            <a:r>
              <a:rPr lang="en-GB" sz="2800" dirty="0" err="1" smtClean="0"/>
              <a:t>podlogu</a:t>
            </a:r>
            <a:r>
              <a:rPr lang="en-GB" sz="2800" dirty="0" smtClean="0"/>
              <a:t> se mo</a:t>
            </a:r>
            <a:r>
              <a:rPr lang="sr-Latn-CS" sz="2800" dirty="0" smtClean="0"/>
              <a:t>ž</a:t>
            </a:r>
            <a:r>
              <a:rPr lang="en-GB" sz="2800" dirty="0" smtClean="0"/>
              <a:t>e </a:t>
            </a:r>
            <a:r>
              <a:rPr lang="en-GB" sz="2800" dirty="0" err="1" smtClean="0"/>
              <a:t>dodati</a:t>
            </a:r>
            <a:r>
              <a:rPr lang="en-GB" sz="2800" dirty="0" smtClean="0"/>
              <a:t> </a:t>
            </a:r>
            <a:r>
              <a:rPr lang="en-GB" sz="2800" dirty="0" err="1" smtClean="0"/>
              <a:t>cikloheksimid</a:t>
            </a:r>
            <a:r>
              <a:rPr lang="en-GB" sz="2800" dirty="0" smtClean="0"/>
              <a:t> </a:t>
            </a:r>
            <a:r>
              <a:rPr lang="en-GB" sz="2800" dirty="0" err="1" smtClean="0"/>
              <a:t>koji</a:t>
            </a:r>
            <a:r>
              <a:rPr lang="en-GB" sz="2800" dirty="0" smtClean="0"/>
              <a:t> </a:t>
            </a:r>
            <a:r>
              <a:rPr lang="en-GB" sz="2800" dirty="0" err="1" smtClean="0"/>
              <a:t>selektivno</a:t>
            </a:r>
            <a:r>
              <a:rPr lang="en-GB" sz="2800" dirty="0" smtClean="0"/>
              <a:t> </a:t>
            </a:r>
            <a:r>
              <a:rPr lang="en-GB" sz="2800" dirty="0" err="1" smtClean="0"/>
              <a:t>obezbe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uje</a:t>
            </a:r>
            <a:r>
              <a:rPr lang="en-GB" sz="2800" dirty="0" smtClean="0"/>
              <a:t> </a:t>
            </a:r>
            <a:r>
              <a:rPr lang="en-GB" sz="2800" dirty="0" err="1" smtClean="0"/>
              <a:t>uslove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izolaciju</a:t>
            </a:r>
            <a:r>
              <a:rPr lang="en-GB" sz="2800" dirty="0" smtClean="0"/>
              <a:t> </a:t>
            </a:r>
            <a:r>
              <a:rPr lang="en-GB" sz="2800" dirty="0" err="1" smtClean="0"/>
              <a:t>dermatofita</a:t>
            </a:r>
            <a:r>
              <a:rPr lang="en-GB" sz="2800" dirty="0" smtClean="0"/>
              <a:t> </a:t>
            </a:r>
            <a:r>
              <a:rPr lang="en-GB" sz="2800" dirty="0" err="1" smtClean="0"/>
              <a:t>jer</a:t>
            </a:r>
            <a:r>
              <a:rPr lang="en-GB" sz="2800" dirty="0" smtClean="0"/>
              <a:t> </a:t>
            </a:r>
            <a:r>
              <a:rPr lang="en-GB" sz="2800" dirty="0" err="1" smtClean="0"/>
              <a:t>dovodi</a:t>
            </a:r>
            <a:r>
              <a:rPr lang="en-GB" sz="2800" dirty="0" smtClean="0"/>
              <a:t> do </a:t>
            </a:r>
            <a:r>
              <a:rPr lang="en-GB" sz="2800" dirty="0" err="1" smtClean="0"/>
              <a:t>inhibicije</a:t>
            </a:r>
            <a:r>
              <a:rPr lang="en-GB" sz="2800" dirty="0" smtClean="0"/>
              <a:t> </a:t>
            </a:r>
            <a:r>
              <a:rPr lang="en-GB" sz="2800" dirty="0" err="1" smtClean="0"/>
              <a:t>rasta</a:t>
            </a:r>
            <a:r>
              <a:rPr lang="en-GB" sz="2800" dirty="0" smtClean="0"/>
              <a:t> </a:t>
            </a:r>
            <a:r>
              <a:rPr lang="en-GB" sz="2800" dirty="0" err="1" smtClean="0"/>
              <a:t>oportunisti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kih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gljivica</a:t>
            </a:r>
            <a:r>
              <a:rPr lang="en-GB" sz="2800" dirty="0" smtClean="0"/>
              <a:t> </a:t>
            </a:r>
            <a:r>
              <a:rPr lang="sr-Latn-CS" sz="2800" dirty="0" smtClean="0"/>
              <a:t>- </a:t>
            </a:r>
            <a:r>
              <a:rPr lang="en-GB" sz="2800" i="1" dirty="0" err="1" smtClean="0"/>
              <a:t>Aspergillus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spp</a:t>
            </a:r>
            <a:r>
              <a:rPr lang="en-GB" sz="2800" i="1" dirty="0" smtClean="0"/>
              <a:t>, </a:t>
            </a:r>
            <a:r>
              <a:rPr lang="en-GB" sz="2800" i="1" dirty="0" err="1" smtClean="0"/>
              <a:t>Fusarium</a:t>
            </a:r>
            <a:r>
              <a:rPr lang="en-GB" sz="2800" i="1" dirty="0" smtClean="0"/>
              <a:t> </a:t>
            </a:r>
            <a:r>
              <a:rPr lang="en-GB" sz="2800" i="1" dirty="0" err="1" smtClean="0"/>
              <a:t>spp</a:t>
            </a:r>
            <a:r>
              <a:rPr lang="en-GB" sz="2800" i="1" dirty="0" smtClean="0"/>
              <a:t>, </a:t>
            </a:r>
            <a:r>
              <a:rPr lang="en-GB" sz="2800" i="1" dirty="0" err="1" smtClean="0"/>
              <a:t>Zygomycetes</a:t>
            </a:r>
            <a:r>
              <a:rPr lang="en-GB" sz="2800" i="1" dirty="0" smtClean="0"/>
              <a:t>, Candida spp. </a:t>
            </a:r>
            <a:endParaRPr lang="en-US" sz="2800" i="1" dirty="0" smtClean="0"/>
          </a:p>
        </p:txBody>
      </p:sp>
      <p:pic>
        <p:nvPicPr>
          <p:cNvPr id="61443" name="Picture 3" descr="Kolonija X D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4076700"/>
            <a:ext cx="3533775" cy="2497138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507412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mtClean="0">
                <a:solidFill>
                  <a:srgbClr val="FFFF99"/>
                </a:solidFill>
              </a:rPr>
              <a:t>H</a:t>
            </a:r>
            <a:r>
              <a:rPr lang="en-GB" smtClean="0">
                <a:solidFill>
                  <a:srgbClr val="FFFF99"/>
                </a:solidFill>
              </a:rPr>
              <a:t>ranljive podloge </a:t>
            </a:r>
            <a:r>
              <a:rPr lang="sr-Latn-CS" smtClean="0">
                <a:solidFill>
                  <a:srgbClr val="FFFF99"/>
                </a:solidFill>
              </a:rPr>
              <a:t>koje </a:t>
            </a:r>
            <a:r>
              <a:rPr lang="en-GB" smtClean="0">
                <a:solidFill>
                  <a:srgbClr val="FFFF99"/>
                </a:solidFill>
              </a:rPr>
              <a:t>se koriste za kultivisanje gljivica: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smtClean="0"/>
              <a:t>Sabouraud dekstrozni agar i Sabouraud maltozni agar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smtClean="0"/>
              <a:t>Sabouraud dekstrozni agar sa dodatkom hloramfenikola i cikloheksimimida i 1% glukoze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smtClean="0"/>
              <a:t>Agar sa mo</a:t>
            </a:r>
            <a:r>
              <a:rPr lang="sr-Latn-CS" sz="2400" smtClean="0"/>
              <a:t>ž</a:t>
            </a:r>
            <a:r>
              <a:rPr lang="en-GB" sz="2400" smtClean="0"/>
              <a:t>dano sr</a:t>
            </a:r>
            <a:r>
              <a:rPr lang="sr-Latn-CS" sz="2400" smtClean="0"/>
              <a:t>č</a:t>
            </a:r>
            <a:r>
              <a:rPr lang="en-GB" sz="2400" smtClean="0"/>
              <a:t>anom infuzijom (Brain heart infusion agar) 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smtClean="0"/>
              <a:t>Agar sa mo</a:t>
            </a:r>
            <a:r>
              <a:rPr lang="sr-Latn-CS" sz="2400" smtClean="0"/>
              <a:t>ž</a:t>
            </a:r>
            <a:r>
              <a:rPr lang="en-GB" sz="2400" smtClean="0"/>
              <a:t>dano sr</a:t>
            </a:r>
            <a:r>
              <a:rPr lang="sr-Latn-CS" sz="2400" smtClean="0"/>
              <a:t>č</a:t>
            </a:r>
            <a:r>
              <a:rPr lang="en-GB" sz="2400" smtClean="0"/>
              <a:t>anom infuzijom uz dodatak hloramfenikola, gentamicina i 10% ov</a:t>
            </a:r>
            <a:r>
              <a:rPr lang="sr-Latn-CS" sz="2400" smtClean="0"/>
              <a:t>č</a:t>
            </a:r>
            <a:r>
              <a:rPr lang="en-GB" sz="2400" smtClean="0"/>
              <a:t>ije krvi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smtClean="0"/>
              <a:t>Krvni agar uz dodatak antibiotika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sz="2400" smtClean="0"/>
              <a:t>Specijalne podloge za dermatofite Sabouraud dekstrozni agar – Emmons-ova modifikacija i selektivno- diferencijalna podloga sa fenol crvenim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93038" cy="1004888"/>
          </a:xfrm>
        </p:spPr>
        <p:txBody>
          <a:bodyPr/>
          <a:lstStyle/>
          <a:p>
            <a:pPr eaLnBrk="1" hangingPunct="1">
              <a:defRPr/>
            </a:pPr>
            <a:r>
              <a:rPr lang="sl-SI" smtClean="0">
                <a:solidFill>
                  <a:srgbClr val="FFFFCC"/>
                </a:solidFill>
              </a:rPr>
              <a:t>	</a:t>
            </a:r>
            <a:r>
              <a:rPr lang="sl-SI" sz="3200" b="1" smtClean="0">
                <a:solidFill>
                  <a:srgbClr val="FF9999"/>
                </a:solidFill>
              </a:rPr>
              <a:t>Životni ciklus gljivica</a:t>
            </a:r>
            <a:endParaRPr sz="3200" b="1" smtClean="0">
              <a:solidFill>
                <a:srgbClr val="FF99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Dve faze – faza rasta i faza razmnožavanja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Ćelije tela gljivice – some u fazi rasta stvaraju enzime koji ekstracelularno razgrađuju hranljive materije koje potom absorbuju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/>
              <a:t>Nakon završetka rasta nastupa razmnožavanje kada se stvaraju spore ili druge specijalizovane strukture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l-SI" sz="2800" dirty="0" smtClean="0">
              <a:solidFill>
                <a:srgbClr val="FFFFCC"/>
              </a:solidFill>
            </a:endParaRPr>
          </a:p>
        </p:txBody>
      </p:sp>
      <p:pic>
        <p:nvPicPr>
          <p:cNvPr id="17412" name="Picture 4" descr="Apikalni rast hif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4876800"/>
            <a:ext cx="6705600" cy="1293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33375"/>
            <a:ext cx="8964612" cy="1944688"/>
          </a:xfrm>
        </p:spPr>
        <p:txBody>
          <a:bodyPr/>
          <a:lstStyle/>
          <a:p>
            <a:pPr eaLnBrk="1" hangingPunct="1"/>
            <a:r>
              <a:rPr lang="en-GB" sz="2800" smtClean="0"/>
              <a:t>U identifikaciji gljivica makroskopske karakteristike kolonije koje su ispituju su veli</a:t>
            </a:r>
            <a:r>
              <a:rPr lang="sr-Latn-CS" sz="2800" smtClean="0"/>
              <a:t>č</a:t>
            </a:r>
            <a:r>
              <a:rPr lang="en-GB" sz="2800" smtClean="0"/>
              <a:t>ina, izgled i boja aeralnog i vegetativnog dela, kao i neophodno vreme inkubacije za njihovo formiranje</a:t>
            </a:r>
            <a:endParaRPr lang="sr-Latn-CS" sz="2800" smtClean="0"/>
          </a:p>
        </p:txBody>
      </p:sp>
      <p:pic>
        <p:nvPicPr>
          <p:cNvPr id="63491" name="Picture 37" descr="A niger kol m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362200"/>
            <a:ext cx="4073525" cy="4114800"/>
          </a:xfrm>
          <a:noFill/>
          <a:ln w="12700">
            <a:solidFill>
              <a:srgbClr val="FFFF99"/>
            </a:solidFill>
          </a:ln>
        </p:spPr>
      </p:pic>
      <p:pic>
        <p:nvPicPr>
          <p:cNvPr id="63492" name="Picture 2" descr="http://www.pmbio.icbm.de/mikrobiologischer-garten/pics/fun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4095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03" name="Group 111"/>
          <p:cNvGraphicFramePr>
            <a:graphicFrameLocks noGrp="1"/>
          </p:cNvGraphicFramePr>
          <p:nvPr>
            <p:ph type="tbl" idx="1"/>
          </p:nvPr>
        </p:nvGraphicFramePr>
        <p:xfrm>
          <a:off x="533400" y="838200"/>
          <a:ext cx="7848602" cy="5119937"/>
        </p:xfrm>
        <a:graphic>
          <a:graphicData uri="http://schemas.openxmlformats.org/drawingml/2006/table">
            <a:tbl>
              <a:tblPr/>
              <a:tblGrid>
                <a:gridCol w="2264695"/>
                <a:gridCol w="2791190"/>
                <a:gridCol w="2792717"/>
              </a:tblGrid>
              <a:tr h="8918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Temperatura rasta </a:t>
                      </a:r>
                      <a:r>
                        <a:rPr kumimoji="0" lang="sr-Latn-C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99"/>
                          </a:solidFill>
                          <a:effectLst/>
                          <a:latin typeface="Times New Roman" pitchFamily="18" charset="0"/>
                        </a:rPr>
                        <a:t>Dužina inkubacije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Dermatofite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2 - 4 nedelje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Aspergillus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1- 4 dana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Kvasci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1- 4 dana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6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Dimorfne gljivice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   faza plesni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   faza kvasaca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sr-Latn-C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sr-Latn-C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1- 4 nedelje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/>
                          <a:latin typeface="Times New Roman" pitchFamily="18" charset="0"/>
                        </a:rPr>
                        <a:t>Zygomycetes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CC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1- 4 dana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693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Kod gljivica koje rastu u formi kvacaca za utvr</a:t>
            </a:r>
            <a:r>
              <a:rPr lang="sr-Latn-CS" sz="2800" smtClean="0"/>
              <a:t>đ</a:t>
            </a:r>
            <a:r>
              <a:rPr lang="en-GB" sz="2800" smtClean="0"/>
              <a:t>ivanje morfolo</a:t>
            </a:r>
            <a:r>
              <a:rPr lang="sr-Latn-CS" sz="2800" smtClean="0"/>
              <a:t>š</a:t>
            </a:r>
            <a:r>
              <a:rPr lang="en-GB" sz="2800" smtClean="0"/>
              <a:t>kih osobina pripremaju se preparati koji se boje po Gramu ili sa metilenskim plavim</a:t>
            </a:r>
            <a:endParaRPr lang="sr-Latn-CS" sz="2800" smtClean="0"/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Kod gljivica koje rastu u formi plesni zbog fragilnosti hifa i plodonsnih tela ne mogu se primenjivati bojenja ve</a:t>
            </a:r>
            <a:r>
              <a:rPr lang="sr-Latn-CS" sz="2800" smtClean="0"/>
              <a:t>ć</a:t>
            </a:r>
            <a:r>
              <a:rPr lang="en-GB" sz="2800" smtClean="0"/>
              <a:t> se pripremaju nativni preparati</a:t>
            </a:r>
            <a:endParaRPr lang="sr-Latn-CS" sz="2800" smtClean="0"/>
          </a:p>
          <a:p>
            <a:pPr lvl="1" eaLnBrk="1" hangingPunct="1">
              <a:lnSpc>
                <a:spcPct val="90000"/>
              </a:lnSpc>
            </a:pPr>
            <a:r>
              <a:rPr lang="sr-Latn-CS" smtClean="0"/>
              <a:t>Umesto lako isparljivog fiziološkog rastvora koristi se </a:t>
            </a:r>
            <a:r>
              <a:rPr lang="en-GB" smtClean="0"/>
              <a:t>isparavanja rastvor </a:t>
            </a:r>
            <a:r>
              <a:rPr lang="sr-Latn-CS" smtClean="0"/>
              <a:t>hlor</a:t>
            </a:r>
            <a:r>
              <a:rPr lang="en-GB" smtClean="0"/>
              <a:t>laktofenola</a:t>
            </a:r>
            <a:endParaRPr lang="en-US" smtClean="0"/>
          </a:p>
        </p:txBody>
      </p:sp>
      <p:pic>
        <p:nvPicPr>
          <p:cNvPr id="65539" name="Picture 3" descr="aspergillus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10000" contrast="12000"/>
          </a:blip>
          <a:srcRect/>
          <a:stretch>
            <a:fillRect/>
          </a:stretch>
        </p:blipFill>
        <p:spPr>
          <a:xfrm>
            <a:off x="4800600" y="3886200"/>
            <a:ext cx="3819525" cy="2600325"/>
          </a:xfrm>
          <a:noFill/>
          <a:ln w="12700">
            <a:solidFill>
              <a:srgbClr val="FFFF99"/>
            </a:solidFill>
          </a:ln>
        </p:spPr>
      </p:pic>
      <p:pic>
        <p:nvPicPr>
          <p:cNvPr id="65540" name="Picture 2" descr="http://citysewn.files.wordpress.com/2010/03/cutting_agar.jpg?w=300&amp;h=2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7338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85693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Mikroskopskim pregledom preparata plesni pored izgleda organa za razmno</a:t>
            </a:r>
            <a:r>
              <a:rPr lang="sr-Latn-CS" sz="2800" smtClean="0"/>
              <a:t>ž</a:t>
            </a:r>
            <a:r>
              <a:rPr lang="en-GB" sz="2800" smtClean="0"/>
              <a:t>avanje ispituju se izgled, veli</a:t>
            </a:r>
            <a:r>
              <a:rPr lang="sr-Latn-CS" sz="2800" smtClean="0"/>
              <a:t>č</a:t>
            </a:r>
            <a:r>
              <a:rPr lang="en-GB" sz="2800" smtClean="0"/>
              <a:t>ina i boja hifa, kao i prisustvo ili odsustvo septi u njima </a:t>
            </a:r>
            <a:endParaRPr lang="en-US" sz="2800" smtClean="0"/>
          </a:p>
        </p:txBody>
      </p:sp>
      <p:pic>
        <p:nvPicPr>
          <p:cNvPr id="66563" name="Picture 3" descr="aspergillus_fumigat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844675"/>
            <a:ext cx="5183187" cy="4233863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20713"/>
            <a:ext cx="85693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200" b="1" dirty="0" smtClean="0"/>
              <a:t>	</a:t>
            </a:r>
            <a:r>
              <a:rPr lang="sr-Latn-CS" sz="2200" b="1" dirty="0" smtClean="0">
                <a:solidFill>
                  <a:srgbClr val="FF9966"/>
                </a:solidFill>
              </a:rPr>
              <a:t>	</a:t>
            </a:r>
            <a:r>
              <a:rPr lang="en-GB" dirty="0" err="1" smtClean="0">
                <a:solidFill>
                  <a:srgbClr val="FF9966"/>
                </a:solidFill>
              </a:rPr>
              <a:t>Patogeni</a:t>
            </a:r>
            <a:r>
              <a:rPr lang="en-GB" dirty="0" smtClean="0">
                <a:solidFill>
                  <a:srgbClr val="FF9966"/>
                </a:solidFill>
              </a:rPr>
              <a:t> </a:t>
            </a:r>
            <a:r>
              <a:rPr lang="en-GB" dirty="0" err="1" smtClean="0">
                <a:solidFill>
                  <a:srgbClr val="FF9966"/>
                </a:solidFill>
              </a:rPr>
              <a:t>kvasci</a:t>
            </a:r>
            <a:endParaRPr lang="en-GB" dirty="0" smtClean="0">
              <a:solidFill>
                <a:srgbClr val="FF9966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dirty="0" smtClean="0">
                <a:solidFill>
                  <a:srgbClr val="FFFF99"/>
                </a:solidFill>
              </a:rPr>
              <a:t>	</a:t>
            </a:r>
            <a:r>
              <a:rPr lang="en-GB" sz="3200" i="1" dirty="0" smtClean="0">
                <a:solidFill>
                  <a:srgbClr val="FF9999"/>
                </a:solidFill>
              </a:rPr>
              <a:t>Candida </a:t>
            </a:r>
            <a:r>
              <a:rPr lang="en-GB" sz="3200" i="1" dirty="0" err="1" smtClean="0">
                <a:solidFill>
                  <a:srgbClr val="FF9999"/>
                </a:solidFill>
              </a:rPr>
              <a:t>albicans</a:t>
            </a:r>
            <a:endParaRPr lang="en-US" sz="3200" i="1" dirty="0" smtClean="0">
              <a:solidFill>
                <a:srgbClr val="FF99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Iako</a:t>
            </a:r>
            <a:r>
              <a:rPr lang="en-GB" sz="2800" dirty="0" smtClean="0"/>
              <a:t> u </a:t>
            </a:r>
            <a:r>
              <a:rPr lang="en-GB" sz="2800" dirty="0" err="1" smtClean="0"/>
              <a:t>rodu</a:t>
            </a:r>
            <a:r>
              <a:rPr lang="en-GB" sz="2800" dirty="0" smtClean="0"/>
              <a:t> Candida </a:t>
            </a:r>
            <a:r>
              <a:rPr lang="en-GB" sz="2800" dirty="0" err="1" smtClean="0"/>
              <a:t>postoji</a:t>
            </a:r>
            <a:r>
              <a:rPr lang="en-GB" sz="2800" dirty="0" smtClean="0"/>
              <a:t> </a:t>
            </a:r>
            <a:r>
              <a:rPr lang="en-GB" sz="2800" dirty="0" err="1" smtClean="0"/>
              <a:t>preko</a:t>
            </a:r>
            <a:r>
              <a:rPr lang="en-GB" sz="2800" dirty="0" smtClean="0"/>
              <a:t> 200 </a:t>
            </a:r>
            <a:r>
              <a:rPr lang="en-GB" sz="2800" dirty="0" err="1" smtClean="0"/>
              <a:t>vrsta</a:t>
            </a:r>
            <a:r>
              <a:rPr lang="sr-Latn-CS" sz="2800" dirty="0" smtClean="0"/>
              <a:t>,</a:t>
            </a:r>
            <a:r>
              <a:rPr lang="en-GB" sz="2800" dirty="0" smtClean="0"/>
              <a:t> </a:t>
            </a:r>
            <a:r>
              <a:rPr lang="en-GB" sz="2800" i="1" dirty="0" smtClean="0"/>
              <a:t>Candida </a:t>
            </a:r>
            <a:r>
              <a:rPr lang="en-GB" sz="2800" i="1" dirty="0" err="1" smtClean="0"/>
              <a:t>albicans</a:t>
            </a:r>
            <a:r>
              <a:rPr lang="en-GB" sz="2800" dirty="0" smtClean="0"/>
              <a:t> je </a:t>
            </a:r>
            <a:r>
              <a:rPr lang="en-GB" sz="2800" dirty="0" err="1" smtClean="0"/>
              <a:t>naj</a:t>
            </a:r>
            <a:r>
              <a:rPr lang="sr-Latn-CS" sz="2800" dirty="0" smtClean="0"/>
              <a:t>č</a:t>
            </a:r>
            <a:r>
              <a:rPr lang="en-GB" sz="2800" dirty="0" smtClean="0"/>
              <a:t>e</a:t>
            </a:r>
            <a:r>
              <a:rPr lang="sr-Latn-CS" sz="2800" dirty="0" smtClean="0"/>
              <a:t>šć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prouzrokova</a:t>
            </a:r>
            <a:r>
              <a:rPr lang="sr-Latn-CS" sz="2800" dirty="0" smtClean="0"/>
              <a:t>č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infekcija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doma</a:t>
            </a:r>
            <a:r>
              <a:rPr lang="sr-Latn-CS" sz="2800" dirty="0" smtClean="0"/>
              <a:t>ć</a:t>
            </a:r>
            <a:r>
              <a:rPr lang="en-GB" sz="2800" dirty="0" err="1" smtClean="0"/>
              <a:t>ih</a:t>
            </a:r>
            <a:r>
              <a:rPr lang="en-GB" sz="2800" dirty="0" smtClean="0"/>
              <a:t>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ivotinja</a:t>
            </a:r>
            <a:endParaRPr lang="sr-Latn-C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Infekcije</a:t>
            </a:r>
            <a:r>
              <a:rPr lang="en-GB" sz="2800" dirty="0" smtClean="0"/>
              <a:t> </a:t>
            </a:r>
            <a:r>
              <a:rPr lang="en-GB" sz="2800" dirty="0" err="1" smtClean="0"/>
              <a:t>izazvane</a:t>
            </a:r>
            <a:r>
              <a:rPr lang="en-GB" sz="2800" dirty="0" smtClean="0"/>
              <a:t> </a:t>
            </a:r>
            <a:r>
              <a:rPr lang="en-GB" sz="2800" i="1" dirty="0" err="1" smtClean="0"/>
              <a:t>C.albicans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dirty="0" err="1" smtClean="0"/>
              <a:t>oportunisti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koje</a:t>
            </a:r>
            <a:r>
              <a:rPr lang="en-GB" sz="2800" dirty="0" smtClean="0"/>
              <a:t> </a:t>
            </a:r>
            <a:r>
              <a:rPr lang="en-GB" sz="2800" dirty="0" err="1" smtClean="0"/>
              <a:t>nastaju</a:t>
            </a:r>
            <a:r>
              <a:rPr lang="en-GB" sz="2800" dirty="0" smtClean="0"/>
              <a:t> </a:t>
            </a:r>
            <a:r>
              <a:rPr lang="en-GB" sz="2800" dirty="0" err="1" smtClean="0"/>
              <a:t>sporadi</a:t>
            </a:r>
            <a:r>
              <a:rPr lang="sr-Latn-CS" sz="2800" dirty="0" smtClean="0"/>
              <a:t>č</a:t>
            </a:r>
            <a:r>
              <a:rPr lang="en-GB" sz="2800" dirty="0" smtClean="0"/>
              <a:t>no, obi</a:t>
            </a:r>
            <a:r>
              <a:rPr lang="sr-Latn-CS" sz="2800" dirty="0" smtClean="0"/>
              <a:t>č</a:t>
            </a:r>
            <a:r>
              <a:rPr lang="en-GB" sz="2800" dirty="0" smtClean="0"/>
              <a:t>no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posledica</a:t>
            </a:r>
            <a:r>
              <a:rPr lang="en-GB" sz="2800" dirty="0" smtClean="0"/>
              <a:t> </a:t>
            </a:r>
            <a:r>
              <a:rPr lang="en-GB" sz="2800" dirty="0" err="1" smtClean="0"/>
              <a:t>imunosupresivnih</a:t>
            </a:r>
            <a:r>
              <a:rPr lang="en-GB" sz="2800" dirty="0" smtClean="0"/>
              <a:t> </a:t>
            </a:r>
            <a:r>
              <a:rPr lang="en-GB" sz="2800" dirty="0" err="1" smtClean="0"/>
              <a:t>stanja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duge</a:t>
            </a:r>
            <a:r>
              <a:rPr lang="en-GB" sz="2800" dirty="0" smtClean="0"/>
              <a:t> </a:t>
            </a:r>
            <a:r>
              <a:rPr lang="en-GB" sz="2800" dirty="0" err="1" smtClean="0"/>
              <a:t>upotrebe</a:t>
            </a:r>
            <a:r>
              <a:rPr lang="en-GB" sz="2800" dirty="0" smtClean="0"/>
              <a:t> </a:t>
            </a:r>
            <a:r>
              <a:rPr lang="en-GB" sz="2800" dirty="0" err="1" smtClean="0"/>
              <a:t>antimikrobnih</a:t>
            </a:r>
            <a:r>
              <a:rPr lang="en-GB" sz="2800" dirty="0" smtClean="0"/>
              <a:t> </a:t>
            </a:r>
            <a:r>
              <a:rPr lang="en-GB" sz="2800" dirty="0" err="1" smtClean="0"/>
              <a:t>sredstava</a:t>
            </a:r>
            <a:endParaRPr lang="en-US" sz="2800" dirty="0" smtClean="0"/>
          </a:p>
        </p:txBody>
      </p:sp>
      <p:pic>
        <p:nvPicPr>
          <p:cNvPr id="67587" name="Picture 4" descr="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4221163"/>
            <a:ext cx="3367088" cy="220027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476250"/>
            <a:ext cx="8431213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Klini</a:t>
            </a:r>
            <a:r>
              <a:rPr lang="sr-Latn-CS" sz="2800" dirty="0" smtClean="0"/>
              <a:t>č</a:t>
            </a:r>
            <a:r>
              <a:rPr lang="en-GB" sz="2800" dirty="0" smtClean="0"/>
              <a:t>ka </a:t>
            </a:r>
            <a:r>
              <a:rPr lang="en-GB" sz="2800" dirty="0" err="1" smtClean="0"/>
              <a:t>manifestacija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infekcija</a:t>
            </a:r>
            <a:r>
              <a:rPr lang="en-GB" sz="2800" dirty="0" smtClean="0"/>
              <a:t> </a:t>
            </a:r>
            <a:r>
              <a:rPr lang="en-GB" sz="2800" dirty="0" err="1" smtClean="0"/>
              <a:t>izazvanih</a:t>
            </a:r>
            <a:r>
              <a:rPr lang="sr-Latn-CS" sz="2800" dirty="0" smtClean="0"/>
              <a:t> </a:t>
            </a:r>
            <a:r>
              <a:rPr lang="en-GB" sz="2800" i="1" dirty="0" err="1" smtClean="0"/>
              <a:t>C.albicans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doma</a:t>
            </a:r>
            <a:r>
              <a:rPr lang="sr-Latn-CS" sz="2800" dirty="0" smtClean="0"/>
              <a:t>ć</a:t>
            </a:r>
            <a:r>
              <a:rPr lang="en-GB" sz="2800" dirty="0" err="1" smtClean="0"/>
              <a:t>ih</a:t>
            </a:r>
            <a:r>
              <a:rPr lang="en-GB" sz="2800" dirty="0" smtClean="0"/>
              <a:t>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ivotinja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mikoti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ni</a:t>
            </a:r>
            <a:r>
              <a:rPr lang="en-GB" sz="2800" dirty="0" smtClean="0"/>
              <a:t> </a:t>
            </a:r>
            <a:r>
              <a:rPr lang="en-GB" sz="2800" dirty="0" err="1" smtClean="0"/>
              <a:t>stomatitis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sr-Latn-CS" sz="2800" dirty="0" smtClean="0"/>
              <a:t>š</a:t>
            </a:r>
            <a:r>
              <a:rPr lang="en-GB" sz="2800" dirty="0" err="1" smtClean="0"/>
              <a:t>tena</a:t>
            </a:r>
            <a:r>
              <a:rPr lang="sr-Latn-CS" sz="2800" dirty="0" smtClean="0"/>
              <a:t>di</a:t>
            </a:r>
            <a:r>
              <a:rPr lang="en-GB" sz="2800" dirty="0" smtClean="0"/>
              <a:t>,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drebadi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ma</a:t>
            </a:r>
            <a:r>
              <a:rPr lang="sr-Latn-CS" sz="2800" dirty="0" smtClean="0"/>
              <a:t>č</a:t>
            </a:r>
            <a:r>
              <a:rPr lang="en-GB" sz="2800" dirty="0" err="1" smtClean="0"/>
              <a:t>i</a:t>
            </a:r>
            <a:r>
              <a:rPr lang="sr-Latn-CS" sz="2800" dirty="0" smtClean="0"/>
              <a:t>ć</a:t>
            </a:r>
            <a:r>
              <a:rPr lang="en-GB" sz="2800" dirty="0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gastro-</a:t>
            </a:r>
            <a:r>
              <a:rPr lang="en-GB" sz="2800" dirty="0" err="1" smtClean="0"/>
              <a:t>ezofagusni</a:t>
            </a:r>
            <a:r>
              <a:rPr lang="en-GB" sz="2800" dirty="0" smtClean="0"/>
              <a:t> </a:t>
            </a:r>
            <a:r>
              <a:rPr lang="en-GB" sz="2800" dirty="0" err="1" smtClean="0"/>
              <a:t>ulceri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svinja</a:t>
            </a:r>
            <a:r>
              <a:rPr lang="en-GB" sz="2800" dirty="0" smtClean="0"/>
              <a:t>,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drebadi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teladi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rumenitis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teladi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enteritis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lezije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ko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pasa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naslage</a:t>
            </a:r>
            <a:r>
              <a:rPr lang="en-GB" sz="2800" dirty="0" smtClean="0"/>
              <a:t> u </a:t>
            </a:r>
            <a:r>
              <a:rPr lang="en-GB" sz="2800" dirty="0" err="1" smtClean="0"/>
              <a:t>jednjaku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voljci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pili</a:t>
            </a:r>
            <a:r>
              <a:rPr lang="sr-Latn-CS" sz="2800" dirty="0" smtClean="0"/>
              <a:t>ć</a:t>
            </a:r>
            <a:r>
              <a:rPr lang="en-GB" sz="2800" dirty="0" smtClean="0"/>
              <a:t>a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smanjena</a:t>
            </a:r>
            <a:r>
              <a:rPr lang="en-GB" sz="2800" dirty="0" smtClean="0"/>
              <a:t> </a:t>
            </a:r>
            <a:r>
              <a:rPr lang="en-GB" sz="2800" dirty="0" err="1" smtClean="0"/>
              <a:t>fertilnost</a:t>
            </a:r>
            <a:r>
              <a:rPr lang="en-GB" sz="2800" dirty="0" smtClean="0"/>
              <a:t>, </a:t>
            </a:r>
            <a:r>
              <a:rPr lang="en-GB" sz="2800" dirty="0" err="1" smtClean="0"/>
              <a:t>abortus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mastitis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krava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piometra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kobila</a:t>
            </a:r>
            <a:endParaRPr lang="en-GB" sz="28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urocistitis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piotoraks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ma</a:t>
            </a:r>
            <a:r>
              <a:rPr lang="sr-Latn-CS" sz="2800" dirty="0" smtClean="0"/>
              <a:t>č</a:t>
            </a:r>
            <a:r>
              <a:rPr lang="en-GB" sz="2800" dirty="0" smtClean="0"/>
              <a:t>aka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err="1" smtClean="0"/>
              <a:t>disiminovane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infekcije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pasa</a:t>
            </a:r>
            <a:r>
              <a:rPr lang="en-GB" sz="2800" dirty="0" smtClean="0"/>
              <a:t>, ma</a:t>
            </a:r>
            <a:r>
              <a:rPr lang="sr-Latn-CS" sz="2800" dirty="0" smtClean="0"/>
              <a:t>č</a:t>
            </a:r>
            <a:r>
              <a:rPr lang="en-GB" sz="2800" dirty="0" smtClean="0"/>
              <a:t>aka, </a:t>
            </a:r>
            <a:r>
              <a:rPr lang="en-GB" sz="2800" dirty="0" err="1" smtClean="0"/>
              <a:t>svinja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teladi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291513" cy="45307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Na </a:t>
            </a:r>
            <a:r>
              <a:rPr lang="en-GB" sz="2800" dirty="0" err="1" smtClean="0"/>
              <a:t>preparatima</a:t>
            </a:r>
            <a:r>
              <a:rPr lang="en-GB" sz="2800" dirty="0" smtClean="0"/>
              <a:t> </a:t>
            </a:r>
            <a:r>
              <a:rPr lang="en-GB" sz="2800" dirty="0" err="1" smtClean="0"/>
              <a:t>direktno</a:t>
            </a:r>
            <a:r>
              <a:rPr lang="en-GB" sz="2800" dirty="0" smtClean="0"/>
              <a:t> </a:t>
            </a:r>
            <a:r>
              <a:rPr lang="en-GB" sz="2800" dirty="0" err="1" smtClean="0"/>
              <a:t>napravljenim</a:t>
            </a:r>
            <a:r>
              <a:rPr lang="en-GB" sz="2800" dirty="0" smtClean="0"/>
              <a:t> </a:t>
            </a:r>
            <a:r>
              <a:rPr lang="en-GB" sz="2800" dirty="0" err="1" smtClean="0"/>
              <a:t>iz</a:t>
            </a:r>
            <a:r>
              <a:rPr lang="en-GB" sz="2800" dirty="0" smtClean="0"/>
              <a:t> </a:t>
            </a:r>
            <a:r>
              <a:rPr lang="en-GB" sz="2800" dirty="0" err="1" smtClean="0"/>
              <a:t>materijala</a:t>
            </a:r>
            <a:r>
              <a:rPr lang="en-GB" sz="2800" dirty="0" smtClean="0"/>
              <a:t> </a:t>
            </a:r>
            <a:r>
              <a:rPr lang="en-GB" sz="2800" i="1" dirty="0" err="1" smtClean="0">
                <a:solidFill>
                  <a:srgbClr val="FFCC99"/>
                </a:solidFill>
              </a:rPr>
              <a:t>C.albicans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ispoljava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polimorfizam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</a:t>
            </a:r>
            <a:r>
              <a:rPr lang="en-GB" sz="2800" dirty="0" smtClean="0">
                <a:solidFill>
                  <a:srgbClr val="FFCC99"/>
                </a:solidFill>
              </a:rPr>
              <a:t> mo</a:t>
            </a:r>
            <a:r>
              <a:rPr lang="sr-Latn-CS" sz="2800" dirty="0" smtClean="0">
                <a:solidFill>
                  <a:srgbClr val="FFCC99"/>
                </a:solidFill>
              </a:rPr>
              <a:t>ž</a:t>
            </a:r>
            <a:r>
              <a:rPr lang="en-GB" sz="2800" dirty="0" smtClean="0">
                <a:solidFill>
                  <a:srgbClr val="FFCC99"/>
                </a:solidFill>
              </a:rPr>
              <a:t>e se </a:t>
            </a:r>
            <a:r>
              <a:rPr lang="en-GB" sz="2800" dirty="0" err="1" smtClean="0">
                <a:solidFill>
                  <a:srgbClr val="FFCC99"/>
                </a:solidFill>
              </a:rPr>
              <a:t>uo</a:t>
            </a:r>
            <a:r>
              <a:rPr lang="sr-Latn-CS" sz="2800" dirty="0" smtClean="0">
                <a:solidFill>
                  <a:srgbClr val="FFCC99"/>
                </a:solidFill>
              </a:rPr>
              <a:t>č</a:t>
            </a:r>
            <a:r>
              <a:rPr lang="en-GB" sz="2800" dirty="0" err="1" smtClean="0">
                <a:solidFill>
                  <a:srgbClr val="FFCC99"/>
                </a:solidFill>
              </a:rPr>
              <a:t>iti</a:t>
            </a:r>
            <a:r>
              <a:rPr lang="en-GB" sz="2800" dirty="0" smtClean="0">
                <a:solidFill>
                  <a:srgbClr val="FFCC99"/>
                </a:solidFill>
              </a:rPr>
              <a:t> u </a:t>
            </a:r>
            <a:r>
              <a:rPr lang="en-GB" sz="2800" dirty="0" err="1" smtClean="0">
                <a:solidFill>
                  <a:srgbClr val="FFCC99"/>
                </a:solidFill>
              </a:rPr>
              <a:t>formi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hifa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ili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pseudohifa</a:t>
            </a:r>
            <a:endParaRPr lang="sr-Latn-CS" sz="2800" dirty="0" smtClean="0">
              <a:solidFill>
                <a:srgbClr val="FFCC99"/>
              </a:solidFill>
            </a:endParaRPr>
          </a:p>
          <a:p>
            <a:pPr eaLnBrk="1" hangingPunct="1"/>
            <a:r>
              <a:rPr lang="en-GB" sz="2800" i="1" dirty="0" err="1" smtClean="0"/>
              <a:t>C.albicans</a:t>
            </a:r>
            <a:r>
              <a:rPr lang="en-GB" sz="2800" dirty="0" smtClean="0"/>
              <a:t> se mo</a:t>
            </a:r>
            <a:r>
              <a:rPr lang="sr-Latn-CS" sz="2800" dirty="0" smtClean="0"/>
              <a:t>ž</a:t>
            </a:r>
            <a:r>
              <a:rPr lang="en-GB" sz="2800" dirty="0" smtClean="0"/>
              <a:t>e </a:t>
            </a:r>
            <a:r>
              <a:rPr lang="en-GB" sz="2800" dirty="0" err="1" smtClean="0"/>
              <a:t>izolovati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ve</a:t>
            </a:r>
            <a:r>
              <a:rPr lang="sr-Latn-CS" sz="2800" dirty="0" smtClean="0"/>
              <a:t>ć</a:t>
            </a:r>
            <a:r>
              <a:rPr lang="en-GB" sz="2800" dirty="0" err="1" smtClean="0"/>
              <a:t>em</a:t>
            </a:r>
            <a:r>
              <a:rPr lang="en-GB" sz="2800" dirty="0" smtClean="0"/>
              <a:t> </a:t>
            </a:r>
            <a:r>
              <a:rPr lang="en-GB" sz="2800" dirty="0" err="1" smtClean="0"/>
              <a:t>broju</a:t>
            </a:r>
            <a:r>
              <a:rPr lang="en-GB" sz="2800" dirty="0" smtClean="0"/>
              <a:t> </a:t>
            </a:r>
            <a:r>
              <a:rPr lang="en-GB" sz="2800" dirty="0" err="1" smtClean="0"/>
              <a:t>podloga</a:t>
            </a:r>
            <a:r>
              <a:rPr lang="en-GB" sz="2800" dirty="0" smtClean="0"/>
              <a:t> </a:t>
            </a:r>
            <a:r>
              <a:rPr lang="en-GB" sz="2800" dirty="0" err="1" smtClean="0"/>
              <a:t>sa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bez</a:t>
            </a:r>
            <a:r>
              <a:rPr lang="en-GB" sz="2800" dirty="0" smtClean="0"/>
              <a:t> </a:t>
            </a:r>
            <a:r>
              <a:rPr lang="en-GB" sz="2800" dirty="0" err="1" smtClean="0"/>
              <a:t>cikloheksimida</a:t>
            </a:r>
            <a:endParaRPr lang="sr-Latn-CS" sz="2800" dirty="0" smtClean="0"/>
          </a:p>
        </p:txBody>
      </p:sp>
      <p:pic>
        <p:nvPicPr>
          <p:cNvPr id="69635" name="Picture 3" descr="candid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2924175"/>
            <a:ext cx="5351462" cy="239077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0350"/>
            <a:ext cx="8291513" cy="4530725"/>
          </a:xfrm>
        </p:spPr>
        <p:txBody>
          <a:bodyPr/>
          <a:lstStyle/>
          <a:p>
            <a:pPr eaLnBrk="1" hangingPunct="1"/>
            <a:r>
              <a:rPr lang="en-GB" sz="2800" smtClean="0"/>
              <a:t>Na Sabouraud dekstroznom agaru u aerobnim uslovima na temperaturi od 37 </a:t>
            </a:r>
            <a:r>
              <a:rPr lang="en-GB" sz="2800" baseline="30000" smtClean="0"/>
              <a:t>o</a:t>
            </a:r>
            <a:r>
              <a:rPr lang="en-GB" sz="2800" smtClean="0"/>
              <a:t>C za 2 do 5 dana formiraju se </a:t>
            </a:r>
            <a:r>
              <a:rPr lang="en-GB" sz="2800" smtClean="0">
                <a:solidFill>
                  <a:srgbClr val="FFFFCC"/>
                </a:solidFill>
              </a:rPr>
              <a:t>bele, sjajne i konveksne kolonije veli</a:t>
            </a:r>
            <a:r>
              <a:rPr lang="sr-Latn-CS" sz="2800" smtClean="0">
                <a:solidFill>
                  <a:srgbClr val="FFFFCC"/>
                </a:solidFill>
              </a:rPr>
              <a:t>č</a:t>
            </a:r>
            <a:r>
              <a:rPr lang="en-GB" sz="2800" smtClean="0">
                <a:solidFill>
                  <a:srgbClr val="FFFFCC"/>
                </a:solidFill>
              </a:rPr>
              <a:t>ine 4 do 5mm</a:t>
            </a:r>
            <a:endParaRPr lang="en-US" sz="2800" smtClean="0">
              <a:solidFill>
                <a:srgbClr val="FFFFCC"/>
              </a:solidFill>
            </a:endParaRPr>
          </a:p>
        </p:txBody>
      </p:sp>
      <p:pic>
        <p:nvPicPr>
          <p:cNvPr id="70659" name="Picture 5" descr="Candida kosi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2349500"/>
            <a:ext cx="6335712" cy="344170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2192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CHROMagar</a:t>
            </a:r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b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CandidaTM</a:t>
            </a:r>
            <a:r>
              <a:rPr lang="en-GB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plate.</a:t>
            </a:r>
            <a: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albicans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kolonije plavo zelene boje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glabrata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kolonije roze boje</a:t>
            </a:r>
            <a:r>
              <a:rPr lang="sr-Latn-RS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parapsilosis</a:t>
            </a: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kolonije bledo žute boje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4550314" cy="34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8640763" cy="4530725"/>
          </a:xfrm>
        </p:spPr>
        <p:txBody>
          <a:bodyPr/>
          <a:lstStyle/>
          <a:p>
            <a:pPr eaLnBrk="1" hangingPunct="1"/>
            <a:r>
              <a:rPr lang="en-GB" sz="2800" dirty="0" smtClean="0"/>
              <a:t>Na </a:t>
            </a:r>
            <a:r>
              <a:rPr lang="en-GB" sz="2800" dirty="0" err="1" smtClean="0"/>
              <a:t>mikroskopskim</a:t>
            </a:r>
            <a:r>
              <a:rPr lang="en-GB" sz="2800" dirty="0" smtClean="0"/>
              <a:t> </a:t>
            </a:r>
            <a:r>
              <a:rPr lang="en-GB" sz="2800" dirty="0" err="1" smtClean="0"/>
              <a:t>preparatima</a:t>
            </a:r>
            <a:r>
              <a:rPr lang="en-GB" sz="2800" dirty="0" smtClean="0"/>
              <a:t> </a:t>
            </a:r>
            <a:r>
              <a:rPr lang="en-GB" sz="2800" dirty="0" err="1" smtClean="0"/>
              <a:t>iz</a:t>
            </a:r>
            <a:r>
              <a:rPr lang="en-GB" sz="2800" dirty="0" smtClean="0"/>
              <a:t> </a:t>
            </a:r>
            <a:r>
              <a:rPr lang="en-GB" sz="2800" dirty="0" err="1" smtClean="0"/>
              <a:t>kolonija</a:t>
            </a:r>
            <a:r>
              <a:rPr lang="en-GB" sz="2800" dirty="0" smtClean="0"/>
              <a:t> </a:t>
            </a:r>
            <a:r>
              <a:rPr lang="en-GB" sz="2800" i="1" dirty="0" err="1" smtClean="0"/>
              <a:t>C.albicans</a:t>
            </a:r>
            <a:r>
              <a:rPr lang="en-GB" sz="2800" i="1" dirty="0" smtClean="0"/>
              <a:t> </a:t>
            </a:r>
            <a:r>
              <a:rPr lang="en-GB" sz="2800" dirty="0" err="1" smtClean="0"/>
              <a:t>bojenjem</a:t>
            </a:r>
            <a:r>
              <a:rPr lang="en-GB" sz="2800" dirty="0" smtClean="0"/>
              <a:t> </a:t>
            </a:r>
            <a:r>
              <a:rPr lang="en-GB" sz="2800" dirty="0" err="1" smtClean="0"/>
              <a:t>po</a:t>
            </a:r>
            <a:r>
              <a:rPr lang="en-GB" sz="2800" dirty="0" smtClean="0"/>
              <a:t> </a:t>
            </a:r>
            <a:r>
              <a:rPr lang="en-GB" sz="2800" dirty="0" err="1" smtClean="0"/>
              <a:t>uo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avaju</a:t>
            </a:r>
            <a:r>
              <a:rPr lang="en-GB" sz="2800" dirty="0" smtClean="0"/>
              <a:t> se </a:t>
            </a:r>
            <a:r>
              <a:rPr lang="en-GB" sz="2800" dirty="0" err="1" smtClean="0">
                <a:solidFill>
                  <a:srgbClr val="FFCC99"/>
                </a:solidFill>
              </a:rPr>
              <a:t>plavo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obojene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ovalne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sr-Latn-CS" sz="2800" dirty="0" smtClean="0">
                <a:solidFill>
                  <a:srgbClr val="FFCC99"/>
                </a:solidFill>
              </a:rPr>
              <a:t>ć</a:t>
            </a:r>
            <a:r>
              <a:rPr lang="en-GB" sz="2800" dirty="0" err="1" smtClean="0">
                <a:solidFill>
                  <a:srgbClr val="FFCC99"/>
                </a:solidFill>
              </a:rPr>
              <a:t>elije</a:t>
            </a:r>
            <a:r>
              <a:rPr lang="en-GB" sz="2800" dirty="0" smtClean="0">
                <a:solidFill>
                  <a:srgbClr val="FFCC99"/>
                </a:solidFill>
              </a:rPr>
              <a:t> </a:t>
            </a:r>
            <a:r>
              <a:rPr lang="en-GB" sz="2800" dirty="0" err="1" smtClean="0">
                <a:solidFill>
                  <a:srgbClr val="FFCC99"/>
                </a:solidFill>
              </a:rPr>
              <a:t>veli</a:t>
            </a:r>
            <a:r>
              <a:rPr lang="sr-Latn-CS" sz="2800" dirty="0" smtClean="0">
                <a:solidFill>
                  <a:srgbClr val="FFCC99"/>
                </a:solidFill>
              </a:rPr>
              <a:t>č</a:t>
            </a:r>
            <a:r>
              <a:rPr lang="en-GB" sz="2800" dirty="0" err="1" smtClean="0">
                <a:solidFill>
                  <a:srgbClr val="FFCC99"/>
                </a:solidFill>
              </a:rPr>
              <a:t>ine</a:t>
            </a:r>
            <a:r>
              <a:rPr lang="en-GB" sz="2800" dirty="0" smtClean="0">
                <a:solidFill>
                  <a:srgbClr val="FFCC99"/>
                </a:solidFill>
              </a:rPr>
              <a:t> 5 do 8 </a:t>
            </a:r>
            <a:r>
              <a:rPr lang="en-GB" sz="2800" dirty="0" smtClean="0">
                <a:solidFill>
                  <a:srgbClr val="FFCC99"/>
                </a:solidFill>
                <a:latin typeface="Symbol" pitchFamily="18" charset="2"/>
              </a:rPr>
              <a:t>m</a:t>
            </a:r>
            <a:r>
              <a:rPr lang="en-GB" sz="2800" dirty="0" smtClean="0">
                <a:solidFill>
                  <a:srgbClr val="FFCC99"/>
                </a:solidFill>
              </a:rPr>
              <a:t>m</a:t>
            </a:r>
            <a:endParaRPr lang="sr-Latn-CS" sz="2800" dirty="0" smtClean="0">
              <a:solidFill>
                <a:srgbClr val="FFCC99"/>
              </a:solidFill>
            </a:endParaRPr>
          </a:p>
          <a:p>
            <a:pPr eaLnBrk="1" hangingPunct="1"/>
            <a:r>
              <a:rPr lang="en-GB" sz="2800" dirty="0" err="1" smtClean="0"/>
              <a:t>Kako</a:t>
            </a:r>
            <a:r>
              <a:rPr lang="en-GB" sz="2800" dirty="0" smtClean="0"/>
              <a:t> se </a:t>
            </a:r>
            <a:r>
              <a:rPr lang="en-GB" sz="2800" dirty="0" err="1" smtClean="0"/>
              <a:t>bespolnim</a:t>
            </a:r>
            <a:r>
              <a:rPr lang="en-GB" sz="2800" dirty="0" smtClean="0"/>
              <a:t> </a:t>
            </a:r>
            <a:r>
              <a:rPr lang="en-GB" sz="2800" dirty="0" err="1" smtClean="0"/>
              <a:t>razmno</a:t>
            </a:r>
            <a:r>
              <a:rPr lang="sr-Latn-CS" sz="2800" dirty="0" smtClean="0"/>
              <a:t>ž</a:t>
            </a:r>
            <a:r>
              <a:rPr lang="en-GB" sz="2800" dirty="0" err="1" smtClean="0"/>
              <a:t>avanjem</a:t>
            </a:r>
            <a:r>
              <a:rPr lang="en-GB" sz="2800" dirty="0" smtClean="0"/>
              <a:t> </a:t>
            </a:r>
            <a:r>
              <a:rPr lang="en-GB" sz="2800" dirty="0" err="1" smtClean="0"/>
              <a:t>stvaraju</a:t>
            </a:r>
            <a:r>
              <a:rPr lang="en-GB" sz="2800" dirty="0" smtClean="0"/>
              <a:t> </a:t>
            </a:r>
            <a:r>
              <a:rPr lang="en-GB" sz="2800" dirty="0" err="1" smtClean="0"/>
              <a:t>blastokonidije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sr-Latn-CS" sz="2800" dirty="0" smtClean="0"/>
              <a:t>ć</a:t>
            </a:r>
            <a:r>
              <a:rPr lang="en-GB" sz="2800" dirty="0" err="1" smtClean="0"/>
              <a:t>elijama</a:t>
            </a:r>
            <a:r>
              <a:rPr lang="en-GB" sz="2800" dirty="0" smtClean="0"/>
              <a:t> se </a:t>
            </a:r>
            <a:r>
              <a:rPr lang="en-GB" sz="2800" dirty="0" err="1" smtClean="0"/>
              <a:t>mogu</a:t>
            </a:r>
            <a:r>
              <a:rPr lang="en-GB" sz="2800" dirty="0" smtClean="0"/>
              <a:t> </a:t>
            </a:r>
            <a:r>
              <a:rPr lang="en-GB" sz="2800" dirty="0" err="1" smtClean="0"/>
              <a:t>videti</a:t>
            </a:r>
            <a:r>
              <a:rPr lang="en-GB" sz="2800" dirty="0" smtClean="0"/>
              <a:t> u </a:t>
            </a:r>
            <a:r>
              <a:rPr lang="en-GB" sz="2800" dirty="0" err="1" smtClean="0"/>
              <a:t>vidu</a:t>
            </a:r>
            <a:r>
              <a:rPr lang="en-GB" sz="2800" dirty="0" smtClean="0"/>
              <a:t> </a:t>
            </a:r>
            <a:r>
              <a:rPr lang="en-GB" sz="2800" dirty="0" err="1" smtClean="0"/>
              <a:t>pupoljka</a:t>
            </a:r>
            <a:r>
              <a:rPr lang="en-GB" sz="2800" dirty="0" smtClean="0"/>
              <a:t> </a:t>
            </a:r>
            <a:r>
              <a:rPr lang="sr-Latn-CS" sz="2800" dirty="0" smtClean="0"/>
              <a:t>ć</a:t>
            </a:r>
            <a:r>
              <a:rPr lang="en-GB" sz="2800" dirty="0" err="1" smtClean="0"/>
              <a:t>erke</a:t>
            </a:r>
            <a:r>
              <a:rPr lang="en-GB" sz="2800" dirty="0" smtClean="0"/>
              <a:t> </a:t>
            </a:r>
            <a:r>
              <a:rPr lang="sr-Latn-CS" sz="2800" dirty="0" smtClean="0"/>
              <a:t>ć</a:t>
            </a:r>
            <a:r>
              <a:rPr lang="en-GB" sz="2800" dirty="0" err="1" smtClean="0"/>
              <a:t>elije</a:t>
            </a:r>
            <a:r>
              <a:rPr lang="en-GB" sz="2800" dirty="0" smtClean="0"/>
              <a:t> </a:t>
            </a:r>
            <a:endParaRPr lang="sr-Latn-CS" sz="2800" dirty="0" smtClean="0"/>
          </a:p>
          <a:p>
            <a:pPr eaLnBrk="1" hangingPunct="1"/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71683" name="Picture 5" descr="Candid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6000" contrast="40000"/>
          </a:blip>
          <a:srcRect/>
          <a:stretch>
            <a:fillRect/>
          </a:stretch>
        </p:blipFill>
        <p:spPr>
          <a:xfrm>
            <a:off x="3203575" y="3141663"/>
            <a:ext cx="5191125" cy="34607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5486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l-SI" sz="3600" b="1" dirty="0" smtClean="0">
                <a:solidFill>
                  <a:srgbClr val="FF9999"/>
                </a:solidFill>
              </a:rPr>
              <a:t>Vegetativno telo gljiva – somatsko telo - talus</a:t>
            </a:r>
            <a:r>
              <a:rPr lang="sl-SI" sz="3600" dirty="0" smtClean="0">
                <a:solidFill>
                  <a:srgbClr val="FF9999"/>
                </a:solidFill>
              </a:rPr>
              <a:t/>
            </a:r>
            <a:br>
              <a:rPr lang="sl-SI" sz="3600" dirty="0" smtClean="0">
                <a:solidFill>
                  <a:srgbClr val="FF9999"/>
                </a:solidFill>
              </a:rPr>
            </a:br>
            <a:endParaRPr sz="3600" dirty="0" smtClean="0">
              <a:solidFill>
                <a:srgbClr val="FF9999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924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Dva različita tipa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dirty="0" smtClean="0">
                <a:solidFill>
                  <a:srgbClr val="FFCCCC"/>
                </a:solidFill>
              </a:rPr>
              <a:t>Unicelularni  jednoćelijski oblik</a:t>
            </a:r>
          </a:p>
          <a:p>
            <a:pPr eaLnBrk="1" hangingPunct="1">
              <a:lnSpc>
                <a:spcPct val="80000"/>
              </a:lnSpc>
            </a:pPr>
            <a:endParaRPr lang="sl-SI" sz="2800" dirty="0" smtClean="0">
              <a:solidFill>
                <a:srgbClr val="FFCC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l-SI" sz="2800" dirty="0" smtClean="0">
                <a:solidFill>
                  <a:srgbClr val="FFCCCC"/>
                </a:solidFill>
              </a:rPr>
              <a:t>Višećelijski oblik – micelijum 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Kod višećelijskog oblika stvaraju se izduženi razgranati filamenti – hife</a:t>
            </a:r>
          </a:p>
          <a:p>
            <a:pPr eaLnBrk="1" hangingPunct="1">
              <a:lnSpc>
                <a:spcPct val="80000"/>
              </a:lnSpc>
            </a:pPr>
            <a:r>
              <a:rPr lang="sl-SI" sz="2800" dirty="0" smtClean="0"/>
              <a:t>Hife formiraju zamršeno klupko – micelijum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507413" cy="5689600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dirty="0" smtClean="0">
                <a:solidFill>
                  <a:schemeClr val="tx2"/>
                </a:solidFill>
              </a:rPr>
              <a:t>	</a:t>
            </a:r>
            <a:r>
              <a:rPr lang="en-GB" sz="3200" i="1" dirty="0" smtClean="0">
                <a:solidFill>
                  <a:srgbClr val="FF9999"/>
                </a:solidFill>
              </a:rPr>
              <a:t>Cryptococcus </a:t>
            </a:r>
            <a:r>
              <a:rPr lang="en-GB" sz="3200" i="1" dirty="0" err="1" smtClean="0">
                <a:solidFill>
                  <a:srgbClr val="FF9999"/>
                </a:solidFill>
              </a:rPr>
              <a:t>neoformans</a:t>
            </a:r>
            <a:endParaRPr lang="en-US" sz="3200" i="1" dirty="0" smtClean="0">
              <a:solidFill>
                <a:srgbClr val="FF9999"/>
              </a:solidFill>
            </a:endParaRPr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800" dirty="0" err="1" smtClean="0"/>
              <a:t>Infekcije</a:t>
            </a:r>
            <a:endParaRPr lang="en-GB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sr-Latn-CS" sz="2800" dirty="0" smtClean="0"/>
              <a:t>P</a:t>
            </a:r>
            <a:r>
              <a:rPr lang="en-GB" sz="2800" dirty="0" err="1" smtClean="0"/>
              <a:t>si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ma</a:t>
            </a:r>
            <a:r>
              <a:rPr lang="sr-Latn-CS" sz="2800" dirty="0" smtClean="0"/>
              <a:t>čke</a:t>
            </a:r>
            <a:r>
              <a:rPr lang="en-GB" sz="2800" dirty="0" smtClean="0"/>
              <a:t> </a:t>
            </a:r>
            <a:r>
              <a:rPr lang="sr-Latn-CS" sz="2800" dirty="0" smtClean="0"/>
              <a:t>- </a:t>
            </a:r>
            <a:r>
              <a:rPr lang="en-GB" sz="2800" dirty="0" err="1" smtClean="0"/>
              <a:t>su</a:t>
            </a:r>
            <a:r>
              <a:rPr lang="sr-Latn-CS" sz="2800" dirty="0" smtClean="0"/>
              <a:t>p</a:t>
            </a:r>
            <a:r>
              <a:rPr lang="en-GB" sz="2800" dirty="0" err="1" smtClean="0"/>
              <a:t>kutani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nasalni</a:t>
            </a:r>
            <a:r>
              <a:rPr lang="en-GB" sz="2800" dirty="0" smtClean="0"/>
              <a:t> </a:t>
            </a:r>
            <a:r>
              <a:rPr lang="en-GB" sz="2800" dirty="0" err="1" smtClean="0"/>
              <a:t>granulomi</a:t>
            </a:r>
            <a:r>
              <a:rPr lang="en-GB" sz="2800" dirty="0" smtClean="0"/>
              <a:t>,</a:t>
            </a:r>
            <a:r>
              <a:rPr lang="sr-Latn-CS" sz="2800" dirty="0" smtClean="0"/>
              <a:t> </a:t>
            </a:r>
            <a:r>
              <a:rPr lang="en-GB" sz="2800" dirty="0" smtClean="0"/>
              <a:t>CNS 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800" dirty="0" err="1" smtClean="0"/>
              <a:t>Konji</a:t>
            </a:r>
            <a:r>
              <a:rPr lang="sr-Latn-CS" sz="2800" dirty="0" smtClean="0"/>
              <a:t> </a:t>
            </a:r>
            <a:r>
              <a:rPr lang="en-GB" sz="2800" dirty="0" smtClean="0"/>
              <a:t>-</a:t>
            </a:r>
            <a:r>
              <a:rPr lang="sr-Latn-CS" sz="2800" dirty="0" smtClean="0"/>
              <a:t> </a:t>
            </a:r>
            <a:r>
              <a:rPr lang="en-GB" sz="2800" dirty="0" err="1" smtClean="0"/>
              <a:t>nasalni</a:t>
            </a:r>
            <a:r>
              <a:rPr lang="en-GB" sz="2800" dirty="0" smtClean="0"/>
              <a:t> </a:t>
            </a:r>
            <a:r>
              <a:rPr lang="en-GB" sz="2800" dirty="0" err="1" smtClean="0"/>
              <a:t>granulomi</a:t>
            </a:r>
            <a:endParaRPr lang="en-GB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800" dirty="0" err="1" smtClean="0"/>
              <a:t>Krave</a:t>
            </a:r>
            <a:r>
              <a:rPr lang="sr-Latn-CS" sz="2800" dirty="0" smtClean="0"/>
              <a:t> </a:t>
            </a:r>
            <a:r>
              <a:rPr lang="en-GB" sz="2800" dirty="0" smtClean="0"/>
              <a:t>-</a:t>
            </a:r>
            <a:r>
              <a:rPr lang="sr-Latn-CS" sz="2800" dirty="0" smtClean="0"/>
              <a:t> </a:t>
            </a:r>
            <a:r>
              <a:rPr lang="en-GB" sz="2800" dirty="0" smtClean="0"/>
              <a:t>mastitis</a:t>
            </a:r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800" dirty="0" err="1" smtClean="0"/>
              <a:t>Izolacija</a:t>
            </a:r>
            <a:r>
              <a:rPr lang="en-GB" sz="2800" dirty="0" smtClean="0"/>
              <a:t> se </a:t>
            </a:r>
            <a:r>
              <a:rPr lang="en-GB" sz="2800" dirty="0" err="1" smtClean="0"/>
              <a:t>izvodi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krvnom</a:t>
            </a:r>
            <a:r>
              <a:rPr lang="en-GB" sz="2800" dirty="0" smtClean="0"/>
              <a:t> </a:t>
            </a:r>
            <a:r>
              <a:rPr lang="en-GB" sz="2800" dirty="0" err="1" smtClean="0"/>
              <a:t>agaru</a:t>
            </a:r>
            <a:r>
              <a:rPr lang="en-GB" sz="2800" dirty="0" smtClean="0"/>
              <a:t> u </a:t>
            </a:r>
            <a:r>
              <a:rPr lang="en-GB" sz="2800" dirty="0" err="1" smtClean="0"/>
              <a:t>termostatu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temperaturi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37</a:t>
            </a:r>
            <a:r>
              <a:rPr lang="en-GB" sz="2800" baseline="30000" dirty="0" smtClean="0"/>
              <a:t>0</a:t>
            </a:r>
            <a:r>
              <a:rPr lang="en-GB" sz="2800" dirty="0" smtClean="0"/>
              <a:t>C</a:t>
            </a:r>
            <a:endParaRPr lang="sr-Latn-CS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800" dirty="0" err="1" smtClean="0"/>
              <a:t>Kolonije</a:t>
            </a:r>
            <a:r>
              <a:rPr lang="en-GB" sz="2800" dirty="0" smtClean="0"/>
              <a:t> se </a:t>
            </a:r>
            <a:r>
              <a:rPr lang="en-GB" sz="2800" dirty="0" err="1" smtClean="0"/>
              <a:t>formiraju</a:t>
            </a:r>
            <a:r>
              <a:rPr lang="en-GB" sz="2800" dirty="0" smtClean="0"/>
              <a:t> </a:t>
            </a:r>
            <a:r>
              <a:rPr lang="en-GB" sz="2800" dirty="0" err="1" smtClean="0"/>
              <a:t>za</a:t>
            </a:r>
            <a:r>
              <a:rPr lang="en-GB" sz="2800" dirty="0" smtClean="0"/>
              <a:t>  2 do 3 </a:t>
            </a:r>
            <a:r>
              <a:rPr lang="en-GB" sz="2800" dirty="0" err="1" smtClean="0"/>
              <a:t>nedelje</a:t>
            </a:r>
            <a:r>
              <a:rPr lang="en-GB" sz="2800" dirty="0" smtClean="0"/>
              <a:t>, a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sr-Latn-CS" sz="2800" dirty="0" smtClean="0"/>
              <a:t>č</a:t>
            </a:r>
            <a:r>
              <a:rPr lang="en-GB" sz="2800" dirty="0" err="1" smtClean="0"/>
              <a:t>okoladnom</a:t>
            </a:r>
            <a:r>
              <a:rPr lang="en-GB" sz="2800" dirty="0" smtClean="0"/>
              <a:t> </a:t>
            </a:r>
            <a:r>
              <a:rPr lang="en-GB" sz="2800" dirty="0" err="1" smtClean="0"/>
              <a:t>agaru</a:t>
            </a:r>
            <a:r>
              <a:rPr lang="en-GB" sz="2800" dirty="0" smtClean="0"/>
              <a:t> </a:t>
            </a:r>
            <a:r>
              <a:rPr lang="en-GB" sz="2800" dirty="0" err="1" smtClean="0"/>
              <a:t>oko</a:t>
            </a:r>
            <a:r>
              <a:rPr lang="en-GB" sz="2800" dirty="0" smtClean="0"/>
              <a:t> </a:t>
            </a:r>
            <a:r>
              <a:rPr lang="en-GB" sz="2800" dirty="0" err="1" smtClean="0"/>
              <a:t>kvasaca</a:t>
            </a:r>
            <a:r>
              <a:rPr lang="en-GB" sz="2800" dirty="0" smtClean="0"/>
              <a:t> </a:t>
            </a:r>
            <a:r>
              <a:rPr lang="en-GB" sz="2800" dirty="0" err="1" smtClean="0"/>
              <a:t>formira</a:t>
            </a:r>
            <a:r>
              <a:rPr lang="en-GB" sz="2800" dirty="0" smtClean="0"/>
              <a:t> se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kapsula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100" b="1" dirty="0" smtClean="0"/>
              <a:t>	“Bird seed” podloga </a:t>
            </a:r>
            <a:r>
              <a:rPr lang="en-GB" sz="3100" b="1" i="1" dirty="0" smtClean="0"/>
              <a:t>Cryptococcus </a:t>
            </a:r>
            <a:r>
              <a:rPr lang="en-GB" sz="3100" b="1" i="1" dirty="0" err="1" smtClean="0"/>
              <a:t>neoformans</a:t>
            </a:r>
            <a:r>
              <a:rPr sz="4800" dirty="0" smtClean="0">
                <a:solidFill>
                  <a:srgbClr val="FFFF99"/>
                </a:solidFill>
              </a:rPr>
              <a:t/>
            </a:r>
            <a:br>
              <a:rPr sz="4800" dirty="0" smtClean="0">
                <a:solidFill>
                  <a:srgbClr val="FFFF99"/>
                </a:solidFill>
              </a:rPr>
            </a:br>
            <a:endParaRPr sz="4800" dirty="0" smtClean="0">
              <a:solidFill>
                <a:srgbClr val="FFFF99"/>
              </a:solidFill>
            </a:endParaRPr>
          </a:p>
        </p:txBody>
      </p:sp>
      <p:pic>
        <p:nvPicPr>
          <p:cNvPr id="73731" name="Picture 7" descr="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79613" y="1484313"/>
            <a:ext cx="5256212" cy="4297362"/>
          </a:xfrm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8785225" cy="4530725"/>
          </a:xfrm>
        </p:spPr>
        <p:txBody>
          <a:bodyPr/>
          <a:lstStyle/>
          <a:p>
            <a:pPr marL="571500" indent="-571500" eaLnBrk="1" hangingPunct="1">
              <a:lnSpc>
                <a:spcPct val="90000"/>
              </a:lnSpc>
            </a:pPr>
            <a:r>
              <a:rPr lang="en-GB" sz="2800" i="1" dirty="0" smtClean="0"/>
              <a:t>Cryptococcus </a:t>
            </a:r>
            <a:r>
              <a:rPr lang="en-GB" sz="2800" i="1" dirty="0" err="1" smtClean="0"/>
              <a:t>neoformans</a:t>
            </a:r>
            <a:r>
              <a:rPr lang="en-GB" sz="2800" i="1" dirty="0" smtClean="0"/>
              <a:t> </a:t>
            </a:r>
            <a:r>
              <a:rPr lang="en-GB" sz="2800" dirty="0" smtClean="0"/>
              <a:t>je </a:t>
            </a:r>
            <a:r>
              <a:rPr lang="en-GB" sz="2800" dirty="0" err="1" smtClean="0"/>
              <a:t>sferi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nog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ovalnog</a:t>
            </a:r>
            <a:r>
              <a:rPr lang="en-GB" sz="2800" dirty="0" smtClean="0"/>
              <a:t> </a:t>
            </a:r>
            <a:r>
              <a:rPr lang="en-GB" sz="2800" dirty="0" err="1" smtClean="0"/>
              <a:t>oblika</a:t>
            </a:r>
            <a:r>
              <a:rPr lang="en-GB" sz="2800" dirty="0" smtClean="0"/>
              <a:t> </a:t>
            </a:r>
            <a:r>
              <a:rPr lang="en-GB" sz="2800" dirty="0" err="1" smtClean="0"/>
              <a:t>veli</a:t>
            </a:r>
            <a:r>
              <a:rPr lang="sr-Latn-CS" sz="2800" dirty="0" smtClean="0"/>
              <a:t>č</a:t>
            </a:r>
            <a:r>
              <a:rPr lang="en-GB" sz="2800" dirty="0" err="1" smtClean="0"/>
              <a:t>ine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2,5 do 20 </a:t>
            </a:r>
            <a:r>
              <a:rPr lang="en-GB" sz="2800" dirty="0" smtClean="0">
                <a:latin typeface="Symbol" pitchFamily="18" charset="2"/>
              </a:rPr>
              <a:t>m</a:t>
            </a:r>
            <a:r>
              <a:rPr lang="en-GB" sz="2800" dirty="0" smtClean="0"/>
              <a:t>m u </a:t>
            </a:r>
            <a:r>
              <a:rPr lang="sr-Latn-CS" sz="2800" dirty="0" smtClean="0"/>
              <a:t>z</a:t>
            </a:r>
            <a:r>
              <a:rPr lang="en-GB" sz="2800" dirty="0" err="1" smtClean="0"/>
              <a:t>avisnosti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li</a:t>
            </a:r>
            <a:r>
              <a:rPr lang="en-GB" sz="2800" dirty="0" smtClean="0"/>
              <a:t> </a:t>
            </a:r>
            <a:r>
              <a:rPr lang="en-GB" sz="2800" dirty="0" err="1" smtClean="0"/>
              <a:t>ima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nema</a:t>
            </a:r>
            <a:r>
              <a:rPr lang="en-GB" sz="2800" dirty="0" smtClean="0"/>
              <a:t> </a:t>
            </a:r>
            <a:r>
              <a:rPr lang="en-GB" sz="2800" dirty="0" err="1" smtClean="0"/>
              <a:t>kapsulu</a:t>
            </a:r>
            <a:endParaRPr lang="sr-Latn-CS" sz="2800" dirty="0" smtClean="0"/>
          </a:p>
          <a:p>
            <a:pPr marL="571500" indent="-571500" eaLnBrk="1" hangingPunct="1">
              <a:lnSpc>
                <a:spcPct val="90000"/>
              </a:lnSpc>
            </a:pPr>
            <a:r>
              <a:rPr lang="en-GB" sz="2800" dirty="0" err="1" smtClean="0"/>
              <a:t>Vizuelizacija</a:t>
            </a:r>
            <a:r>
              <a:rPr lang="en-GB" sz="2800" dirty="0" smtClean="0"/>
              <a:t> </a:t>
            </a:r>
            <a:r>
              <a:rPr lang="en-GB" sz="2800" dirty="0" err="1" smtClean="0"/>
              <a:t>kapsule</a:t>
            </a:r>
            <a:r>
              <a:rPr lang="en-GB" sz="2800" dirty="0" smtClean="0"/>
              <a:t> se </a:t>
            </a:r>
            <a:r>
              <a:rPr lang="en-GB" sz="2800" dirty="0" err="1" smtClean="0"/>
              <a:t>vr</a:t>
            </a:r>
            <a:r>
              <a:rPr lang="sr-Latn-CS" sz="2800" dirty="0" smtClean="0"/>
              <a:t>š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primenom</a:t>
            </a:r>
            <a:r>
              <a:rPr lang="en-GB" sz="2800" dirty="0" smtClean="0"/>
              <a:t> India ink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nigrozin</a:t>
            </a:r>
            <a:r>
              <a:rPr lang="en-GB" sz="2800" dirty="0" smtClean="0"/>
              <a:t> </a:t>
            </a:r>
            <a:r>
              <a:rPr lang="en-GB" sz="2800" dirty="0" err="1" smtClean="0"/>
              <a:t>bojenja</a:t>
            </a:r>
            <a:endParaRPr lang="en-US" sz="2800" dirty="0" smtClean="0"/>
          </a:p>
        </p:txBody>
      </p:sp>
      <p:pic>
        <p:nvPicPr>
          <p:cNvPr id="74755" name="Picture 3" descr="C neoformans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4000" contrast="24000"/>
          </a:blip>
          <a:srcRect/>
          <a:stretch>
            <a:fillRect/>
          </a:stretch>
        </p:blipFill>
        <p:spPr>
          <a:xfrm>
            <a:off x="3581400" y="2667000"/>
            <a:ext cx="4260850" cy="31178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713788" cy="5870575"/>
          </a:xfrm>
        </p:spPr>
        <p:txBody>
          <a:bodyPr/>
          <a:lstStyle/>
          <a:p>
            <a:pPr eaLnBrk="1" hangingPunct="1"/>
            <a:r>
              <a:rPr lang="en-GB" sz="2800" i="1" dirty="0" err="1" smtClean="0">
                <a:solidFill>
                  <a:srgbClr val="FF9999"/>
                </a:solidFill>
              </a:rPr>
              <a:t>Malassezia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pachydermatis</a:t>
            </a:r>
            <a:endParaRPr lang="en-GB" sz="2800" dirty="0" smtClean="0">
              <a:solidFill>
                <a:srgbClr val="FF9999"/>
              </a:solidFill>
            </a:endParaRPr>
          </a:p>
          <a:p>
            <a:pPr eaLnBrk="1" hangingPunct="1"/>
            <a:r>
              <a:rPr lang="sr-Latn-CS" sz="2800" dirty="0" smtClean="0"/>
              <a:t>L</a:t>
            </a:r>
            <a:r>
              <a:rPr lang="en-GB" sz="2800" dirty="0" err="1" smtClean="0"/>
              <a:t>ipoliti</a:t>
            </a:r>
            <a:r>
              <a:rPr lang="sr-Latn-CS" sz="2800" dirty="0" smtClean="0"/>
              <a:t>čan</a:t>
            </a:r>
            <a:r>
              <a:rPr lang="en-GB" sz="2800" dirty="0" smtClean="0"/>
              <a:t> </a:t>
            </a:r>
            <a:r>
              <a:rPr lang="en-GB" sz="2800" dirty="0" err="1" smtClean="0"/>
              <a:t>kvasac</a:t>
            </a:r>
            <a:r>
              <a:rPr lang="en-GB" sz="2800" dirty="0" smtClean="0"/>
              <a:t> </a:t>
            </a:r>
            <a:r>
              <a:rPr lang="en-GB" sz="2800" dirty="0" err="1" smtClean="0"/>
              <a:t>dovodi</a:t>
            </a:r>
            <a:r>
              <a:rPr lang="en-GB" sz="2800" dirty="0" smtClean="0"/>
              <a:t> do </a:t>
            </a:r>
            <a:r>
              <a:rPr lang="en-GB" sz="2800" dirty="0" err="1" smtClean="0"/>
              <a:t>upale</a:t>
            </a:r>
            <a:r>
              <a:rPr lang="en-GB" sz="2800" dirty="0" smtClean="0"/>
              <a:t> </a:t>
            </a:r>
            <a:r>
              <a:rPr lang="en-GB" sz="2800" dirty="0" err="1" smtClean="0"/>
              <a:t>spolja</a:t>
            </a:r>
            <a:r>
              <a:rPr lang="sr-Latn-CS" sz="2800" dirty="0" smtClean="0"/>
              <a:t>š</a:t>
            </a:r>
            <a:r>
              <a:rPr lang="en-GB" sz="2800" dirty="0" err="1" smtClean="0"/>
              <a:t>njeg</a:t>
            </a:r>
            <a:r>
              <a:rPr lang="en-GB" sz="2800" dirty="0" smtClean="0"/>
              <a:t> u</a:t>
            </a:r>
            <a:r>
              <a:rPr lang="sr-Latn-CS" sz="2800" dirty="0" smtClean="0"/>
              <a:t>š</a:t>
            </a:r>
            <a:r>
              <a:rPr lang="en-GB" sz="2800" dirty="0" err="1" smtClean="0"/>
              <a:t>nog</a:t>
            </a:r>
            <a:r>
              <a:rPr lang="en-GB" sz="2800" dirty="0" smtClean="0"/>
              <a:t> </a:t>
            </a:r>
            <a:r>
              <a:rPr lang="en-GB" sz="2800" dirty="0" err="1" smtClean="0"/>
              <a:t>kanala</a:t>
            </a:r>
            <a:r>
              <a:rPr lang="en-GB" sz="2800" dirty="0" smtClean="0"/>
              <a:t>- </a:t>
            </a:r>
            <a:r>
              <a:rPr lang="en-GB" sz="2800" dirty="0" err="1" smtClean="0"/>
              <a:t>otitis</a:t>
            </a:r>
            <a:r>
              <a:rPr lang="en-GB" sz="2800" dirty="0" smtClean="0"/>
              <a:t> </a:t>
            </a:r>
            <a:r>
              <a:rPr lang="en-GB" sz="2800" dirty="0" err="1" smtClean="0"/>
              <a:t>externa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pasa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ma</a:t>
            </a:r>
            <a:r>
              <a:rPr lang="sr-Latn-CS" sz="2800" dirty="0" smtClean="0"/>
              <a:t>č</a:t>
            </a:r>
            <a:r>
              <a:rPr lang="en-GB" sz="2800" dirty="0" smtClean="0"/>
              <a:t>aka</a:t>
            </a:r>
            <a:endParaRPr lang="sr-Latn-CS" sz="2800" dirty="0" smtClean="0"/>
          </a:p>
          <a:p>
            <a:pPr eaLnBrk="1" hangingPunct="1"/>
            <a:r>
              <a:rPr lang="en-GB" sz="2800" dirty="0" err="1" smtClean="0"/>
              <a:t>Izolacija</a:t>
            </a:r>
            <a:r>
              <a:rPr lang="sr-Latn-CS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Saboraud</a:t>
            </a:r>
            <a:r>
              <a:rPr lang="en-GB" sz="2800" dirty="0" smtClean="0"/>
              <a:t> </a:t>
            </a:r>
            <a:r>
              <a:rPr lang="en-GB" sz="2800" dirty="0" err="1" smtClean="0"/>
              <a:t>agaru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kome</a:t>
            </a:r>
            <a:r>
              <a:rPr lang="en-GB" sz="2800" dirty="0" smtClean="0"/>
              <a:t> </a:t>
            </a:r>
            <a:r>
              <a:rPr lang="sr-Latn-CS" sz="2800" dirty="0" smtClean="0"/>
              <a:t>se </a:t>
            </a:r>
            <a:r>
              <a:rPr lang="en-GB" sz="2800" dirty="0" err="1" smtClean="0"/>
              <a:t>formira</a:t>
            </a:r>
            <a:r>
              <a:rPr lang="sr-Latn-CS" sz="2800" dirty="0" smtClean="0"/>
              <a:t>ju</a:t>
            </a:r>
            <a:r>
              <a:rPr lang="en-GB" sz="2800" dirty="0" smtClean="0"/>
              <a:t> </a:t>
            </a:r>
            <a:r>
              <a:rPr lang="sr-Latn-CS" sz="2800" dirty="0" smtClean="0"/>
              <a:t>sitne </a:t>
            </a:r>
            <a:r>
              <a:rPr lang="en-GB" sz="2800" dirty="0" err="1" smtClean="0"/>
              <a:t>kolonije</a:t>
            </a:r>
            <a:r>
              <a:rPr lang="en-GB" sz="2800" dirty="0" smtClean="0"/>
              <a:t> </a:t>
            </a:r>
            <a:r>
              <a:rPr lang="en-GB" sz="2800" dirty="0" err="1" smtClean="0"/>
              <a:t>pri</a:t>
            </a:r>
            <a:r>
              <a:rPr lang="en-GB" sz="2800" dirty="0" smtClean="0"/>
              <a:t> </a:t>
            </a:r>
            <a:r>
              <a:rPr lang="en-GB" sz="2800" dirty="0" err="1" smtClean="0"/>
              <a:t>temperaturi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25</a:t>
            </a:r>
            <a:r>
              <a:rPr lang="en-GB" sz="2800" baseline="30000" dirty="0" smtClean="0"/>
              <a:t>o</a:t>
            </a:r>
            <a:r>
              <a:rPr lang="en-GB" sz="2800" dirty="0" smtClean="0"/>
              <a:t>C </a:t>
            </a:r>
            <a:r>
              <a:rPr lang="en-GB" sz="2800" dirty="0" err="1" smtClean="0"/>
              <a:t>za</a:t>
            </a:r>
            <a:r>
              <a:rPr lang="en-GB" sz="2800" dirty="0" smtClean="0"/>
              <a:t> </a:t>
            </a:r>
            <a:r>
              <a:rPr lang="en-GB" sz="2800" dirty="0" err="1" smtClean="0"/>
              <a:t>nekoliko</a:t>
            </a:r>
            <a:r>
              <a:rPr lang="en-GB" sz="2800" dirty="0" smtClean="0"/>
              <a:t> </a:t>
            </a:r>
            <a:r>
              <a:rPr lang="en-GB" sz="2800" dirty="0" err="1" smtClean="0"/>
              <a:t>dana</a:t>
            </a:r>
            <a:endParaRPr lang="sr-Latn-CS" sz="2800" dirty="0" smtClean="0"/>
          </a:p>
        </p:txBody>
      </p:sp>
      <p:pic>
        <p:nvPicPr>
          <p:cNvPr id="75779" name="Picture 6" descr="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14000" contrast="36000"/>
          </a:blip>
          <a:srcRect/>
          <a:stretch>
            <a:fillRect/>
          </a:stretch>
        </p:blipFill>
        <p:spPr>
          <a:xfrm>
            <a:off x="2133600" y="2895600"/>
            <a:ext cx="4878388" cy="325120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713788" cy="5870575"/>
          </a:xfrm>
        </p:spPr>
        <p:txBody>
          <a:bodyPr/>
          <a:lstStyle/>
          <a:p>
            <a:pPr eaLnBrk="1" hangingPunct="1"/>
            <a:r>
              <a:rPr lang="en-GB" sz="2800" smtClean="0"/>
              <a:t>Bojenjem po Gramu ili sa metilenskim plavim uo</a:t>
            </a:r>
            <a:r>
              <a:rPr lang="sr-Latn-CS" sz="2800" smtClean="0"/>
              <a:t>č</a:t>
            </a:r>
            <a:r>
              <a:rPr lang="en-GB" sz="2800" smtClean="0"/>
              <a:t>avaju se kvasci ovalnog oblika veli</a:t>
            </a:r>
            <a:r>
              <a:rPr lang="sr-Latn-CS" sz="2800" smtClean="0"/>
              <a:t>č</a:t>
            </a:r>
            <a:r>
              <a:rPr lang="en-GB" sz="2800" smtClean="0"/>
              <a:t>ine od 1-2x 2-4 </a:t>
            </a:r>
            <a:r>
              <a:rPr lang="en-GB" sz="2800" smtClean="0">
                <a:latin typeface="Symbol" pitchFamily="18" charset="2"/>
              </a:rPr>
              <a:t>m</a:t>
            </a:r>
            <a:r>
              <a:rPr lang="en-GB" sz="2800" smtClean="0"/>
              <a:t>m</a:t>
            </a:r>
            <a:endParaRPr lang="en-US" sz="2800" smtClean="0"/>
          </a:p>
        </p:txBody>
      </p:sp>
      <p:pic>
        <p:nvPicPr>
          <p:cNvPr id="76803" name="Picture 3" descr="M pachydermatis 2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8000" contrast="30000"/>
          </a:blip>
          <a:srcRect/>
          <a:stretch>
            <a:fillRect/>
          </a:stretch>
        </p:blipFill>
        <p:spPr>
          <a:xfrm>
            <a:off x="1143000" y="1905000"/>
            <a:ext cx="7031038" cy="410210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85225" cy="5976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100" dirty="0" smtClean="0">
                <a:solidFill>
                  <a:srgbClr val="FF5050"/>
                </a:solidFill>
              </a:rPr>
              <a:t>	</a:t>
            </a:r>
            <a:r>
              <a:rPr lang="sr-Latn-CS" sz="2100" dirty="0" smtClean="0">
                <a:solidFill>
                  <a:srgbClr val="FF9966"/>
                </a:solidFill>
              </a:rPr>
              <a:t>	</a:t>
            </a:r>
            <a:r>
              <a:rPr lang="en-GB" dirty="0" err="1" smtClean="0">
                <a:solidFill>
                  <a:srgbClr val="FF9966"/>
                </a:solidFill>
              </a:rPr>
              <a:t>Dimorfne</a:t>
            </a:r>
            <a:r>
              <a:rPr lang="en-GB" dirty="0" smtClean="0">
                <a:solidFill>
                  <a:srgbClr val="FF9966"/>
                </a:solidFill>
              </a:rPr>
              <a:t> </a:t>
            </a:r>
            <a:r>
              <a:rPr lang="en-GB" dirty="0" err="1" smtClean="0">
                <a:solidFill>
                  <a:srgbClr val="FF9966"/>
                </a:solidFill>
              </a:rPr>
              <a:t>gljive</a:t>
            </a:r>
            <a:endParaRPr lang="en-GB" dirty="0" smtClean="0">
              <a:solidFill>
                <a:srgbClr val="FF99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Dimorfne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bifazne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gljivice</a:t>
            </a:r>
            <a:r>
              <a:rPr lang="en-GB" sz="2800" dirty="0" smtClean="0"/>
              <a:t> se </a:t>
            </a:r>
            <a:r>
              <a:rPr lang="en-GB" sz="2800" dirty="0" err="1" smtClean="0"/>
              <a:t>odlikuju</a:t>
            </a:r>
            <a:r>
              <a:rPr lang="en-GB" sz="2800" dirty="0" smtClean="0"/>
              <a:t> </a:t>
            </a:r>
            <a:r>
              <a:rPr lang="en-GB" sz="2800" dirty="0" err="1" smtClean="0"/>
              <a:t>osobinom</a:t>
            </a:r>
            <a:r>
              <a:rPr lang="en-GB" sz="2800" dirty="0" smtClean="0"/>
              <a:t> </a:t>
            </a:r>
            <a:r>
              <a:rPr lang="en-GB" sz="2800" dirty="0" err="1" smtClean="0"/>
              <a:t>da</a:t>
            </a:r>
            <a:r>
              <a:rPr lang="en-GB" sz="2800" dirty="0" smtClean="0"/>
              <a:t>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saprofiti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kultivisanjem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</a:t>
            </a:r>
            <a:r>
              <a:rPr lang="en-GB" sz="2800" dirty="0" err="1" smtClean="0"/>
              <a:t>temperaturi</a:t>
            </a:r>
            <a:r>
              <a:rPr lang="en-GB" sz="2800" dirty="0" smtClean="0"/>
              <a:t> </a:t>
            </a:r>
            <a:r>
              <a:rPr lang="en-GB" sz="2800" dirty="0" err="1" smtClean="0"/>
              <a:t>od</a:t>
            </a:r>
            <a:r>
              <a:rPr lang="en-GB" sz="2800" dirty="0" smtClean="0"/>
              <a:t> 25 </a:t>
            </a:r>
            <a:r>
              <a:rPr lang="en-GB" sz="2800" baseline="30000" dirty="0" err="1" smtClean="0"/>
              <a:t>o</a:t>
            </a:r>
            <a:r>
              <a:rPr lang="en-GB" sz="2800" dirty="0" err="1" smtClean="0"/>
              <a:t>C</a:t>
            </a:r>
            <a:r>
              <a:rPr lang="en-GB" sz="2800" dirty="0" smtClean="0"/>
              <a:t> se </a:t>
            </a:r>
            <a:r>
              <a:rPr lang="en-GB" sz="2800" dirty="0" err="1" smtClean="0"/>
              <a:t>uo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avaju</a:t>
            </a:r>
            <a:r>
              <a:rPr lang="en-GB" sz="2800" dirty="0" smtClean="0"/>
              <a:t> u </a:t>
            </a:r>
            <a:r>
              <a:rPr lang="en-GB" sz="2800" dirty="0" err="1" smtClean="0"/>
              <a:t>formi</a:t>
            </a:r>
            <a:r>
              <a:rPr lang="en-GB" sz="2800" dirty="0" smtClean="0"/>
              <a:t> </a:t>
            </a:r>
            <a:r>
              <a:rPr lang="en-GB" sz="2800" dirty="0" err="1" smtClean="0"/>
              <a:t>plesni</a:t>
            </a:r>
            <a:r>
              <a:rPr lang="en-GB" sz="2800" dirty="0" smtClean="0"/>
              <a:t>, a u </a:t>
            </a:r>
            <a:r>
              <a:rPr lang="en-GB" sz="2800" dirty="0" err="1" smtClean="0"/>
              <a:t>tkivima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kultivisanjem</a:t>
            </a:r>
            <a:r>
              <a:rPr lang="en-GB" sz="2800" dirty="0" smtClean="0"/>
              <a:t> </a:t>
            </a:r>
            <a:r>
              <a:rPr lang="en-GB" sz="2800" dirty="0" err="1" smtClean="0"/>
              <a:t>na</a:t>
            </a:r>
            <a:r>
              <a:rPr lang="en-GB" sz="2800" dirty="0" smtClean="0"/>
              <a:t> 37 </a:t>
            </a:r>
            <a:r>
              <a:rPr lang="en-GB" sz="2800" baseline="30000" dirty="0" err="1" smtClean="0"/>
              <a:t>o</a:t>
            </a:r>
            <a:r>
              <a:rPr lang="en-GB" sz="2800" dirty="0" err="1" smtClean="0"/>
              <a:t>C</a:t>
            </a:r>
            <a:r>
              <a:rPr lang="en-GB" sz="2800" dirty="0" smtClean="0"/>
              <a:t> u </a:t>
            </a:r>
            <a:r>
              <a:rPr lang="en-GB" sz="2800" dirty="0" err="1" smtClean="0"/>
              <a:t>formi</a:t>
            </a:r>
            <a:r>
              <a:rPr lang="en-GB" sz="2800" dirty="0" smtClean="0"/>
              <a:t> </a:t>
            </a:r>
            <a:r>
              <a:rPr lang="en-GB" sz="2800" dirty="0" err="1" smtClean="0"/>
              <a:t>kvasaca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U </a:t>
            </a:r>
            <a:r>
              <a:rPr lang="en-GB" sz="2800" dirty="0" err="1" smtClean="0"/>
              <a:t>ovu</a:t>
            </a:r>
            <a:r>
              <a:rPr lang="en-GB" sz="2800" dirty="0" smtClean="0"/>
              <a:t> </a:t>
            </a:r>
            <a:r>
              <a:rPr lang="en-GB" sz="2800" dirty="0" err="1" smtClean="0"/>
              <a:t>grupu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gljivica</a:t>
            </a:r>
            <a:r>
              <a:rPr lang="en-GB" sz="2800" dirty="0" smtClean="0"/>
              <a:t> </a:t>
            </a:r>
            <a:r>
              <a:rPr lang="en-GB" sz="2800" dirty="0" err="1" smtClean="0"/>
              <a:t>spadaju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uzro</a:t>
            </a:r>
            <a:r>
              <a:rPr lang="sr-Latn-CS" sz="2800" dirty="0" smtClean="0"/>
              <a:t>č</a:t>
            </a:r>
            <a:r>
              <a:rPr lang="en-GB" sz="2800" dirty="0" err="1" smtClean="0"/>
              <a:t>nici</a:t>
            </a:r>
            <a:r>
              <a:rPr lang="en-GB" sz="2800" dirty="0" smtClean="0"/>
              <a:t> </a:t>
            </a:r>
            <a:r>
              <a:rPr lang="en-GB" sz="2800" dirty="0" err="1" smtClean="0"/>
              <a:t>opasnih</a:t>
            </a:r>
            <a:r>
              <a:rPr lang="en-GB" sz="2800" dirty="0" smtClean="0"/>
              <a:t> </a:t>
            </a:r>
            <a:r>
              <a:rPr lang="en-GB" sz="2800" dirty="0" err="1" smtClean="0"/>
              <a:t>zoonoza</a:t>
            </a:r>
            <a:endParaRPr lang="sr-Latn-C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Najzna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ajnije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patogene</a:t>
            </a:r>
            <a:r>
              <a:rPr lang="en-GB" sz="2800" dirty="0" smtClean="0"/>
              <a:t> </a:t>
            </a:r>
            <a:r>
              <a:rPr lang="en-GB" sz="2800" dirty="0" err="1" smtClean="0"/>
              <a:t>gljivice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bolesti</a:t>
            </a:r>
            <a:r>
              <a:rPr lang="en-GB" sz="2800" dirty="0" smtClean="0"/>
              <a:t> </a:t>
            </a:r>
            <a:r>
              <a:rPr lang="en-GB" sz="2800" dirty="0" err="1" smtClean="0"/>
              <a:t>koje</a:t>
            </a:r>
            <a:r>
              <a:rPr lang="en-GB" sz="2800" dirty="0" smtClean="0"/>
              <a:t> one </a:t>
            </a:r>
            <a:r>
              <a:rPr lang="en-GB" sz="2800" dirty="0" err="1" smtClean="0"/>
              <a:t>prouzrokuju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1. </a:t>
            </a:r>
            <a:r>
              <a:rPr lang="en-GB" sz="2800" i="1" dirty="0" err="1" smtClean="0">
                <a:solidFill>
                  <a:srgbClr val="FF9999"/>
                </a:solidFill>
              </a:rPr>
              <a:t>Sporothrix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schenckii</a:t>
            </a:r>
            <a:r>
              <a:rPr lang="en-GB" sz="2800" i="1" dirty="0" smtClean="0">
                <a:solidFill>
                  <a:srgbClr val="FF9999"/>
                </a:solidFill>
              </a:rPr>
              <a:t>- </a:t>
            </a:r>
            <a:r>
              <a:rPr lang="en-GB" sz="2800" dirty="0" err="1" smtClean="0"/>
              <a:t>sporotrihoza</a:t>
            </a:r>
            <a:r>
              <a:rPr lang="en-GB" sz="2800" dirty="0" smtClean="0"/>
              <a:t>- </a:t>
            </a:r>
            <a:r>
              <a:rPr lang="en-GB" sz="2800" dirty="0" err="1" smtClean="0"/>
              <a:t>konji,psi,ma</a:t>
            </a:r>
            <a:r>
              <a:rPr lang="sr-Latn-CS" sz="2800" dirty="0" smtClean="0"/>
              <a:t>č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ljudi</a:t>
            </a:r>
            <a:r>
              <a:rPr lang="sr-Latn-CS" sz="2800" dirty="0" smtClean="0"/>
              <a:t> - </a:t>
            </a:r>
            <a:r>
              <a:rPr lang="en-GB" sz="2800" dirty="0" err="1" smtClean="0"/>
              <a:t>su</a:t>
            </a:r>
            <a:r>
              <a:rPr lang="sr-Latn-CS" sz="2800" dirty="0" smtClean="0"/>
              <a:t>p</a:t>
            </a:r>
            <a:r>
              <a:rPr lang="en-GB" sz="2800" dirty="0" err="1" smtClean="0"/>
              <a:t>kutani</a:t>
            </a:r>
            <a:r>
              <a:rPr lang="en-GB" sz="2800" dirty="0" smtClean="0"/>
              <a:t> </a:t>
            </a:r>
            <a:r>
              <a:rPr lang="en-GB" sz="2800" dirty="0" err="1" smtClean="0"/>
              <a:t>noduli</a:t>
            </a:r>
            <a:r>
              <a:rPr lang="en-GB" sz="2800" dirty="0" smtClean="0"/>
              <a:t>, </a:t>
            </a:r>
            <a:r>
              <a:rPr lang="en-GB" sz="2800" dirty="0" err="1" smtClean="0"/>
              <a:t>limfagenitis</a:t>
            </a:r>
            <a:r>
              <a:rPr lang="en-GB" sz="2800" dirty="0" smtClean="0"/>
              <a:t> </a:t>
            </a:r>
            <a:r>
              <a:rPr lang="en-GB" sz="2800" dirty="0" err="1" smtClean="0"/>
              <a:t>konji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2. </a:t>
            </a:r>
            <a:r>
              <a:rPr lang="en-GB" sz="2800" i="1" dirty="0" err="1" smtClean="0">
                <a:solidFill>
                  <a:srgbClr val="FF9999"/>
                </a:solidFill>
              </a:rPr>
              <a:t>Blastomyces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dermatitidis</a:t>
            </a:r>
            <a:r>
              <a:rPr lang="en-GB" sz="2800" i="1" dirty="0" smtClean="0">
                <a:solidFill>
                  <a:srgbClr val="FF9999"/>
                </a:solidFill>
              </a:rPr>
              <a:t>- </a:t>
            </a:r>
            <a:r>
              <a:rPr lang="en-GB" sz="2800" dirty="0" err="1" smtClean="0"/>
              <a:t>blastomikoza</a:t>
            </a:r>
            <a:r>
              <a:rPr lang="en-GB" sz="2800" dirty="0" smtClean="0"/>
              <a:t>- </a:t>
            </a:r>
            <a:r>
              <a:rPr lang="en-GB" sz="2800" dirty="0" err="1" smtClean="0"/>
              <a:t>psi,ljudi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dirty="0" smtClean="0"/>
              <a:t>	</a:t>
            </a:r>
            <a:r>
              <a:rPr lang="en-GB" sz="2800" dirty="0" err="1" smtClean="0"/>
              <a:t>plu</a:t>
            </a:r>
            <a:r>
              <a:rPr lang="sr-Latn-CS" sz="2800" dirty="0" smtClean="0"/>
              <a:t>ć</a:t>
            </a:r>
            <a:r>
              <a:rPr lang="en-GB" sz="2800" dirty="0" smtClean="0"/>
              <a:t>a </a:t>
            </a:r>
            <a:r>
              <a:rPr lang="en-GB" sz="2800" dirty="0" err="1" smtClean="0"/>
              <a:t>primarno</a:t>
            </a:r>
            <a:r>
              <a:rPr lang="en-GB" sz="2800" dirty="0" smtClean="0"/>
              <a:t>, </a:t>
            </a:r>
            <a:r>
              <a:rPr lang="en-GB" sz="2800" dirty="0" err="1" smtClean="0"/>
              <a:t>sekundarno</a:t>
            </a:r>
            <a:r>
              <a:rPr lang="en-GB" sz="2800" dirty="0" smtClean="0"/>
              <a:t> </a:t>
            </a:r>
            <a:r>
              <a:rPr lang="en-GB" sz="2800" dirty="0" err="1" smtClean="0"/>
              <a:t>metastaze</a:t>
            </a:r>
            <a:r>
              <a:rPr lang="en-GB" sz="2800" dirty="0" smtClean="0"/>
              <a:t> </a:t>
            </a:r>
            <a:r>
              <a:rPr lang="en-GB" sz="2800" dirty="0" err="1" smtClean="0"/>
              <a:t>ko</a:t>
            </a:r>
            <a:r>
              <a:rPr lang="sr-Latn-CS" sz="2800" dirty="0" smtClean="0"/>
              <a:t>ž</a:t>
            </a:r>
            <a:r>
              <a:rPr lang="en-GB" sz="2800" dirty="0" smtClean="0"/>
              <a:t>a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drugi</a:t>
            </a:r>
            <a:r>
              <a:rPr lang="en-GB" sz="2800" dirty="0" smtClean="0"/>
              <a:t> </a:t>
            </a:r>
            <a:r>
              <a:rPr lang="en-GB" sz="2800" dirty="0" err="1" smtClean="0"/>
              <a:t>organi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67568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3. </a:t>
            </a:r>
            <a:r>
              <a:rPr lang="en-GB" sz="2800" i="1" dirty="0" err="1" smtClean="0">
                <a:solidFill>
                  <a:srgbClr val="FF9999"/>
                </a:solidFill>
              </a:rPr>
              <a:t>Histoplasma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capsulatum</a:t>
            </a:r>
            <a:r>
              <a:rPr lang="en-GB" sz="2800" i="1" dirty="0" smtClean="0">
                <a:solidFill>
                  <a:srgbClr val="FF9999"/>
                </a:solidFill>
              </a:rPr>
              <a:t>- </a:t>
            </a:r>
            <a:r>
              <a:rPr lang="en-GB" sz="2800" dirty="0" err="1" smtClean="0"/>
              <a:t>histoplazmoza</a:t>
            </a:r>
            <a:r>
              <a:rPr lang="en-GB" sz="2800" dirty="0" smtClean="0"/>
              <a:t>-</a:t>
            </a:r>
            <a:r>
              <a:rPr lang="sr-Latn-CS" sz="2800" dirty="0" smtClean="0"/>
              <a:t> </a:t>
            </a:r>
            <a:r>
              <a:rPr lang="en-GB" sz="2800" dirty="0" err="1" smtClean="0"/>
              <a:t>psi,ma</a:t>
            </a:r>
            <a:r>
              <a:rPr lang="sr-Latn-CS" sz="2800" dirty="0" smtClean="0"/>
              <a:t>č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ljudi</a:t>
            </a:r>
            <a:r>
              <a:rPr lang="sr-Latn-CS" sz="2800" dirty="0" smtClean="0"/>
              <a:t>, </a:t>
            </a:r>
            <a:r>
              <a:rPr lang="en-GB" sz="2800" dirty="0" err="1" smtClean="0"/>
              <a:t>primarno</a:t>
            </a:r>
            <a:r>
              <a:rPr lang="en-GB" sz="2800" dirty="0" smtClean="0"/>
              <a:t> </a:t>
            </a:r>
            <a:r>
              <a:rPr lang="en-GB" sz="2800" dirty="0" err="1" smtClean="0"/>
              <a:t>plu</a:t>
            </a:r>
            <a:r>
              <a:rPr lang="sr-Latn-CS" sz="2800" dirty="0" smtClean="0"/>
              <a:t>ć</a:t>
            </a:r>
            <a:r>
              <a:rPr lang="en-GB" sz="2800" dirty="0" smtClean="0"/>
              <a:t>a, </a:t>
            </a:r>
            <a:r>
              <a:rPr lang="en-GB" sz="2800" dirty="0" err="1" smtClean="0"/>
              <a:t>sekundarno</a:t>
            </a:r>
            <a:r>
              <a:rPr lang="en-GB" sz="2800" dirty="0" smtClean="0"/>
              <a:t> </a:t>
            </a:r>
            <a:r>
              <a:rPr lang="en-GB" sz="2800" dirty="0" err="1" smtClean="0"/>
              <a:t>creva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4. </a:t>
            </a:r>
            <a:r>
              <a:rPr lang="en-GB" sz="2800" i="1" dirty="0" err="1" smtClean="0">
                <a:solidFill>
                  <a:srgbClr val="FF9999"/>
                </a:solidFill>
              </a:rPr>
              <a:t>Histoplasma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farciminosus</a:t>
            </a:r>
            <a:r>
              <a:rPr lang="en-GB" sz="2800" i="1" dirty="0" smtClean="0">
                <a:solidFill>
                  <a:srgbClr val="FF9999"/>
                </a:solidFill>
              </a:rPr>
              <a:t>- </a:t>
            </a:r>
            <a:r>
              <a:rPr lang="en-GB" sz="2800" dirty="0" err="1" smtClean="0"/>
              <a:t>Afri</a:t>
            </a:r>
            <a:r>
              <a:rPr lang="sr-Latn-CS" sz="2800" dirty="0" smtClean="0"/>
              <a:t>č</a:t>
            </a:r>
            <a:r>
              <a:rPr lang="en-GB" sz="2800" dirty="0" smtClean="0"/>
              <a:t>ka </a:t>
            </a:r>
            <a:r>
              <a:rPr lang="en-GB" sz="2800" dirty="0" err="1" smtClean="0"/>
              <a:t>sakagija</a:t>
            </a:r>
            <a:r>
              <a:rPr lang="sr-Latn-CS" sz="2800" dirty="0" smtClean="0"/>
              <a:t>, konji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5. </a:t>
            </a:r>
            <a:r>
              <a:rPr lang="en-GB" sz="2800" i="1" dirty="0" err="1" smtClean="0">
                <a:solidFill>
                  <a:srgbClr val="FF9999"/>
                </a:solidFill>
              </a:rPr>
              <a:t>Coccidiodes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immitis</a:t>
            </a:r>
            <a:r>
              <a:rPr lang="en-GB" sz="2800" i="1" dirty="0" smtClean="0">
                <a:solidFill>
                  <a:srgbClr val="FF9999"/>
                </a:solidFill>
              </a:rPr>
              <a:t>- </a:t>
            </a:r>
            <a:r>
              <a:rPr lang="en-GB" sz="2800" dirty="0" smtClean="0"/>
              <a:t>psi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ljudi</a:t>
            </a:r>
            <a:r>
              <a:rPr lang="en-GB" sz="2800" dirty="0" smtClean="0"/>
              <a:t>- </a:t>
            </a:r>
            <a:r>
              <a:rPr lang="en-GB" sz="2800" dirty="0" err="1" smtClean="0"/>
              <a:t>kokcidiomikoza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sz="2800" dirty="0" smtClean="0"/>
              <a:t>	</a:t>
            </a:r>
            <a:r>
              <a:rPr lang="en-GB" sz="2800" dirty="0" err="1" smtClean="0"/>
              <a:t>plu</a:t>
            </a:r>
            <a:r>
              <a:rPr lang="sr-Latn-CS" sz="2800" dirty="0" smtClean="0"/>
              <a:t>ć</a:t>
            </a:r>
            <a:r>
              <a:rPr lang="en-GB" sz="2800" dirty="0" smtClean="0"/>
              <a:t>a </a:t>
            </a:r>
            <a:r>
              <a:rPr lang="en-GB" sz="2800" dirty="0" err="1" smtClean="0"/>
              <a:t>primarno</a:t>
            </a:r>
            <a:r>
              <a:rPr lang="en-GB" sz="2800" dirty="0" smtClean="0"/>
              <a:t>, </a:t>
            </a:r>
            <a:r>
              <a:rPr lang="en-GB" sz="2800" dirty="0" err="1" smtClean="0"/>
              <a:t>sekundarno</a:t>
            </a:r>
            <a:r>
              <a:rPr lang="en-GB" sz="2800" dirty="0" smtClean="0"/>
              <a:t> </a:t>
            </a:r>
            <a:r>
              <a:rPr lang="en-GB" sz="2800" dirty="0" err="1" smtClean="0"/>
              <a:t>kosti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en-GB" sz="2800" dirty="0" err="1" smtClean="0"/>
              <a:t>drugi</a:t>
            </a:r>
            <a:r>
              <a:rPr lang="en-GB" sz="2800" dirty="0" smtClean="0"/>
              <a:t> </a:t>
            </a:r>
            <a:r>
              <a:rPr lang="en-GB" sz="2800" dirty="0" err="1" smtClean="0"/>
              <a:t>organi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dirty="0" smtClean="0"/>
              <a:t>6. </a:t>
            </a:r>
            <a:r>
              <a:rPr lang="en-GB" sz="2800" i="1" dirty="0" err="1" smtClean="0">
                <a:solidFill>
                  <a:srgbClr val="FF9999"/>
                </a:solidFill>
              </a:rPr>
              <a:t>Paracoccidioides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brasiliensis</a:t>
            </a:r>
            <a:r>
              <a:rPr lang="en-GB" sz="2800" i="1" dirty="0" smtClean="0">
                <a:solidFill>
                  <a:srgbClr val="FF9999"/>
                </a:solidFill>
              </a:rPr>
              <a:t>- </a:t>
            </a:r>
            <a:r>
              <a:rPr lang="en-GB" sz="2800" dirty="0" err="1" smtClean="0"/>
              <a:t>ljudi</a:t>
            </a:r>
            <a:r>
              <a:rPr lang="en-GB" sz="2800" dirty="0" smtClean="0"/>
              <a:t>- </a:t>
            </a:r>
            <a:r>
              <a:rPr lang="en-GB" sz="2800" dirty="0" err="1" smtClean="0"/>
              <a:t>parakokcidiomikoza</a:t>
            </a:r>
            <a:r>
              <a:rPr lang="sr-Latn-CS" sz="2800" dirty="0" smtClean="0"/>
              <a:t> </a:t>
            </a:r>
            <a:r>
              <a:rPr lang="en-GB" sz="2800" dirty="0" err="1" smtClean="0"/>
              <a:t>hroni</a:t>
            </a:r>
            <a:r>
              <a:rPr lang="sr-Latn-CS" sz="2800" dirty="0" smtClean="0"/>
              <a:t>č</a:t>
            </a:r>
            <a:r>
              <a:rPr lang="en-GB" sz="2800" dirty="0" smtClean="0"/>
              <a:t>ne </a:t>
            </a:r>
            <a:r>
              <a:rPr lang="en-GB" sz="2800" dirty="0" err="1" smtClean="0"/>
              <a:t>mikoze</a:t>
            </a:r>
            <a:r>
              <a:rPr lang="en-GB" sz="2800" dirty="0" smtClean="0"/>
              <a:t> </a:t>
            </a:r>
            <a:r>
              <a:rPr lang="en-GB" sz="2800" dirty="0" err="1" smtClean="0"/>
              <a:t>ko</a:t>
            </a:r>
            <a:r>
              <a:rPr lang="sr-Latn-CS" sz="2800" dirty="0" smtClean="0"/>
              <a:t>ž</a:t>
            </a:r>
            <a:r>
              <a:rPr lang="en-GB" sz="2800" dirty="0" smtClean="0"/>
              <a:t>e, </a:t>
            </a:r>
            <a:r>
              <a:rPr lang="en-GB" sz="2800" dirty="0" err="1" smtClean="0"/>
              <a:t>sluz</a:t>
            </a:r>
            <a:r>
              <a:rPr lang="sr-Latn-CS" sz="2800" dirty="0" smtClean="0"/>
              <a:t>nica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unutra</a:t>
            </a:r>
            <a:r>
              <a:rPr lang="sr-Latn-CS" sz="2800" dirty="0" smtClean="0"/>
              <a:t>š</a:t>
            </a:r>
            <a:r>
              <a:rPr lang="en-GB" sz="2800" dirty="0" err="1" smtClean="0"/>
              <a:t>njih</a:t>
            </a:r>
            <a:r>
              <a:rPr lang="en-GB" sz="2800" dirty="0" smtClean="0"/>
              <a:t> </a:t>
            </a:r>
            <a:r>
              <a:rPr lang="en-GB" sz="2800" dirty="0" err="1" smtClean="0"/>
              <a:t>organa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105400"/>
            <a:ext cx="83058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Forma kvasca					Forma plesni</a:t>
            </a:r>
            <a:br>
              <a:rPr lang="sr-Latn-CS" sz="2800" b="1" dirty="0" smtClean="0">
                <a:solidFill>
                  <a:schemeClr val="tx1"/>
                </a:solidFill>
              </a:rPr>
            </a:br>
            <a:r>
              <a:rPr lang="sr-Latn-CS" sz="2400" b="1" i="1" dirty="0" smtClean="0">
                <a:solidFill>
                  <a:srgbClr val="FF9999"/>
                </a:solidFill>
              </a:rPr>
              <a:t> </a:t>
            </a:r>
            <a:r>
              <a:rPr lang="en-GB" sz="2700" b="1" i="1" dirty="0" err="1" smtClean="0">
                <a:solidFill>
                  <a:schemeClr val="tx1"/>
                </a:solidFill>
              </a:rPr>
              <a:t>Blastomyces</a:t>
            </a:r>
            <a:r>
              <a:rPr lang="en-GB" sz="2700" b="1" i="1" dirty="0" smtClean="0">
                <a:solidFill>
                  <a:schemeClr val="tx1"/>
                </a:solidFill>
              </a:rPr>
              <a:t> </a:t>
            </a:r>
            <a:r>
              <a:rPr lang="en-GB" sz="2700" b="1" i="1" dirty="0" err="1" smtClean="0">
                <a:solidFill>
                  <a:schemeClr val="tx1"/>
                </a:solidFill>
              </a:rPr>
              <a:t>dermatitidis</a:t>
            </a:r>
            <a:r>
              <a:rPr lang="sr-Latn-CS" sz="2700" b="1" i="1" dirty="0" smtClean="0">
                <a:solidFill>
                  <a:schemeClr val="tx1"/>
                </a:solidFill>
              </a:rPr>
              <a:t>                                 </a:t>
            </a:r>
            <a:r>
              <a:rPr lang="en-GB" sz="2700" b="1" i="1" dirty="0" err="1" smtClean="0">
                <a:solidFill>
                  <a:schemeClr val="tx1"/>
                </a:solidFill>
              </a:rPr>
              <a:t>Sporothrix</a:t>
            </a:r>
            <a:r>
              <a:rPr lang="en-GB" sz="2700" b="1" i="1" dirty="0" smtClean="0">
                <a:solidFill>
                  <a:schemeClr val="tx1"/>
                </a:solidFill>
              </a:rPr>
              <a:t> </a:t>
            </a:r>
            <a:r>
              <a:rPr lang="en-GB" sz="2700" b="1" i="1" dirty="0" err="1" smtClean="0">
                <a:solidFill>
                  <a:schemeClr val="tx1"/>
                </a:solidFill>
              </a:rPr>
              <a:t>schenckii</a:t>
            </a:r>
            <a:endParaRPr sz="2700" b="1" i="1" dirty="0" smtClean="0">
              <a:solidFill>
                <a:schemeClr val="tx1"/>
              </a:solidFill>
            </a:endParaRPr>
          </a:p>
        </p:txBody>
      </p:sp>
      <p:pic>
        <p:nvPicPr>
          <p:cNvPr id="79875" name="Picture 7" descr="B dermatitidis tkivo 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304800" y="1143000"/>
            <a:ext cx="4648200" cy="3109913"/>
          </a:xfrm>
          <a:noFill/>
          <a:ln w="12700">
            <a:solidFill>
              <a:srgbClr val="FFFF99"/>
            </a:solidFill>
          </a:ln>
        </p:spPr>
      </p:pic>
      <p:pic>
        <p:nvPicPr>
          <p:cNvPr id="79876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4800"/>
            <a:ext cx="3044825" cy="5040313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28600"/>
            <a:ext cx="8893175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dirty="0" smtClean="0">
                <a:solidFill>
                  <a:schemeClr val="tx1"/>
                </a:solidFill>
              </a:rPr>
              <a:t> Kolonija				    Forma kvasca</a:t>
            </a:r>
            <a:br>
              <a:rPr lang="sr-Latn-CS" sz="2800" b="1" dirty="0" smtClean="0">
                <a:solidFill>
                  <a:schemeClr val="tx1"/>
                </a:solidFill>
              </a:rPr>
            </a:br>
            <a:r>
              <a:rPr lang="sr-Latn-CS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Blastomyces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dermatitidis</a:t>
            </a:r>
            <a:endParaRPr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80899" name="Picture 2" descr="http://www.microbeworld.org/index.php?option=com_jlibrary&amp;view=article&amp;task=download&amp;id=1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35052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http://www.wrongdiagnosis.com/phil/images/0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600200"/>
            <a:ext cx="32226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 descr="http://www.dac.uem.br/micologia/imagens/img_micoses/blastomyces_dermatitid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447800"/>
            <a:ext cx="3505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64575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dirty="0" smtClean="0"/>
              <a:t> </a:t>
            </a:r>
            <a:r>
              <a:rPr lang="sr-Latn-CS" sz="2800" b="1" dirty="0" smtClean="0">
                <a:solidFill>
                  <a:schemeClr val="tx1"/>
                </a:solidFill>
              </a:rPr>
              <a:t>Kolonija				    Forma kvasca</a:t>
            </a:r>
            <a:br>
              <a:rPr lang="sr-Latn-CS" sz="2800" b="1" dirty="0" smtClean="0">
                <a:solidFill>
                  <a:schemeClr val="tx1"/>
                </a:solidFill>
              </a:rPr>
            </a:br>
            <a:r>
              <a:rPr lang="sr-Latn-CS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Histoplasma</a:t>
            </a:r>
            <a:r>
              <a:rPr lang="en-GB" sz="2800" b="1" i="1" dirty="0" smtClean="0">
                <a:solidFill>
                  <a:schemeClr val="tx1"/>
                </a:solidFill>
              </a:rPr>
              <a:t> </a:t>
            </a:r>
            <a:r>
              <a:rPr lang="en-GB" sz="2800" b="1" i="1" dirty="0" err="1" smtClean="0">
                <a:solidFill>
                  <a:schemeClr val="tx1"/>
                </a:solidFill>
              </a:rPr>
              <a:t>capsulatum</a:t>
            </a:r>
            <a:endParaRPr sz="2800" b="1" i="1" dirty="0" smtClean="0">
              <a:solidFill>
                <a:schemeClr val="tx1"/>
              </a:solidFill>
            </a:endParaRPr>
          </a:p>
        </p:txBody>
      </p:sp>
      <p:pic>
        <p:nvPicPr>
          <p:cNvPr id="81923" name="Picture 8" descr="Histoplasma capsulatum 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-4000" contrast="30000"/>
          </a:blip>
          <a:srcRect/>
          <a:stretch>
            <a:fillRect/>
          </a:stretch>
        </p:blipFill>
        <p:spPr>
          <a:xfrm>
            <a:off x="4267200" y="1981200"/>
            <a:ext cx="4665663" cy="3133725"/>
          </a:xfrm>
          <a:noFill/>
          <a:ln w="12700">
            <a:solidFill>
              <a:srgbClr val="FFFF99"/>
            </a:solidFill>
          </a:ln>
        </p:spPr>
      </p:pic>
      <p:pic>
        <p:nvPicPr>
          <p:cNvPr id="81924" name="Picture 2" descr="Culture of Histoplasma capsulat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95400"/>
            <a:ext cx="3660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4" descr="rounded tuberculate macroconi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638675"/>
            <a:ext cx="2971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533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sl-SI" b="1" dirty="0" smtClean="0">
                <a:solidFill>
                  <a:srgbClr val="FFFFCC"/>
                </a:solidFill>
              </a:rPr>
              <a:t>	</a:t>
            </a: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Kvasci i</a:t>
            </a:r>
            <a:r>
              <a:rPr lang="en-GB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3200" b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plesni</a:t>
            </a:r>
            <a:endParaRPr sz="3200" b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077200" cy="4114800"/>
          </a:xfrm>
        </p:spPr>
        <p:txBody>
          <a:bodyPr/>
          <a:lstStyle/>
          <a:p>
            <a:pPr eaLnBrk="1" hangingPunct="1"/>
            <a:r>
              <a:rPr lang="sl-SI" sz="2800" dirty="0" smtClean="0">
                <a:solidFill>
                  <a:srgbClr val="FFCCCC"/>
                </a:solidFill>
              </a:rPr>
              <a:t>Kvasci</a:t>
            </a:r>
            <a:r>
              <a:rPr lang="sl-SI" sz="2800" dirty="0" smtClean="0"/>
              <a:t> - jednoćelijski oblici gljivica ovalnog, sferičnog ili izduženog oblika, veličine 3-5 </a:t>
            </a:r>
            <a:r>
              <a:rPr lang="sl-SI" sz="2800" dirty="0" smtClean="0">
                <a:latin typeface="Symbol" pitchFamily="18" charset="2"/>
              </a:rPr>
              <a:t>m</a:t>
            </a:r>
            <a:r>
              <a:rPr lang="sl-SI" sz="2800" dirty="0" smtClean="0"/>
              <a:t>m, koji se razmnožavaju uglavnom binarnom deobom ili pupljenjem</a:t>
            </a:r>
          </a:p>
          <a:p>
            <a:pPr eaLnBrk="1" hangingPunct="1"/>
            <a:r>
              <a:rPr lang="sl-SI" sz="2800" dirty="0" smtClean="0">
                <a:solidFill>
                  <a:srgbClr val="FFCCCC"/>
                </a:solidFill>
              </a:rPr>
              <a:t>Plesni</a:t>
            </a:r>
            <a:r>
              <a:rPr lang="sl-SI" sz="2800" dirty="0" smtClean="0"/>
              <a:t> su filamentozni višečelijski oblici gljivica u obliku hifa čiji je prečnik od 2 do 10 </a:t>
            </a:r>
            <a:r>
              <a:rPr lang="sl-SI" sz="2800" dirty="0" smtClean="0">
                <a:latin typeface="Symbol" pitchFamily="18" charset="2"/>
              </a:rPr>
              <a:t>m</a:t>
            </a:r>
            <a:r>
              <a:rPr lang="sl-SI" sz="2800" dirty="0" smtClean="0"/>
              <a:t>m</a:t>
            </a:r>
            <a:endParaRPr lang="en-GB" sz="2800" dirty="0" smtClean="0"/>
          </a:p>
          <a:p>
            <a:pPr eaLnBrk="1" hangingPunct="1"/>
            <a:r>
              <a:rPr lang="sl-SI" sz="2800" dirty="0" smtClean="0">
                <a:solidFill>
                  <a:srgbClr val="FFCCCC"/>
                </a:solidFill>
              </a:rPr>
              <a:t>Gljivice mogu da rastu u formi kvasaca, formi plesni ili i u jednoj i u drugoj formi – dimorfizam</a:t>
            </a:r>
          </a:p>
        </p:txBody>
      </p:sp>
      <p:pic>
        <p:nvPicPr>
          <p:cNvPr id="19460" name="Picture 4" descr="yeast - budd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28600"/>
            <a:ext cx="2514600" cy="1976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8893175" cy="4530725"/>
          </a:xfrm>
        </p:spPr>
        <p:txBody>
          <a:bodyPr/>
          <a:lstStyle/>
          <a:p>
            <a:pPr eaLnBrk="1" hangingPunct="1"/>
            <a:r>
              <a:rPr lang="sr-Latn-CS" sz="2800" i="1" dirty="0" smtClean="0">
                <a:solidFill>
                  <a:srgbClr val="FF9999"/>
                </a:solidFill>
              </a:rPr>
              <a:t>Coccidioides, Histoplasma, Blastomyces i Paracoccidioides </a:t>
            </a:r>
            <a:r>
              <a:rPr lang="sr-Latn-CS" sz="2800" dirty="0" smtClean="0"/>
              <a:t>– izazivači sistemskih – dubokih mikoza</a:t>
            </a:r>
          </a:p>
          <a:p>
            <a:pPr eaLnBrk="1" hangingPunct="1"/>
            <a:r>
              <a:rPr lang="sr-Latn-CS" sz="2800" dirty="0" smtClean="0"/>
              <a:t>Infekcija  –inhalacija</a:t>
            </a:r>
          </a:p>
          <a:p>
            <a:pPr lvl="1" eaLnBrk="1" hangingPunct="1"/>
            <a:r>
              <a:rPr lang="sr-Latn-CS" dirty="0" smtClean="0"/>
              <a:t>patološke promene–piogranulomatozne</a:t>
            </a:r>
          </a:p>
          <a:p>
            <a:pPr eaLnBrk="1" hangingPunct="1"/>
            <a:r>
              <a:rPr lang="en-GB" sz="2800" i="1" dirty="0" err="1" smtClean="0">
                <a:solidFill>
                  <a:srgbClr val="FF9999"/>
                </a:solidFill>
              </a:rPr>
              <a:t>Sporothrix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schenckii</a:t>
            </a:r>
            <a:r>
              <a:rPr lang="sr-Latn-CS" sz="2800" i="1" dirty="0" smtClean="0">
                <a:solidFill>
                  <a:srgbClr val="FF9999"/>
                </a:solidFill>
              </a:rPr>
              <a:t> </a:t>
            </a:r>
            <a:r>
              <a:rPr lang="sr-Latn-CS" sz="2800" dirty="0" smtClean="0">
                <a:solidFill>
                  <a:srgbClr val="FF9999"/>
                </a:solidFill>
              </a:rPr>
              <a:t>i </a:t>
            </a:r>
            <a:r>
              <a:rPr lang="sr-Latn-CS" sz="2800" i="1" dirty="0" smtClean="0">
                <a:solidFill>
                  <a:srgbClr val="FF9999"/>
                </a:solidFill>
              </a:rPr>
              <a:t>Histoplasma farciminosus </a:t>
            </a:r>
            <a:r>
              <a:rPr lang="sr-Latn-CS" sz="2800" dirty="0" smtClean="0"/>
              <a:t>– supkutane mikoze – ulcerativni limfagenitism apcesi</a:t>
            </a:r>
            <a:r>
              <a:rPr lang="sr-Latn-CS" sz="2400" dirty="0" smtClean="0"/>
              <a:t> </a:t>
            </a:r>
            <a:endParaRPr lang="en-US" sz="2400" dirty="0" smtClean="0"/>
          </a:p>
        </p:txBody>
      </p:sp>
      <p:pic>
        <p:nvPicPr>
          <p:cNvPr id="82947" name="Picture 2" descr="http://veterinaryrecord.bmj.com/content/166/10/290/F1.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3429000"/>
            <a:ext cx="4203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 descr="http://upload.wikimedia.org/wikipedia/commons/7/7a/Sporotrichosis_by_the_fungus_Sporothrix_schenckii_PHIL_3940_l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81400"/>
            <a:ext cx="43894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42350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3400" dirty="0"/>
              <a:t>		</a:t>
            </a:r>
            <a:r>
              <a:rPr lang="en-GB" sz="34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Dermatofite</a:t>
            </a:r>
            <a:endParaRPr lang="en-GB" sz="3400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Dermatofite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predstavljaju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gljivice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koje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su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sposobne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parazitiraju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keratinizovanim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strukturama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epidermisa</a:t>
            </a:r>
            <a:r>
              <a:rPr lang="sr-Latn-CS" dirty="0"/>
              <a:t>  </a:t>
            </a:r>
            <a:r>
              <a:rPr lang="en-GB" dirty="0"/>
              <a:t>- </a:t>
            </a:r>
            <a:r>
              <a:rPr lang="en-GB" dirty="0" err="1"/>
              <a:t>ko</a:t>
            </a:r>
            <a:r>
              <a:rPr lang="sr-Latn-CS" dirty="0"/>
              <a:t>ž</a:t>
            </a:r>
            <a:r>
              <a:rPr lang="en-GB" dirty="0" err="1"/>
              <a:t>i</a:t>
            </a:r>
            <a:r>
              <a:rPr lang="en-GB" dirty="0"/>
              <a:t>, </a:t>
            </a:r>
            <a:r>
              <a:rPr lang="en-GB" dirty="0" err="1"/>
              <a:t>dlaci</a:t>
            </a:r>
            <a:r>
              <a:rPr lang="en-GB" dirty="0"/>
              <a:t>, </a:t>
            </a:r>
            <a:r>
              <a:rPr lang="en-GB" dirty="0" err="1"/>
              <a:t>perju</a:t>
            </a:r>
            <a:r>
              <a:rPr lang="en-GB" dirty="0"/>
              <a:t>, </a:t>
            </a:r>
            <a:r>
              <a:rPr lang="en-GB" dirty="0" err="1"/>
              <a:t>rogu</a:t>
            </a:r>
            <a:r>
              <a:rPr lang="en-GB" dirty="0"/>
              <a:t>, </a:t>
            </a:r>
            <a:r>
              <a:rPr lang="en-GB" dirty="0" err="1"/>
              <a:t>kopitu</a:t>
            </a:r>
            <a:r>
              <a:rPr lang="en-GB" dirty="0"/>
              <a:t>, </a:t>
            </a:r>
            <a:r>
              <a:rPr lang="en-GB" dirty="0" err="1"/>
              <a:t>kand</a:t>
            </a:r>
            <a:r>
              <a:rPr lang="sr-Latn-CS" dirty="0"/>
              <a:t>ž</a:t>
            </a:r>
            <a:r>
              <a:rPr lang="en-GB" dirty="0" err="1"/>
              <a:t>ama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noktima</a:t>
            </a:r>
            <a:endParaRPr lang="en-US" dirty="0"/>
          </a:p>
        </p:txBody>
      </p:sp>
      <p:pic>
        <p:nvPicPr>
          <p:cNvPr id="83971" name="Picture 3" descr="030714_lami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26384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8" descr="Complete nail destruc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7338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tinea_corporis_2_0402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708275"/>
            <a:ext cx="29702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642350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3400" dirty="0"/>
              <a:t>		</a:t>
            </a:r>
            <a:endParaRPr lang="sr-Latn-CS" dirty="0">
              <a:solidFill>
                <a:schemeClr val="tx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/>
              <a:t>Ova </a:t>
            </a:r>
            <a:r>
              <a:rPr lang="en-GB" dirty="0" err="1"/>
              <a:t>grupa</a:t>
            </a:r>
            <a:r>
              <a:rPr lang="en-GB" dirty="0"/>
              <a:t> </a:t>
            </a:r>
            <a:r>
              <a:rPr lang="en-GB" dirty="0" err="1"/>
              <a:t>blisko</a:t>
            </a:r>
            <a:r>
              <a:rPr lang="en-GB" dirty="0"/>
              <a:t> </a:t>
            </a:r>
            <a:r>
              <a:rPr lang="en-GB" dirty="0" err="1"/>
              <a:t>srodnih</a:t>
            </a:r>
            <a:r>
              <a:rPr lang="en-GB" dirty="0"/>
              <a:t> </a:t>
            </a:r>
            <a:r>
              <a:rPr lang="en-GB" dirty="0" err="1"/>
              <a:t>gljivica</a:t>
            </a:r>
            <a:r>
              <a:rPr lang="en-GB" dirty="0"/>
              <a:t> </a:t>
            </a:r>
            <a:r>
              <a:rPr lang="en-GB" dirty="0" err="1"/>
              <a:t>spadaju</a:t>
            </a:r>
            <a:r>
              <a:rPr lang="en-GB" dirty="0"/>
              <a:t> u </a:t>
            </a:r>
            <a:r>
              <a:rPr lang="en-GB" dirty="0" err="1"/>
              <a:t>rodove</a:t>
            </a:r>
            <a:r>
              <a:rPr lang="en-GB" dirty="0"/>
              <a:t> </a:t>
            </a:r>
            <a:r>
              <a:rPr lang="en-GB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Epidermatophyton</a:t>
            </a:r>
            <a:r>
              <a:rPr lang="en-GB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Microsporum</a:t>
            </a:r>
            <a:r>
              <a:rPr lang="en-GB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GB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Trichophyton</a:t>
            </a:r>
            <a:r>
              <a:rPr lang="en-GB" i="1" dirty="0">
                <a:solidFill>
                  <a:srgbClr val="FF9999"/>
                </a:solidFill>
              </a:rPr>
              <a:t> </a:t>
            </a:r>
            <a:r>
              <a:rPr lang="en-GB" dirty="0" err="1" smtClean="0"/>
              <a:t>izazivaju</a:t>
            </a:r>
            <a:r>
              <a:rPr lang="en-GB" dirty="0" smtClean="0"/>
              <a:t> </a:t>
            </a:r>
            <a:r>
              <a:rPr lang="en-GB" dirty="0" err="1"/>
              <a:t>infekcije</a:t>
            </a:r>
            <a:r>
              <a:rPr lang="en-GB" dirty="0"/>
              <a:t> </a:t>
            </a:r>
            <a:r>
              <a:rPr lang="en-GB" dirty="0" err="1"/>
              <a:t>nazvane</a:t>
            </a:r>
            <a:r>
              <a:rPr lang="en-GB" dirty="0"/>
              <a:t> </a:t>
            </a:r>
            <a:r>
              <a:rPr lang="en-GB" dirty="0" err="1"/>
              <a:t>dermatofitoze</a:t>
            </a:r>
            <a:r>
              <a:rPr lang="en-GB" dirty="0"/>
              <a:t> </a:t>
            </a:r>
            <a:endParaRPr lang="sr-Latn-C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/>
              <a:t>Na </a:t>
            </a:r>
            <a:r>
              <a:rPr lang="en-GB" dirty="0" err="1"/>
              <a:t>osnovu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sr-Latn-CS" dirty="0"/>
              <a:t>č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polnog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sr-Latn-CS" dirty="0"/>
              <a:t>č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razmno</a:t>
            </a:r>
            <a:r>
              <a:rPr lang="sr-Latn-CS" dirty="0"/>
              <a:t>ž</a:t>
            </a:r>
            <a:r>
              <a:rPr lang="en-GB" dirty="0" err="1"/>
              <a:t>avanja</a:t>
            </a:r>
            <a:r>
              <a:rPr lang="en-GB" dirty="0"/>
              <a:t> </a:t>
            </a:r>
            <a:r>
              <a:rPr lang="en-GB" dirty="0" err="1"/>
              <a:t>kojim</a:t>
            </a:r>
            <a:r>
              <a:rPr lang="en-GB" dirty="0"/>
              <a:t> se </a:t>
            </a:r>
            <a:r>
              <a:rPr lang="en-GB" dirty="0" err="1"/>
              <a:t>odlikuje</a:t>
            </a:r>
            <a:r>
              <a:rPr lang="en-GB" dirty="0"/>
              <a:t> vi</a:t>
            </a:r>
            <a:r>
              <a:rPr lang="sr-Latn-CS" dirty="0"/>
              <a:t>š</a:t>
            </a:r>
            <a:r>
              <a:rPr lang="en-GB" dirty="0"/>
              <a:t>e </a:t>
            </a:r>
            <a:r>
              <a:rPr lang="en-GB" dirty="0" err="1"/>
              <a:t>vrsta</a:t>
            </a:r>
            <a:r>
              <a:rPr lang="en-GB" dirty="0"/>
              <a:t> </a:t>
            </a:r>
            <a:r>
              <a:rPr lang="en-GB" dirty="0" err="1"/>
              <a:t>dermatofita</a:t>
            </a:r>
            <a:r>
              <a:rPr lang="en-GB" dirty="0"/>
              <a:t> one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klasifikovane</a:t>
            </a:r>
            <a:r>
              <a:rPr lang="en-GB" dirty="0"/>
              <a:t> u </a:t>
            </a:r>
            <a:r>
              <a:rPr lang="en-GB" dirty="0" err="1"/>
              <a:t>ascomycetes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60350"/>
            <a:ext cx="8569325" cy="4530725"/>
          </a:xfrm>
        </p:spPr>
        <p:txBody>
          <a:bodyPr/>
          <a:lstStyle/>
          <a:p>
            <a:pPr eaLnBrk="1" hangingPunct="1"/>
            <a:r>
              <a:rPr lang="en-GB" smtClean="0"/>
              <a:t>U njihovom neparazitarnom obliku, uklju</a:t>
            </a:r>
            <a:r>
              <a:rPr lang="sr-Latn-CS" smtClean="0"/>
              <a:t>č</a:t>
            </a:r>
            <a:r>
              <a:rPr lang="en-GB" smtClean="0"/>
              <a:t>uju</a:t>
            </a:r>
            <a:r>
              <a:rPr lang="sr-Latn-CS" smtClean="0"/>
              <a:t>ć</a:t>
            </a:r>
            <a:r>
              <a:rPr lang="en-GB" smtClean="0"/>
              <a:t>i i rast na hranljivim podlogama, dermatofite stvaraju septirane, razgranate hife odnosno micelijum</a:t>
            </a:r>
            <a:endParaRPr lang="sr-Latn-CS" smtClean="0"/>
          </a:p>
          <a:p>
            <a:pPr eaLnBrk="1" hangingPunct="1"/>
            <a:r>
              <a:rPr lang="en-GB" smtClean="0"/>
              <a:t>Same hife mogu biti spiralne, mestimi</a:t>
            </a:r>
            <a:r>
              <a:rPr lang="sr-Latn-CS" smtClean="0"/>
              <a:t>č</a:t>
            </a:r>
            <a:r>
              <a:rPr lang="en-GB" smtClean="0"/>
              <a:t>no zadebljale sa </a:t>
            </a:r>
            <a:r>
              <a:rPr lang="sr-Latn-CS" smtClean="0"/>
              <a:t>č</a:t>
            </a:r>
            <a:r>
              <a:rPr lang="en-GB" smtClean="0"/>
              <a:t>vori</a:t>
            </a:r>
            <a:r>
              <a:rPr lang="sr-Latn-CS" smtClean="0"/>
              <a:t>ć</a:t>
            </a:r>
            <a:r>
              <a:rPr lang="en-GB" smtClean="0"/>
              <a:t>ima ili poput reketa</a:t>
            </a:r>
            <a:endParaRPr lang="en-US" smtClean="0"/>
          </a:p>
        </p:txBody>
      </p:sp>
      <p:pic>
        <p:nvPicPr>
          <p:cNvPr id="86019" name="Picture 3" descr="trichophyton_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581400"/>
            <a:ext cx="4235450" cy="283210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476250"/>
            <a:ext cx="8713788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/>
              <a:t>U </a:t>
            </a:r>
            <a:r>
              <a:rPr lang="en-GB" dirty="0" err="1"/>
              <a:t>aeralnom</a:t>
            </a:r>
            <a:r>
              <a:rPr lang="en-GB" dirty="0"/>
              <a:t> </a:t>
            </a:r>
            <a:r>
              <a:rPr lang="en-GB" dirty="0" err="1"/>
              <a:t>delu</a:t>
            </a:r>
            <a:r>
              <a:rPr lang="en-GB" dirty="0"/>
              <a:t> </a:t>
            </a:r>
            <a:r>
              <a:rPr lang="en-GB" dirty="0" err="1"/>
              <a:t>micelijuma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se </a:t>
            </a:r>
            <a:r>
              <a:rPr lang="en-GB" dirty="0" err="1"/>
              <a:t>uo</a:t>
            </a:r>
            <a:r>
              <a:rPr lang="sr-Latn-CS" dirty="0"/>
              <a:t>č</a:t>
            </a:r>
            <a:r>
              <a:rPr lang="en-GB" dirty="0" err="1"/>
              <a:t>iti</a:t>
            </a:r>
            <a:r>
              <a:rPr lang="en-GB" dirty="0"/>
              <a:t> </a:t>
            </a:r>
            <a:r>
              <a:rPr lang="en-GB" dirty="0" err="1"/>
              <a:t>konidije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bespolni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sr-Latn-CS" dirty="0"/>
              <a:t>č</a:t>
            </a:r>
            <a:r>
              <a:rPr lang="en-GB" dirty="0"/>
              <a:t>in </a:t>
            </a:r>
            <a:r>
              <a:rPr lang="en-GB" dirty="0" err="1"/>
              <a:t>razmno</a:t>
            </a:r>
            <a:r>
              <a:rPr lang="sr-Latn-CS" dirty="0"/>
              <a:t>ž</a:t>
            </a:r>
            <a:r>
              <a:rPr lang="en-GB" dirty="0" err="1"/>
              <a:t>avanja</a:t>
            </a:r>
            <a:r>
              <a:rPr lang="en-GB" dirty="0"/>
              <a:t> </a:t>
            </a:r>
            <a:r>
              <a:rPr lang="en-GB" dirty="0" err="1"/>
              <a:t>dermatofita</a:t>
            </a:r>
            <a:endParaRPr lang="sr-Latn-C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Konidije</a:t>
            </a:r>
            <a:r>
              <a:rPr lang="en-GB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GB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pojavljuju</a:t>
            </a:r>
            <a:r>
              <a:rPr lang="en-GB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u </a:t>
            </a:r>
            <a:r>
              <a:rPr lang="en-GB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dve</a:t>
            </a:r>
            <a:r>
              <a:rPr lang="en-GB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forme</a:t>
            </a:r>
            <a:endParaRPr lang="sr-Latn-C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charset="0"/>
              <a:buChar char="–"/>
              <a:defRPr/>
            </a:pPr>
            <a:r>
              <a:rPr lang="en-GB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makrokonidije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vi</a:t>
            </a:r>
            <a:r>
              <a:rPr lang="sr-Latn-CS" dirty="0"/>
              <a:t>š</a:t>
            </a:r>
            <a:r>
              <a:rPr lang="en-GB" dirty="0"/>
              <a:t>e</a:t>
            </a:r>
            <a:r>
              <a:rPr lang="sr-Latn-CS" dirty="0"/>
              <a:t>ć</a:t>
            </a:r>
            <a:r>
              <a:rPr lang="en-GB" dirty="0" err="1"/>
              <a:t>elijske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veli</a:t>
            </a:r>
            <a:r>
              <a:rPr lang="sr-Latn-CS" dirty="0"/>
              <a:t>č</a:t>
            </a:r>
            <a:r>
              <a:rPr lang="en-GB" dirty="0" err="1"/>
              <a:t>ine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do 100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  <a:endParaRPr lang="sr-Latn-CS" dirty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Arial" charset="0"/>
              <a:buChar char="–"/>
              <a:defRPr/>
            </a:pPr>
            <a:r>
              <a:rPr lang="en-GB" dirty="0" err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mikrokonidije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jedno</a:t>
            </a:r>
            <a:r>
              <a:rPr lang="sr-Latn-CS" dirty="0"/>
              <a:t>ć</a:t>
            </a:r>
            <a:r>
              <a:rPr lang="en-GB" dirty="0" err="1"/>
              <a:t>elijske</a:t>
            </a:r>
            <a:r>
              <a:rPr lang="en-GB" dirty="0"/>
              <a:t> u </a:t>
            </a:r>
            <a:r>
              <a:rPr lang="en-GB" dirty="0" err="1"/>
              <a:t>vidu</a:t>
            </a:r>
            <a:r>
              <a:rPr lang="en-GB" dirty="0"/>
              <a:t> </a:t>
            </a:r>
            <a:r>
              <a:rPr lang="en-GB" dirty="0" err="1"/>
              <a:t>pupoljaka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hifama</a:t>
            </a:r>
            <a:r>
              <a:rPr lang="en-GB" dirty="0"/>
              <a:t> </a:t>
            </a:r>
            <a:r>
              <a:rPr lang="en-GB" dirty="0" err="1"/>
              <a:t>sferi</a:t>
            </a:r>
            <a:r>
              <a:rPr lang="sr-Latn-CS" dirty="0"/>
              <a:t>č</a:t>
            </a:r>
            <a:r>
              <a:rPr lang="en-GB" dirty="0" err="1"/>
              <a:t>nog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sr-Latn-CS" dirty="0"/>
              <a:t>š</a:t>
            </a:r>
            <a:r>
              <a:rPr lang="en-GB" dirty="0" err="1"/>
              <a:t>tapi</a:t>
            </a:r>
            <a:r>
              <a:rPr lang="sr-Latn-CS" dirty="0"/>
              <a:t>ć</a:t>
            </a:r>
            <a:r>
              <a:rPr lang="en-GB" dirty="0" err="1"/>
              <a:t>astog</a:t>
            </a:r>
            <a:r>
              <a:rPr lang="en-GB" dirty="0"/>
              <a:t> </a:t>
            </a:r>
            <a:r>
              <a:rPr lang="en-GB" dirty="0" err="1"/>
              <a:t>oblika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veli</a:t>
            </a:r>
            <a:r>
              <a:rPr lang="sr-Latn-CS" dirty="0"/>
              <a:t>č</a:t>
            </a:r>
            <a:r>
              <a:rPr lang="en-GB" dirty="0" err="1"/>
              <a:t>ine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</a:t>
            </a:r>
            <a:r>
              <a:rPr lang="en-GB" dirty="0" err="1"/>
              <a:t>od</a:t>
            </a:r>
            <a:r>
              <a:rPr lang="en-GB" dirty="0"/>
              <a:t> 10 </a:t>
            </a:r>
            <a:r>
              <a:rPr lang="en-GB" dirty="0">
                <a:latin typeface="Symbol" pitchFamily="18" charset="2"/>
              </a:rPr>
              <a:t>m</a:t>
            </a:r>
            <a:r>
              <a:rPr lang="en-GB" dirty="0"/>
              <a:t>m</a:t>
            </a:r>
            <a:endParaRPr lang="sr-Latn-C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err="1"/>
              <a:t>Oblik</a:t>
            </a:r>
            <a:r>
              <a:rPr lang="en-GB" dirty="0"/>
              <a:t>, </a:t>
            </a:r>
            <a:r>
              <a:rPr lang="en-GB" dirty="0" err="1"/>
              <a:t>veli</a:t>
            </a:r>
            <a:r>
              <a:rPr lang="sr-Latn-CS" dirty="0"/>
              <a:t>č</a:t>
            </a:r>
            <a:r>
              <a:rPr lang="en-GB" dirty="0" err="1"/>
              <a:t>ina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gra</a:t>
            </a:r>
            <a:r>
              <a:rPr lang="sr-Latn-CS" dirty="0"/>
              <a:t>đ</a:t>
            </a:r>
            <a:r>
              <a:rPr lang="en-GB" dirty="0"/>
              <a:t>a </a:t>
            </a:r>
            <a:r>
              <a:rPr lang="en-GB" dirty="0" err="1"/>
              <a:t>konidija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njihovo</a:t>
            </a:r>
            <a:r>
              <a:rPr lang="en-GB" dirty="0"/>
              <a:t> </a:t>
            </a:r>
            <a:r>
              <a:rPr lang="en-GB" dirty="0" err="1"/>
              <a:t>odsustvo</a:t>
            </a:r>
            <a:r>
              <a:rPr lang="en-GB" dirty="0"/>
              <a:t> </a:t>
            </a:r>
            <a:r>
              <a:rPr lang="en-GB" dirty="0" err="1"/>
              <a:t>predstavljaju</a:t>
            </a:r>
            <a:r>
              <a:rPr lang="en-GB" dirty="0"/>
              <a:t> </a:t>
            </a:r>
            <a:r>
              <a:rPr lang="en-GB" dirty="0" err="1"/>
              <a:t>va</a:t>
            </a:r>
            <a:r>
              <a:rPr lang="sr-Latn-CS" dirty="0"/>
              <a:t>ž</a:t>
            </a:r>
            <a:r>
              <a:rPr lang="en-GB" dirty="0"/>
              <a:t>an </a:t>
            </a:r>
            <a:r>
              <a:rPr lang="en-GB" dirty="0" err="1"/>
              <a:t>dijagnosti</a:t>
            </a:r>
            <a:r>
              <a:rPr lang="sr-Latn-CS" dirty="0"/>
              <a:t>č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kriterijum</a:t>
            </a:r>
            <a:r>
              <a:rPr lang="en-GB" dirty="0"/>
              <a:t> </a:t>
            </a:r>
            <a:r>
              <a:rPr lang="en-GB" dirty="0" err="1"/>
              <a:t>prilikom</a:t>
            </a:r>
            <a:r>
              <a:rPr lang="en-GB" dirty="0"/>
              <a:t> </a:t>
            </a:r>
            <a:r>
              <a:rPr lang="en-GB" dirty="0" err="1"/>
              <a:t>identifikacije</a:t>
            </a:r>
            <a:r>
              <a:rPr lang="en-GB" dirty="0"/>
              <a:t> </a:t>
            </a:r>
            <a:r>
              <a:rPr lang="en-GB" dirty="0" err="1"/>
              <a:t>ovih</a:t>
            </a:r>
            <a:r>
              <a:rPr lang="en-GB" dirty="0"/>
              <a:t> </a:t>
            </a:r>
            <a:r>
              <a:rPr lang="en-GB" dirty="0" err="1"/>
              <a:t>gljivica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12763"/>
            <a:ext cx="7696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700" b="1" dirty="0" smtClean="0">
                <a:solidFill>
                  <a:srgbClr val="FF9999"/>
                </a:solidFill>
              </a:rPr>
              <a:t>Makrokonidija i mikrokonidije                                             </a:t>
            </a:r>
            <a:r>
              <a:rPr lang="sr-Latn-CS" sz="2700" b="1" i="1" dirty="0" smtClean="0">
                <a:solidFill>
                  <a:srgbClr val="FF9999"/>
                </a:solidFill>
              </a:rPr>
              <a:t>Trichophyton mentagrophytes</a:t>
            </a:r>
            <a:endParaRPr sz="2700" b="1" i="1" dirty="0" smtClean="0">
              <a:solidFill>
                <a:srgbClr val="FF9999"/>
              </a:solidFill>
            </a:endParaRPr>
          </a:p>
        </p:txBody>
      </p:sp>
      <p:pic>
        <p:nvPicPr>
          <p:cNvPr id="88067" name="Picture 3" descr="Makrokonidija Tmentagrophytes D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2000" contrast="32000"/>
          </a:blip>
          <a:srcRect/>
          <a:stretch>
            <a:fillRect/>
          </a:stretch>
        </p:blipFill>
        <p:spPr>
          <a:xfrm>
            <a:off x="1331913" y="1628775"/>
            <a:ext cx="7056437" cy="449262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8964612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dirty="0"/>
              <a:t>U </a:t>
            </a:r>
            <a:r>
              <a:rPr lang="en-GB" sz="2800" dirty="0" err="1"/>
              <a:t>parazitarnoj</a:t>
            </a:r>
            <a:r>
              <a:rPr lang="en-GB" sz="2800" dirty="0"/>
              <a:t> </a:t>
            </a:r>
            <a:r>
              <a:rPr lang="en-GB" sz="2800" dirty="0" err="1"/>
              <a:t>formi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ko</a:t>
            </a:r>
            <a:r>
              <a:rPr lang="sr-Latn-CS" sz="2800" dirty="0"/>
              <a:t>ž</a:t>
            </a:r>
            <a:r>
              <a:rPr lang="en-GB" sz="2800" dirty="0" err="1"/>
              <a:t>i</a:t>
            </a:r>
            <a:r>
              <a:rPr lang="en-GB" sz="2800" dirty="0"/>
              <a:t>, </a:t>
            </a:r>
            <a:r>
              <a:rPr lang="en-GB" sz="2800" dirty="0" err="1"/>
              <a:t>ili</a:t>
            </a:r>
            <a:r>
              <a:rPr lang="en-GB" sz="2800" dirty="0"/>
              <a:t> </a:t>
            </a:r>
            <a:r>
              <a:rPr lang="en-GB" sz="2800" dirty="0" err="1"/>
              <a:t>oko</a:t>
            </a:r>
            <a:r>
              <a:rPr lang="en-GB" sz="2800" dirty="0"/>
              <a:t> </a:t>
            </a:r>
            <a:r>
              <a:rPr lang="en-GB" sz="2800" dirty="0" err="1"/>
              <a:t>ili</a:t>
            </a:r>
            <a:r>
              <a:rPr lang="en-GB" sz="2800" dirty="0"/>
              <a:t> </a:t>
            </a:r>
            <a:r>
              <a:rPr lang="en-GB" sz="2800" dirty="0" err="1"/>
              <a:t>unutar</a:t>
            </a:r>
            <a:r>
              <a:rPr lang="en-GB" sz="2800" dirty="0"/>
              <a:t> </a:t>
            </a:r>
            <a:r>
              <a:rPr lang="en-GB" sz="2800" dirty="0" err="1"/>
              <a:t>dlaka</a:t>
            </a:r>
            <a:r>
              <a:rPr lang="en-GB" sz="2800" dirty="0"/>
              <a:t> </a:t>
            </a:r>
            <a:r>
              <a:rPr lang="sr-Latn-CS" sz="2800" dirty="0"/>
              <a:t>(ektotrihe i endotrihe dermatofite) </a:t>
            </a:r>
            <a:r>
              <a:rPr lang="en-GB" sz="2800" dirty="0" err="1"/>
              <a:t>uo</a:t>
            </a:r>
            <a:r>
              <a:rPr lang="sr-Latn-CS" sz="2800" dirty="0"/>
              <a:t>č</a:t>
            </a:r>
            <a:r>
              <a:rPr lang="en-GB" sz="2800" dirty="0" err="1"/>
              <a:t>avaju</a:t>
            </a:r>
            <a:r>
              <a:rPr lang="en-GB" sz="2800" dirty="0"/>
              <a:t> </a:t>
            </a:r>
            <a:r>
              <a:rPr lang="sr-Latn-CS" sz="2800" dirty="0"/>
              <a:t>se </a:t>
            </a:r>
            <a:r>
              <a:rPr lang="en-GB" sz="2800" dirty="0" err="1">
                <a:solidFill>
                  <a:srgbClr val="FF9999"/>
                </a:solidFill>
              </a:rPr>
              <a:t>samo</a:t>
            </a:r>
            <a:r>
              <a:rPr lang="en-GB" sz="2800" dirty="0">
                <a:solidFill>
                  <a:srgbClr val="FF9999"/>
                </a:solidFill>
              </a:rPr>
              <a:t> </a:t>
            </a:r>
            <a:r>
              <a:rPr lang="en-GB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hife</a:t>
            </a:r>
            <a:r>
              <a:rPr lang="en-GB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GB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artrokonidije</a:t>
            </a:r>
            <a:r>
              <a:rPr lang="en-GB" sz="2800" dirty="0">
                <a:solidFill>
                  <a:srgbClr val="FF9999"/>
                </a:solidFill>
              </a:rPr>
              <a:t> </a:t>
            </a:r>
            <a:r>
              <a:rPr lang="en-GB" sz="2800" dirty="0" err="1"/>
              <a:t>koje</a:t>
            </a:r>
            <a:r>
              <a:rPr lang="en-GB" sz="2800" dirty="0"/>
              <a:t> </a:t>
            </a:r>
            <a:r>
              <a:rPr lang="en-GB" sz="2800" dirty="0" err="1"/>
              <a:t>predstavljaju</a:t>
            </a:r>
            <a:r>
              <a:rPr lang="en-GB" sz="2800" dirty="0"/>
              <a:t> </a:t>
            </a:r>
            <a:r>
              <a:rPr lang="en-GB" sz="2800" dirty="0" err="1"/>
              <a:t>drugi</a:t>
            </a:r>
            <a:r>
              <a:rPr lang="en-GB" sz="2800" dirty="0"/>
              <a:t> </a:t>
            </a:r>
            <a:r>
              <a:rPr lang="en-GB" sz="2800" dirty="0" err="1"/>
              <a:t>bespolni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sr-Latn-CS" sz="2800" dirty="0"/>
              <a:t>č</a:t>
            </a:r>
            <a:r>
              <a:rPr lang="en-GB" sz="2800" dirty="0"/>
              <a:t>in </a:t>
            </a:r>
            <a:r>
              <a:rPr lang="en-GB" sz="2800" dirty="0" err="1"/>
              <a:t>razmno</a:t>
            </a:r>
            <a:r>
              <a:rPr lang="sr-Latn-CS" sz="2800" dirty="0"/>
              <a:t>ž</a:t>
            </a:r>
            <a:r>
              <a:rPr lang="en-GB" sz="2800" dirty="0" err="1"/>
              <a:t>avanja</a:t>
            </a:r>
            <a:r>
              <a:rPr lang="en-GB" sz="2800" dirty="0"/>
              <a:t> </a:t>
            </a:r>
            <a:r>
              <a:rPr lang="en-GB" sz="2800" dirty="0" err="1"/>
              <a:t>ovih</a:t>
            </a:r>
            <a:r>
              <a:rPr lang="en-GB" sz="2800" dirty="0"/>
              <a:t> </a:t>
            </a:r>
            <a:r>
              <a:rPr lang="en-GB" sz="2800" dirty="0" err="1"/>
              <a:t>gljivica</a:t>
            </a:r>
            <a:endParaRPr lang="en-US" sz="2800" dirty="0"/>
          </a:p>
        </p:txBody>
      </p:sp>
      <p:pic>
        <p:nvPicPr>
          <p:cNvPr id="89091" name="Picture 3" descr="Dlaka 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8000" contrast="34000"/>
          </a:blip>
          <a:srcRect/>
          <a:stretch>
            <a:fillRect/>
          </a:stretch>
        </p:blipFill>
        <p:spPr>
          <a:xfrm>
            <a:off x="5364163" y="1773238"/>
            <a:ext cx="2949575" cy="4392612"/>
          </a:xfrm>
          <a:noFill/>
          <a:ln w="12700">
            <a:solidFill>
              <a:srgbClr val="FFFF99"/>
            </a:solidFill>
          </a:ln>
        </p:spPr>
      </p:pic>
      <p:pic>
        <p:nvPicPr>
          <p:cNvPr id="89092" name="Picture 4" descr="Normalna dlaka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8000" contrast="22000"/>
          </a:blip>
          <a:srcRect/>
          <a:stretch>
            <a:fillRect/>
          </a:stretch>
        </p:blipFill>
        <p:spPr>
          <a:xfrm>
            <a:off x="1042988" y="2060575"/>
            <a:ext cx="2941637" cy="4105275"/>
          </a:xfrm>
          <a:noFill/>
          <a:ln w="12700">
            <a:solidFill>
              <a:srgbClr val="FFFF99"/>
            </a:solidFill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684213" y="6308725"/>
            <a:ext cx="7991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>
                <a:solidFill>
                  <a:schemeClr val="tx2"/>
                </a:solidFill>
                <a:latin typeface="Times New Roman" pitchFamily="18" charset="0"/>
              </a:rPr>
              <a:t>     Neinficirana dlaka                             Microsporum canis</a:t>
            </a:r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200" smtClean="0">
                <a:solidFill>
                  <a:srgbClr val="FF9999"/>
                </a:solidFill>
                <a:effectLst/>
                <a:cs typeface="Times New Roman" pitchFamily="18" charset="0"/>
              </a:rPr>
              <a:t>Ektotrihe i endotrihe dermatofite</a:t>
            </a:r>
            <a:endParaRPr sz="3200" smtClean="0">
              <a:solidFill>
                <a:srgbClr val="FF9999"/>
              </a:solidFill>
              <a:effectLst/>
              <a:cs typeface="Times New Roman" pitchFamily="18" charset="0"/>
            </a:endParaRPr>
          </a:p>
        </p:txBody>
      </p:sp>
      <p:pic>
        <p:nvPicPr>
          <p:cNvPr id="90115" name="Picture 3" descr="3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133600"/>
            <a:ext cx="4038600" cy="2682875"/>
          </a:xfr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23850" y="5084763"/>
            <a:ext cx="4176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>
                <a:latin typeface="Times New Roman" pitchFamily="18" charset="0"/>
                <a:cs typeface="Times New Roman" pitchFamily="18" charset="0"/>
              </a:rPr>
              <a:t>Flurescencija inficiranih dlaka  upotreba Woodove lampe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0117" name="Picture 5" descr="3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05388" y="3938588"/>
            <a:ext cx="3322637" cy="2187575"/>
          </a:xfrm>
          <a:noFill/>
        </p:spPr>
      </p:pic>
      <p:pic>
        <p:nvPicPr>
          <p:cNvPr id="90118" name="Picture 6" descr="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00625" y="1600200"/>
            <a:ext cx="3332163" cy="2185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85225" cy="4530725"/>
          </a:xfrm>
        </p:spPr>
        <p:txBody>
          <a:bodyPr/>
          <a:lstStyle/>
          <a:p>
            <a:pPr eaLnBrk="1" hangingPunct="1"/>
            <a:r>
              <a:rPr lang="en-GB" sz="2800" smtClean="0"/>
              <a:t>Dermatofite su u zavisnosti od njihovog prirodnog stani</a:t>
            </a:r>
            <a:r>
              <a:rPr lang="sr-Latn-CS" sz="2800" smtClean="0"/>
              <a:t>š</a:t>
            </a:r>
            <a:r>
              <a:rPr lang="en-GB" sz="2800" smtClean="0"/>
              <a:t>ta i doma</a:t>
            </a:r>
            <a:r>
              <a:rPr lang="sr-Latn-CS" sz="2800" smtClean="0"/>
              <a:t>ć</a:t>
            </a:r>
            <a:r>
              <a:rPr lang="en-GB" sz="2800" smtClean="0"/>
              <a:t>ina podeljene u tri grupe na geofilne, zoofilne i antropofilne vrste</a:t>
            </a:r>
            <a:endParaRPr lang="sr-Latn-CS" sz="2800" smtClean="0"/>
          </a:p>
          <a:p>
            <a:pPr eaLnBrk="1" hangingPunct="1"/>
            <a:r>
              <a:rPr lang="en-GB" sz="2800" smtClean="0">
                <a:solidFill>
                  <a:srgbClr val="FF9966"/>
                </a:solidFill>
              </a:rPr>
              <a:t>Geofilne vrste </a:t>
            </a:r>
            <a:r>
              <a:rPr lang="en-GB" sz="2800" smtClean="0"/>
              <a:t>su </a:t>
            </a:r>
            <a:r>
              <a:rPr lang="sr-Latn-CS" sz="2800" smtClean="0"/>
              <a:t>š</a:t>
            </a:r>
            <a:r>
              <a:rPr lang="en-GB" sz="2800" smtClean="0"/>
              <a:t>iroko rasprostranjene u zemlji</a:t>
            </a:r>
            <a:r>
              <a:rPr lang="sr-Latn-CS" sz="2800" smtClean="0"/>
              <a:t>š</a:t>
            </a:r>
            <a:r>
              <a:rPr lang="en-GB" sz="2800" smtClean="0"/>
              <a:t>tu, a neke od njih mogu da dovedu do infekcija i ljudi i </a:t>
            </a:r>
            <a:r>
              <a:rPr lang="sr-Latn-CS" sz="2800" smtClean="0"/>
              <a:t>ž</a:t>
            </a:r>
            <a:r>
              <a:rPr lang="en-GB" sz="2800" smtClean="0"/>
              <a:t>ivotinja</a:t>
            </a:r>
            <a:endParaRPr lang="sr-Latn-CS" sz="2800" smtClean="0"/>
          </a:p>
          <a:p>
            <a:pPr eaLnBrk="1" hangingPunct="1"/>
            <a:r>
              <a:rPr lang="en-GB" sz="2800" smtClean="0">
                <a:solidFill>
                  <a:srgbClr val="FF9966"/>
                </a:solidFill>
              </a:rPr>
              <a:t>Zoofilne vrste </a:t>
            </a:r>
            <a:r>
              <a:rPr lang="en-GB" sz="2800" smtClean="0"/>
              <a:t>su adaptirane prema odre</a:t>
            </a:r>
            <a:r>
              <a:rPr lang="sr-Latn-CS" sz="2800" smtClean="0"/>
              <a:t>đ</a:t>
            </a:r>
            <a:r>
              <a:rPr lang="en-GB" sz="2800" smtClean="0"/>
              <a:t>enim</a:t>
            </a:r>
            <a:r>
              <a:rPr lang="sr-Latn-CS" sz="2800" smtClean="0"/>
              <a:t> </a:t>
            </a:r>
            <a:r>
              <a:rPr lang="en-GB" sz="2800" smtClean="0"/>
              <a:t>vrstama</a:t>
            </a:r>
            <a:r>
              <a:rPr lang="sr-Latn-CS" sz="2800" smtClean="0"/>
              <a:t> životinja</a:t>
            </a:r>
            <a:r>
              <a:rPr lang="en-GB" sz="2800" smtClean="0"/>
              <a:t>, a </a:t>
            </a:r>
            <a:r>
              <a:rPr lang="en-GB" sz="2800" smtClean="0">
                <a:solidFill>
                  <a:srgbClr val="FF9966"/>
                </a:solidFill>
              </a:rPr>
              <a:t>antropofilne vrste </a:t>
            </a:r>
            <a:r>
              <a:rPr lang="en-GB" sz="2800" smtClean="0"/>
              <a:t>uglavnom izazivaju infekcije kod ljudi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61198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dirty="0" err="1"/>
              <a:t>Infekcije</a:t>
            </a:r>
            <a:r>
              <a:rPr lang="en-GB" sz="2800" dirty="0"/>
              <a:t> </a:t>
            </a:r>
            <a:r>
              <a:rPr lang="en-GB" sz="2800" dirty="0" err="1"/>
              <a:t>kod</a:t>
            </a:r>
            <a:r>
              <a:rPr lang="en-GB" sz="2800" dirty="0"/>
              <a:t> </a:t>
            </a:r>
            <a:r>
              <a:rPr lang="en-GB" sz="2800" dirty="0" err="1"/>
              <a:t>doma</a:t>
            </a:r>
            <a:r>
              <a:rPr lang="sr-Latn-CS" sz="2800" dirty="0"/>
              <a:t>ć</a:t>
            </a:r>
            <a:r>
              <a:rPr lang="en-GB" sz="2800" dirty="0" err="1"/>
              <a:t>ih</a:t>
            </a:r>
            <a:r>
              <a:rPr lang="en-GB" sz="2800" dirty="0"/>
              <a:t> </a:t>
            </a:r>
            <a:r>
              <a:rPr lang="sr-Latn-CS" sz="2800" dirty="0"/>
              <a:t>ž</a:t>
            </a:r>
            <a:r>
              <a:rPr lang="en-GB" sz="2800" dirty="0" err="1"/>
              <a:t>ivotinje</a:t>
            </a:r>
            <a:r>
              <a:rPr lang="en-GB" sz="2800" dirty="0"/>
              <a:t> </a:t>
            </a:r>
            <a:r>
              <a:rPr lang="en-GB" sz="2800" dirty="0" err="1"/>
              <a:t>izazvane</a:t>
            </a:r>
            <a:r>
              <a:rPr lang="en-GB" sz="2800" dirty="0"/>
              <a:t>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sa</a:t>
            </a:r>
            <a:r>
              <a:rPr lang="en-GB" sz="2800" dirty="0"/>
              <a:t> </a:t>
            </a:r>
            <a:r>
              <a:rPr lang="en-GB" sz="2800" dirty="0" err="1"/>
              <a:t>dermatofitama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en-GB" sz="2800" dirty="0" err="1"/>
              <a:t>dva</a:t>
            </a:r>
            <a:r>
              <a:rPr lang="en-GB" sz="2800" dirty="0"/>
              <a:t> </a:t>
            </a:r>
            <a:r>
              <a:rPr lang="en-GB" sz="2800" dirty="0" err="1"/>
              <a:t>roda</a:t>
            </a:r>
            <a:r>
              <a:rPr lang="en-GB" sz="2800" dirty="0"/>
              <a:t> </a:t>
            </a:r>
            <a:r>
              <a:rPr lang="en-GB" sz="2800" i="1" dirty="0" err="1"/>
              <a:t>Microsporum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i="1" dirty="0" err="1" smtClean="0"/>
              <a:t>Trichophyton</a:t>
            </a:r>
            <a:endParaRPr lang="sr-Latn-RS" sz="2800" i="1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Microsporum canis </a:t>
            </a:r>
            <a:r>
              <a:rPr lang="sr-Latn-RS" sz="2400" dirty="0" smtClean="0"/>
              <a:t>–mačke i psi, sporadično kod konja, ovaca, goveda i svinja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M.gallinae</a:t>
            </a:r>
            <a:r>
              <a:rPr lang="sr-Latn-RS" sz="2400" dirty="0" smtClean="0"/>
              <a:t> -živina, sporadično kod mačaka i pasa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M.gypseum</a:t>
            </a:r>
            <a:r>
              <a:rPr lang="sr-Latn-RS" sz="2400" dirty="0" smtClean="0"/>
              <a:t> - psi i konji, sporadično kod goveda i svinja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M.nanum</a:t>
            </a:r>
            <a:r>
              <a:rPr lang="sr-Latn-RS" sz="2400" dirty="0" smtClean="0"/>
              <a:t> -svinje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Trichophyton equinum </a:t>
            </a:r>
            <a:r>
              <a:rPr lang="sr-Latn-RS" sz="2400" dirty="0" smtClean="0"/>
              <a:t>- konji, sporadično psi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T.mentagrophytes</a:t>
            </a:r>
            <a:r>
              <a:rPr lang="sr-Latn-RS" sz="2400" dirty="0" smtClean="0"/>
              <a:t> - psi, sporadično konji, goveda, ovce, mačke, i konji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T.verrucosum</a:t>
            </a:r>
            <a:r>
              <a:rPr lang="sr-Latn-RS" sz="2400" dirty="0" smtClean="0"/>
              <a:t> - goveda,sporadično mačke, psi, ovce i konji </a:t>
            </a:r>
            <a:endParaRPr lang="en-US" sz="2400" dirty="0" smtClean="0"/>
          </a:p>
          <a:p>
            <a:r>
              <a:rPr lang="sr-Latn-RS" sz="2400" i="1" dirty="0" smtClean="0">
                <a:solidFill>
                  <a:srgbClr val="FF9999"/>
                </a:solidFill>
              </a:rPr>
              <a:t>T.simii</a:t>
            </a:r>
            <a:r>
              <a:rPr lang="sr-Latn-RS" sz="2400" dirty="0" smtClean="0"/>
              <a:t> – majmuni, živina</a:t>
            </a:r>
          </a:p>
          <a:p>
            <a:pPr>
              <a:buNone/>
            </a:pPr>
            <a:r>
              <a:rPr lang="sr-Latn-RS" sz="2400" dirty="0" smtClean="0"/>
              <a:t>   Sve prethodno navedene vrste dermatofita imaju zoonotski potencijal i mogu izazvati infekcije i kod ljudi.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sr-Latn-C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andid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667000"/>
            <a:ext cx="32194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Deki Cand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654300"/>
            <a:ext cx="37814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9"/>
          <p:cNvSpPr>
            <a:spLocks noChangeArrowheads="1"/>
          </p:cNvSpPr>
          <p:nvPr/>
        </p:nvSpPr>
        <p:spPr bwMode="auto">
          <a:xfrm>
            <a:off x="2133600" y="762000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sl-SI" sz="4000" dirty="0">
                <a:solidFill>
                  <a:schemeClr val="tx2"/>
                </a:solidFill>
              </a:rPr>
              <a:t>	</a:t>
            </a:r>
            <a:r>
              <a:rPr lang="sl-SI" sz="3200" dirty="0">
                <a:solidFill>
                  <a:srgbClr val="FF9999"/>
                </a:solidFill>
                <a:latin typeface="+mj-lt"/>
              </a:rPr>
              <a:t>Kvasci</a:t>
            </a:r>
            <a:endParaRPr lang="en-US" sz="3200" dirty="0">
              <a:solidFill>
                <a:srgbClr val="FF99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906963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r-Latn-CS" sz="2800" b="1" i="1" dirty="0">
                <a:solidFill>
                  <a:srgbClr val="FF9999"/>
                </a:solidFill>
                <a:effectLst/>
              </a:rPr>
              <a:t>Microsporum canis</a:t>
            </a:r>
            <a:endParaRPr sz="2800" b="1" i="1" dirty="0">
              <a:solidFill>
                <a:srgbClr val="FF9999"/>
              </a:solidFill>
              <a:effectLst/>
            </a:endParaRPr>
          </a:p>
        </p:txBody>
      </p:sp>
      <p:pic>
        <p:nvPicPr>
          <p:cNvPr id="93187" name="Picture 3" descr="RIN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060575"/>
            <a:ext cx="4903787" cy="3197225"/>
          </a:xfrm>
          <a:noFill/>
          <a:ln w="12700">
            <a:solidFill>
              <a:srgbClr val="FFFF99"/>
            </a:solidFill>
          </a:ln>
        </p:spPr>
      </p:pic>
      <p:pic>
        <p:nvPicPr>
          <p:cNvPr id="93188" name="Picture 4" descr="Slovenija mikrosporoza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99100" y="981075"/>
            <a:ext cx="3416300" cy="496252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324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i="1" dirty="0" smtClean="0"/>
              <a:t>	</a:t>
            </a:r>
            <a:r>
              <a:rPr lang="sr-Latn-CS" sz="2800" b="1" i="1" dirty="0" smtClean="0">
                <a:solidFill>
                  <a:srgbClr val="FF9999"/>
                </a:solidFill>
              </a:rPr>
              <a:t>Microsporum canis</a:t>
            </a:r>
            <a:endParaRPr sz="2800" b="1" i="1" dirty="0" smtClean="0">
              <a:solidFill>
                <a:srgbClr val="FF9999"/>
              </a:solidFill>
            </a:endParaRPr>
          </a:p>
        </p:txBody>
      </p:sp>
      <p:pic>
        <p:nvPicPr>
          <p:cNvPr id="94211" name="Picture 3" descr="M canis mikro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1700213"/>
            <a:ext cx="2943225" cy="3732212"/>
          </a:xfrm>
          <a:noFill/>
          <a:ln w="12700">
            <a:solidFill>
              <a:srgbClr val="FFFF99"/>
            </a:solidFill>
          </a:ln>
        </p:spPr>
      </p:pic>
      <p:pic>
        <p:nvPicPr>
          <p:cNvPr id="94212" name="Picture 4" descr="M canis koloni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51275" y="1628775"/>
            <a:ext cx="4949825" cy="3827463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843588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i="1" dirty="0" smtClean="0"/>
              <a:t>	</a:t>
            </a:r>
            <a:r>
              <a:rPr lang="sr-Latn-CS" sz="2800" b="1" i="1" dirty="0" smtClean="0">
                <a:solidFill>
                  <a:srgbClr val="FF9999"/>
                </a:solidFill>
              </a:rPr>
              <a:t>Microsporum canis</a:t>
            </a:r>
            <a:endParaRPr sz="2800" b="1" i="1" dirty="0" smtClean="0">
              <a:solidFill>
                <a:srgbClr val="FF9999"/>
              </a:solidFill>
            </a:endParaRPr>
          </a:p>
        </p:txBody>
      </p:sp>
      <p:pic>
        <p:nvPicPr>
          <p:cNvPr id="95235" name="Picture 3" descr="M canis Q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 contrast="16000"/>
          </a:blip>
          <a:srcRect/>
          <a:stretch>
            <a:fillRect/>
          </a:stretch>
        </p:blipFill>
        <p:spPr>
          <a:xfrm>
            <a:off x="468313" y="1916113"/>
            <a:ext cx="5183187" cy="3373437"/>
          </a:xfrm>
          <a:noFill/>
          <a:ln w="12700">
            <a:solidFill>
              <a:srgbClr val="FFFF99"/>
            </a:solidFill>
          </a:ln>
        </p:spPr>
      </p:pic>
      <p:pic>
        <p:nvPicPr>
          <p:cNvPr id="95236" name="Picture 4" descr="ring to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0425" y="3355975"/>
            <a:ext cx="2698750" cy="269557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i="1" dirty="0" smtClean="0">
                <a:solidFill>
                  <a:srgbClr val="FF9999"/>
                </a:solidFill>
              </a:rPr>
              <a:t>Microsporum gypseum                       Microsporum nanum</a:t>
            </a:r>
            <a:endParaRPr sz="2800" b="1" i="1" dirty="0" smtClean="0">
              <a:solidFill>
                <a:srgbClr val="FF9999"/>
              </a:solidFill>
            </a:endParaRPr>
          </a:p>
        </p:txBody>
      </p:sp>
      <p:pic>
        <p:nvPicPr>
          <p:cNvPr id="96259" name="Picture 3" descr="microsporum_gypse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563813"/>
            <a:ext cx="3902075" cy="2608262"/>
          </a:xfrm>
          <a:noFill/>
          <a:ln w="12700">
            <a:solidFill>
              <a:srgbClr val="FFFF99"/>
            </a:solidFill>
          </a:ln>
        </p:spPr>
      </p:pic>
      <p:pic>
        <p:nvPicPr>
          <p:cNvPr id="96260" name="Picture 4" descr="microsporum_nan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2565400"/>
            <a:ext cx="3902075" cy="26098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457200" y="4797425"/>
            <a:ext cx="397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i="1" dirty="0">
                <a:solidFill>
                  <a:srgbClr val="FF9999"/>
                </a:solidFill>
                <a:latin typeface="Times New Roman" pitchFamily="18" charset="0"/>
              </a:rPr>
              <a:t>Microsporum gallinea </a:t>
            </a:r>
            <a:endParaRPr lang="en-US" sz="2800" i="1" dirty="0">
              <a:solidFill>
                <a:srgbClr val="FF9999"/>
              </a:solidFill>
              <a:latin typeface="Times New Roman" pitchFamily="18" charset="0"/>
            </a:endParaRPr>
          </a:p>
        </p:txBody>
      </p:sp>
      <p:pic>
        <p:nvPicPr>
          <p:cNvPr id="97283" name="Picture 3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7688"/>
            <a:ext cx="3568700" cy="340360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97284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620713"/>
            <a:ext cx="3511550" cy="3230562"/>
          </a:xfrm>
          <a:ln w="12700">
            <a:solidFill>
              <a:srgbClr val="FFFF99"/>
            </a:solidFill>
          </a:ln>
        </p:spPr>
      </p:pic>
      <p:pic>
        <p:nvPicPr>
          <p:cNvPr id="97285" name="Picture 5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4365625"/>
            <a:ext cx="3006725" cy="2192338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4319588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i="1" dirty="0" smtClean="0">
                <a:solidFill>
                  <a:srgbClr val="FF9999"/>
                </a:solidFill>
              </a:rPr>
              <a:t>Trichophyton verrucosum</a:t>
            </a:r>
            <a:endParaRPr sz="2800" b="1" i="1" dirty="0" smtClean="0">
              <a:solidFill>
                <a:srgbClr val="FF9999"/>
              </a:solidFill>
            </a:endParaRPr>
          </a:p>
        </p:txBody>
      </p:sp>
      <p:pic>
        <p:nvPicPr>
          <p:cNvPr id="98307" name="Picture 3" descr="T verrucosum gove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708275"/>
            <a:ext cx="4032250" cy="3609975"/>
          </a:xfrm>
          <a:noFill/>
          <a:ln w="12700">
            <a:solidFill>
              <a:srgbClr val="FFFF99"/>
            </a:solidFill>
          </a:ln>
        </p:spPr>
      </p:pic>
      <p:pic>
        <p:nvPicPr>
          <p:cNvPr id="98308" name="Picture 4" descr="T verrucosum koloni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3282950"/>
            <a:ext cx="2178050" cy="2589213"/>
          </a:xfrm>
          <a:noFill/>
          <a:ln w="12700">
            <a:solidFill>
              <a:srgbClr val="FFFF99"/>
            </a:solidFill>
          </a:ln>
        </p:spPr>
      </p:pic>
      <p:pic>
        <p:nvPicPr>
          <p:cNvPr id="98309" name="Picture 5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427538" y="404813"/>
            <a:ext cx="4510087" cy="23431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4608513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i="1" dirty="0" smtClean="0">
                <a:solidFill>
                  <a:srgbClr val="FF9999"/>
                </a:solidFill>
              </a:rPr>
              <a:t>Trichophyton mentagrophytes </a:t>
            </a:r>
            <a:endParaRPr sz="2800" b="1" i="1" dirty="0" smtClean="0">
              <a:solidFill>
                <a:srgbClr val="FF9999"/>
              </a:solidFill>
            </a:endParaRPr>
          </a:p>
        </p:txBody>
      </p:sp>
      <p:pic>
        <p:nvPicPr>
          <p:cNvPr id="99331" name="Picture 3" descr="trichophyt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636838"/>
            <a:ext cx="3902075" cy="2603500"/>
          </a:xfrm>
          <a:noFill/>
          <a:ln w="12700">
            <a:solidFill>
              <a:srgbClr val="FFFF99"/>
            </a:solidFill>
          </a:ln>
        </p:spPr>
      </p:pic>
      <p:pic>
        <p:nvPicPr>
          <p:cNvPr id="99332" name="Picture 4" descr="T mentagrophytes var erinace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32363" y="765175"/>
            <a:ext cx="3744912" cy="3763963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7625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800" b="1" i="1" dirty="0" smtClean="0">
                <a:solidFill>
                  <a:srgbClr val="FF9999"/>
                </a:solidFill>
              </a:rPr>
              <a:t>Trichophyton mentagrophytes </a:t>
            </a:r>
            <a:endParaRPr sz="2800" b="1" i="1" dirty="0" smtClean="0">
              <a:solidFill>
                <a:srgbClr val="FF9999"/>
              </a:solidFill>
            </a:endParaRPr>
          </a:p>
        </p:txBody>
      </p:sp>
      <p:pic>
        <p:nvPicPr>
          <p:cNvPr id="100355" name="Picture 3" descr="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916113"/>
            <a:ext cx="4800600" cy="3184525"/>
          </a:xfrm>
          <a:noFill/>
          <a:ln>
            <a:solidFill>
              <a:srgbClr val="FFFF99"/>
            </a:solidFill>
          </a:ln>
        </p:spPr>
      </p:pic>
      <p:pic>
        <p:nvPicPr>
          <p:cNvPr id="100356" name="Picture 4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860800"/>
            <a:ext cx="3086100" cy="232410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00357" name="Picture 5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80063" y="836613"/>
            <a:ext cx="3300412" cy="248602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Tequinum konj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476250"/>
            <a:ext cx="2767013" cy="6042025"/>
          </a:xfrm>
          <a:noFill/>
          <a:ln w="12700">
            <a:solidFill>
              <a:srgbClr val="FFFF99"/>
            </a:solidFill>
          </a:ln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219200" y="5181600"/>
            <a:ext cx="3970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800" i="1" dirty="0">
                <a:solidFill>
                  <a:srgbClr val="FF9999"/>
                </a:solidFill>
                <a:latin typeface="Times New Roman" pitchFamily="18" charset="0"/>
              </a:rPr>
              <a:t>Trichophyton equinum</a:t>
            </a:r>
            <a:endParaRPr lang="en-US" sz="2800" i="1" dirty="0">
              <a:solidFill>
                <a:srgbClr val="FF9999"/>
              </a:solidFill>
              <a:latin typeface="Times New Roman" pitchFamily="18" charset="0"/>
            </a:endParaRPr>
          </a:p>
        </p:txBody>
      </p:sp>
      <p:pic>
        <p:nvPicPr>
          <p:cNvPr id="101380" name="Picture 4" descr="M equinum mak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71550" y="908050"/>
            <a:ext cx="3870325" cy="3611563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333375"/>
            <a:ext cx="8964612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dirty="0"/>
              <a:t>Za </a:t>
            </a:r>
            <a:r>
              <a:rPr lang="en-GB" sz="2800" dirty="0" err="1"/>
              <a:t>identifikacija</a:t>
            </a:r>
            <a:r>
              <a:rPr lang="en-GB" sz="2800" dirty="0"/>
              <a:t> </a:t>
            </a:r>
            <a:r>
              <a:rPr lang="en-GB" sz="2800" dirty="0" err="1"/>
              <a:t>dermatofita</a:t>
            </a:r>
            <a:r>
              <a:rPr lang="en-GB" sz="2800" dirty="0"/>
              <a:t> </a:t>
            </a:r>
            <a:r>
              <a:rPr lang="en-GB" sz="2800" dirty="0" err="1"/>
              <a:t>naj</a:t>
            </a:r>
            <a:r>
              <a:rPr lang="sr-Latn-CS" sz="2800" dirty="0"/>
              <a:t>č</a:t>
            </a:r>
            <a:r>
              <a:rPr lang="en-GB" sz="2800" dirty="0"/>
              <a:t>e</a:t>
            </a:r>
            <a:r>
              <a:rPr lang="sr-Latn-CS" sz="2800" dirty="0"/>
              <a:t>šć</a:t>
            </a:r>
            <a:r>
              <a:rPr lang="en-GB" sz="2800" dirty="0"/>
              <a:t>e je </a:t>
            </a:r>
            <a:r>
              <a:rPr lang="en-GB" sz="2800" dirty="0" err="1"/>
              <a:t>dovoljno</a:t>
            </a:r>
            <a:r>
              <a:rPr lang="en-GB" sz="2800" dirty="0"/>
              <a:t> </a:t>
            </a:r>
            <a:r>
              <a:rPr lang="en-GB" sz="2800" dirty="0" err="1"/>
              <a:t>poznavanje</a:t>
            </a:r>
            <a:r>
              <a:rPr lang="en-GB" sz="2800" dirty="0"/>
              <a:t> </a:t>
            </a:r>
            <a:r>
              <a:rPr lang="en-GB" sz="2800" dirty="0" err="1"/>
              <a:t>porekla</a:t>
            </a:r>
            <a:r>
              <a:rPr lang="en-GB" sz="2800" dirty="0"/>
              <a:t> </a:t>
            </a:r>
            <a:r>
              <a:rPr lang="en-GB" sz="2800" dirty="0" err="1"/>
              <a:t>materijala</a:t>
            </a:r>
            <a:r>
              <a:rPr lang="en-GB" sz="2800" dirty="0"/>
              <a:t> (</a:t>
            </a:r>
            <a:r>
              <a:rPr lang="en-GB" sz="2800" dirty="0" err="1"/>
              <a:t>vrsta</a:t>
            </a:r>
            <a:r>
              <a:rPr lang="en-GB" sz="2800" dirty="0"/>
              <a:t> </a:t>
            </a:r>
            <a:r>
              <a:rPr lang="sr-Latn-CS" sz="2800" dirty="0"/>
              <a:t>ž</a:t>
            </a:r>
            <a:r>
              <a:rPr lang="en-GB" sz="2800" dirty="0" err="1"/>
              <a:t>ivotinja</a:t>
            </a:r>
            <a:r>
              <a:rPr lang="en-GB" sz="2800" dirty="0"/>
              <a:t>), </a:t>
            </a:r>
            <a:r>
              <a:rPr lang="en-GB" sz="2800" dirty="0" err="1"/>
              <a:t>makroskopski</a:t>
            </a:r>
            <a:r>
              <a:rPr lang="en-GB" sz="2800" dirty="0"/>
              <a:t> </a:t>
            </a:r>
            <a:r>
              <a:rPr lang="en-GB" sz="2800" dirty="0" err="1"/>
              <a:t>izgled</a:t>
            </a:r>
            <a:r>
              <a:rPr lang="en-GB" sz="2800" dirty="0"/>
              <a:t> </a:t>
            </a:r>
            <a:r>
              <a:rPr lang="en-GB" sz="2800" dirty="0" err="1"/>
              <a:t>kolonije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mikroskopske</a:t>
            </a:r>
            <a:r>
              <a:rPr lang="en-GB" sz="2800" dirty="0"/>
              <a:t> </a:t>
            </a:r>
            <a:r>
              <a:rPr lang="en-GB" sz="2800" dirty="0" err="1"/>
              <a:t>karakteristike</a:t>
            </a:r>
            <a:r>
              <a:rPr lang="en-GB" sz="2800" dirty="0"/>
              <a:t> </a:t>
            </a:r>
            <a:r>
              <a:rPr lang="en-GB" sz="2800" dirty="0" err="1"/>
              <a:t>preparata</a:t>
            </a:r>
            <a:endParaRPr lang="sr-Latn-CS" sz="2800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dirty="0"/>
              <a:t>U </a:t>
            </a:r>
            <a:r>
              <a:rPr lang="en-GB" sz="2800" dirty="0" err="1"/>
              <a:t>slu</a:t>
            </a:r>
            <a:r>
              <a:rPr lang="sr-Latn-CS" sz="2800" dirty="0"/>
              <a:t>č</a:t>
            </a:r>
            <a:r>
              <a:rPr lang="en-GB" sz="2800" dirty="0" err="1"/>
              <a:t>ajevima</a:t>
            </a:r>
            <a:r>
              <a:rPr lang="en-GB" sz="2800" dirty="0"/>
              <a:t> </a:t>
            </a:r>
            <a:r>
              <a:rPr lang="en-GB" sz="2800" dirty="0" err="1"/>
              <a:t>kada</a:t>
            </a:r>
            <a:r>
              <a:rPr lang="en-GB" sz="2800" dirty="0"/>
              <a:t> to </a:t>
            </a:r>
            <a:r>
              <a:rPr lang="en-GB" sz="2800" dirty="0" err="1"/>
              <a:t>nije</a:t>
            </a:r>
            <a:r>
              <a:rPr lang="en-GB" sz="2800" dirty="0"/>
              <a:t> </a:t>
            </a:r>
            <a:r>
              <a:rPr lang="en-GB" sz="2800" dirty="0" err="1"/>
              <a:t>dovoljno</a:t>
            </a:r>
            <a:r>
              <a:rPr lang="en-GB" sz="2800" dirty="0"/>
              <a:t> </a:t>
            </a:r>
            <a:r>
              <a:rPr lang="en-GB" sz="2800" dirty="0" err="1"/>
              <a:t>pristupa</a:t>
            </a:r>
            <a:r>
              <a:rPr lang="en-GB" sz="2800" dirty="0"/>
              <a:t> se </a:t>
            </a:r>
            <a:r>
              <a:rPr lang="en-GB" sz="2800" dirty="0" err="1"/>
              <a:t>ispitivanju</a:t>
            </a:r>
            <a:r>
              <a:rPr lang="en-GB" sz="2800" dirty="0"/>
              <a:t> </a:t>
            </a:r>
            <a:r>
              <a:rPr lang="en-GB" sz="2800" dirty="0" err="1"/>
              <a:t>fiziolo</a:t>
            </a:r>
            <a:r>
              <a:rPr lang="sr-Latn-CS" sz="2800" dirty="0"/>
              <a:t>š</a:t>
            </a:r>
            <a:r>
              <a:rPr lang="en-GB" sz="2800" dirty="0" err="1"/>
              <a:t>kih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biohemijskih</a:t>
            </a:r>
            <a:r>
              <a:rPr lang="en-GB" sz="2800" dirty="0"/>
              <a:t> </a:t>
            </a:r>
            <a:r>
              <a:rPr lang="en-GB" sz="2800" dirty="0" err="1"/>
              <a:t>karakteristika</a:t>
            </a:r>
            <a:r>
              <a:rPr lang="en-GB" sz="2800" dirty="0"/>
              <a:t> </a:t>
            </a:r>
            <a:r>
              <a:rPr lang="en-GB" sz="2800" dirty="0" err="1"/>
              <a:t>dermatofita</a:t>
            </a:r>
            <a:r>
              <a:rPr lang="en-GB" sz="2800" dirty="0"/>
              <a:t> </a:t>
            </a:r>
            <a:r>
              <a:rPr lang="en-GB" sz="2800" dirty="0" err="1"/>
              <a:t>uklju</a:t>
            </a:r>
            <a:r>
              <a:rPr lang="sr-Latn-CS" sz="2800" dirty="0"/>
              <a:t>č</a:t>
            </a:r>
            <a:r>
              <a:rPr lang="en-GB" sz="2800" dirty="0" err="1"/>
              <a:t>uju</a:t>
            </a:r>
            <a:r>
              <a:rPr lang="sr-Latn-CS" sz="2800" dirty="0"/>
              <a:t>ć</a:t>
            </a:r>
            <a:r>
              <a:rPr lang="en-GB" sz="2800" dirty="0" err="1"/>
              <a:t>i</a:t>
            </a:r>
            <a:r>
              <a:rPr lang="en-GB" sz="2800" dirty="0"/>
              <a:t> 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rgbClr val="FF9999"/>
                </a:solidFill>
              </a:rPr>
              <a:t>	</a:t>
            </a:r>
            <a:r>
              <a:rPr lang="en-GB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1.In vitro test </a:t>
            </a:r>
            <a:r>
              <a:rPr lang="en-GB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perforacije</a:t>
            </a:r>
            <a:r>
              <a:rPr lang="en-GB" sz="28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dlake</a:t>
            </a:r>
            <a:endParaRPr lang="en-GB" sz="2800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03" name="Picture 3" descr="Test perforacije dl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4076700"/>
            <a:ext cx="4181475" cy="2382838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andida-albicans-7436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14600"/>
            <a:ext cx="28956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MYCOSEL-CAND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3810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200" b="1" i="1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 </a:t>
            </a:r>
            <a:r>
              <a:rPr lang="en-GB" sz="3200" b="1" i="1" dirty="0" err="1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albicans</a:t>
            </a:r>
            <a:endParaRPr lang="en-GB" sz="3200" b="1" i="1" dirty="0" smtClean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sz="2800" dirty="0">
                <a:solidFill>
                  <a:schemeClr val="tx2"/>
                </a:solidFill>
              </a:rPr>
              <a:t>	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2.Ispitivanje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posebnih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nutritivnih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zahteva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nizu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podloga</a:t>
            </a:r>
            <a:r>
              <a:rPr lang="en-GB" dirty="0">
                <a:solidFill>
                  <a:srgbClr val="FF9999"/>
                </a:solidFill>
              </a:rPr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kazeinom</a:t>
            </a:r>
            <a:r>
              <a:rPr lang="en-GB" dirty="0"/>
              <a:t> </a:t>
            </a:r>
            <a:r>
              <a:rPr lang="en-GB" dirty="0" err="1"/>
              <a:t>bez</a:t>
            </a:r>
            <a:r>
              <a:rPr lang="en-GB" dirty="0"/>
              <a:t> </a:t>
            </a:r>
            <a:r>
              <a:rPr lang="en-GB" dirty="0" err="1"/>
              <a:t>vitamina</a:t>
            </a:r>
            <a:r>
              <a:rPr lang="en-GB" dirty="0"/>
              <a:t> #1,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dodatkom</a:t>
            </a:r>
            <a:r>
              <a:rPr lang="en-GB" dirty="0"/>
              <a:t> </a:t>
            </a:r>
            <a:r>
              <a:rPr lang="en-GB" dirty="0" err="1"/>
              <a:t>inozitola</a:t>
            </a:r>
            <a:r>
              <a:rPr lang="en-GB" dirty="0"/>
              <a:t> #2, </a:t>
            </a:r>
            <a:r>
              <a:rPr lang="en-GB" dirty="0" err="1"/>
              <a:t>tiamina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inozitola</a:t>
            </a:r>
            <a:r>
              <a:rPr lang="en-GB" dirty="0"/>
              <a:t> #3, </a:t>
            </a:r>
            <a:r>
              <a:rPr lang="en-GB" dirty="0" err="1"/>
              <a:t>tiamina</a:t>
            </a:r>
            <a:r>
              <a:rPr lang="en-GB" dirty="0"/>
              <a:t> #4, </a:t>
            </a:r>
            <a:r>
              <a:rPr lang="en-GB" dirty="0" err="1"/>
              <a:t>nikotinske</a:t>
            </a:r>
            <a:r>
              <a:rPr lang="en-GB" dirty="0"/>
              <a:t> </a:t>
            </a:r>
            <a:r>
              <a:rPr lang="en-GB" dirty="0" err="1"/>
              <a:t>kiseline</a:t>
            </a:r>
            <a:r>
              <a:rPr lang="en-GB" dirty="0"/>
              <a:t> #5, </a:t>
            </a:r>
            <a:r>
              <a:rPr lang="en-GB" dirty="0" err="1"/>
              <a:t>odnosno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podlozi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amonijum</a:t>
            </a:r>
            <a:r>
              <a:rPr lang="en-GB" dirty="0"/>
              <a:t> </a:t>
            </a:r>
            <a:r>
              <a:rPr lang="en-GB" dirty="0" err="1"/>
              <a:t>nitratom</a:t>
            </a:r>
            <a:r>
              <a:rPr lang="en-GB" dirty="0"/>
              <a:t> </a:t>
            </a:r>
            <a:r>
              <a:rPr lang="en-GB" dirty="0" err="1"/>
              <a:t>bez</a:t>
            </a:r>
            <a:r>
              <a:rPr lang="en-GB" dirty="0"/>
              <a:t> #6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 </a:t>
            </a:r>
            <a:r>
              <a:rPr lang="en-GB" dirty="0" err="1"/>
              <a:t>histidinom</a:t>
            </a:r>
            <a:r>
              <a:rPr lang="en-GB" dirty="0"/>
              <a:t> #7.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dirty="0">
                <a:solidFill>
                  <a:srgbClr val="FF9999"/>
                </a:solidFill>
              </a:rPr>
              <a:t>	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3.Hidroliz</a:t>
            </a:r>
            <a:r>
              <a:rPr lang="sr-Latn-C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uree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4.Rast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dermatofita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podlozi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pirin</a:t>
            </a:r>
            <a:r>
              <a:rPr lang="sr-Latn-CS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</a:t>
            </a:r>
            <a:r>
              <a:rPr lang="en-GB" dirty="0">
                <a:solidFill>
                  <a:srgbClr val="FF9999"/>
                </a:solidFill>
              </a:rPr>
              <a:t> </a:t>
            </a:r>
            <a:r>
              <a:rPr lang="en-GB" dirty="0"/>
              <a:t>(polished rice grains)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dirty="0">
                <a:solidFill>
                  <a:srgbClr val="FF9999"/>
                </a:solidFill>
              </a:rPr>
              <a:t>	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5.Ispitivanje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optimalne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temperature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rasta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25</a:t>
            </a:r>
            <a:r>
              <a:rPr lang="en-GB" baseline="30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37</a:t>
            </a:r>
            <a:r>
              <a:rPr lang="en-GB" baseline="30000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GB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endParaRPr lang="en-US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8353425" cy="4530725"/>
          </a:xfrm>
        </p:spPr>
        <p:txBody>
          <a:bodyPr/>
          <a:lstStyle/>
          <a:p>
            <a:pPr eaLnBrk="1" hangingPunct="1"/>
            <a:r>
              <a:rPr lang="en-GB" sz="2800" dirty="0" err="1" smtClean="0"/>
              <a:t>Iako</a:t>
            </a:r>
            <a:r>
              <a:rPr lang="en-GB" sz="2800" dirty="0" smtClean="0"/>
              <a:t> </a:t>
            </a:r>
            <a:r>
              <a:rPr lang="en-GB" sz="2800" dirty="0" err="1" smtClean="0"/>
              <a:t>ve</a:t>
            </a:r>
            <a:r>
              <a:rPr lang="sr-Latn-CS" sz="2800" dirty="0" smtClean="0"/>
              <a:t>ć</a:t>
            </a:r>
            <a:r>
              <a:rPr lang="en-GB" sz="2800" dirty="0" err="1" smtClean="0"/>
              <a:t>ina</a:t>
            </a:r>
            <a:r>
              <a:rPr lang="en-GB" sz="2800" dirty="0" smtClean="0"/>
              <a:t> </a:t>
            </a:r>
            <a:r>
              <a:rPr lang="en-GB" sz="2800" dirty="0" err="1" smtClean="0"/>
              <a:t>vrsta</a:t>
            </a:r>
            <a:r>
              <a:rPr lang="en-GB" sz="2800" dirty="0" smtClean="0"/>
              <a:t> </a:t>
            </a:r>
            <a:r>
              <a:rPr lang="en-GB" sz="2800" dirty="0" err="1" smtClean="0"/>
              <a:t>plesni</a:t>
            </a:r>
            <a:r>
              <a:rPr lang="en-GB" sz="2800" dirty="0" smtClean="0"/>
              <a:t> </a:t>
            </a:r>
            <a:r>
              <a:rPr lang="en-GB" sz="2800" dirty="0" err="1" smtClean="0"/>
              <a:t>predstavljaju</a:t>
            </a:r>
            <a:r>
              <a:rPr lang="en-GB" sz="2800" dirty="0" smtClean="0"/>
              <a:t> </a:t>
            </a:r>
            <a:r>
              <a:rPr lang="en-GB" sz="2800" dirty="0" err="1" smtClean="0"/>
              <a:t>saprofite</a:t>
            </a:r>
            <a:r>
              <a:rPr lang="en-GB" sz="2800" dirty="0" smtClean="0"/>
              <a:t>, </a:t>
            </a:r>
            <a:r>
              <a:rPr lang="en-GB" sz="2800" dirty="0" err="1" smtClean="0"/>
              <a:t>odre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eni</a:t>
            </a:r>
            <a:r>
              <a:rPr lang="en-GB" sz="2800" dirty="0" smtClean="0"/>
              <a:t> </a:t>
            </a:r>
            <a:r>
              <a:rPr lang="en-GB" sz="2800" dirty="0" err="1" smtClean="0"/>
              <a:t>broj</a:t>
            </a:r>
            <a:r>
              <a:rPr lang="en-GB" sz="2800" dirty="0" smtClean="0"/>
              <a:t> </a:t>
            </a:r>
            <a:r>
              <a:rPr lang="en-GB" sz="2800" dirty="0" err="1" smtClean="0"/>
              <a:t>predstavlja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patogene</a:t>
            </a:r>
            <a:r>
              <a:rPr lang="en-GB" sz="2800" dirty="0" smtClean="0"/>
              <a:t> </a:t>
            </a:r>
            <a:r>
              <a:rPr lang="en-GB" sz="2800" dirty="0" err="1" smtClean="0"/>
              <a:t>ili</a:t>
            </a:r>
            <a:r>
              <a:rPr lang="en-GB" sz="2800" dirty="0" smtClean="0"/>
              <a:t> </a:t>
            </a:r>
            <a:r>
              <a:rPr lang="sr-Latn-CS" sz="2800" dirty="0" smtClean="0"/>
              <a:t>č</a:t>
            </a:r>
            <a:r>
              <a:rPr lang="en-GB" sz="2800" dirty="0" smtClean="0"/>
              <a:t>e</a:t>
            </a:r>
            <a:r>
              <a:rPr lang="sr-Latn-CS" sz="2800" dirty="0" smtClean="0"/>
              <a:t>šć</a:t>
            </a:r>
            <a:r>
              <a:rPr lang="en-GB" sz="2800" dirty="0" smtClean="0"/>
              <a:t>e </a:t>
            </a:r>
            <a:r>
              <a:rPr lang="en-GB" sz="2800" dirty="0" err="1" smtClean="0"/>
              <a:t>uslovno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patogene</a:t>
            </a:r>
            <a:r>
              <a:rPr lang="en-GB" sz="2800" dirty="0" smtClean="0"/>
              <a:t> </a:t>
            </a:r>
            <a:r>
              <a:rPr lang="en-GB" sz="2800" dirty="0" err="1" smtClean="0"/>
              <a:t>uzro</a:t>
            </a:r>
            <a:r>
              <a:rPr lang="sr-Latn-CS" sz="2800" dirty="0" smtClean="0"/>
              <a:t>č</a:t>
            </a:r>
            <a:r>
              <a:rPr lang="en-GB" sz="2800" dirty="0" err="1" smtClean="0"/>
              <a:t>nike</a:t>
            </a:r>
            <a:r>
              <a:rPr lang="en-GB" sz="2800" dirty="0" smtClean="0"/>
              <a:t> </a:t>
            </a:r>
            <a:r>
              <a:rPr lang="en-GB" sz="2800" dirty="0" err="1" smtClean="0"/>
              <a:t>bolesti</a:t>
            </a:r>
            <a:r>
              <a:rPr lang="en-GB" sz="2800" dirty="0" smtClean="0"/>
              <a:t> </a:t>
            </a: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doma</a:t>
            </a:r>
            <a:r>
              <a:rPr lang="sr-Latn-CS" sz="2800" dirty="0" smtClean="0"/>
              <a:t>ć</a:t>
            </a:r>
            <a:r>
              <a:rPr lang="en-GB" sz="2800" dirty="0" err="1" smtClean="0"/>
              <a:t>ih</a:t>
            </a:r>
            <a:r>
              <a:rPr lang="en-GB" sz="2800" dirty="0" smtClean="0"/>
              <a:t>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ivotinja</a:t>
            </a:r>
            <a:endParaRPr lang="sr-Latn-CS" sz="2800" dirty="0" smtClean="0"/>
          </a:p>
          <a:p>
            <a:pPr eaLnBrk="1" hangingPunct="1"/>
            <a:r>
              <a:rPr lang="en-GB" sz="2800" dirty="0" err="1" smtClean="0"/>
              <a:t>Od</a:t>
            </a:r>
            <a:r>
              <a:rPr lang="en-GB" sz="2800" dirty="0" smtClean="0"/>
              <a:t> </a:t>
            </a:r>
            <a:r>
              <a:rPr lang="en-GB" sz="2800" dirty="0" err="1" smtClean="0"/>
              <a:t>zna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aja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i="1" dirty="0" err="1" smtClean="0"/>
              <a:t>Aspergillus</a:t>
            </a:r>
            <a:r>
              <a:rPr lang="en-GB" sz="2800" i="1" dirty="0" smtClean="0"/>
              <a:t> spp</a:t>
            </a:r>
            <a:r>
              <a:rPr lang="en-GB" sz="2800" dirty="0" smtClean="0"/>
              <a:t>.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plesni</a:t>
            </a:r>
            <a:r>
              <a:rPr lang="en-GB" sz="2800" dirty="0" smtClean="0"/>
              <a:t> </a:t>
            </a:r>
            <a:r>
              <a:rPr lang="en-GB" sz="2800" dirty="0" err="1" smtClean="0"/>
              <a:t>iz</a:t>
            </a:r>
            <a:r>
              <a:rPr lang="en-GB" sz="2800" dirty="0" smtClean="0"/>
              <a:t> </a:t>
            </a:r>
            <a:r>
              <a:rPr lang="en-GB" sz="2800" dirty="0" err="1" smtClean="0"/>
              <a:t>reda</a:t>
            </a:r>
            <a:r>
              <a:rPr lang="en-GB" sz="2800" dirty="0" smtClean="0"/>
              <a:t> </a:t>
            </a:r>
            <a:r>
              <a:rPr lang="en-GB" sz="2800" i="1" dirty="0" err="1" smtClean="0"/>
              <a:t>Zygomycetes</a:t>
            </a:r>
            <a:endParaRPr lang="en-US" sz="2800" i="1" dirty="0" smtClean="0"/>
          </a:p>
        </p:txBody>
      </p:sp>
      <p:pic>
        <p:nvPicPr>
          <p:cNvPr id="104451" name="Picture 3" descr="penicilli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781300"/>
            <a:ext cx="2728913" cy="3744913"/>
          </a:xfrm>
          <a:noFill/>
          <a:ln w="12700">
            <a:solidFill>
              <a:srgbClr val="FFFF99"/>
            </a:solidFill>
          </a:ln>
        </p:spPr>
      </p:pic>
      <p:pic>
        <p:nvPicPr>
          <p:cNvPr id="104452" name="Picture 4" descr="A fumigatus tkivo sac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4300" y="2852738"/>
            <a:ext cx="4918075" cy="3033712"/>
          </a:xfrm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8424863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i="1" dirty="0">
                <a:solidFill>
                  <a:srgbClr val="FFFF99"/>
                </a:solidFill>
              </a:rPr>
              <a:t>Rod </a:t>
            </a:r>
            <a:r>
              <a:rPr lang="en-GB" sz="2800" i="1" dirty="0" err="1">
                <a:solidFill>
                  <a:srgbClr val="FFFF99"/>
                </a:solidFill>
              </a:rPr>
              <a:t>Aspergillus</a:t>
            </a:r>
            <a:r>
              <a:rPr lang="en-GB" sz="2800" i="1" dirty="0">
                <a:solidFill>
                  <a:srgbClr val="FFFF99"/>
                </a:solidFill>
              </a:rPr>
              <a:t> </a:t>
            </a:r>
            <a:r>
              <a:rPr lang="en-GB" sz="2800" dirty="0" err="1"/>
              <a:t>obuhvata</a:t>
            </a:r>
            <a:r>
              <a:rPr lang="en-GB" sz="2800" dirty="0"/>
              <a:t> </a:t>
            </a:r>
            <a:r>
              <a:rPr lang="en-GB" sz="2800" dirty="0" err="1"/>
              <a:t>preko</a:t>
            </a:r>
            <a:r>
              <a:rPr lang="en-GB" sz="2800" dirty="0"/>
              <a:t> 190 </a:t>
            </a:r>
            <a:r>
              <a:rPr lang="en-GB" sz="2800" dirty="0" err="1"/>
              <a:t>vrsta</a:t>
            </a:r>
            <a:r>
              <a:rPr lang="en-GB" sz="2800" dirty="0"/>
              <a:t> </a:t>
            </a:r>
            <a:r>
              <a:rPr lang="en-GB" sz="2800" dirty="0" err="1"/>
              <a:t>od</a:t>
            </a:r>
            <a:r>
              <a:rPr lang="en-GB" sz="2800" dirty="0"/>
              <a:t> </a:t>
            </a:r>
            <a:r>
              <a:rPr lang="en-GB" sz="2800" dirty="0" err="1"/>
              <a:t>kojih</a:t>
            </a:r>
            <a:r>
              <a:rPr lang="en-GB" sz="2800" dirty="0"/>
              <a:t> </a:t>
            </a:r>
            <a:r>
              <a:rPr lang="en-GB" sz="2800" dirty="0" err="1"/>
              <a:t>patogena</a:t>
            </a:r>
            <a:r>
              <a:rPr lang="en-GB" sz="2800" dirty="0"/>
              <a:t> </a:t>
            </a:r>
            <a:r>
              <a:rPr lang="en-GB" sz="2800" dirty="0" err="1"/>
              <a:t>svojstva</a:t>
            </a:r>
            <a:r>
              <a:rPr lang="en-GB" sz="2800" dirty="0"/>
              <a:t> </a:t>
            </a:r>
            <a:r>
              <a:rPr lang="en-GB" sz="2800" dirty="0" err="1"/>
              <a:t>imaju</a:t>
            </a:r>
            <a:r>
              <a:rPr lang="en-GB" sz="2800" dirty="0"/>
              <a:t>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A.fumigatus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A.niger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A.flavus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A.terreus</a:t>
            </a:r>
            <a:endParaRPr lang="sr-Latn-CS" sz="2800" i="1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5475" name="Picture 3" descr="aspergillus tere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209800"/>
            <a:ext cx="3870325" cy="3228975"/>
          </a:xfrm>
          <a:noFill/>
          <a:ln w="12700">
            <a:solidFill>
              <a:srgbClr val="FFFF99"/>
            </a:solidFill>
          </a:ln>
        </p:spPr>
      </p:pic>
      <p:sp>
        <p:nvSpPr>
          <p:cNvPr id="105476" name="Text Box 5"/>
          <p:cNvSpPr txBox="1">
            <a:spLocks noChangeArrowheads="1"/>
          </p:cNvSpPr>
          <p:nvPr/>
        </p:nvSpPr>
        <p:spPr bwMode="auto">
          <a:xfrm>
            <a:off x="762000" y="5943600"/>
            <a:ext cx="792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i="1" dirty="0">
                <a:solidFill>
                  <a:srgbClr val="FF9999"/>
                </a:solidFill>
                <a:latin typeface="Times New Roman" pitchFamily="18" charset="0"/>
              </a:rPr>
              <a:t>Aspergillus fumigatus                  Aspergillus terreus</a:t>
            </a:r>
            <a:endParaRPr lang="en-US" sz="2400" i="1" dirty="0">
              <a:solidFill>
                <a:srgbClr val="FF9999"/>
              </a:solidFill>
              <a:latin typeface="Times New Roman" pitchFamily="18" charset="0"/>
            </a:endParaRPr>
          </a:p>
        </p:txBody>
      </p:sp>
      <p:pic>
        <p:nvPicPr>
          <p:cNvPr id="190466" name="Picture 2" descr="Cul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3963988" cy="32766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13593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Kod</a:t>
            </a:r>
            <a:r>
              <a:rPr lang="en-GB" sz="2800" dirty="0" smtClean="0"/>
              <a:t> </a:t>
            </a:r>
            <a:r>
              <a:rPr lang="en-GB" sz="2800" dirty="0" err="1" smtClean="0"/>
              <a:t>odre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enih</a:t>
            </a:r>
            <a:r>
              <a:rPr lang="en-GB" sz="2800" dirty="0" smtClean="0"/>
              <a:t> </a:t>
            </a:r>
            <a:r>
              <a:rPr lang="en-GB" sz="2800" dirty="0" err="1" smtClean="0"/>
              <a:t>vrsta</a:t>
            </a:r>
            <a:r>
              <a:rPr lang="en-GB" sz="2800" dirty="0" smtClean="0"/>
              <a:t> </a:t>
            </a:r>
            <a:r>
              <a:rPr lang="sr-Latn-CS" sz="2800" dirty="0" smtClean="0"/>
              <a:t>ž</a:t>
            </a:r>
            <a:r>
              <a:rPr lang="en-GB" sz="2800" dirty="0" err="1" smtClean="0"/>
              <a:t>ivotinja</a:t>
            </a:r>
            <a:r>
              <a:rPr lang="en-GB" sz="2800" dirty="0" smtClean="0"/>
              <a:t> </a:t>
            </a:r>
            <a:r>
              <a:rPr lang="en-GB" sz="2800" i="1" dirty="0" err="1" smtClean="0"/>
              <a:t>Aspergillu</a:t>
            </a:r>
            <a:r>
              <a:rPr lang="en-GB" sz="2800" dirty="0" err="1" smtClean="0"/>
              <a:t>s</a:t>
            </a:r>
            <a:r>
              <a:rPr lang="en-GB" sz="2800" dirty="0" smtClean="0"/>
              <a:t> </a:t>
            </a:r>
            <a:r>
              <a:rPr lang="en-GB" sz="2800" dirty="0" err="1" smtClean="0"/>
              <a:t>vrste</a:t>
            </a:r>
            <a:r>
              <a:rPr lang="en-GB" sz="2800" dirty="0" smtClean="0"/>
              <a:t> </a:t>
            </a:r>
            <a:r>
              <a:rPr lang="en-GB" sz="2800" dirty="0" err="1" smtClean="0"/>
              <a:t>mogu</a:t>
            </a:r>
            <a:r>
              <a:rPr lang="en-GB" sz="2800" dirty="0" smtClean="0"/>
              <a:t> </a:t>
            </a:r>
            <a:r>
              <a:rPr lang="en-GB" sz="2800" dirty="0" err="1" smtClean="0"/>
              <a:t>dovesti</a:t>
            </a:r>
            <a:r>
              <a:rPr lang="en-GB" sz="2800" dirty="0" smtClean="0"/>
              <a:t> do </a:t>
            </a:r>
            <a:r>
              <a:rPr lang="en-GB" sz="2800" dirty="0" err="1" smtClean="0"/>
              <a:t>pneumonije</a:t>
            </a:r>
            <a:r>
              <a:rPr lang="en-GB" sz="2800" dirty="0" smtClean="0"/>
              <a:t>,</a:t>
            </a:r>
            <a:r>
              <a:rPr lang="sr-Latn-CS" sz="2800" dirty="0" smtClean="0"/>
              <a:t> </a:t>
            </a:r>
            <a:r>
              <a:rPr lang="en-GB" sz="2800" dirty="0" err="1" smtClean="0"/>
              <a:t>mastitisa</a:t>
            </a:r>
            <a:r>
              <a:rPr lang="en-GB" sz="2800" dirty="0" smtClean="0"/>
              <a:t>, </a:t>
            </a:r>
            <a:r>
              <a:rPr lang="en-GB" sz="2800" dirty="0" err="1" smtClean="0"/>
              <a:t>granuloma</a:t>
            </a:r>
            <a:r>
              <a:rPr lang="en-GB" sz="2800" dirty="0" smtClean="0"/>
              <a:t>, </a:t>
            </a:r>
            <a:r>
              <a:rPr lang="en-GB" sz="2800" dirty="0" err="1" smtClean="0"/>
              <a:t>intestinalnih</a:t>
            </a:r>
            <a:r>
              <a:rPr lang="en-GB" sz="2800" dirty="0" smtClean="0"/>
              <a:t> </a:t>
            </a:r>
            <a:r>
              <a:rPr lang="en-GB" sz="2800" dirty="0" err="1" smtClean="0"/>
              <a:t>oboljenja</a:t>
            </a:r>
            <a:r>
              <a:rPr lang="en-GB" sz="2800" dirty="0" smtClean="0"/>
              <a:t>, </a:t>
            </a:r>
            <a:r>
              <a:rPr lang="en-GB" sz="2800" dirty="0" err="1" smtClean="0"/>
              <a:t>abortusa</a:t>
            </a:r>
            <a:r>
              <a:rPr lang="en-GB" sz="2800" dirty="0" smtClean="0"/>
              <a:t>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generalizovana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infekcija</a:t>
            </a:r>
            <a:endParaRPr lang="sr-Latn-CS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Posebno</a:t>
            </a:r>
            <a:r>
              <a:rPr lang="en-GB" sz="2800" dirty="0" smtClean="0"/>
              <a:t> </a:t>
            </a:r>
            <a:r>
              <a:rPr lang="en-GB" sz="2800" dirty="0" err="1" smtClean="0"/>
              <a:t>su</a:t>
            </a:r>
            <a:r>
              <a:rPr lang="en-GB" sz="2800" dirty="0" smtClean="0"/>
              <a:t> </a:t>
            </a:r>
            <a:r>
              <a:rPr lang="en-GB" sz="2800" dirty="0" err="1" smtClean="0"/>
              <a:t>podlo</a:t>
            </a:r>
            <a:r>
              <a:rPr lang="sr-Latn-CS" sz="2800" dirty="0" smtClean="0"/>
              <a:t>ž</a:t>
            </a:r>
            <a:r>
              <a:rPr lang="en-GB" sz="2800" dirty="0" err="1" smtClean="0"/>
              <a:t>ni</a:t>
            </a:r>
            <a:r>
              <a:rPr lang="en-GB" sz="2800" dirty="0" smtClean="0"/>
              <a:t> </a:t>
            </a:r>
            <a:r>
              <a:rPr lang="en-GB" sz="2800" dirty="0" err="1" smtClean="0"/>
              <a:t>infekcijama</a:t>
            </a:r>
            <a:r>
              <a:rPr lang="en-GB" sz="2800" dirty="0" smtClean="0"/>
              <a:t> </a:t>
            </a:r>
            <a:r>
              <a:rPr lang="en-GB" sz="2800" dirty="0" err="1" smtClean="0"/>
              <a:t>pili</a:t>
            </a:r>
            <a:r>
              <a:rPr lang="sr-Latn-CS" sz="2800" dirty="0" smtClean="0"/>
              <a:t>ć</a:t>
            </a:r>
            <a:r>
              <a:rPr lang="en-GB" sz="2800" dirty="0" err="1" smtClean="0"/>
              <a:t>i</a:t>
            </a:r>
            <a:r>
              <a:rPr lang="en-GB" sz="2800" dirty="0" smtClean="0"/>
              <a:t>, </a:t>
            </a:r>
            <a:r>
              <a:rPr lang="en-GB" sz="2800" dirty="0" err="1" smtClean="0"/>
              <a:t>koko</a:t>
            </a:r>
            <a:r>
              <a:rPr lang="sr-Latn-CS" sz="2800" dirty="0" smtClean="0"/>
              <a:t>š</a:t>
            </a:r>
            <a:r>
              <a:rPr lang="en-GB" sz="2800" dirty="0" err="1" smtClean="0"/>
              <a:t>ke</a:t>
            </a:r>
            <a:r>
              <a:rPr lang="en-GB" sz="2800" dirty="0" smtClean="0"/>
              <a:t> </a:t>
            </a:r>
            <a:r>
              <a:rPr lang="en-GB" sz="2800" dirty="0" err="1" smtClean="0"/>
              <a:t>i</a:t>
            </a:r>
            <a:r>
              <a:rPr lang="en-GB" sz="2800" dirty="0" smtClean="0"/>
              <a:t> </a:t>
            </a:r>
            <a:r>
              <a:rPr lang="en-GB" sz="2800" dirty="0" err="1" smtClean="0"/>
              <a:t>odre</a:t>
            </a:r>
            <a:r>
              <a:rPr lang="sr-Latn-CS" sz="2800" dirty="0" smtClean="0"/>
              <a:t>đ</a:t>
            </a:r>
            <a:r>
              <a:rPr lang="en-GB" sz="2800" dirty="0" err="1" smtClean="0"/>
              <a:t>ene</a:t>
            </a:r>
            <a:r>
              <a:rPr lang="en-GB" sz="2800" dirty="0" smtClean="0"/>
              <a:t> </a:t>
            </a:r>
            <a:r>
              <a:rPr lang="en-GB" sz="2800" dirty="0" err="1" smtClean="0"/>
              <a:t>rase</a:t>
            </a:r>
            <a:r>
              <a:rPr lang="en-GB" sz="2800" dirty="0" smtClean="0"/>
              <a:t> </a:t>
            </a:r>
            <a:r>
              <a:rPr lang="en-GB" sz="2800" dirty="0" err="1" smtClean="0"/>
              <a:t>pasa</a:t>
            </a:r>
            <a:r>
              <a:rPr lang="en-GB" sz="2800" dirty="0" smtClean="0"/>
              <a:t> pre </a:t>
            </a:r>
            <a:r>
              <a:rPr lang="en-GB" sz="2800" dirty="0" err="1" smtClean="0"/>
              <a:t>svega</a:t>
            </a:r>
            <a:r>
              <a:rPr lang="en-GB" sz="2800" dirty="0" smtClean="0"/>
              <a:t> </a:t>
            </a:r>
            <a:r>
              <a:rPr lang="en-GB" sz="2800" dirty="0" err="1" smtClean="0"/>
              <a:t>nema</a:t>
            </a:r>
            <a:r>
              <a:rPr lang="sr-Latn-CS" sz="2800" dirty="0" smtClean="0"/>
              <a:t>č</a:t>
            </a:r>
            <a:r>
              <a:rPr lang="en-GB" sz="2800" dirty="0" err="1" smtClean="0"/>
              <a:t>ki</a:t>
            </a:r>
            <a:r>
              <a:rPr lang="en-GB" sz="2800" dirty="0" smtClean="0"/>
              <a:t> </a:t>
            </a:r>
            <a:r>
              <a:rPr lang="en-GB" sz="2800" dirty="0" err="1" smtClean="0"/>
              <a:t>ov</a:t>
            </a:r>
            <a:r>
              <a:rPr lang="sr-Latn-CS" sz="2800" dirty="0" smtClean="0"/>
              <a:t>č</a:t>
            </a:r>
            <a:r>
              <a:rPr lang="en-GB" sz="2800" dirty="0" err="1" smtClean="0"/>
              <a:t>ari</a:t>
            </a:r>
            <a:endParaRPr lang="sr-Latn-CS" sz="2800" dirty="0" smtClean="0"/>
          </a:p>
          <a:p>
            <a:pPr eaLnBrk="1" hangingPunct="1">
              <a:lnSpc>
                <a:spcPct val="90000"/>
              </a:lnSpc>
            </a:pPr>
            <a:r>
              <a:rPr lang="sr-Latn-CS" sz="2800" dirty="0" smtClean="0"/>
              <a:t>Infekcije se pojavljuju i kod konja, goveda i mačaka</a:t>
            </a:r>
            <a:endParaRPr lang="en-US" sz="2800" dirty="0" smtClean="0"/>
          </a:p>
        </p:txBody>
      </p:sp>
      <p:pic>
        <p:nvPicPr>
          <p:cNvPr id="106499" name="Picture 3" descr="A flavus mikr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71550" y="3644900"/>
            <a:ext cx="2879725" cy="2879725"/>
          </a:xfrm>
          <a:noFill/>
          <a:ln w="12700">
            <a:solidFill>
              <a:srgbClr val="FFFF99"/>
            </a:solidFill>
          </a:ln>
        </p:spPr>
      </p:pic>
      <p:pic>
        <p:nvPicPr>
          <p:cNvPr id="106500" name="Picture 4" descr="aspergillus_flav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6100" y="3716338"/>
            <a:ext cx="4210050" cy="2816225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8497888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dirty="0" err="1"/>
              <a:t>Ve</a:t>
            </a:r>
            <a:r>
              <a:rPr lang="sr-Latn-CS" sz="2800" dirty="0"/>
              <a:t>ć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broj</a:t>
            </a:r>
            <a:r>
              <a:rPr lang="en-GB" sz="2800" dirty="0"/>
              <a:t> </a:t>
            </a:r>
            <a:r>
              <a:rPr lang="en-GB" sz="2800" dirty="0" err="1"/>
              <a:t>vrsta</a:t>
            </a:r>
            <a:r>
              <a:rPr lang="en-GB" sz="2800" dirty="0"/>
              <a:t> </a:t>
            </a:r>
            <a:r>
              <a:rPr lang="en-GB" sz="2800" dirty="0" err="1"/>
              <a:t>iz</a:t>
            </a:r>
            <a:r>
              <a:rPr lang="en-GB" sz="2800" dirty="0"/>
              <a:t> </a:t>
            </a:r>
            <a:r>
              <a:rPr lang="en-GB" sz="2800" dirty="0" err="1">
                <a:solidFill>
                  <a:srgbClr val="FFFF99"/>
                </a:solidFill>
              </a:rPr>
              <a:t>reda</a:t>
            </a:r>
            <a:r>
              <a:rPr lang="en-GB" sz="2800" dirty="0">
                <a:solidFill>
                  <a:srgbClr val="FFFF99"/>
                </a:solidFill>
              </a:rPr>
              <a:t> </a:t>
            </a:r>
            <a:r>
              <a:rPr lang="en-GB" sz="2800" i="1" dirty="0" err="1">
                <a:solidFill>
                  <a:srgbClr val="FFFF99"/>
                </a:solidFill>
              </a:rPr>
              <a:t>Zygomycetes</a:t>
            </a:r>
            <a:r>
              <a:rPr lang="en-GB" sz="2800" dirty="0">
                <a:solidFill>
                  <a:srgbClr val="FFFF99"/>
                </a:solidFill>
              </a:rPr>
              <a:t> </a:t>
            </a:r>
            <a:r>
              <a:rPr lang="en-GB" sz="2800" dirty="0" err="1"/>
              <a:t>predstavlja</a:t>
            </a:r>
            <a:r>
              <a:rPr lang="en-GB" sz="2800" dirty="0"/>
              <a:t> u </a:t>
            </a:r>
            <a:r>
              <a:rPr lang="en-GB" sz="2800" dirty="0" err="1"/>
              <a:t>odre</a:t>
            </a:r>
            <a:r>
              <a:rPr lang="sr-Latn-CS" sz="2800" dirty="0"/>
              <a:t>đ</a:t>
            </a:r>
            <a:r>
              <a:rPr lang="en-GB" sz="2800" dirty="0" err="1"/>
              <a:t>enim</a:t>
            </a:r>
            <a:r>
              <a:rPr lang="en-GB" sz="2800" dirty="0"/>
              <a:t> </a:t>
            </a:r>
            <a:r>
              <a:rPr lang="en-GB" sz="2800" dirty="0" err="1"/>
              <a:t>uslovima</a:t>
            </a:r>
            <a:r>
              <a:rPr lang="en-GB" sz="2800" dirty="0"/>
              <a:t> </a:t>
            </a:r>
            <a:r>
              <a:rPr lang="en-GB" sz="2800" dirty="0" err="1"/>
              <a:t>prouzrokova</a:t>
            </a:r>
            <a:r>
              <a:rPr lang="sr-Latn-CS" sz="2800" dirty="0"/>
              <a:t>č</a:t>
            </a:r>
            <a:r>
              <a:rPr lang="en-GB" sz="2800" dirty="0"/>
              <a:t>e </a:t>
            </a:r>
            <a:r>
              <a:rPr lang="en-GB" sz="2800" dirty="0" err="1"/>
              <a:t>infekcije</a:t>
            </a:r>
            <a:r>
              <a:rPr lang="en-GB" sz="2800" dirty="0"/>
              <a:t> </a:t>
            </a:r>
            <a:r>
              <a:rPr lang="en-GB" sz="2800" dirty="0" err="1"/>
              <a:t>kod</a:t>
            </a:r>
            <a:r>
              <a:rPr lang="en-GB" sz="2800" dirty="0"/>
              <a:t> </a:t>
            </a:r>
            <a:r>
              <a:rPr lang="en-GB" sz="2800" dirty="0" err="1"/>
              <a:t>doma</a:t>
            </a:r>
            <a:r>
              <a:rPr lang="sr-Latn-CS" sz="2800" dirty="0"/>
              <a:t>ć</a:t>
            </a:r>
            <a:r>
              <a:rPr lang="en-GB" sz="2800" dirty="0" err="1"/>
              <a:t>ih</a:t>
            </a:r>
            <a:r>
              <a:rPr lang="en-GB" sz="2800" dirty="0"/>
              <a:t> </a:t>
            </a:r>
            <a:r>
              <a:rPr lang="sr-Latn-CS" sz="2800" dirty="0"/>
              <a:t>ž</a:t>
            </a:r>
            <a:r>
              <a:rPr lang="en-GB" sz="2800" dirty="0" err="1"/>
              <a:t>ivotinja</a:t>
            </a:r>
            <a:endParaRPr lang="sr-Latn-CS" sz="2800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Odre</a:t>
            </a:r>
            <a:r>
              <a:rPr lang="sr-Latn-C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đ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vrste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Absidia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Mucor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Rhizomucor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Rhizopus</a:t>
            </a:r>
            <a:r>
              <a:rPr lang="en-GB" sz="2800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dovode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infekcija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koje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se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nazivaju</a:t>
            </a:r>
            <a:r>
              <a:rPr lang="en-GB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mukormikoze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7523" name="Picture 3" descr="Rhizopus kolonija 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216275"/>
            <a:ext cx="3384550" cy="3336925"/>
          </a:xfrm>
          <a:noFill/>
          <a:ln w="12700">
            <a:solidFill>
              <a:srgbClr val="FFFF99"/>
            </a:solidFill>
          </a:ln>
        </p:spPr>
      </p:pic>
      <p:pic>
        <p:nvPicPr>
          <p:cNvPr id="107524" name="Picture 4" descr="rhizopus sporangia X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997200"/>
            <a:ext cx="4400550" cy="3302000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4813"/>
            <a:ext cx="82089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z="2800" smtClean="0"/>
              <a:t>K</a:t>
            </a:r>
            <a:r>
              <a:rPr lang="en-GB" sz="2800" smtClean="0"/>
              <a:t>lini</a:t>
            </a:r>
            <a:r>
              <a:rPr lang="sr-Latn-CS" sz="2800" smtClean="0"/>
              <a:t>č</a:t>
            </a:r>
            <a:r>
              <a:rPr lang="en-GB" sz="2800" smtClean="0"/>
              <a:t>k</a:t>
            </a:r>
            <a:r>
              <a:rPr lang="sr-Latn-CS" sz="2800" smtClean="0"/>
              <a:t>a</a:t>
            </a:r>
            <a:r>
              <a:rPr lang="en-GB" sz="2800" smtClean="0"/>
              <a:t> manifestaci</a:t>
            </a:r>
            <a:r>
              <a:rPr lang="sr-Latn-CS" sz="2800" smtClean="0"/>
              <a:t>ja</a:t>
            </a:r>
            <a:r>
              <a:rPr lang="en-GB" sz="2800" smtClean="0"/>
              <a:t> </a:t>
            </a:r>
            <a:r>
              <a:rPr lang="sr-Latn-CS" sz="2800" smtClean="0"/>
              <a:t>mukormikoza </a:t>
            </a:r>
            <a:r>
              <a:rPr lang="en-GB" sz="2800" smtClean="0"/>
              <a:t>kod doma</a:t>
            </a:r>
            <a:r>
              <a:rPr lang="sr-Latn-CS" sz="2800" smtClean="0"/>
              <a:t>ć</a:t>
            </a:r>
            <a:r>
              <a:rPr lang="en-GB" sz="2800" smtClean="0"/>
              <a:t>ih </a:t>
            </a:r>
            <a:r>
              <a:rPr lang="sr-Latn-CS" sz="2800" smtClean="0"/>
              <a:t>ž</a:t>
            </a:r>
            <a:r>
              <a:rPr lang="en-GB" sz="2800" smtClean="0"/>
              <a:t>ivotinja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krave - mezenterijalni i medijastinalni limfadenitis, abortus, pneumonije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svinje - enteritis, mezenterijalni i mandibularni limfadenitis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ma</a:t>
            </a:r>
            <a:r>
              <a:rPr lang="sr-Latn-CS" sz="2800" smtClean="0"/>
              <a:t>č</a:t>
            </a:r>
            <a:r>
              <a:rPr lang="en-GB" sz="2800" smtClean="0"/>
              <a:t>ke - fokalna nekroti</a:t>
            </a:r>
            <a:r>
              <a:rPr lang="sr-Latn-CS" sz="2800" smtClean="0"/>
              <a:t>č</a:t>
            </a:r>
            <a:r>
              <a:rPr lang="en-GB" sz="2800" smtClean="0"/>
              <a:t>na pneumonija, nekroti</a:t>
            </a:r>
            <a:r>
              <a:rPr lang="sr-Latn-CS" sz="2800" smtClean="0"/>
              <a:t>č</a:t>
            </a:r>
            <a:r>
              <a:rPr lang="en-GB" sz="2800" smtClean="0"/>
              <a:t>ni enteritis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psi - enteritis</a:t>
            </a:r>
          </a:p>
        </p:txBody>
      </p:sp>
      <p:pic>
        <p:nvPicPr>
          <p:cNvPr id="108547" name="Picture 3" descr="Micor le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2138" y="3732213"/>
            <a:ext cx="4951412" cy="2773362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8291513" cy="57261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dirty="0" err="1"/>
              <a:t>Od</a:t>
            </a:r>
            <a:r>
              <a:rPr lang="en-GB" dirty="0"/>
              <a:t> </a:t>
            </a:r>
            <a:r>
              <a:rPr lang="en-GB" dirty="0" err="1"/>
              <a:t>posebnog</a:t>
            </a:r>
            <a:r>
              <a:rPr lang="en-GB" dirty="0"/>
              <a:t> </a:t>
            </a:r>
            <a:r>
              <a:rPr lang="en-GB" dirty="0" err="1"/>
              <a:t>zna</a:t>
            </a:r>
            <a:r>
              <a:rPr lang="sr-Latn-CS" dirty="0"/>
              <a:t>č</a:t>
            </a:r>
            <a:r>
              <a:rPr lang="en-GB" dirty="0" err="1"/>
              <a:t>aja</a:t>
            </a:r>
            <a:r>
              <a:rPr lang="en-GB" dirty="0"/>
              <a:t> je </a:t>
            </a:r>
            <a:r>
              <a:rPr lang="en-GB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Mortienella</a:t>
            </a:r>
            <a:r>
              <a:rPr lang="en-GB" i="1" dirty="0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i="1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wolffi</a:t>
            </a:r>
            <a:r>
              <a:rPr lang="en-GB" i="1" dirty="0">
                <a:solidFill>
                  <a:srgbClr val="FF9999"/>
                </a:solidFill>
              </a:rPr>
              <a:t> </a:t>
            </a:r>
            <a:r>
              <a:rPr lang="en-GB" dirty="0" err="1"/>
              <a:t>koja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krava</a:t>
            </a:r>
            <a:r>
              <a:rPr lang="en-GB" dirty="0"/>
              <a:t> </a:t>
            </a:r>
            <a:r>
              <a:rPr lang="en-GB" dirty="0" err="1"/>
              <a:t>dovodi</a:t>
            </a:r>
            <a:r>
              <a:rPr lang="en-GB" dirty="0"/>
              <a:t> do </a:t>
            </a:r>
            <a:r>
              <a:rPr lang="en-GB" dirty="0" err="1"/>
              <a:t>pneumonija</a:t>
            </a:r>
            <a:r>
              <a:rPr lang="en-GB" dirty="0"/>
              <a:t> </a:t>
            </a:r>
            <a:r>
              <a:rPr lang="sr-Latn-CS" dirty="0"/>
              <a:t>č</a:t>
            </a:r>
            <a:r>
              <a:rPr lang="en-GB" dirty="0" err="1"/>
              <a:t>esto</a:t>
            </a:r>
            <a:r>
              <a:rPr lang="en-GB" dirty="0"/>
              <a:t> </a:t>
            </a:r>
            <a:r>
              <a:rPr lang="en-GB" dirty="0" err="1"/>
              <a:t>pra</a:t>
            </a:r>
            <a:r>
              <a:rPr lang="sr-Latn-CS" dirty="0"/>
              <a:t>ć</a:t>
            </a:r>
            <a:r>
              <a:rPr lang="en-GB" dirty="0" err="1"/>
              <a:t>enih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abortusom</a:t>
            </a:r>
            <a:r>
              <a:rPr lang="en-GB" dirty="0"/>
              <a:t>, a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teladi</a:t>
            </a:r>
            <a:r>
              <a:rPr lang="en-GB" dirty="0"/>
              <a:t> do </a:t>
            </a:r>
            <a:r>
              <a:rPr lang="en-GB" dirty="0" err="1"/>
              <a:t>ezofagitisa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enteritisa</a:t>
            </a:r>
            <a:endParaRPr lang="en-US" dirty="0"/>
          </a:p>
        </p:txBody>
      </p:sp>
      <p:pic>
        <p:nvPicPr>
          <p:cNvPr id="109571" name="Picture 3" descr="Mortierella fetus 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124200"/>
            <a:ext cx="4090988" cy="2771775"/>
          </a:xfrm>
          <a:noFill/>
          <a:ln w="12700">
            <a:solidFill>
              <a:srgbClr val="FFFF99"/>
            </a:solidFill>
          </a:ln>
        </p:spPr>
      </p:pic>
      <p:pic>
        <p:nvPicPr>
          <p:cNvPr id="109572" name="Picture 4" descr="Mortierella pluca 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3124200"/>
            <a:ext cx="4237038" cy="27495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4038600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800" i="1" dirty="0" err="1" smtClean="0">
                <a:solidFill>
                  <a:srgbClr val="FF9999"/>
                </a:solidFill>
              </a:rPr>
              <a:t>Mortienella</a:t>
            </a:r>
            <a:r>
              <a:rPr lang="en-GB" sz="2800" i="1" dirty="0" smtClean="0">
                <a:solidFill>
                  <a:srgbClr val="FF9999"/>
                </a:solidFill>
              </a:rPr>
              <a:t> </a:t>
            </a:r>
            <a:r>
              <a:rPr lang="en-GB" sz="2800" i="1" dirty="0" err="1" smtClean="0">
                <a:solidFill>
                  <a:srgbClr val="FF9999"/>
                </a:solidFill>
              </a:rPr>
              <a:t>wolffi</a:t>
            </a:r>
            <a:endParaRPr lang="en-US" sz="2800" i="1" dirty="0" smtClean="0">
              <a:solidFill>
                <a:srgbClr val="FF9999"/>
              </a:solidFill>
            </a:endParaRPr>
          </a:p>
        </p:txBody>
      </p:sp>
      <p:pic>
        <p:nvPicPr>
          <p:cNvPr id="110595" name="Picture 3" descr="Mortierella m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5076825" y="1052513"/>
            <a:ext cx="3613150" cy="4202112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0596" name="Picture 4" descr="Mortierella mikroskops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27088" y="1557338"/>
            <a:ext cx="3462337" cy="3600450"/>
          </a:xfrm>
          <a:noFill/>
          <a:ln w="12700">
            <a:solidFill>
              <a:srgbClr val="FFFF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29600" cy="453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Latn-CS" b="1" dirty="0">
                <a:solidFill>
                  <a:srgbClr val="FF5050"/>
                </a:solidFill>
              </a:rPr>
              <a:t>	</a:t>
            </a:r>
            <a:r>
              <a:rPr lang="sr-Latn-CS" b="1" dirty="0">
                <a:solidFill>
                  <a:srgbClr val="FF9999"/>
                </a:solidFill>
              </a:rPr>
              <a:t>	</a:t>
            </a:r>
            <a:r>
              <a:rPr lang="en-US" sz="3400" dirty="0" err="1">
                <a:solidFill>
                  <a:srgbClr val="FF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Mikotoksikoze</a:t>
            </a:r>
            <a:endParaRPr lang="en-US" sz="3400" dirty="0">
              <a:solidFill>
                <a:srgbClr val="FF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Veliki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broj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gljivica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</a:t>
            </a:r>
            <a:r>
              <a:rPr lang="sr-Latn-C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rasti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usevima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ili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uskladi</a:t>
            </a:r>
            <a:r>
              <a:rPr lang="sr-Latn-C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š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tenoj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</a:t>
            </a:r>
            <a:r>
              <a:rPr lang="sr-Latn-C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noj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hrani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prilikom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C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ega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mogu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stvarati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sekundarne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metabolite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toksi</a:t>
            </a:r>
            <a:r>
              <a:rPr lang="sr-Latn-C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za </a:t>
            </a:r>
            <a:r>
              <a:rPr lang="sr-Latn-C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ž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ivotinje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ljude</a:t>
            </a:r>
            <a:endParaRPr lang="sr-Latn-CS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/>
              <a:t>mikotoksini</a:t>
            </a:r>
            <a:r>
              <a:rPr lang="en-US" dirty="0"/>
              <a:t> </a:t>
            </a:r>
            <a:r>
              <a:rPr lang="en-US" dirty="0" err="1"/>
              <a:t>izazivaju</a:t>
            </a:r>
            <a:r>
              <a:rPr lang="en-US" dirty="0"/>
              <a:t> </a:t>
            </a:r>
            <a:r>
              <a:rPr lang="en-US" dirty="0" err="1"/>
              <a:t>oboljenja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nazivaju</a:t>
            </a:r>
            <a:r>
              <a:rPr lang="en-US" dirty="0"/>
              <a:t> </a:t>
            </a:r>
            <a:r>
              <a:rPr lang="en-US" dirty="0" err="1"/>
              <a:t>mikotoksikoze</a:t>
            </a:r>
            <a:endParaRPr lang="sr-Latn-CS" dirty="0"/>
          </a:p>
          <a:p>
            <a:pPr marL="274320" indent="-274320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/>
              <a:t>Pored </a:t>
            </a:r>
            <a:r>
              <a:rPr lang="en-US" dirty="0" err="1"/>
              <a:t>akutnih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hroni</a:t>
            </a:r>
            <a:r>
              <a:rPr lang="sr-Latn-CS" dirty="0"/>
              <a:t>č</a:t>
            </a:r>
            <a:r>
              <a:rPr lang="en-US" dirty="0" err="1"/>
              <a:t>nih</a:t>
            </a:r>
            <a:r>
              <a:rPr lang="en-US" dirty="0"/>
              <a:t> </a:t>
            </a:r>
            <a:r>
              <a:rPr lang="en-US" dirty="0" err="1"/>
              <a:t>trovanja</a:t>
            </a:r>
            <a:r>
              <a:rPr lang="en-US" dirty="0"/>
              <a:t>, </a:t>
            </a:r>
            <a:r>
              <a:rPr lang="en-US" dirty="0" err="1"/>
              <a:t>mikotoksini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ispoljiti</a:t>
            </a:r>
            <a:r>
              <a:rPr lang="en-US" dirty="0"/>
              <a:t> </a:t>
            </a:r>
            <a:r>
              <a:rPr lang="en-US" dirty="0" err="1"/>
              <a:t>imunosupresivno</a:t>
            </a:r>
            <a:r>
              <a:rPr lang="en-US" dirty="0"/>
              <a:t>, </a:t>
            </a:r>
            <a:r>
              <a:rPr lang="en-US" dirty="0" err="1"/>
              <a:t>karcinogeno</a:t>
            </a:r>
            <a:r>
              <a:rPr lang="en-US" dirty="0"/>
              <a:t>, </a:t>
            </a:r>
            <a:r>
              <a:rPr lang="en-US" dirty="0" err="1"/>
              <a:t>mutageno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teratogeno</a:t>
            </a:r>
            <a:r>
              <a:rPr lang="en-US" dirty="0"/>
              <a:t> </a:t>
            </a:r>
            <a:r>
              <a:rPr lang="en-US" dirty="0" err="1"/>
              <a:t>delovanje</a:t>
            </a: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09600"/>
            <a:ext cx="8964612" cy="4530725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Mikotoksikoze</a:t>
            </a:r>
            <a:r>
              <a:rPr lang="en-US" sz="2400" dirty="0" smtClean="0"/>
              <a:t> se </a:t>
            </a:r>
            <a:r>
              <a:rPr lang="en-US" sz="2400" dirty="0" err="1" smtClean="0"/>
              <a:t>pojavljuju</a:t>
            </a:r>
            <a:r>
              <a:rPr lang="en-US" sz="2400" dirty="0" smtClean="0"/>
              <a:t> </a:t>
            </a:r>
            <a:r>
              <a:rPr lang="en-US" sz="2400" dirty="0" err="1" smtClean="0"/>
              <a:t>sezonski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sporadi</a:t>
            </a:r>
            <a:r>
              <a:rPr lang="sr-Latn-CS" sz="2400" dirty="0" smtClean="0"/>
              <a:t>č</a:t>
            </a:r>
            <a:r>
              <a:rPr lang="en-US" sz="2400" dirty="0" smtClean="0"/>
              <a:t>no, a </a:t>
            </a:r>
            <a:r>
              <a:rPr lang="en-US" sz="2400" dirty="0" err="1" smtClean="0"/>
              <a:t>uo</a:t>
            </a:r>
            <a:r>
              <a:rPr lang="sr-Latn-CS" sz="2400" dirty="0" smtClean="0"/>
              <a:t>č</a:t>
            </a:r>
            <a:r>
              <a:rPr lang="en-US" sz="2400" dirty="0" smtClean="0"/>
              <a:t>a</a:t>
            </a:r>
            <a:r>
              <a:rPr lang="sr-Latn-CS" sz="2400" dirty="0" smtClean="0"/>
              <a:t>v</a:t>
            </a:r>
            <a:r>
              <a:rPr lang="en-US" sz="2400" dirty="0" err="1" smtClean="0"/>
              <a:t>aju</a:t>
            </a:r>
            <a:r>
              <a:rPr lang="en-US" sz="2400" dirty="0" smtClean="0"/>
              <a:t> se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kod</a:t>
            </a:r>
            <a:r>
              <a:rPr lang="en-US" sz="2400" dirty="0" smtClean="0"/>
              <a:t> </a:t>
            </a:r>
            <a:r>
              <a:rPr lang="en-US" sz="2400" dirty="0" err="1" smtClean="0"/>
              <a:t>odre</a:t>
            </a:r>
            <a:r>
              <a:rPr lang="sr-Latn-CS" sz="2400" dirty="0" smtClean="0"/>
              <a:t>đ</a:t>
            </a:r>
            <a:r>
              <a:rPr lang="en-US" sz="2400" dirty="0" err="1" smtClean="0"/>
              <a:t>enih</a:t>
            </a:r>
            <a:r>
              <a:rPr lang="en-US" sz="2400" dirty="0" smtClean="0"/>
              <a:t> </a:t>
            </a:r>
            <a:r>
              <a:rPr lang="sr-Latn-CS" sz="2400" dirty="0" smtClean="0"/>
              <a:t>š</a:t>
            </a:r>
            <a:r>
              <a:rPr lang="en-US" sz="2400" dirty="0" err="1" smtClean="0"/>
              <a:t>ar</a:t>
            </a:r>
            <a:r>
              <a:rPr lang="sr-Latn-CS" sz="2400" dirty="0" smtClean="0"/>
              <a:t>ž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sto</a:t>
            </a:r>
            <a:r>
              <a:rPr lang="sr-Latn-CS" sz="2400" dirty="0" smtClean="0"/>
              <a:t>č</a:t>
            </a:r>
            <a:r>
              <a:rPr lang="en-US" sz="2400" dirty="0" smtClean="0"/>
              <a:t>ne </a:t>
            </a:r>
            <a:r>
              <a:rPr lang="en-US" sz="2400" dirty="0" err="1" smtClean="0"/>
              <a:t>hrane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hraniva</a:t>
            </a:r>
            <a:endParaRPr lang="sr-Latn-CS" sz="2400" dirty="0" smtClean="0"/>
          </a:p>
          <a:p>
            <a:pPr eaLnBrk="1" hangingPunct="1"/>
            <a:r>
              <a:rPr lang="en-US" sz="2400" dirty="0" err="1" smtClean="0"/>
              <a:t>Bolest</a:t>
            </a:r>
            <a:r>
              <a:rPr lang="en-US" sz="2400" dirty="0" smtClean="0"/>
              <a:t> se ne </a:t>
            </a:r>
            <a:r>
              <a:rPr lang="en-US" sz="2400" dirty="0" err="1" smtClean="0"/>
              <a:t>prenosi</a:t>
            </a:r>
            <a:r>
              <a:rPr lang="en-US" sz="2400" dirty="0" smtClean="0"/>
              <a:t> </a:t>
            </a:r>
            <a:r>
              <a:rPr lang="en-US" sz="2400" dirty="0" err="1" smtClean="0"/>
              <a:t>izme</a:t>
            </a:r>
            <a:r>
              <a:rPr lang="sr-Latn-CS" sz="2400" dirty="0" smtClean="0"/>
              <a:t>đ</a:t>
            </a:r>
            <a:r>
              <a:rPr lang="en-US" sz="2400" dirty="0" smtClean="0"/>
              <a:t>u </a:t>
            </a:r>
            <a:r>
              <a:rPr lang="sr-Latn-CS" sz="2400" dirty="0" smtClean="0"/>
              <a:t>ž</a:t>
            </a:r>
            <a:r>
              <a:rPr lang="en-US" sz="2400" dirty="0" err="1" smtClean="0"/>
              <a:t>ivotinja</a:t>
            </a:r>
            <a:r>
              <a:rPr lang="en-US" sz="2400" dirty="0" smtClean="0"/>
              <a:t>, a </a:t>
            </a:r>
            <a:r>
              <a:rPr lang="en-US" sz="2400" dirty="0" err="1" smtClean="0"/>
              <a:t>terapija</a:t>
            </a:r>
            <a:r>
              <a:rPr lang="en-US" sz="2400" dirty="0" smtClean="0"/>
              <a:t> </a:t>
            </a:r>
            <a:r>
              <a:rPr lang="en-US" sz="2400" dirty="0" err="1" smtClean="0"/>
              <a:t>protiv</a:t>
            </a:r>
            <a:r>
              <a:rPr lang="en-US" sz="2400" dirty="0" smtClean="0"/>
              <a:t> </a:t>
            </a:r>
            <a:r>
              <a:rPr lang="en-US" sz="2400" dirty="0" err="1" smtClean="0"/>
              <a:t>infektivnih</a:t>
            </a:r>
            <a:r>
              <a:rPr lang="en-US" sz="2400" dirty="0" smtClean="0"/>
              <a:t> </a:t>
            </a:r>
            <a:r>
              <a:rPr lang="en-US" sz="2400" dirty="0" err="1" smtClean="0"/>
              <a:t>bolesti</a:t>
            </a:r>
            <a:r>
              <a:rPr lang="en-US" sz="2400" dirty="0" smtClean="0"/>
              <a:t> ne </a:t>
            </a:r>
            <a:r>
              <a:rPr lang="en-US" sz="2400" dirty="0" err="1" smtClean="0"/>
              <a:t>dovodi</a:t>
            </a:r>
            <a:r>
              <a:rPr lang="en-US" sz="2400" dirty="0" smtClean="0"/>
              <a:t> do </a:t>
            </a:r>
            <a:r>
              <a:rPr lang="sr-Latn-CS" sz="2400" dirty="0" smtClean="0"/>
              <a:t>ž</a:t>
            </a:r>
            <a:r>
              <a:rPr lang="en-US" sz="2400" dirty="0" err="1" smtClean="0"/>
              <a:t>eljenog</a:t>
            </a:r>
            <a:r>
              <a:rPr lang="en-US" sz="2400" dirty="0" smtClean="0"/>
              <a:t> </a:t>
            </a:r>
            <a:r>
              <a:rPr lang="en-US" sz="2400" dirty="0" err="1" smtClean="0"/>
              <a:t>efekta</a:t>
            </a:r>
            <a:r>
              <a:rPr lang="en-US" sz="2400" dirty="0" smtClean="0"/>
              <a:t> </a:t>
            </a:r>
            <a:r>
              <a:rPr lang="en-US" sz="2400" dirty="0" err="1" smtClean="0"/>
              <a:t>izle</a:t>
            </a:r>
            <a:r>
              <a:rPr lang="sr-Latn-CS" sz="2400" dirty="0" smtClean="0"/>
              <a:t>č</a:t>
            </a:r>
            <a:r>
              <a:rPr lang="en-US" sz="2400" dirty="0" err="1" smtClean="0"/>
              <a:t>enja</a:t>
            </a:r>
            <a:endParaRPr lang="en-US" sz="2400" dirty="0" smtClean="0"/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748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r-Latn-CS" sz="2400" b="1" i="1" dirty="0">
                <a:solidFill>
                  <a:srgbClr val="FF9999"/>
                </a:solidFill>
                <a:latin typeface="Times New Roman" pitchFamily="18" charset="0"/>
              </a:rPr>
              <a:t>Fusarium spp.                                       Aspergillus flavus</a:t>
            </a:r>
            <a:endParaRPr lang="en-US" sz="2400" b="1" i="1" dirty="0">
              <a:solidFill>
                <a:srgbClr val="FF9999"/>
              </a:solidFill>
              <a:latin typeface="Times New Roman" pitchFamily="18" charset="0"/>
            </a:endParaRPr>
          </a:p>
        </p:txBody>
      </p:sp>
      <p:pic>
        <p:nvPicPr>
          <p:cNvPr id="112644" name="Picture 4" descr="http://www.mold.ph/fusarium_files/image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38290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5" name="Picture 6" descr="Culture of Aspergillus flav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0"/>
            <a:ext cx="42862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jan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9472</TotalTime>
  <Words>2667</Words>
  <Application>Microsoft Office PowerPoint</Application>
  <PresentationFormat>On-screen Show (4:3)</PresentationFormat>
  <Paragraphs>463</Paragraphs>
  <Slides>115</Slides>
  <Notes>113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7" baseType="lpstr">
      <vt:lpstr>Paper</vt:lpstr>
      <vt:lpstr>Image</vt:lpstr>
      <vt:lpstr> Mycosis – mikoze</vt:lpstr>
      <vt:lpstr>Osnovne karakteristike gljiva</vt:lpstr>
      <vt:lpstr>PowerPoint Presentation</vt:lpstr>
      <vt:lpstr>Makromicete i mikromicete</vt:lpstr>
      <vt:lpstr> Životni ciklus gljivica</vt:lpstr>
      <vt:lpstr>Vegetativno telo gljiva – somatsko telo - talus </vt:lpstr>
      <vt:lpstr> Kvasci i plesni</vt:lpstr>
      <vt:lpstr>PowerPoint Presentation</vt:lpstr>
      <vt:lpstr>Candida albicans</vt:lpstr>
      <vt:lpstr> Karakteristike hifa</vt:lpstr>
      <vt:lpstr>PowerPoint Presentation</vt:lpstr>
      <vt:lpstr>Izgled hifa</vt:lpstr>
      <vt:lpstr>PowerPoint Presentation</vt:lpstr>
      <vt:lpstr>PowerPoint Presentation</vt:lpstr>
      <vt:lpstr>PowerPoint Presentation</vt:lpstr>
      <vt:lpstr>Termin kvasac i plesan</vt:lpstr>
      <vt:lpstr>Mucor spp.</vt:lpstr>
      <vt:lpstr>Aspergillus spp.</vt:lpstr>
      <vt:lpstr>Penicillium spp.</vt:lpstr>
      <vt:lpstr>Fusarium spp.</vt:lpstr>
      <vt:lpstr> Način razmnožavanja</vt:lpstr>
      <vt:lpstr> Bespolno i polno razmnožavanje</vt:lpstr>
      <vt:lpstr>PowerPoint Presentation</vt:lpstr>
      <vt:lpstr>Najvažnije karakteristike patogenih gljivica</vt:lpstr>
      <vt:lpstr> Polni način razmnožavanja</vt:lpstr>
      <vt:lpstr> Zigospore - Zygomycota</vt:lpstr>
      <vt:lpstr>PowerPoint Presentation</vt:lpstr>
      <vt:lpstr>PowerPoint Presentation</vt:lpstr>
      <vt:lpstr> Askospore - Ascomycota</vt:lpstr>
      <vt:lpstr>PowerPoint Presentation</vt:lpstr>
      <vt:lpstr> Ciklus kvasaca</vt:lpstr>
      <vt:lpstr>PowerPoint Presentation</vt:lpstr>
      <vt:lpstr>Bazidiospore - Basidiomycota </vt:lpstr>
      <vt:lpstr>PowerPoint Presentation</vt:lpstr>
      <vt:lpstr>PowerPoint Presentation</vt:lpstr>
      <vt:lpstr>Patogenost gljivica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CHROMagar CandidaTM plate. C. albicans kolonije plavo zelene boje C. glabrata kolonije roze boje C. parapsilosis kolonije bledo žute boje</vt:lpstr>
      <vt:lpstr>PowerPoint Presentation</vt:lpstr>
      <vt:lpstr>PowerPoint Presentation</vt:lpstr>
      <vt:lpstr> “Bird seed” podloga Cryptococcus neoformans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Forma kvasca     Forma plesni  Blastomyces dermatitidis                                 Sporothrix schenckii</vt:lpstr>
      <vt:lpstr> Kolonija        Forma kvasca  Blastomyces dermatitidis</vt:lpstr>
      <vt:lpstr> Kolonija        Forma kvasca  Histoplasma capsulatum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Makrokonidija i mikrokonidije                                             Trichophyton mentagrophytes</vt:lpstr>
      <vt:lpstr>PowerPoint Presentation</vt:lpstr>
      <vt:lpstr>Ektotrihe i endotrihe dermatofite</vt:lpstr>
      <vt:lpstr>PowerPoint Presentation</vt:lpstr>
      <vt:lpstr>PowerPoint Presentation</vt:lpstr>
      <vt:lpstr> Microsporum canis</vt:lpstr>
      <vt:lpstr> Microsporum canis</vt:lpstr>
      <vt:lpstr> Microsporum canis</vt:lpstr>
      <vt:lpstr>Microsporum gypseum                       Microsporum nanum</vt:lpstr>
      <vt:lpstr>PowerPoint Presentation</vt:lpstr>
      <vt:lpstr>Trichophyton verrucosum</vt:lpstr>
      <vt:lpstr>Trichophyton mentagrophytes </vt:lpstr>
      <vt:lpstr>Trichophyton mentagrophytes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Aflatoksini</vt:lpstr>
      <vt:lpstr>PowerPoint Presentation</vt:lpstr>
      <vt:lpstr>Faktori koji pospešuju produkciju aflatoksina</vt:lpstr>
      <vt:lpstr>Faktori koji utiču na osetljivost na aflatoksin</vt:lpstr>
      <vt:lpstr>Aflatoksikoza</vt:lpstr>
      <vt:lpstr>PowerPoint Presentation</vt:lpstr>
      <vt:lpstr>PowerPoint Presentation</vt:lpstr>
      <vt:lpstr>PowerPoint Presentation</vt:lpstr>
      <vt:lpstr>Zeralenon</vt:lpstr>
      <vt:lpstr>Efekti zeralenona</vt:lpstr>
      <vt:lpstr>PowerPoint Presentation</vt:lpstr>
      <vt:lpstr>PowerPoint Presentation</vt:lpstr>
      <vt:lpstr>Ergotizam - Claviceps purpurea </vt:lpstr>
      <vt:lpstr>PowerPoint Presentation</vt:lpstr>
    </vt:vector>
  </TitlesOfParts>
  <Company>VET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Dejan Krnjaic</cp:lastModifiedBy>
  <cp:revision>257</cp:revision>
  <dcterms:created xsi:type="dcterms:W3CDTF">2002-10-17T22:18:13Z</dcterms:created>
  <dcterms:modified xsi:type="dcterms:W3CDTF">2019-04-08T11:58:35Z</dcterms:modified>
</cp:coreProperties>
</file>