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4" r:id="rId1"/>
  </p:sldMasterIdLst>
  <p:notesMasterIdLst>
    <p:notesMasterId r:id="rId73"/>
  </p:notesMasterIdLst>
  <p:handoutMasterIdLst>
    <p:handoutMasterId r:id="rId74"/>
  </p:handoutMasterIdLst>
  <p:sldIdLst>
    <p:sldId id="515" r:id="rId2"/>
    <p:sldId id="808" r:id="rId3"/>
    <p:sldId id="677" r:id="rId4"/>
    <p:sldId id="678" r:id="rId5"/>
    <p:sldId id="868" r:id="rId6"/>
    <p:sldId id="869" r:id="rId7"/>
    <p:sldId id="705" r:id="rId8"/>
    <p:sldId id="867" r:id="rId9"/>
    <p:sldId id="707" r:id="rId10"/>
    <p:sldId id="709" r:id="rId11"/>
    <p:sldId id="720" r:id="rId12"/>
    <p:sldId id="721" r:id="rId13"/>
    <p:sldId id="815" r:id="rId14"/>
    <p:sldId id="876" r:id="rId15"/>
    <p:sldId id="877" r:id="rId16"/>
    <p:sldId id="713" r:id="rId17"/>
    <p:sldId id="817" r:id="rId18"/>
    <p:sldId id="818" r:id="rId19"/>
    <p:sldId id="819" r:id="rId20"/>
    <p:sldId id="820" r:id="rId21"/>
    <p:sldId id="821" r:id="rId22"/>
    <p:sldId id="822" r:id="rId23"/>
    <p:sldId id="823" r:id="rId24"/>
    <p:sldId id="824" r:id="rId25"/>
    <p:sldId id="825" r:id="rId26"/>
    <p:sldId id="826" r:id="rId27"/>
    <p:sldId id="827" r:id="rId28"/>
    <p:sldId id="828" r:id="rId29"/>
    <p:sldId id="829" r:id="rId30"/>
    <p:sldId id="830" r:id="rId31"/>
    <p:sldId id="831" r:id="rId32"/>
    <p:sldId id="832" r:id="rId33"/>
    <p:sldId id="833" r:id="rId34"/>
    <p:sldId id="834" r:id="rId35"/>
    <p:sldId id="835" r:id="rId36"/>
    <p:sldId id="836" r:id="rId37"/>
    <p:sldId id="837" r:id="rId38"/>
    <p:sldId id="838" r:id="rId39"/>
    <p:sldId id="839" r:id="rId40"/>
    <p:sldId id="840" r:id="rId41"/>
    <p:sldId id="841" r:id="rId42"/>
    <p:sldId id="842" r:id="rId43"/>
    <p:sldId id="843" r:id="rId44"/>
    <p:sldId id="844" r:id="rId45"/>
    <p:sldId id="845" r:id="rId46"/>
    <p:sldId id="846" r:id="rId47"/>
    <p:sldId id="847" r:id="rId48"/>
    <p:sldId id="848" r:id="rId49"/>
    <p:sldId id="849" r:id="rId50"/>
    <p:sldId id="850" r:id="rId51"/>
    <p:sldId id="851" r:id="rId52"/>
    <p:sldId id="852" r:id="rId53"/>
    <p:sldId id="853" r:id="rId54"/>
    <p:sldId id="854" r:id="rId55"/>
    <p:sldId id="855" r:id="rId56"/>
    <p:sldId id="856" r:id="rId57"/>
    <p:sldId id="857" r:id="rId58"/>
    <p:sldId id="858" r:id="rId59"/>
    <p:sldId id="859" r:id="rId60"/>
    <p:sldId id="860" r:id="rId61"/>
    <p:sldId id="861" r:id="rId62"/>
    <p:sldId id="862" r:id="rId63"/>
    <p:sldId id="871" r:id="rId64"/>
    <p:sldId id="875" r:id="rId65"/>
    <p:sldId id="878" r:id="rId66"/>
    <p:sldId id="879" r:id="rId67"/>
    <p:sldId id="880" r:id="rId68"/>
    <p:sldId id="881" r:id="rId69"/>
    <p:sldId id="883" r:id="rId70"/>
    <p:sldId id="884" r:id="rId71"/>
    <p:sldId id="872" r:id="rId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CCFF"/>
    <a:srgbClr val="FF9999"/>
    <a:srgbClr val="FF9966"/>
    <a:srgbClr val="009999"/>
    <a:srgbClr val="336699"/>
    <a:srgbClr val="006699"/>
    <a:srgbClr val="DD73B2"/>
    <a:srgbClr val="F7C9A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605" autoAdjust="0"/>
    <p:restoredTop sz="86441" autoAdjust="0"/>
  </p:normalViewPr>
  <p:slideViewPr>
    <p:cSldViewPr>
      <p:cViewPr>
        <p:scale>
          <a:sx n="90" d="100"/>
          <a:sy n="90" d="100"/>
        </p:scale>
        <p:origin x="-1090" y="-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47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AB975-5E0D-4742-8244-3850D6BC477E}" type="doc">
      <dgm:prSet loTypeId="urn:microsoft.com/office/officeart/2005/8/layout/pyramid2" loCatId="pyramid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D43EBFC-A1DC-418E-8523-A993D7B831A4}">
      <dgm:prSet phldrT="[Text]" custT="1"/>
      <dgm:spPr/>
      <dgm:t>
        <a:bodyPr/>
        <a:lstStyle/>
        <a:p>
          <a:r>
            <a:rPr lang="sr-Latn-CS" sz="2000" b="1" dirty="0" smtClean="0"/>
            <a:t>Prvi nivo</a:t>
          </a:r>
        </a:p>
        <a:p>
          <a:r>
            <a:rPr lang="sr-Latn-CS" sz="2000" b="1" dirty="0" smtClean="0">
              <a:solidFill>
                <a:srgbClr val="FF5050"/>
              </a:solidFill>
            </a:rPr>
            <a:t>Koža i sluzokoža</a:t>
          </a:r>
          <a:endParaRPr lang="en-US" sz="2000" b="1" dirty="0">
            <a:solidFill>
              <a:srgbClr val="FF5050"/>
            </a:solidFill>
          </a:endParaRPr>
        </a:p>
      </dgm:t>
    </dgm:pt>
    <dgm:pt modelId="{C2E48B8D-09E3-491C-9908-A4D005A1AD4A}" type="parTrans" cxnId="{2D477EE7-ABFE-4FCB-8646-C8DA102439A9}">
      <dgm:prSet/>
      <dgm:spPr/>
      <dgm:t>
        <a:bodyPr/>
        <a:lstStyle/>
        <a:p>
          <a:endParaRPr lang="en-US"/>
        </a:p>
      </dgm:t>
    </dgm:pt>
    <dgm:pt modelId="{EA35CB87-DECC-4B13-AC7D-A59C2F7B1AA4}" type="sibTrans" cxnId="{2D477EE7-ABFE-4FCB-8646-C8DA102439A9}">
      <dgm:prSet/>
      <dgm:spPr/>
      <dgm:t>
        <a:bodyPr/>
        <a:lstStyle/>
        <a:p>
          <a:endParaRPr lang="en-US"/>
        </a:p>
      </dgm:t>
    </dgm:pt>
    <dgm:pt modelId="{F4D9282C-B534-401E-AE97-ED533EC638C1}">
      <dgm:prSet phldrT="[Text]" custT="1"/>
      <dgm:spPr/>
      <dgm:t>
        <a:bodyPr/>
        <a:lstStyle/>
        <a:p>
          <a:r>
            <a:rPr lang="sr-Latn-CS" sz="2000" b="1" dirty="0" smtClean="0"/>
            <a:t>Treći nivo</a:t>
          </a:r>
        </a:p>
        <a:p>
          <a:r>
            <a:rPr lang="sr-Latn-CS" sz="2000" b="1" dirty="0" smtClean="0">
              <a:solidFill>
                <a:srgbClr val="FF5050"/>
              </a:solidFill>
            </a:rPr>
            <a:t>Stečena – specifična imunost </a:t>
          </a:r>
          <a:endParaRPr lang="en-US" sz="2000" b="1" dirty="0" smtClean="0">
            <a:solidFill>
              <a:srgbClr val="FF5050"/>
            </a:solidFill>
          </a:endParaRPr>
        </a:p>
        <a:p>
          <a:r>
            <a:rPr lang="sr-Latn-CS" sz="2000" b="1" dirty="0" smtClean="0">
              <a:solidFill>
                <a:srgbClr val="FF5050"/>
              </a:solidFill>
            </a:rPr>
            <a:t>Antitela i senzibilisani T limfociti</a:t>
          </a:r>
          <a:endParaRPr lang="en-US" sz="2000" b="1" dirty="0">
            <a:solidFill>
              <a:srgbClr val="FF5050"/>
            </a:solidFill>
          </a:endParaRPr>
        </a:p>
      </dgm:t>
    </dgm:pt>
    <dgm:pt modelId="{961258E3-4295-437B-8784-12EAFF95CB00}" type="parTrans" cxnId="{6B886B63-E2E4-45FB-9416-61DAFC66EEFD}">
      <dgm:prSet/>
      <dgm:spPr/>
      <dgm:t>
        <a:bodyPr/>
        <a:lstStyle/>
        <a:p>
          <a:endParaRPr lang="en-US"/>
        </a:p>
      </dgm:t>
    </dgm:pt>
    <dgm:pt modelId="{9AC3AEC3-4F78-40A7-A473-4DAD00DE84F4}" type="sibTrans" cxnId="{6B886B63-E2E4-45FB-9416-61DAFC66EEFD}">
      <dgm:prSet/>
      <dgm:spPr/>
      <dgm:t>
        <a:bodyPr/>
        <a:lstStyle/>
        <a:p>
          <a:endParaRPr lang="en-US"/>
        </a:p>
      </dgm:t>
    </dgm:pt>
    <dgm:pt modelId="{FE275DF7-16C6-4293-8B3C-D67AAB29D3B5}">
      <dgm:prSet phldrT="[Text]" custT="1"/>
      <dgm:spPr/>
      <dgm:t>
        <a:bodyPr/>
        <a:lstStyle/>
        <a:p>
          <a:r>
            <a:rPr lang="sr-Latn-CS" sz="2000" b="1" dirty="0" smtClean="0"/>
            <a:t>Drugi nivo</a:t>
          </a:r>
          <a:endParaRPr lang="sr-Latn-CS" sz="2000" b="1" dirty="0" smtClean="0">
            <a:solidFill>
              <a:srgbClr val="FF7C80"/>
            </a:solidFill>
          </a:endParaRPr>
        </a:p>
        <a:p>
          <a:r>
            <a:rPr lang="sr-Latn-CS" sz="2000" b="1" dirty="0" smtClean="0">
              <a:solidFill>
                <a:srgbClr val="FF5050"/>
              </a:solidFill>
            </a:rPr>
            <a:t>Komplement, makrofagi, neutrofili...</a:t>
          </a:r>
        </a:p>
      </dgm:t>
    </dgm:pt>
    <dgm:pt modelId="{DE798617-7B18-4E4D-BB53-D4E5FC93E5F7}" type="sibTrans" cxnId="{0C738531-3127-415E-B572-2F4B195D32F4}">
      <dgm:prSet/>
      <dgm:spPr/>
      <dgm:t>
        <a:bodyPr/>
        <a:lstStyle/>
        <a:p>
          <a:endParaRPr lang="en-US"/>
        </a:p>
      </dgm:t>
    </dgm:pt>
    <dgm:pt modelId="{5AEDD183-2456-412B-9904-2368C74A9158}" type="parTrans" cxnId="{0C738531-3127-415E-B572-2F4B195D32F4}">
      <dgm:prSet/>
      <dgm:spPr/>
      <dgm:t>
        <a:bodyPr/>
        <a:lstStyle/>
        <a:p>
          <a:endParaRPr lang="en-US"/>
        </a:p>
      </dgm:t>
    </dgm:pt>
    <dgm:pt modelId="{AE3F084F-A7AC-41B3-A029-F3C59B6BDF5C}" type="pres">
      <dgm:prSet presAssocID="{C77AB975-5E0D-4742-8244-3850D6BC477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4920EAE-D2E1-4DEB-A8F6-37C8DA11F543}" type="pres">
      <dgm:prSet presAssocID="{C77AB975-5E0D-4742-8244-3850D6BC477E}" presName="pyramid" presStyleLbl="node1" presStyleIdx="0" presStyleCnt="1" custLinFactNeighborX="34688" custLinFactNeighborY="-3947"/>
      <dgm:spPr/>
    </dgm:pt>
    <dgm:pt modelId="{36830C2F-CE01-4441-B050-C6377D88387D}" type="pres">
      <dgm:prSet presAssocID="{C77AB975-5E0D-4742-8244-3850D6BC477E}" presName="theList" presStyleCnt="0"/>
      <dgm:spPr/>
    </dgm:pt>
    <dgm:pt modelId="{360672C9-7850-46D9-A3D4-E6E1323D5F6F}" type="pres">
      <dgm:prSet presAssocID="{DD43EBFC-A1DC-418E-8523-A993D7B831A4}" presName="aNode" presStyleLbl="fgAcc1" presStyleIdx="0" presStyleCnt="3" custScaleX="118775" custScaleY="142420" custLinFactY="6690" custLinFactNeighborX="-9716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FF37D-1CDC-415E-BF91-52F663C0B067}" type="pres">
      <dgm:prSet presAssocID="{DD43EBFC-A1DC-418E-8523-A993D7B831A4}" presName="aSpace" presStyleCnt="0"/>
      <dgm:spPr/>
    </dgm:pt>
    <dgm:pt modelId="{DE19D56E-0D92-4533-907F-F587BB91D033}" type="pres">
      <dgm:prSet presAssocID="{FE275DF7-16C6-4293-8B3C-D67AAB29D3B5}" presName="aNode" presStyleLbl="fgAcc1" presStyleIdx="1" presStyleCnt="3" custScaleX="122874" custScaleY="155461" custLinFactY="20392" custLinFactNeighborX="-93092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74923-8DE9-4C58-A24F-FE2488ED3A13}" type="pres">
      <dgm:prSet presAssocID="{FE275DF7-16C6-4293-8B3C-D67AAB29D3B5}" presName="aSpace" presStyleCnt="0"/>
      <dgm:spPr/>
    </dgm:pt>
    <dgm:pt modelId="{033B306F-6969-4A03-B8CA-C376C6130AA4}" type="pres">
      <dgm:prSet presAssocID="{F4D9282C-B534-401E-AE97-ED533EC638C1}" presName="aNode" presStyleLbl="fgAcc1" presStyleIdx="2" presStyleCnt="3" custScaleX="121559" custScaleY="152658" custLinFactY="21053" custLinFactNeighborX="-93421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4E6931-E228-404B-A543-DFB3BD33618D}" type="pres">
      <dgm:prSet presAssocID="{F4D9282C-B534-401E-AE97-ED533EC638C1}" presName="aSpace" presStyleCnt="0"/>
      <dgm:spPr/>
    </dgm:pt>
  </dgm:ptLst>
  <dgm:cxnLst>
    <dgm:cxn modelId="{AB843A5F-1F14-4A3B-B76C-C48A72D90419}" type="presOf" srcId="{F4D9282C-B534-401E-AE97-ED533EC638C1}" destId="{033B306F-6969-4A03-B8CA-C376C6130AA4}" srcOrd="0" destOrd="0" presId="urn:microsoft.com/office/officeart/2005/8/layout/pyramid2"/>
    <dgm:cxn modelId="{6B886B63-E2E4-45FB-9416-61DAFC66EEFD}" srcId="{C77AB975-5E0D-4742-8244-3850D6BC477E}" destId="{F4D9282C-B534-401E-AE97-ED533EC638C1}" srcOrd="2" destOrd="0" parTransId="{961258E3-4295-437B-8784-12EAFF95CB00}" sibTransId="{9AC3AEC3-4F78-40A7-A473-4DAD00DE84F4}"/>
    <dgm:cxn modelId="{0C738531-3127-415E-B572-2F4B195D32F4}" srcId="{C77AB975-5E0D-4742-8244-3850D6BC477E}" destId="{FE275DF7-16C6-4293-8B3C-D67AAB29D3B5}" srcOrd="1" destOrd="0" parTransId="{5AEDD183-2456-412B-9904-2368C74A9158}" sibTransId="{DE798617-7B18-4E4D-BB53-D4E5FC93E5F7}"/>
    <dgm:cxn modelId="{497A9F05-DD56-453D-85F6-E68ED19B2B3C}" type="presOf" srcId="{DD43EBFC-A1DC-418E-8523-A993D7B831A4}" destId="{360672C9-7850-46D9-A3D4-E6E1323D5F6F}" srcOrd="0" destOrd="0" presId="urn:microsoft.com/office/officeart/2005/8/layout/pyramid2"/>
    <dgm:cxn modelId="{2D477EE7-ABFE-4FCB-8646-C8DA102439A9}" srcId="{C77AB975-5E0D-4742-8244-3850D6BC477E}" destId="{DD43EBFC-A1DC-418E-8523-A993D7B831A4}" srcOrd="0" destOrd="0" parTransId="{C2E48B8D-09E3-491C-9908-A4D005A1AD4A}" sibTransId="{EA35CB87-DECC-4B13-AC7D-A59C2F7B1AA4}"/>
    <dgm:cxn modelId="{C880428E-939D-4044-98FC-F9B8AB4A82AC}" type="presOf" srcId="{C77AB975-5E0D-4742-8244-3850D6BC477E}" destId="{AE3F084F-A7AC-41B3-A029-F3C59B6BDF5C}" srcOrd="0" destOrd="0" presId="urn:microsoft.com/office/officeart/2005/8/layout/pyramid2"/>
    <dgm:cxn modelId="{D265631F-86F1-47DC-9FFE-A21C88396788}" type="presOf" srcId="{FE275DF7-16C6-4293-8B3C-D67AAB29D3B5}" destId="{DE19D56E-0D92-4533-907F-F587BB91D033}" srcOrd="0" destOrd="0" presId="urn:microsoft.com/office/officeart/2005/8/layout/pyramid2"/>
    <dgm:cxn modelId="{B9C5844C-2550-4D4D-BB0A-9344FF6ECF91}" type="presParOf" srcId="{AE3F084F-A7AC-41B3-A029-F3C59B6BDF5C}" destId="{F4920EAE-D2E1-4DEB-A8F6-37C8DA11F543}" srcOrd="0" destOrd="0" presId="urn:microsoft.com/office/officeart/2005/8/layout/pyramid2"/>
    <dgm:cxn modelId="{E3BA41ED-419A-41C3-844C-EC0575FF39AA}" type="presParOf" srcId="{AE3F084F-A7AC-41B3-A029-F3C59B6BDF5C}" destId="{36830C2F-CE01-4441-B050-C6377D88387D}" srcOrd="1" destOrd="0" presId="urn:microsoft.com/office/officeart/2005/8/layout/pyramid2"/>
    <dgm:cxn modelId="{6624AEE6-2834-4A18-87A2-AA6CD65443A8}" type="presParOf" srcId="{36830C2F-CE01-4441-B050-C6377D88387D}" destId="{360672C9-7850-46D9-A3D4-E6E1323D5F6F}" srcOrd="0" destOrd="0" presId="urn:microsoft.com/office/officeart/2005/8/layout/pyramid2"/>
    <dgm:cxn modelId="{3296D742-44ED-4BAB-BC5F-DABB3C69EF51}" type="presParOf" srcId="{36830C2F-CE01-4441-B050-C6377D88387D}" destId="{C8AFF37D-1CDC-415E-BF91-52F663C0B067}" srcOrd="1" destOrd="0" presId="urn:microsoft.com/office/officeart/2005/8/layout/pyramid2"/>
    <dgm:cxn modelId="{789DEDF6-F382-4D75-97BE-43683FED918A}" type="presParOf" srcId="{36830C2F-CE01-4441-B050-C6377D88387D}" destId="{DE19D56E-0D92-4533-907F-F587BB91D033}" srcOrd="2" destOrd="0" presId="urn:microsoft.com/office/officeart/2005/8/layout/pyramid2"/>
    <dgm:cxn modelId="{E6B60EFC-C22D-40A3-AE0F-F8A52EE00889}" type="presParOf" srcId="{36830C2F-CE01-4441-B050-C6377D88387D}" destId="{D5E74923-8DE9-4C58-A24F-FE2488ED3A13}" srcOrd="3" destOrd="0" presId="urn:microsoft.com/office/officeart/2005/8/layout/pyramid2"/>
    <dgm:cxn modelId="{E170C3A3-0D0C-4E06-9454-9F16CC544B16}" type="presParOf" srcId="{36830C2F-CE01-4441-B050-C6377D88387D}" destId="{033B306F-6969-4A03-B8CA-C376C6130AA4}" srcOrd="4" destOrd="0" presId="urn:microsoft.com/office/officeart/2005/8/layout/pyramid2"/>
    <dgm:cxn modelId="{3E4F3FD3-9632-4967-9EDE-ADF30E98665A}" type="presParOf" srcId="{36830C2F-CE01-4441-B050-C6377D88387D}" destId="{914E6931-E228-404B-A543-DFB3BD33618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20EAE-D2E1-4DEB-A8F6-37C8DA11F543}">
      <dsp:nvSpPr>
        <dsp:cNvPr id="0" name=""/>
        <dsp:cNvSpPr/>
      </dsp:nvSpPr>
      <dsp:spPr>
        <a:xfrm>
          <a:off x="3035651" y="0"/>
          <a:ext cx="5791200" cy="5791200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0672C9-7850-46D9-A3D4-E6E1323D5F6F}">
      <dsp:nvSpPr>
        <dsp:cNvPr id="0" name=""/>
        <dsp:cNvSpPr/>
      </dsp:nvSpPr>
      <dsp:spPr>
        <a:xfrm>
          <a:off x="0" y="761995"/>
          <a:ext cx="4471023" cy="13515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/>
            <a:t>Prvi nivo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FF5050"/>
              </a:solidFill>
            </a:rPr>
            <a:t>Koža i sluzokoža</a:t>
          </a:r>
          <a:endParaRPr lang="en-US" sz="2000" b="1" kern="1200" dirty="0">
            <a:solidFill>
              <a:srgbClr val="FF5050"/>
            </a:solidFill>
          </a:endParaRPr>
        </a:p>
      </dsp:txBody>
      <dsp:txXfrm>
        <a:off x="65977" y="827972"/>
        <a:ext cx="4339069" cy="1219594"/>
      </dsp:txXfrm>
    </dsp:sp>
    <dsp:sp modelId="{DE19D56E-0D92-4533-907F-F587BB91D033}">
      <dsp:nvSpPr>
        <dsp:cNvPr id="0" name=""/>
        <dsp:cNvSpPr/>
      </dsp:nvSpPr>
      <dsp:spPr>
        <a:xfrm>
          <a:off x="0" y="2362197"/>
          <a:ext cx="4625321" cy="14753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548258"/>
              <a:satOff val="15522"/>
              <a:lumOff val="-10784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/>
            <a:t>Drugi nivo</a:t>
          </a:r>
          <a:endParaRPr lang="sr-Latn-CS" sz="2000" b="1" kern="1200" dirty="0" smtClean="0">
            <a:solidFill>
              <a:srgbClr val="FF7C8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FF5050"/>
              </a:solidFill>
            </a:rPr>
            <a:t>Komplement, makrofagi, neutrofili...</a:t>
          </a:r>
        </a:p>
      </dsp:txBody>
      <dsp:txXfrm>
        <a:off x="72018" y="2434215"/>
        <a:ext cx="4481285" cy="1331269"/>
      </dsp:txXfrm>
    </dsp:sp>
    <dsp:sp modelId="{033B306F-6969-4A03-B8CA-C376C6130AA4}">
      <dsp:nvSpPr>
        <dsp:cNvPr id="0" name=""/>
        <dsp:cNvSpPr/>
      </dsp:nvSpPr>
      <dsp:spPr>
        <a:xfrm>
          <a:off x="1" y="3962399"/>
          <a:ext cx="4575821" cy="14487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096517"/>
              <a:satOff val="31044"/>
              <a:lumOff val="-21569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/>
            <a:t>Treći nivo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FF5050"/>
              </a:solidFill>
            </a:rPr>
            <a:t>Stečena – specifična imunost </a:t>
          </a:r>
          <a:endParaRPr lang="en-US" sz="2000" b="1" kern="1200" dirty="0" smtClean="0">
            <a:solidFill>
              <a:srgbClr val="FF505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FF5050"/>
              </a:solidFill>
            </a:rPr>
            <a:t>Antitela i senzibilisani T limfociti</a:t>
          </a:r>
          <a:endParaRPr lang="en-US" sz="2000" b="1" kern="1200" dirty="0">
            <a:solidFill>
              <a:srgbClr val="FF5050"/>
            </a:solidFill>
          </a:endParaRPr>
        </a:p>
      </dsp:txBody>
      <dsp:txXfrm>
        <a:off x="70721" y="4033119"/>
        <a:ext cx="4434381" cy="1307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C685E1-5BEB-4DB4-BF90-20606E08C23E}" type="datetimeFigureOut">
              <a:rPr lang="en-US"/>
              <a:pPr>
                <a:defRPr/>
              </a:pPr>
              <a:t>11/18/2021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7D2D4E-97D7-4EBD-8D2C-BB172117C5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681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D7D0D6-CB0F-4AE6-8BB9-89BE9BC279DC}" type="datetimeFigureOut">
              <a:rPr lang="en-US"/>
              <a:pPr>
                <a:defRPr/>
              </a:pPr>
              <a:t>11/18/2021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9F90788-DA2B-422F-AB95-482BD3F3B1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6329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E6181D-BB64-4734-9853-EA5075F8CD29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8CB2E5-D850-4201-9852-75F3E1E03CD5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5BC045-10FD-463E-9741-DA7D17310575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CF41EB-4EED-47BE-952D-1E922145C117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33C743-78A4-4314-96B0-4ED4244EE854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695733-9979-461E-830A-00048F364A08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94A56A-7CEA-4838-A177-B17BA5622169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430787-F6BC-4604-B0AF-11228E809138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A61A02-FF78-4A43-B3B4-A740603D47A0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80CEF0-E9C3-4A92-8C56-7ACD3DF697FB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A52E28-227E-41F2-B100-FF849696F432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CD9B04-99E3-464E-8F7F-B23E65E3F52F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8CB244-D5BA-4D9A-AA5F-88C6816C69EE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9977A0-9CFC-4CAE-AD6D-DB4FA95C63D3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CF86A2-3E73-4AC3-8BE6-A8E6EE6D446B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AABCE9-49A3-4435-B0D7-BFE6100A7EA6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A8C052-EAA2-4363-8427-C876B5CC3ADB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23E587-7046-4AAE-AF43-F6745B9BE990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951AF7-1EAE-4659-BC33-82407091E2F1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CF3EA1-B5E9-41E5-BB55-3653EEC39FDC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07172F-FA66-4076-83A6-401F606298A3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606797-7DF6-4651-B47B-87FC718A8531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85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6E00BC-4409-4023-BF56-1C8779B552A0}" type="slidenum">
              <a:rPr lang="en-GB" smtClean="0"/>
              <a:pPr/>
              <a:t>7</a:t>
            </a:fld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0FCB02-37D7-4D9B-BE31-BDBA8618E92E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1E5C14-6E17-49F8-B9B9-AFC682804E3B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0F50BE-598F-4959-9B53-337EF4D20D19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461296-B49B-438A-B331-C2FD3B665F87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D5D814-8DC8-4342-9841-5E08BDCCF5CD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CD884F-4267-409F-9FAE-A4172C194786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2215B0-968E-4382-A865-27D348F5E186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9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C5E226-FC80-4358-BC4D-34E75A332D18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D87AE0-A89C-48EC-830B-C8D8A917B4B5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1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F392AC-7749-431F-A9AC-829D6D76A5AD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70A273-83AF-478F-9654-4CC7DFE1BFFC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2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9EE727-27E5-4D09-87B4-962BEE23EB84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30CB0E-9858-471D-912F-CD7D3C6C88A3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26EED3-0A9B-431D-950E-E10E8FBA8A3F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15594F-3136-4206-9F00-4A16CF767AD0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97C62A-3533-4EF3-AB37-01A1E5F72F0C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35A1C8-5EDF-424C-B28C-313319C82508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8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D2FF4-8015-441C-9383-C987DA43BBAE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C78615-EC00-4719-B2C9-A0D1CE2149B1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39E43F-042D-40AA-BD44-522F31CC7A7E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1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FC9F0B-0436-4F66-A2D0-4C3D43B7E065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E7A7D1-1F5C-4C27-BD93-A63DBF76915D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B77106-FAC3-4CF9-8F4E-8C5DC2CAEF32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1DBA57-19EA-4F37-82D2-8F15DA56E606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573313-D605-4109-816A-67ACDED685EE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2CF42C-0A55-419A-8DDB-F4C9302441F1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F797F7-1DF1-461B-9E27-532EBAE0AD84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0A214E-D170-440D-9304-B3C378A303E7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D01D9A-9386-460B-BCE1-7365E00D3FEC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2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2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F7DA71-86B0-49EA-BB67-AE084CF78B54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1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1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BB41C8-58F8-4CD5-94DD-EFC5CBAC4BD0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027DF9-3315-426B-9356-618787153F13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32FC8D-D81D-4E9A-BA14-09A9CBEF7D4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85974-7BE8-411E-B321-90975FAA3D6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9B185-53EC-4722-8972-D8232A21C24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E5F66-731E-4C5E-9425-096FBFB31D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A5566-206B-44E1-8079-C36AD3E04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E2A89-2CBD-4158-BF71-70308A8D6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3F764D-D624-42BF-B9CA-FE5933A522A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76981A-9727-4D38-8427-8F0545F6698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45EE64-8EDE-4334-9409-5CE1F3F4985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B0BAB6-9D81-420D-8970-BCA1662EC33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B89E8C-3E65-4475-9A5C-37CD453B9E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936822-6953-4E95-B1C9-229DD30B893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383B7B9-9DC7-4A1D-856B-AC46A06DC45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CBFAFE-D980-4BD9-94AC-EA6CDB81444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ADBD519D-7F48-4566-89C0-48563265B5A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95" r:id="rId1"/>
    <p:sldLayoutId id="2147484796" r:id="rId2"/>
    <p:sldLayoutId id="2147484797" r:id="rId3"/>
    <p:sldLayoutId id="2147484798" r:id="rId4"/>
    <p:sldLayoutId id="2147484799" r:id="rId5"/>
    <p:sldLayoutId id="2147484800" r:id="rId6"/>
    <p:sldLayoutId id="2147484801" r:id="rId7"/>
    <p:sldLayoutId id="2147484802" r:id="rId8"/>
    <p:sldLayoutId id="2147484803" r:id="rId9"/>
    <p:sldLayoutId id="2147484804" r:id="rId10"/>
    <p:sldLayoutId id="2147484805" r:id="rId11"/>
    <p:sldLayoutId id="2147484806" r:id="rId12"/>
    <p:sldLayoutId id="2147484807" r:id="rId13"/>
    <p:sldLayoutId id="2147484808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14398" y="533400"/>
            <a:ext cx="7010400" cy="21336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sr-Latn-RS" sz="3200" b="1" dirty="0">
                <a:solidFill>
                  <a:srgbClr val="FF7C80"/>
                </a:solidFill>
              </a:rPr>
              <a:t>Prirodna </a:t>
            </a:r>
            <a:r>
              <a:rPr lang="en-US" sz="3200" b="1" dirty="0" smtClean="0">
                <a:solidFill>
                  <a:srgbClr val="FF7C80"/>
                </a:solidFill>
              </a:rPr>
              <a:t>(</a:t>
            </a:r>
            <a:r>
              <a:rPr lang="en-US" sz="3200" b="1" dirty="0" err="1" smtClean="0">
                <a:solidFill>
                  <a:srgbClr val="FF7C80"/>
                </a:solidFill>
              </a:rPr>
              <a:t>nespecifi</a:t>
            </a:r>
            <a:r>
              <a:rPr lang="sr-Latn-RS" sz="3200" b="1" dirty="0" smtClean="0">
                <a:solidFill>
                  <a:srgbClr val="FF7C80"/>
                </a:solidFill>
              </a:rPr>
              <a:t>č</a:t>
            </a:r>
            <a:r>
              <a:rPr lang="en-US" sz="3200" b="1" dirty="0" err="1" smtClean="0">
                <a:solidFill>
                  <a:srgbClr val="FF7C80"/>
                </a:solidFill>
              </a:rPr>
              <a:t>na</a:t>
            </a:r>
            <a:r>
              <a:rPr lang="en-US" sz="3200" b="1" dirty="0" smtClean="0">
                <a:solidFill>
                  <a:srgbClr val="FF7C80"/>
                </a:solidFill>
              </a:rPr>
              <a:t>) </a:t>
            </a:r>
            <a:r>
              <a:rPr lang="sr-Latn-RS" sz="3200" b="1" dirty="0" smtClean="0">
                <a:solidFill>
                  <a:srgbClr val="FF7C80"/>
                </a:solidFill>
              </a:rPr>
              <a:t>otpornost </a:t>
            </a:r>
            <a:r>
              <a:rPr lang="sr-Latn-RS" sz="3200" b="1" dirty="0">
                <a:solidFill>
                  <a:srgbClr val="FF7C80"/>
                </a:solidFill>
              </a:rPr>
              <a:t>i faktori koji je uslovljavaju </a:t>
            </a:r>
            <a:endParaRPr lang="sr-Latn-RS" sz="3200" b="1" noProof="0" dirty="0" smtClean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1602" name="Picture 2" descr="http://cache3.asset-cache.net/xt/140892316.jpg?v=1&amp;g=fs1%7C0%7CSPF%7C92%7C316&amp;s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923836"/>
            <a:ext cx="3352800" cy="2524463"/>
          </a:xfrm>
          <a:prstGeom prst="rect">
            <a:avLst/>
          </a:prstGeom>
          <a:noFill/>
        </p:spPr>
      </p:pic>
      <p:pic>
        <p:nvPicPr>
          <p:cNvPr id="281604" name="Picture 4" descr="http://www.sciencephoto.com/image/453429/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923836"/>
            <a:ext cx="3454399" cy="2524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191"/>
            <a:ext cx="8305800" cy="188180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sr-Latn-RS" sz="2800" b="1" u="sng" noProof="0" dirty="0" smtClean="0">
                <a:solidFill>
                  <a:srgbClr val="FF7C80"/>
                </a:solidFill>
              </a:rPr>
              <a:t>Drugi nivo odbrane </a:t>
            </a:r>
          </a:p>
          <a:p>
            <a:pPr eaLnBrk="1" hangingPunct="1"/>
            <a:endParaRPr lang="sr-Latn-RS" sz="2800" noProof="0" dirty="0" smtClean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990600"/>
            <a:ext cx="472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Font typeface="Arial" pitchFamily="34" charset="0"/>
              <a:buChar char="•"/>
            </a:pPr>
            <a:r>
              <a:rPr lang="sr-Latn-RS" b="1" dirty="0">
                <a:solidFill>
                  <a:srgbClr val="FF9999"/>
                </a:solidFill>
                <a:latin typeface="+mn-lt"/>
              </a:rPr>
              <a:t>Zasniva se na činjenici da se mikroorganizmi hemijski razlikuju od ćelija organizma</a:t>
            </a:r>
          </a:p>
        </p:txBody>
      </p:sp>
      <p:pic>
        <p:nvPicPr>
          <p:cNvPr id="6" name="Picture 6" descr="C:\Users\Andrea\Downloads\pngeg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75" y="76200"/>
            <a:ext cx="294198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ndrea\Downloads\ClipartKey_243617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0800"/>
            <a:ext cx="1376071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ndrea\Downloads\ClipartKey_150527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8472" y="981307"/>
            <a:ext cx="105584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391" y="2209800"/>
            <a:ext cx="88392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4048" lvl="1" algn="just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0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Neutrofilni </a:t>
            </a:r>
            <a:r>
              <a:rPr lang="sr-Latn-RS" sz="20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granulociti i monociti</a:t>
            </a:r>
            <a:r>
              <a:rPr lang="sr-Latn-RS" sz="2000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 </a:t>
            </a:r>
            <a:r>
              <a:rPr lang="sr-Latn-R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su sposobni </a:t>
            </a:r>
            <a:r>
              <a:rPr lang="sr-Latn-R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da otkriju molekularne strukture mikroorganizama i izazovu njihovu </a:t>
            </a:r>
            <a:r>
              <a:rPr lang="sr-Latn-R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destrukciju</a:t>
            </a:r>
          </a:p>
          <a:p>
            <a:pPr marL="384048" lvl="1" algn="just" fontAlgn="auto">
              <a:spcBef>
                <a:spcPct val="20000"/>
              </a:spcBef>
              <a:spcAft>
                <a:spcPts val="0"/>
              </a:spcAft>
              <a:buSzPct val="60000"/>
            </a:pPr>
            <a:endParaRPr lang="sr-Latn-RS" sz="2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+mn-cs"/>
            </a:endParaRPr>
          </a:p>
          <a:p>
            <a:pPr algn="just">
              <a:buFont typeface="Arial" pitchFamily="34" charset="0"/>
              <a:buChar char="•"/>
            </a:pPr>
            <a:r>
              <a:rPr lang="sr-Latn-RS" sz="2000" b="1" dirty="0" smtClean="0">
                <a:solidFill>
                  <a:srgbClr val="FF7C80"/>
                </a:solidFill>
                <a:latin typeface="+mn-lt"/>
              </a:rPr>
              <a:t>Molekulski </a:t>
            </a:r>
            <a:r>
              <a:rPr lang="sr-Latn-RS" sz="2000" b="1" dirty="0">
                <a:solidFill>
                  <a:srgbClr val="FF7C80"/>
                </a:solidFill>
                <a:latin typeface="+mn-lt"/>
              </a:rPr>
              <a:t>obrasci patogena</a:t>
            </a:r>
            <a:r>
              <a:rPr lang="sr-Latn-RS" sz="2000" dirty="0">
                <a:solidFill>
                  <a:srgbClr val="FF7C80"/>
                </a:solidFill>
                <a:latin typeface="+mn-lt"/>
              </a:rPr>
              <a:t> - pathogen–associated molecular patterns </a:t>
            </a:r>
            <a:r>
              <a:rPr lang="sr-Latn-RS" sz="2000" dirty="0">
                <a:latin typeface="+mn-lt"/>
              </a:rPr>
              <a:t>(PAMPs)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000" b="1" dirty="0">
                <a:solidFill>
                  <a:srgbClr val="FF7C80"/>
                </a:solidFill>
                <a:latin typeface="+mn-lt"/>
              </a:rPr>
              <a:t>Receptori prepoznavanja obrasaca </a:t>
            </a:r>
            <a:r>
              <a:rPr lang="sr-Latn-RS" sz="2000" dirty="0">
                <a:solidFill>
                  <a:srgbClr val="FF7C80"/>
                </a:solidFill>
                <a:latin typeface="+mn-lt"/>
              </a:rPr>
              <a:t>- pattern recognition receptors </a:t>
            </a:r>
            <a:r>
              <a:rPr lang="sr-Latn-RS" sz="2000" dirty="0">
                <a:latin typeface="+mn-lt"/>
              </a:rPr>
              <a:t>(PRRs) prepoznaju neinfektivne sopstvene od infektivnih stranih </a:t>
            </a:r>
            <a:r>
              <a:rPr lang="sr-Latn-RS" sz="2000" dirty="0" smtClean="0">
                <a:latin typeface="+mn-lt"/>
              </a:rPr>
              <a:t>komponenti</a:t>
            </a:r>
          </a:p>
          <a:p>
            <a:pPr algn="just">
              <a:buFont typeface="Arial" pitchFamily="34" charset="0"/>
              <a:buChar char="•"/>
            </a:pPr>
            <a:endParaRPr lang="sr-Latn-RS" sz="2000" dirty="0"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sr-Latn-RS" sz="2000" dirty="0">
                <a:latin typeface="+mn-lt"/>
              </a:rPr>
              <a:t>Oštećenje tkiva, smrt ćelija </a:t>
            </a:r>
            <a:r>
              <a:rPr lang="sr-Latn-RS" sz="2000" b="1" dirty="0">
                <a:solidFill>
                  <a:srgbClr val="FF7C80"/>
                </a:solidFill>
                <a:latin typeface="+mn-lt"/>
              </a:rPr>
              <a:t>- signali opasnosti - danger – associated molecular patterns ( DAMPs ) </a:t>
            </a:r>
            <a:r>
              <a:rPr lang="sr-Latn-RS" sz="2000" dirty="0">
                <a:latin typeface="+mn-lt"/>
              </a:rPr>
              <a:t>ili </a:t>
            </a:r>
            <a:r>
              <a:rPr lang="sr-Latn-RS" sz="2000" dirty="0" smtClean="0">
                <a:latin typeface="+mn-lt"/>
              </a:rPr>
              <a:t>alarmini</a:t>
            </a:r>
            <a:endParaRPr lang="sr-Latn-R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2122547" y="143435"/>
            <a:ext cx="34018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r-Latn-CS" sz="2800" b="1" dirty="0">
                <a:solidFill>
                  <a:srgbClr val="FF7C80"/>
                </a:solidFill>
                <a:latin typeface="+mn-lt"/>
              </a:rPr>
              <a:t>Molekulski obrasci</a:t>
            </a:r>
            <a:endParaRPr lang="en-US" sz="2800" b="1" dirty="0">
              <a:solidFill>
                <a:srgbClr val="FF7C80"/>
              </a:solidFill>
              <a:latin typeface="+mn-lt"/>
            </a:endParaRP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238196" y="666655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CCFF"/>
                </a:solidFill>
                <a:latin typeface="+mn-lt"/>
              </a:rPr>
              <a:t>Strukture prisutne na </a:t>
            </a:r>
            <a:r>
              <a:rPr lang="sr-Latn-CS" sz="2400" b="1" dirty="0" smtClean="0">
                <a:solidFill>
                  <a:srgbClr val="FFCCFF"/>
                </a:solidFill>
                <a:latin typeface="+mn-lt"/>
              </a:rPr>
              <a:t>određenim grupama/klasama </a:t>
            </a:r>
            <a:r>
              <a:rPr lang="sr-Latn-CS" sz="2400" b="1" dirty="0">
                <a:solidFill>
                  <a:srgbClr val="FFCCFF"/>
                </a:solidFill>
                <a:latin typeface="+mn-lt"/>
              </a:rPr>
              <a:t>patogena</a:t>
            </a:r>
            <a:endParaRPr lang="en-US" sz="2400" b="1" dirty="0">
              <a:solidFill>
                <a:srgbClr val="FFCCFF"/>
              </a:solidFill>
              <a:latin typeface="+mn-lt"/>
            </a:endParaRP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1905000" y="1231526"/>
            <a:ext cx="464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  <a:defRPr/>
            </a:pPr>
            <a:r>
              <a:rPr lang="sr-Latn-CS" sz="2000" dirty="0">
                <a:latin typeface="+mn-lt"/>
              </a:rPr>
              <a:t> neophodne za njihov život i replikaciju</a:t>
            </a:r>
          </a:p>
        </p:txBody>
      </p:sp>
      <p:sp>
        <p:nvSpPr>
          <p:cNvPr id="125965" name="Text Box 13"/>
          <p:cNvSpPr txBox="1">
            <a:spLocks noChangeArrowheads="1"/>
          </p:cNvSpPr>
          <p:nvPr/>
        </p:nvSpPr>
        <p:spPr bwMode="auto">
          <a:xfrm>
            <a:off x="0" y="2286000"/>
            <a:ext cx="4567381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en-GB" sz="2400" b="1" dirty="0" smtClean="0">
                <a:solidFill>
                  <a:srgbClr val="FFCCFF"/>
                </a:solidFill>
                <a:latin typeface="+mn-lt"/>
              </a:rPr>
              <a:t> </a:t>
            </a:r>
            <a:r>
              <a:rPr lang="sr-Latn-CS" sz="2400" b="1" dirty="0" smtClean="0">
                <a:solidFill>
                  <a:srgbClr val="FFCCFF"/>
                </a:solidFill>
                <a:latin typeface="+mn-lt"/>
              </a:rPr>
              <a:t>Nukleinske kiseline - dvolančana </a:t>
            </a:r>
            <a:r>
              <a:rPr lang="sr-Latn-CS" sz="2400" b="1" dirty="0">
                <a:solidFill>
                  <a:srgbClr val="FFCCFF"/>
                </a:solidFill>
                <a:latin typeface="+mn-lt"/>
              </a:rPr>
              <a:t>RNK, </a:t>
            </a:r>
            <a:r>
              <a:rPr lang="sr-Latn-CS" sz="2400" b="1" dirty="0" smtClean="0">
                <a:solidFill>
                  <a:srgbClr val="FFCCFF"/>
                </a:solidFill>
                <a:latin typeface="+mn-lt"/>
              </a:rPr>
              <a:t>nemetizovani CpG </a:t>
            </a:r>
            <a:r>
              <a:rPr lang="sr-Latn-CS" sz="2400" b="1" dirty="0">
                <a:solidFill>
                  <a:srgbClr val="FFCCFF"/>
                </a:solidFill>
                <a:latin typeface="+mn-lt"/>
              </a:rPr>
              <a:t>dinukleotidi</a:t>
            </a:r>
            <a:r>
              <a:rPr lang="sr-Latn-CS" sz="2400" b="1" dirty="0" smtClean="0">
                <a:solidFill>
                  <a:srgbClr val="FFCCFF"/>
                </a:solidFill>
                <a:latin typeface="+mn-lt"/>
              </a:rPr>
              <a:t>..</a:t>
            </a:r>
          </a:p>
          <a:p>
            <a:pPr>
              <a:buFontTx/>
              <a:buChar char="-"/>
              <a:defRPr/>
            </a:pPr>
            <a:r>
              <a:rPr lang="sr-Latn-CS" sz="2400" b="1" dirty="0" smtClean="0">
                <a:solidFill>
                  <a:srgbClr val="FFCCFF"/>
                </a:solidFill>
                <a:latin typeface="+mn-lt"/>
              </a:rPr>
              <a:t>Strukture ćelijskog zida bakterija LPS, peptidoglikan, flagelin, pili...</a:t>
            </a:r>
          </a:p>
          <a:p>
            <a:pPr>
              <a:buFontTx/>
              <a:buChar char="-"/>
              <a:defRPr/>
            </a:pPr>
            <a:r>
              <a:rPr lang="sr-Latn-CS" sz="2400" b="1" dirty="0" smtClean="0">
                <a:solidFill>
                  <a:srgbClr val="FFCCFF"/>
                </a:solidFill>
                <a:latin typeface="+mn-lt"/>
              </a:rPr>
              <a:t> Oligosaharidi bogati manozom</a:t>
            </a:r>
            <a:endParaRPr lang="en-US" sz="2400" b="1" dirty="0" smtClean="0">
              <a:solidFill>
                <a:srgbClr val="FFCCFF"/>
              </a:solidFill>
              <a:latin typeface="+mn-lt"/>
            </a:endParaRPr>
          </a:p>
          <a:p>
            <a:pPr>
              <a:buFontTx/>
              <a:buChar char="-"/>
              <a:defRPr/>
            </a:pPr>
            <a:endParaRPr lang="en-US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62511" y="1655108"/>
            <a:ext cx="4659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  <a:defRPr/>
            </a:pPr>
            <a:r>
              <a:rPr lang="sr-Latn-CS" sz="2000" dirty="0">
                <a:latin typeface="+mn-lt"/>
              </a:rPr>
              <a:t> ne nalaze se na ćelijama sisara i ptica</a:t>
            </a:r>
            <a:endParaRPr lang="en-US" sz="2000" dirty="0">
              <a:latin typeface="+mn-lt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8096" y="2434735"/>
            <a:ext cx="4419600" cy="405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376595" y="381000"/>
            <a:ext cx="68130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r-Latn-C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sr-Latn-CS" sz="2800" b="1" dirty="0">
                <a:solidFill>
                  <a:srgbClr val="FF7C80"/>
                </a:solidFill>
                <a:latin typeface="+mn-lt"/>
              </a:rPr>
              <a:t>Receptori za prepoznavanje obrazaca </a:t>
            </a:r>
            <a:endParaRPr lang="en-US" sz="2800" b="1" dirty="0">
              <a:solidFill>
                <a:srgbClr val="FF7C80"/>
              </a:solidFill>
              <a:latin typeface="+mn-lt"/>
            </a:endParaRP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5257800" y="1752600"/>
            <a:ext cx="34195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Latn-CS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Membranski </a:t>
            </a:r>
          </a:p>
          <a:p>
            <a:pPr>
              <a:defRPr/>
            </a:pPr>
            <a:r>
              <a:rPr lang="sr-Latn-CS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(Receptori slični Tollu, TLR)</a:t>
            </a:r>
            <a:endParaRPr lang="en-US" sz="20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5410200" y="2743200"/>
            <a:ext cx="3306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r-Latn-CS" sz="2000" dirty="0">
                <a:latin typeface="+mn-lt"/>
              </a:rPr>
              <a:t>- na plazma membrani </a:t>
            </a:r>
            <a:endParaRPr lang="en-US" sz="2000" dirty="0">
              <a:latin typeface="+mn-lt"/>
            </a:endParaRPr>
          </a:p>
        </p:txBody>
      </p:sp>
      <p:sp>
        <p:nvSpPr>
          <p:cNvPr id="125965" name="Text Box 13"/>
          <p:cNvSpPr txBox="1">
            <a:spLocks noChangeArrowheads="1"/>
          </p:cNvSpPr>
          <p:nvPr/>
        </p:nvSpPr>
        <p:spPr bwMode="auto">
          <a:xfrm>
            <a:off x="5486400" y="3124200"/>
            <a:ext cx="34972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CS" sz="2000" dirty="0">
                <a:latin typeface="+mn-lt"/>
              </a:rPr>
              <a:t>- na endozomalnoj membrani</a:t>
            </a:r>
            <a:endParaRPr lang="en-US" sz="2000" dirty="0">
              <a:latin typeface="+mn-lt"/>
            </a:endParaRPr>
          </a:p>
        </p:txBody>
      </p:sp>
      <p:sp>
        <p:nvSpPr>
          <p:cNvPr id="125972" name="Text Box 20"/>
          <p:cNvSpPr txBox="1">
            <a:spLocks noChangeArrowheads="1"/>
          </p:cNvSpPr>
          <p:nvPr/>
        </p:nvSpPr>
        <p:spPr bwMode="auto">
          <a:xfrm>
            <a:off x="4953000" y="5791200"/>
            <a:ext cx="396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r-Latn-CS" sz="2000" dirty="0">
                <a:latin typeface="+mn-lt"/>
              </a:rPr>
              <a:t>Proteini plazme koji prepoznaju obrasce </a:t>
            </a:r>
            <a:r>
              <a:rPr lang="sr-Latn-CS" sz="2000" dirty="0" smtClean="0">
                <a:latin typeface="+mn-lt"/>
              </a:rPr>
              <a:t>(CRP</a:t>
            </a:r>
            <a:r>
              <a:rPr lang="sr-Latn-CS" sz="2000" dirty="0">
                <a:latin typeface="+mn-lt"/>
              </a:rPr>
              <a:t>...)</a:t>
            </a:r>
            <a:endParaRPr lang="en-US" sz="2000" dirty="0">
              <a:latin typeface="+mn-l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053038" y="3478143"/>
            <a:ext cx="38290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r-Latn-CS" sz="20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</a:t>
            </a:r>
            <a:r>
              <a:rPr lang="sr-Latn-CS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Citoplazmatski </a:t>
            </a:r>
            <a:r>
              <a:rPr lang="en-US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NOD </a:t>
            </a:r>
            <a:r>
              <a:rPr lang="sr-Latn-CS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proteini</a:t>
            </a:r>
          </a:p>
          <a:p>
            <a:pPr>
              <a:defRPr/>
            </a:pPr>
            <a:r>
              <a:rPr lang="sr-Latn-CS" sz="1000" dirty="0">
                <a:latin typeface="+mn-lt"/>
              </a:rPr>
              <a:t> </a:t>
            </a:r>
          </a:p>
          <a:p>
            <a:pPr>
              <a:defRPr/>
            </a:pPr>
            <a:r>
              <a:rPr lang="sr-Latn-CS" sz="2000" dirty="0">
                <a:latin typeface="+mn-lt"/>
              </a:rPr>
              <a:t>   </a:t>
            </a:r>
            <a:r>
              <a:rPr lang="sr-Latn-RS" sz="2000" dirty="0" smtClean="0">
                <a:latin typeface="+mn-lt"/>
              </a:rPr>
              <a:t>prepoznaju peptidoglikan  </a:t>
            </a:r>
          </a:p>
          <a:p>
            <a:pPr>
              <a:defRPr/>
            </a:pPr>
            <a:r>
              <a:rPr lang="sr-Latn-RS" sz="2000" dirty="0" smtClean="0">
                <a:latin typeface="+mn-lt"/>
              </a:rPr>
              <a:t>   bakterija unutar ćelije</a:t>
            </a:r>
            <a:endParaRPr lang="sr-Latn-RS" sz="2000" dirty="0">
              <a:latin typeface="+mn-lt"/>
            </a:endParaRPr>
          </a:p>
        </p:txBody>
      </p:sp>
      <p:pic>
        <p:nvPicPr>
          <p:cNvPr id="136200" name="Picture 15" descr="f002-002-X46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4643437" cy="46736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410200" y="1170057"/>
            <a:ext cx="309799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CS" sz="2400" b="1" i="1" u="sng" dirty="0">
                <a:solidFill>
                  <a:srgbClr val="FFCCFF"/>
                </a:solidFill>
                <a:latin typeface="+mn-lt"/>
              </a:rPr>
              <a:t>U/na </a:t>
            </a:r>
            <a:r>
              <a:rPr lang="sr-Latn-CS" sz="2400" b="1" i="1" u="sng" dirty="0" smtClean="0">
                <a:solidFill>
                  <a:srgbClr val="FFCCFF"/>
                </a:solidFill>
                <a:latin typeface="+mn-lt"/>
              </a:rPr>
              <a:t>ćeliji</a:t>
            </a:r>
          </a:p>
          <a:p>
            <a:pPr>
              <a:defRPr/>
            </a:pPr>
            <a:endParaRPr lang="en-US" sz="2000" u="sng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715000" y="5257800"/>
            <a:ext cx="19976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2400" b="1" i="1" u="sng" dirty="0">
                <a:solidFill>
                  <a:srgbClr val="FFCCFF"/>
                </a:solidFill>
                <a:latin typeface="+mn-lt"/>
              </a:rPr>
              <a:t>U cirkulaciji</a:t>
            </a:r>
            <a:r>
              <a:rPr lang="en-US" sz="2400" b="1" i="1" u="sng" dirty="0">
                <a:solidFill>
                  <a:srgbClr val="FFCCFF"/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1981200"/>
          </a:xfrm>
        </p:spPr>
        <p:txBody>
          <a:bodyPr>
            <a:noAutofit/>
          </a:bodyPr>
          <a:lstStyle/>
          <a:p>
            <a:pPr algn="just"/>
            <a:r>
              <a:rPr lang="sr-Latn-RS" sz="2400" b="1" noProof="0" dirty="0" smtClean="0">
                <a:solidFill>
                  <a:srgbClr val="FF7C80"/>
                </a:solidFill>
                <a:effectLst/>
              </a:rPr>
              <a:t>Molekulski obrasci patogena - pathogen–associated molecular patterns (PAMPs) i signali opasnosti - danger – associated molecular patterns ( DAMPs ) ili alarmini </a:t>
            </a:r>
            <a:r>
              <a:rPr lang="sr-Latn-RS" sz="2400" noProof="0" dirty="0" smtClean="0">
                <a:effectLst/>
              </a:rPr>
              <a:t/>
            </a:r>
            <a:br>
              <a:rPr lang="sr-Latn-RS" sz="2400" noProof="0" dirty="0" smtClean="0">
                <a:effectLst/>
              </a:rPr>
            </a:br>
            <a:endParaRPr lang="sr-Latn-RS" sz="2400" noProof="0" dirty="0">
              <a:effectLst/>
            </a:endParaRPr>
          </a:p>
        </p:txBody>
      </p:sp>
      <p:pic>
        <p:nvPicPr>
          <p:cNvPr id="6" name="Picture 5" descr="DAMP and PAMP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981200"/>
            <a:ext cx="6629400" cy="4613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6" descr="Prilog 2-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14400"/>
            <a:ext cx="3585460" cy="504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200" y="762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Latn-CS" sz="2800" b="1" dirty="0">
                <a:solidFill>
                  <a:srgbClr val="FF7C80"/>
                </a:solidFill>
                <a:latin typeface="+mn-lt"/>
              </a:rPr>
              <a:t>Sistem </a:t>
            </a:r>
            <a:r>
              <a:rPr lang="sr-Latn-CS" sz="2800" b="1" dirty="0" smtClean="0">
                <a:solidFill>
                  <a:srgbClr val="FF7C80"/>
                </a:solidFill>
                <a:latin typeface="+mn-lt"/>
              </a:rPr>
              <a:t>komplementa</a:t>
            </a:r>
            <a:endParaRPr lang="en-US" sz="2800" b="1" dirty="0">
              <a:solidFill>
                <a:srgbClr val="FF7C8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67" y="668867"/>
            <a:ext cx="5029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b="1" dirty="0" smtClean="0">
                <a:latin typeface="+mn-lt"/>
              </a:rPr>
              <a:t>Antitela – klasični put</a:t>
            </a:r>
          </a:p>
          <a:p>
            <a:pPr algn="just">
              <a:buFont typeface="Arial" pitchFamily="34" charset="0"/>
              <a:buChar char="•"/>
            </a:pPr>
            <a:endParaRPr lang="sr-Latn-RS" b="1" dirty="0" smtClean="0"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sr-Latn-RS" b="1" dirty="0" smtClean="0">
                <a:latin typeface="+mn-lt"/>
              </a:rPr>
              <a:t>Različite </a:t>
            </a:r>
            <a:r>
              <a:rPr lang="sr-Latn-RS" b="1" dirty="0">
                <a:latin typeface="+mn-lt"/>
              </a:rPr>
              <a:t>strukture ćelijskog zida bakterija </a:t>
            </a:r>
            <a:r>
              <a:rPr lang="sr-Latn-RS" dirty="0" smtClean="0">
                <a:latin typeface="+mn-lt"/>
              </a:rPr>
              <a:t>(</a:t>
            </a:r>
            <a:r>
              <a:rPr lang="sr-Latn-RS" b="1" dirty="0" smtClean="0">
                <a:solidFill>
                  <a:srgbClr val="FFCCFF"/>
                </a:solidFill>
                <a:latin typeface="+mn-lt"/>
              </a:rPr>
              <a:t>LPS</a:t>
            </a:r>
            <a:r>
              <a:rPr lang="sr-Latn-RS" dirty="0" smtClean="0">
                <a:latin typeface="+mn-lt"/>
              </a:rPr>
              <a:t> i </a:t>
            </a:r>
            <a:r>
              <a:rPr lang="sr-Latn-RS" b="1" dirty="0" smtClean="0">
                <a:solidFill>
                  <a:srgbClr val="FFCCFF"/>
                </a:solidFill>
                <a:latin typeface="+mn-lt"/>
              </a:rPr>
              <a:t>peptidoglikan)</a:t>
            </a:r>
            <a:r>
              <a:rPr lang="sr-Latn-RS" dirty="0" smtClean="0">
                <a:latin typeface="+mn-lt"/>
              </a:rPr>
              <a:t> mogu </a:t>
            </a:r>
            <a:r>
              <a:rPr lang="sr-Latn-RS" dirty="0">
                <a:latin typeface="+mn-lt"/>
              </a:rPr>
              <a:t>da </a:t>
            </a:r>
            <a:r>
              <a:rPr lang="sr-Latn-RS" b="1" dirty="0">
                <a:solidFill>
                  <a:srgbClr val="FFCCFF"/>
                </a:solidFill>
                <a:latin typeface="+mn-lt"/>
              </a:rPr>
              <a:t>aktiviraju komplement alternativnim </a:t>
            </a:r>
            <a:r>
              <a:rPr lang="sr-Latn-RS" b="1" dirty="0" smtClean="0">
                <a:solidFill>
                  <a:srgbClr val="FFCCFF"/>
                </a:solidFill>
                <a:latin typeface="+mn-lt"/>
              </a:rPr>
              <a:t>putem</a:t>
            </a:r>
            <a:r>
              <a:rPr lang="sr-Latn-RS" b="1" dirty="0">
                <a:solidFill>
                  <a:srgbClr val="FFCCFF"/>
                </a:solidFill>
                <a:latin typeface="+mn-lt"/>
              </a:rPr>
              <a:t> </a:t>
            </a:r>
            <a:r>
              <a:rPr lang="sr-Latn-RS" b="1" dirty="0" smtClean="0">
                <a:solidFill>
                  <a:srgbClr val="FFCCFF"/>
                </a:solidFill>
                <a:latin typeface="+mn-lt"/>
              </a:rPr>
              <a:t>- direktno </a:t>
            </a:r>
            <a:r>
              <a:rPr lang="sr-Latn-RS" b="1" dirty="0">
                <a:solidFill>
                  <a:srgbClr val="FFCCFF"/>
                </a:solidFill>
                <a:latin typeface="+mn-lt"/>
              </a:rPr>
              <a:t>ubijanje bakterija </a:t>
            </a:r>
            <a:r>
              <a:rPr lang="sr-Latn-RS" b="1" dirty="0" smtClean="0">
                <a:solidFill>
                  <a:srgbClr val="FFCCFF"/>
                </a:solidFill>
                <a:latin typeface="+mn-lt"/>
              </a:rPr>
              <a:t>lizom (MAC)</a:t>
            </a:r>
            <a:r>
              <a:rPr lang="sr-Latn-RS" dirty="0" smtClean="0">
                <a:latin typeface="+mn-lt"/>
              </a:rPr>
              <a:t> </a:t>
            </a:r>
            <a:endParaRPr lang="sr-Latn-RS" b="1" dirty="0" smtClean="0">
              <a:solidFill>
                <a:srgbClr val="FFCCFF"/>
              </a:solidFill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endParaRPr lang="sr-Latn-RS" dirty="0"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sr-Latn-RS" b="1" dirty="0" smtClean="0">
                <a:solidFill>
                  <a:srgbClr val="FFCCFF"/>
                </a:solidFill>
                <a:latin typeface="+mn-lt"/>
              </a:rPr>
              <a:t>Manoza</a:t>
            </a:r>
            <a:r>
              <a:rPr lang="sr-Latn-RS" b="1" dirty="0" smtClean="0">
                <a:latin typeface="+mn-lt"/>
              </a:rPr>
              <a:t> </a:t>
            </a:r>
            <a:r>
              <a:rPr lang="sr-Latn-RS" dirty="0">
                <a:latin typeface="+mn-lt"/>
              </a:rPr>
              <a:t>prisutna na površini mnogih bakterija reaguje sa lektinom koji vezuje manozu (MBL) i pokreće lektinski </a:t>
            </a:r>
            <a:r>
              <a:rPr lang="sr-Latn-RS" dirty="0" smtClean="0">
                <a:latin typeface="+mn-lt"/>
              </a:rPr>
              <a:t>put.</a:t>
            </a:r>
          </a:p>
          <a:p>
            <a:pPr algn="just">
              <a:buFont typeface="Arial" pitchFamily="34" charset="0"/>
              <a:buChar char="•"/>
            </a:pPr>
            <a:endParaRPr lang="sr-Latn-RS" dirty="0"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sr-Latn-RS" b="1" dirty="0" smtClean="0">
                <a:solidFill>
                  <a:srgbClr val="FFCCFF"/>
                </a:solidFill>
                <a:latin typeface="+mn-lt"/>
              </a:rPr>
              <a:t>Opsonizacija </a:t>
            </a:r>
            <a:r>
              <a:rPr lang="sr-Latn-RS" b="1" dirty="0">
                <a:solidFill>
                  <a:srgbClr val="FFCCFF"/>
                </a:solidFill>
                <a:latin typeface="+mn-lt"/>
              </a:rPr>
              <a:t>bakterija</a:t>
            </a:r>
            <a:r>
              <a:rPr lang="sr-Latn-RS" dirty="0">
                <a:solidFill>
                  <a:srgbClr val="FFCCFF"/>
                </a:solidFill>
                <a:latin typeface="+mn-lt"/>
              </a:rPr>
              <a:t> </a:t>
            </a:r>
            <a:r>
              <a:rPr lang="sr-Latn-RS" dirty="0" smtClean="0">
                <a:latin typeface="+mn-lt"/>
              </a:rPr>
              <a:t>posredovana C3b </a:t>
            </a:r>
            <a:r>
              <a:rPr lang="sr-Latn-RS" dirty="0">
                <a:latin typeface="+mn-lt"/>
              </a:rPr>
              <a:t>fragmentom i </a:t>
            </a:r>
            <a:r>
              <a:rPr lang="sr-Latn-RS" b="1" dirty="0" smtClean="0">
                <a:solidFill>
                  <a:srgbClr val="FFCCFF"/>
                </a:solidFill>
                <a:latin typeface="+mn-lt"/>
              </a:rPr>
              <a:t>olakšana </a:t>
            </a:r>
            <a:r>
              <a:rPr lang="sr-Latn-RS" b="1" dirty="0" smtClean="0">
                <a:solidFill>
                  <a:srgbClr val="FFCCFF"/>
                </a:solidFill>
                <a:latin typeface="+mn-lt"/>
              </a:rPr>
              <a:t>fagocitoza</a:t>
            </a:r>
            <a:r>
              <a:rPr lang="sr-Latn-RS" b="1" dirty="0" smtClean="0">
                <a:latin typeface="+mn-lt"/>
              </a:rPr>
              <a:t> </a:t>
            </a:r>
            <a:endParaRPr lang="sr-Latn-RS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2"/>
          <a:stretch>
            <a:fillRect/>
          </a:stretch>
        </p:blipFill>
        <p:spPr bwMode="auto">
          <a:xfrm>
            <a:off x="1262939" y="4332759"/>
            <a:ext cx="3071994" cy="241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7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8575" y="228600"/>
            <a:ext cx="8734424" cy="4800600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Neutrofili i makrofagi </a:t>
            </a:r>
            <a:r>
              <a:rPr lang="sr-Latn-RS" sz="2400" noProof="0" dirty="0" smtClean="0"/>
              <a:t>imaju sposobnost da prepoznaju PAMP na bakterijama (i drugim patogenima) putem odgovarajućih receptora (npr. TLR), aktiviraju se, </a:t>
            </a:r>
            <a:r>
              <a:rPr lang="sr-Latn-RS" sz="2400" b="1" noProof="0" dirty="0" smtClean="0">
                <a:solidFill>
                  <a:srgbClr val="FFCCFF"/>
                </a:solidFill>
              </a:rPr>
              <a:t>fagocituju i ubiju ingestirane bakterije.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Fagociti imaju i receptore za opsonine </a:t>
            </a:r>
            <a:r>
              <a:rPr lang="sr-Latn-RS" sz="2400" noProof="0" dirty="0" smtClean="0"/>
              <a:t>(npr. C3b) </a:t>
            </a:r>
            <a:r>
              <a:rPr lang="sr-Latn-RS" sz="2400" noProof="0" dirty="0" smtClean="0"/>
              <a:t> </a:t>
            </a:r>
            <a:endParaRPr lang="sr-Latn-RS" sz="2400" noProof="0" dirty="0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200" y="228600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Latn-CS" sz="3200" b="1" dirty="0" smtClean="0">
                <a:solidFill>
                  <a:srgbClr val="FF7C80"/>
                </a:solidFill>
                <a:latin typeface="+mn-lt"/>
              </a:rPr>
              <a:t>Fagociti</a:t>
            </a:r>
            <a:endParaRPr lang="en-US" sz="3200" b="1" dirty="0">
              <a:solidFill>
                <a:srgbClr val="FF7C80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91000"/>
            <a:ext cx="3629025" cy="2567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3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17675"/>
            <a:ext cx="5257800" cy="3387725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sr-Latn-RS" sz="2400" noProof="0" dirty="0" smtClean="0">
                <a:solidFill>
                  <a:srgbClr val="FF7C80"/>
                </a:solidFill>
                <a:latin typeface="+mj-lt"/>
              </a:rPr>
              <a:t>  </a:t>
            </a:r>
            <a:r>
              <a:rPr lang="sr-Latn-RS" sz="2400" b="1" noProof="0" dirty="0" smtClean="0">
                <a:solidFill>
                  <a:srgbClr val="FF7C80"/>
                </a:solidFill>
                <a:latin typeface="+mj-lt"/>
              </a:rPr>
              <a:t>Inflamacija - zapaljenska reakcija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sr-Latn-RS" sz="2400" noProof="0" dirty="0" smtClean="0">
              <a:solidFill>
                <a:srgbClr val="FF7C80"/>
              </a:solidFill>
              <a:latin typeface="+mj-lt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1800" b="1" noProof="0" dirty="0" smtClean="0">
                <a:solidFill>
                  <a:srgbClr val="FFCCFF"/>
                </a:solidFill>
                <a:latin typeface="+mj-lt"/>
              </a:rPr>
              <a:t>Sposobnost </a:t>
            </a:r>
            <a:r>
              <a:rPr lang="sr-Latn-RS" sz="1800" b="1" noProof="0" dirty="0" smtClean="0">
                <a:solidFill>
                  <a:srgbClr val="FFCCFF"/>
                </a:solidFill>
                <a:latin typeface="+mj-lt"/>
              </a:rPr>
              <a:t>ciljanog usmeravanja odbrane prema mestima infekcije u organizmu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r-Latn-RS" sz="1800" b="1" noProof="0" dirty="0" smtClean="0">
              <a:solidFill>
                <a:srgbClr val="FFCCFF"/>
              </a:solidFill>
              <a:latin typeface="+mj-lt"/>
            </a:endParaRPr>
          </a:p>
          <a:p>
            <a:r>
              <a:rPr lang="en-US" sz="1800" b="1" dirty="0" err="1">
                <a:solidFill>
                  <a:schemeClr val="accent1"/>
                </a:solidFill>
              </a:rPr>
              <a:t>Zapaljenje</a:t>
            </a:r>
            <a:r>
              <a:rPr lang="sr-Latn-RS" sz="1800" b="1" dirty="0">
                <a:solidFill>
                  <a:schemeClr val="accent1"/>
                </a:solidFill>
              </a:rPr>
              <a:t> - </a:t>
            </a:r>
            <a:r>
              <a:rPr lang="en-US" sz="1800" b="1" dirty="0" err="1">
                <a:solidFill>
                  <a:schemeClr val="accent1"/>
                </a:solidFill>
              </a:rPr>
              <a:t>zaštitn</a:t>
            </a:r>
            <a:r>
              <a:rPr lang="sr-Latn-RS" sz="1800" b="1" dirty="0">
                <a:solidFill>
                  <a:schemeClr val="accent1"/>
                </a:solidFill>
              </a:rPr>
              <a:t>a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reakcij</a:t>
            </a:r>
            <a:r>
              <a:rPr lang="sr-Latn-RS" sz="1800" b="1" dirty="0">
                <a:solidFill>
                  <a:schemeClr val="accent1"/>
                </a:solidFill>
              </a:rPr>
              <a:t>a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organizma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na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stvaranje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mikrobnih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žarišta</a:t>
            </a:r>
            <a:r>
              <a:rPr lang="en-US" sz="1800" b="1" dirty="0">
                <a:solidFill>
                  <a:schemeClr val="accent1"/>
                </a:solidFill>
              </a:rPr>
              <a:t> i</a:t>
            </a:r>
            <a:r>
              <a:rPr lang="sr-Latn-R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razmnožavanje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patogenih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mikroorganizama</a:t>
            </a:r>
            <a:r>
              <a:rPr lang="en-US" sz="1800" b="1" dirty="0">
                <a:solidFill>
                  <a:schemeClr val="accent1"/>
                </a:solidFill>
              </a:rPr>
              <a:t> u </a:t>
            </a:r>
            <a:r>
              <a:rPr lang="en-US" sz="1800" b="1" dirty="0" err="1" smtClean="0">
                <a:solidFill>
                  <a:schemeClr val="accent1"/>
                </a:solidFill>
              </a:rPr>
              <a:t>njima</a:t>
            </a:r>
            <a:endParaRPr lang="sr-Latn-RS" sz="1800" b="1" dirty="0" smtClean="0">
              <a:solidFill>
                <a:schemeClr val="accent1"/>
              </a:solidFill>
            </a:endParaRPr>
          </a:p>
          <a:p>
            <a:endParaRPr lang="en-US" sz="1800" dirty="0"/>
          </a:p>
          <a:p>
            <a:r>
              <a:rPr lang="sr-Latn-RS" sz="1800" dirty="0" smtClean="0"/>
              <a:t>Š</a:t>
            </a:r>
            <a:r>
              <a:rPr lang="en-US" sz="1800" dirty="0" err="1" smtClean="0"/>
              <a:t>irenje</a:t>
            </a:r>
            <a:r>
              <a:rPr lang="en-US" sz="1800" dirty="0" smtClean="0"/>
              <a:t> </a:t>
            </a:r>
            <a:r>
              <a:rPr lang="en-US" sz="1800" dirty="0" err="1"/>
              <a:t>okolnih</a:t>
            </a:r>
            <a:r>
              <a:rPr lang="en-US" sz="1800" dirty="0"/>
              <a:t> </a:t>
            </a:r>
            <a:r>
              <a:rPr lang="en-US" sz="1800" dirty="0" err="1"/>
              <a:t>krvnih</a:t>
            </a:r>
            <a:r>
              <a:rPr lang="en-US" sz="1800" dirty="0"/>
              <a:t> </a:t>
            </a:r>
            <a:r>
              <a:rPr lang="en-US" sz="1800" dirty="0" err="1"/>
              <a:t>sudova</a:t>
            </a:r>
            <a:r>
              <a:rPr lang="en-US" sz="1800" dirty="0"/>
              <a:t> - </a:t>
            </a:r>
            <a:r>
              <a:rPr lang="en-US" sz="1800" b="1" dirty="0" err="1">
                <a:solidFill>
                  <a:schemeClr val="accent1"/>
                </a:solidFill>
              </a:rPr>
              <a:t>hiperemija</a:t>
            </a:r>
            <a:r>
              <a:rPr lang="en-US" sz="1800" dirty="0"/>
              <a:t>, </a:t>
            </a:r>
            <a:r>
              <a:rPr lang="en-US" sz="1800" dirty="0" err="1" smtClean="0"/>
              <a:t>povećanje</a:t>
            </a:r>
            <a:r>
              <a:rPr lang="sr-Latn-RS" sz="1800" dirty="0" smtClean="0"/>
              <a:t> </a:t>
            </a:r>
            <a:r>
              <a:rPr lang="en-US" sz="1800" dirty="0" err="1" smtClean="0"/>
              <a:t>njihove</a:t>
            </a:r>
            <a:r>
              <a:rPr lang="en-US" sz="1800" dirty="0" smtClean="0"/>
              <a:t> </a:t>
            </a:r>
            <a:r>
              <a:rPr lang="en-US" sz="1800" dirty="0" err="1"/>
              <a:t>propustljivosti</a:t>
            </a:r>
            <a:r>
              <a:rPr lang="en-US" sz="1800" dirty="0"/>
              <a:t> </a:t>
            </a:r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plazmu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imunoglobulinima</a:t>
            </a:r>
            <a:r>
              <a:rPr lang="en-US" sz="1800" dirty="0"/>
              <a:t> i </a:t>
            </a:r>
            <a:r>
              <a:rPr lang="en-US" sz="1800" dirty="0" err="1"/>
              <a:t>eritrocite</a:t>
            </a:r>
            <a:r>
              <a:rPr lang="en-US" sz="1800" dirty="0"/>
              <a:t> – </a:t>
            </a:r>
            <a:r>
              <a:rPr lang="en-US" sz="1800" b="1" dirty="0" err="1">
                <a:solidFill>
                  <a:schemeClr val="accent1"/>
                </a:solidFill>
              </a:rPr>
              <a:t>eksudacija</a:t>
            </a:r>
            <a:r>
              <a:rPr lang="en-US" sz="1800" dirty="0"/>
              <a:t>, </a:t>
            </a:r>
            <a:r>
              <a:rPr lang="en-US" sz="1800" dirty="0" err="1" smtClean="0"/>
              <a:t>dijapedeza</a:t>
            </a:r>
            <a:r>
              <a:rPr lang="en-US" sz="1800" dirty="0" smtClean="0"/>
              <a:t> </a:t>
            </a:r>
            <a:r>
              <a:rPr lang="en-US" sz="1800" dirty="0" err="1"/>
              <a:t>monocita</a:t>
            </a:r>
            <a:r>
              <a:rPr lang="en-US" sz="1800" dirty="0"/>
              <a:t> i </a:t>
            </a:r>
            <a:r>
              <a:rPr lang="en-US" sz="1800" dirty="0" err="1"/>
              <a:t>neutrofilnih</a:t>
            </a:r>
            <a:r>
              <a:rPr lang="en-US" sz="1800" dirty="0"/>
              <a:t> </a:t>
            </a:r>
            <a:r>
              <a:rPr lang="en-US" sz="1800" dirty="0" err="1" smtClean="0"/>
              <a:t>granulocita</a:t>
            </a:r>
            <a:endParaRPr lang="sr-Latn-RS" sz="1800" dirty="0" smtClean="0"/>
          </a:p>
          <a:p>
            <a:endParaRPr lang="sr-Latn-RS" sz="1600" b="1" noProof="0" dirty="0">
              <a:solidFill>
                <a:srgbClr val="FFCCFF"/>
              </a:solidFill>
              <a:latin typeface="+mj-lt"/>
            </a:endParaRPr>
          </a:p>
          <a:p>
            <a:r>
              <a:rPr lang="en-US" sz="1800" dirty="0" err="1"/>
              <a:t>Aktivacija</a:t>
            </a:r>
            <a:r>
              <a:rPr lang="en-US" sz="1800" dirty="0"/>
              <a:t> </a:t>
            </a:r>
            <a:r>
              <a:rPr lang="en-US" sz="1800" dirty="0" err="1" smtClean="0"/>
              <a:t>komplementa</a:t>
            </a:r>
            <a:r>
              <a:rPr lang="en-US" sz="1800" dirty="0" smtClean="0"/>
              <a:t> </a:t>
            </a:r>
            <a:r>
              <a:rPr lang="en-US" sz="1800" dirty="0" err="1"/>
              <a:t>podstiče</a:t>
            </a:r>
            <a:r>
              <a:rPr lang="en-US" sz="1800" dirty="0"/>
              <a:t> </a:t>
            </a:r>
            <a:r>
              <a:rPr lang="en-US" sz="1800" dirty="0" err="1"/>
              <a:t>zapaljenski</a:t>
            </a:r>
            <a:r>
              <a:rPr lang="en-US" sz="1800" dirty="0"/>
              <a:t> </a:t>
            </a:r>
            <a:r>
              <a:rPr lang="en-US" sz="1800" dirty="0" err="1" smtClean="0"/>
              <a:t>proces</a:t>
            </a:r>
            <a:r>
              <a:rPr lang="sr-Latn-RS" sz="1800" dirty="0"/>
              <a:t> </a:t>
            </a:r>
            <a:r>
              <a:rPr lang="sr-Latn-RS" sz="1800" dirty="0" smtClean="0"/>
              <a:t>– podstiču </a:t>
            </a:r>
            <a:r>
              <a:rPr lang="vi-VN" sz="1800" dirty="0" smtClean="0"/>
              <a:t>oslobađanje </a:t>
            </a:r>
            <a:endParaRPr lang="sr-Latn-RS" sz="1800" dirty="0" smtClean="0"/>
          </a:p>
          <a:p>
            <a:pPr marL="18288" indent="0" algn="ctr">
              <a:buNone/>
            </a:pPr>
            <a:r>
              <a:rPr lang="vi-VN" sz="1800" dirty="0" smtClean="0"/>
              <a:t>vazoaktivnih </a:t>
            </a:r>
            <a:r>
              <a:rPr lang="vi-VN" sz="1800" dirty="0"/>
              <a:t>amina, anafilatoksina – C3a i </a:t>
            </a:r>
            <a:r>
              <a:rPr lang="vi-VN" sz="1800" dirty="0" smtClean="0"/>
              <a:t>C5a</a:t>
            </a:r>
            <a:r>
              <a:rPr lang="sr-Latn-RS" sz="1800" dirty="0" smtClean="0"/>
              <a:t> </a:t>
            </a:r>
          </a:p>
          <a:p>
            <a:pPr marL="18288" indent="0" algn="ctr">
              <a:buNone/>
            </a:pPr>
            <a:r>
              <a:rPr lang="en-US" sz="1800" dirty="0" err="1" smtClean="0"/>
              <a:t>hemotaksičnih</a:t>
            </a:r>
            <a:r>
              <a:rPr lang="en-US" sz="1800" dirty="0" smtClean="0"/>
              <a:t> </a:t>
            </a:r>
            <a:r>
              <a:rPr lang="en-US" sz="1800" dirty="0" err="1"/>
              <a:t>faktora</a:t>
            </a:r>
            <a:r>
              <a:rPr lang="en-US" sz="1800" dirty="0"/>
              <a:t> – C5a, C5bC6, C7, </a:t>
            </a:r>
            <a:r>
              <a:rPr lang="en-US" sz="1800" dirty="0" smtClean="0"/>
              <a:t>C3b</a:t>
            </a:r>
            <a:endParaRPr lang="sr-Latn-RS" sz="1800" dirty="0"/>
          </a:p>
          <a:p>
            <a:pPr marL="18288" indent="0" algn="ctr">
              <a:buNone/>
            </a:pPr>
            <a:r>
              <a:rPr lang="en-US" sz="1800" dirty="0" err="1" smtClean="0"/>
              <a:t>faktora</a:t>
            </a:r>
            <a:r>
              <a:rPr lang="en-US" sz="1800" dirty="0" smtClean="0"/>
              <a:t> </a:t>
            </a:r>
            <a:r>
              <a:rPr lang="en-US" sz="1800" dirty="0" err="1"/>
              <a:t>oštećenja</a:t>
            </a:r>
            <a:r>
              <a:rPr lang="en-US" sz="1800" dirty="0"/>
              <a:t> </a:t>
            </a:r>
            <a:r>
              <a:rPr lang="en-US" sz="1800" dirty="0" err="1"/>
              <a:t>mikrobnih</a:t>
            </a:r>
            <a:r>
              <a:rPr lang="en-US" sz="1800" dirty="0"/>
              <a:t> </a:t>
            </a:r>
            <a:r>
              <a:rPr lang="en-US" sz="1800" dirty="0" err="1"/>
              <a:t>membrana</a:t>
            </a:r>
            <a:r>
              <a:rPr lang="en-US" sz="1800" dirty="0"/>
              <a:t> </a:t>
            </a:r>
            <a:r>
              <a:rPr lang="en-US" sz="1800" dirty="0" smtClean="0"/>
              <a:t>C5b-C9</a:t>
            </a:r>
            <a:endParaRPr lang="en-US" sz="1800" dirty="0"/>
          </a:p>
          <a:p>
            <a:endParaRPr lang="en-US" sz="1800" dirty="0"/>
          </a:p>
          <a:p>
            <a:endParaRPr lang="sr-Latn-RS" sz="1600" b="1" noProof="0" dirty="0" smtClean="0">
              <a:solidFill>
                <a:srgbClr val="FFCCFF"/>
              </a:solidFill>
              <a:latin typeface="+mj-lt"/>
            </a:endParaRPr>
          </a:p>
        </p:txBody>
      </p:sp>
      <p:pic>
        <p:nvPicPr>
          <p:cNvPr id="3" name="Picture 1027" descr="D:\digital_content\chapt25\art_library\color_art_library\25_07.jpg"/>
          <p:cNvPicPr>
            <a:picLocks noChangeAspect="1" noChangeArrowheads="1"/>
          </p:cNvPicPr>
          <p:nvPr/>
        </p:nvPicPr>
        <p:blipFill>
          <a:blip r:embed="rId3" cstate="print"/>
          <a:srcRect t="10500" b="10500"/>
          <a:stretch>
            <a:fillRect/>
          </a:stretch>
        </p:blipFill>
        <p:spPr bwMode="auto">
          <a:xfrm>
            <a:off x="5393267" y="609600"/>
            <a:ext cx="3600538" cy="2133600"/>
          </a:xfrm>
          <a:prstGeom prst="rect">
            <a:avLst/>
          </a:prstGeom>
          <a:noFill/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5410200" y="22860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sr-Latn-RS" dirty="0" smtClean="0">
                <a:solidFill>
                  <a:schemeClr val="accent1"/>
                </a:solidFill>
              </a:rPr>
              <a:t>Sinergizam nespecifičnog i specifičnog imuniteta:</a:t>
            </a:r>
          </a:p>
          <a:p>
            <a:pPr marL="18288" indent="0" algn="ctr">
              <a:buNone/>
            </a:pPr>
            <a:r>
              <a:rPr lang="sr-Latn-RS" dirty="0" smtClean="0"/>
              <a:t>U </a:t>
            </a:r>
            <a:r>
              <a:rPr lang="en-US" dirty="0" err="1" smtClean="0"/>
              <a:t>žarišta</a:t>
            </a:r>
            <a:r>
              <a:rPr lang="en-US" dirty="0" smtClean="0"/>
              <a:t> </a:t>
            </a:r>
            <a:r>
              <a:rPr lang="en-US" dirty="0" err="1" smtClean="0"/>
              <a:t>dospevaju</a:t>
            </a:r>
            <a:r>
              <a:rPr lang="en-US" dirty="0" smtClean="0"/>
              <a:t> i </a:t>
            </a:r>
            <a:r>
              <a:rPr lang="en-US" dirty="0" err="1" smtClean="0"/>
              <a:t>antitela</a:t>
            </a:r>
            <a:r>
              <a:rPr lang="en-US" dirty="0" smtClean="0"/>
              <a:t> </a:t>
            </a:r>
            <a:r>
              <a:rPr lang="en-US" dirty="0" err="1" smtClean="0"/>
              <a:t>specifična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antigene</a:t>
            </a:r>
            <a:r>
              <a:rPr lang="en-US" dirty="0" smtClean="0"/>
              <a:t> </a:t>
            </a:r>
            <a:r>
              <a:rPr lang="en-US" dirty="0" err="1" smtClean="0"/>
              <a:t>patogena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i </a:t>
            </a:r>
            <a:r>
              <a:rPr lang="en-US" dirty="0" err="1" smtClean="0"/>
              <a:t>limfociti</a:t>
            </a:r>
            <a:r>
              <a:rPr lang="en-US" dirty="0" smtClean="0"/>
              <a:t> </a:t>
            </a:r>
            <a:r>
              <a:rPr lang="en-US" dirty="0" err="1" smtClean="0"/>
              <a:t>odgovorni</a:t>
            </a:r>
            <a:r>
              <a:rPr lang="sr-Latn-RS" dirty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razvoj</a:t>
            </a:r>
            <a:r>
              <a:rPr lang="en-US" dirty="0" smtClean="0"/>
              <a:t> </a:t>
            </a:r>
            <a:r>
              <a:rPr lang="en-US" dirty="0" err="1" smtClean="0"/>
              <a:t>humoralne</a:t>
            </a:r>
            <a:r>
              <a:rPr lang="en-US" dirty="0" smtClean="0"/>
              <a:t> i </a:t>
            </a:r>
            <a:r>
              <a:rPr lang="en-US" dirty="0" err="1" smtClean="0"/>
              <a:t>ćelijske</a:t>
            </a:r>
            <a:r>
              <a:rPr lang="en-US" dirty="0" smtClean="0"/>
              <a:t> </a:t>
            </a:r>
            <a:r>
              <a:rPr lang="en-US" dirty="0" err="1" smtClean="0"/>
              <a:t>imunološke</a:t>
            </a:r>
            <a:r>
              <a:rPr lang="en-US" dirty="0" smtClean="0"/>
              <a:t> </a:t>
            </a:r>
            <a:r>
              <a:rPr lang="en-US" dirty="0" err="1" smtClean="0"/>
              <a:t>reakcije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slajd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2688" y="1314450"/>
            <a:ext cx="42386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68313" y="730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sr-Latn-CS" sz="3200" b="1" dirty="0">
                <a:solidFill>
                  <a:srgbClr val="FF5050"/>
                </a:solidFill>
                <a:latin typeface="+mn-lt"/>
              </a:rPr>
              <a:t>Redosled događaja u infekciji</a:t>
            </a:r>
            <a:endParaRPr lang="en-US" sz="32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slajd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508250" y="404813"/>
            <a:ext cx="4233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Patogeni ulaze u organizam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slajd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23975"/>
            <a:ext cx="42100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438400" y="404813"/>
            <a:ext cx="4303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Patogeni ulaze u organizam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381000"/>
            <a:ext cx="8229600" cy="2743200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CS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Imunski sistem </a:t>
            </a:r>
            <a:r>
              <a:rPr lang="sr-Latn-CS" sz="2400" dirty="0" smtClean="0">
                <a:latin typeface="+mj-lt"/>
              </a:rPr>
              <a:t>- k</a:t>
            </a:r>
            <a:r>
              <a:rPr lang="en-GB" sz="2400" dirty="0" err="1" smtClean="0">
                <a:latin typeface="+mj-lt"/>
              </a:rPr>
              <a:t>ompleksni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međusobno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povezani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mehanizmi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odbrane</a:t>
            </a:r>
            <a:r>
              <a:rPr lang="en-GB" sz="2400" dirty="0" smtClean="0">
                <a:latin typeface="+mj-lt"/>
              </a:rPr>
              <a:t> org</a:t>
            </a:r>
            <a:r>
              <a:rPr lang="sr-Latn-CS" sz="2400" dirty="0" smtClean="0">
                <a:latin typeface="+mj-lt"/>
              </a:rPr>
              <a:t>anizma </a:t>
            </a:r>
            <a:r>
              <a:rPr lang="en-GB" sz="2400" dirty="0" err="1" smtClean="0">
                <a:latin typeface="+mj-lt"/>
              </a:rPr>
              <a:t>čiji</a:t>
            </a:r>
            <a:r>
              <a:rPr lang="en-GB" sz="2400" dirty="0" smtClean="0">
                <a:latin typeface="+mj-lt"/>
              </a:rPr>
              <a:t> je </a:t>
            </a:r>
            <a:r>
              <a:rPr lang="en-GB" sz="2400" dirty="0" err="1" smtClean="0">
                <a:latin typeface="+mj-lt"/>
              </a:rPr>
              <a:t>cilj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sprečavanje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pojave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oboljenja</a:t>
            </a:r>
            <a:r>
              <a:rPr lang="sr-Latn-RS" sz="2400" dirty="0" smtClean="0">
                <a:latin typeface="+mj-lt"/>
              </a:rPr>
              <a:t>.</a:t>
            </a:r>
            <a:endParaRPr lang="sr-Latn-CS" sz="2400" dirty="0" smtClean="0">
              <a:latin typeface="+mj-lt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400" b="1" dirty="0" smtClean="0">
                <a:solidFill>
                  <a:srgbClr val="FF7C80"/>
                </a:solidFill>
                <a:latin typeface="+mj-lt"/>
              </a:rPr>
              <a:t>Osnova - </a:t>
            </a:r>
            <a:r>
              <a:rPr lang="en-GB" sz="2400" b="1" dirty="0" err="1" smtClean="0">
                <a:solidFill>
                  <a:srgbClr val="FF7C80"/>
                </a:solidFill>
                <a:latin typeface="+mj-lt"/>
              </a:rPr>
              <a:t>prepoznavanj</a:t>
            </a:r>
            <a:r>
              <a:rPr lang="sr-Latn-RS" sz="2400" b="1" dirty="0">
                <a:solidFill>
                  <a:srgbClr val="FF7C80"/>
                </a:solidFill>
                <a:latin typeface="+mj-lt"/>
              </a:rPr>
              <a:t>e</a:t>
            </a:r>
            <a:r>
              <a:rPr lang="en-GB" sz="2400" b="1" dirty="0" smtClean="0">
                <a:solidFill>
                  <a:srgbClr val="FF7C8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FF7C80"/>
                </a:solidFill>
                <a:latin typeface="+mj-lt"/>
              </a:rPr>
              <a:t>svojih</a:t>
            </a:r>
            <a:r>
              <a:rPr lang="en-GB" sz="2400" b="1" dirty="0" smtClean="0">
                <a:solidFill>
                  <a:srgbClr val="FF7C80"/>
                </a:solidFill>
                <a:latin typeface="+mj-lt"/>
              </a:rPr>
              <a:t> od </a:t>
            </a:r>
            <a:r>
              <a:rPr lang="en-GB" sz="2400" b="1" dirty="0" err="1" smtClean="0">
                <a:solidFill>
                  <a:srgbClr val="FF7C80"/>
                </a:solidFill>
                <a:latin typeface="+mj-lt"/>
              </a:rPr>
              <a:t>stranih</a:t>
            </a:r>
            <a:r>
              <a:rPr lang="en-GB" sz="2400" b="1" dirty="0" smtClean="0">
                <a:solidFill>
                  <a:srgbClr val="FF7C8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FF7C80"/>
                </a:solidFill>
                <a:latin typeface="+mj-lt"/>
              </a:rPr>
              <a:t>materija</a:t>
            </a:r>
            <a:endParaRPr lang="sr-Latn-RS" sz="2400" b="1" dirty="0" smtClean="0">
              <a:solidFill>
                <a:srgbClr val="FF7C80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3" name="Picture 2" descr="mreza"/>
          <p:cNvPicPr>
            <a:picLocks noChangeAspect="1" noChangeArrowheads="1"/>
          </p:cNvPicPr>
          <p:nvPr/>
        </p:nvPicPr>
        <p:blipFill>
          <a:blip r:embed="rId3" cstate="print"/>
          <a:srcRect t="9143" b="9404"/>
          <a:stretch>
            <a:fillRect/>
          </a:stretch>
        </p:blipFill>
        <p:spPr bwMode="auto">
          <a:xfrm>
            <a:off x="533400" y="2362200"/>
            <a:ext cx="8077200" cy="435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lajd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508250" y="404813"/>
            <a:ext cx="4233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Patogeni ulaze u organizam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lajd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403350" y="404813"/>
            <a:ext cx="6402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Makrofagi prepoznaju i eliminišu patogene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slajd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23975"/>
            <a:ext cx="42195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403350" y="404813"/>
            <a:ext cx="6402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Makrofagi prepoznaju i eliminišu patogene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lajd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403350" y="404813"/>
            <a:ext cx="6402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Makrofagi prepoznaju i eliminišu patogene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slajd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28738"/>
            <a:ext cx="421957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562100" y="404813"/>
            <a:ext cx="597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Pokreće se zapaljenje i dolaze neutrofili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slajd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62100" y="404813"/>
            <a:ext cx="597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Pokreće se zapaljenje i dolaze neutrofili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lajd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042988" y="404813"/>
            <a:ext cx="7410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Antigen-prezentujuće ćelije preuzimaju antigen...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lajd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4450"/>
            <a:ext cx="42100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042988" y="404813"/>
            <a:ext cx="7410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Antigen-prezentujuće ćelije preuzimaju antigen...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slajd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slajd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23975"/>
            <a:ext cx="42100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838200"/>
            <a:ext cx="7315200" cy="685800"/>
          </a:xfrm>
        </p:spPr>
        <p:txBody>
          <a:bodyPr>
            <a:normAutofit fontScale="92500" lnSpcReduction="20000"/>
          </a:bodyPr>
          <a:lstStyle/>
          <a:p>
            <a:pPr marL="18288" indent="0" algn="ctr">
              <a:buNone/>
            </a:pPr>
            <a:r>
              <a:rPr lang="sr-Latn-RS" sz="2400" b="1" noProof="0" dirty="0" smtClean="0"/>
              <a:t>Zavisi od veoma kompleksnih interakcija između mikroorganizma i imunskog sistema domaćina</a:t>
            </a:r>
            <a:r>
              <a:rPr lang="sr-Latn-RS" sz="2400" noProof="0" dirty="0" smtClean="0"/>
              <a:t>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624840"/>
          </a:xfrm>
        </p:spPr>
        <p:txBody>
          <a:bodyPr/>
          <a:lstStyle/>
          <a:p>
            <a:pPr algn="ctr"/>
            <a:r>
              <a:rPr lang="sr-Latn-RS" sz="3200" b="1" noProof="0" dirty="0" smtClean="0">
                <a:solidFill>
                  <a:srgbClr val="FF7C80"/>
                </a:solidFill>
                <a:effectLst/>
                <a:latin typeface="+mn-lt"/>
              </a:rPr>
              <a:t>Tok i ishod infekcije </a:t>
            </a:r>
            <a:endParaRPr lang="sr-Latn-RS" sz="3200" b="1" noProof="0" dirty="0">
              <a:solidFill>
                <a:srgbClr val="FF7C80"/>
              </a:solidFill>
              <a:effectLst/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51967" y="1706880"/>
            <a:ext cx="3657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Imunski </a:t>
            </a:r>
            <a:r>
              <a:rPr lang="sr-Latn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sistem mora da prepozna i spreči ulazak mikroorganizma, a u slučaju njegovog prodora da ograniči njegovu replikaciju i širenje po organizmu i eliminiše ga.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1752600"/>
            <a:ext cx="335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Mikroorganizam </a:t>
            </a:r>
            <a:r>
              <a:rPr lang="sr-Latn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pokušava da prodre u organizam – kroz kožu i sluzokože, da izbegne mehanizme odbrane i kolonizuje domaćina</a:t>
            </a:r>
          </a:p>
        </p:txBody>
      </p:sp>
      <p:pic>
        <p:nvPicPr>
          <p:cNvPr id="1027" name="Picture 3" descr="C:\Users\Andrea\Downloads\clipart15992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82719"/>
            <a:ext cx="2027767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drea\Downloads\clipart9359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3204922" cy="18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ndrea\Downloads\clipart10580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0716">
            <a:off x="7752654" y="5184306"/>
            <a:ext cx="1539243" cy="125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ndrea\Downloads\pngeg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84536"/>
            <a:ext cx="294198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slajd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slajd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slajd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slajd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23975"/>
            <a:ext cx="42291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slajd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lajd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23975"/>
            <a:ext cx="42291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slajd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slajd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436813" y="404813"/>
            <a:ext cx="3838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aktiviraju T-limfocite... 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slajd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436813" y="404813"/>
            <a:ext cx="3838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aktiviraju T-limfocite... 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slajd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436813" y="404813"/>
            <a:ext cx="3838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aktiviraju T-limfocite... 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drea\Downloads\pngwing.c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4419600" cy="4124958"/>
          </a:xfrm>
          <a:prstGeom prst="rect">
            <a:avLst/>
          </a:prstGeom>
          <a:noFill/>
          <a:effectLst>
            <a:glow rad="127000">
              <a:schemeClr val="accent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02125"/>
            <a:ext cx="3581400" cy="3659430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sr-Latn-RS" sz="2400" b="1" noProof="0" dirty="0" smtClean="0">
                <a:solidFill>
                  <a:schemeClr val="tx2">
                    <a:lumMod val="50000"/>
                  </a:schemeClr>
                </a:solidFill>
              </a:rPr>
              <a:t>Osobine patogenog mikroorganizma </a:t>
            </a:r>
            <a:endParaRPr lang="sr-Latn-RS" sz="2400" noProof="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288" indent="0" algn="ctr">
              <a:buNone/>
            </a:pPr>
            <a:r>
              <a:rPr lang="sr-Latn-RS" sz="2400" b="1" noProof="0" dirty="0" smtClean="0">
                <a:solidFill>
                  <a:schemeClr val="tx2">
                    <a:lumMod val="50000"/>
                  </a:schemeClr>
                </a:solidFill>
              </a:rPr>
              <a:t>Odnos prema ćeliji domaćina</a:t>
            </a:r>
          </a:p>
          <a:p>
            <a:pPr marL="18288" indent="0" algn="ctr">
              <a:buNone/>
            </a:pPr>
            <a:r>
              <a:rPr lang="sr-Latn-RS" sz="2400" b="1" noProof="0" dirty="0" smtClean="0">
                <a:solidFill>
                  <a:schemeClr val="tx2">
                    <a:lumMod val="50000"/>
                  </a:schemeClr>
                </a:solidFill>
              </a:rPr>
              <a:t>Broj mikroorganizama </a:t>
            </a:r>
            <a:endParaRPr lang="sr-Latn-RS" sz="2400" noProof="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288" indent="0" algn="ctr">
              <a:buNone/>
            </a:pPr>
            <a:r>
              <a:rPr lang="sr-Latn-RS" sz="2400" b="1" noProof="0" dirty="0" smtClean="0">
                <a:solidFill>
                  <a:schemeClr val="tx2">
                    <a:lumMod val="50000"/>
                  </a:schemeClr>
                </a:solidFill>
              </a:rPr>
              <a:t>Virulencija mikroorganizama</a:t>
            </a:r>
            <a:endParaRPr lang="sr-Latn-RS" sz="2400" b="1" noProof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620000" cy="762000"/>
          </a:xfrm>
        </p:spPr>
        <p:txBody>
          <a:bodyPr/>
          <a:lstStyle/>
          <a:p>
            <a:r>
              <a:rPr lang="sr-Latn-RS" sz="3200" b="1" noProof="0" dirty="0" smtClean="0">
                <a:solidFill>
                  <a:srgbClr val="FF7C80"/>
                </a:solidFill>
                <a:effectLst/>
              </a:rPr>
              <a:t>     Mehanizmi odbrane organizma </a:t>
            </a:r>
            <a:endParaRPr lang="sr-Latn-RS" sz="3200" b="1" noProof="0" dirty="0">
              <a:solidFill>
                <a:srgbClr val="FF7C8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2600" y="1748945"/>
            <a:ext cx="3200400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 algn="ctr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Imunološki odgovor domaćina – nivoi odbrane</a:t>
            </a:r>
          </a:p>
          <a:p>
            <a:pPr marL="18288" lvl="0" algn="ctr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Prisustvo oštećenih tkiva</a:t>
            </a:r>
          </a:p>
          <a:p>
            <a:pPr marL="18288" lvl="0" fontAlgn="auto">
              <a:spcBef>
                <a:spcPct val="20000"/>
              </a:spcBef>
              <a:spcAft>
                <a:spcPts val="0"/>
              </a:spcAft>
              <a:buSzPct val="60000"/>
            </a:pPr>
            <a:endParaRPr lang="sr-Latn-RS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+mn-cs"/>
            </a:endParaRPr>
          </a:p>
          <a:p>
            <a:pPr marL="18288" lvl="0" fontAlgn="auto">
              <a:spcBef>
                <a:spcPct val="20000"/>
              </a:spcBef>
              <a:spcAft>
                <a:spcPts val="0"/>
              </a:spcAft>
              <a:buSzPct val="60000"/>
            </a:pPr>
            <a:endParaRPr lang="sr-Latn-RS" sz="2400" b="1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slajd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187450" y="404813"/>
            <a:ext cx="6405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B-limfocitima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slajd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187450" y="404813"/>
            <a:ext cx="6405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B-limfocitima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slajd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187450" y="404813"/>
            <a:ext cx="6405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B-limfocitima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slajd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619250" y="404813"/>
            <a:ext cx="5603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B-limfociti stvaraju antitela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slajd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619250" y="404813"/>
            <a:ext cx="5603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B-limfociti stvaraju antitela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slajd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4450"/>
            <a:ext cx="42100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619250" y="404813"/>
            <a:ext cx="5603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B-limfociti stvaraju antitela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slajd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619250" y="404813"/>
            <a:ext cx="5603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B-limfociti stvaraju antitela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slajd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15925" y="404813"/>
            <a:ext cx="7870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i antitela napuštaju limfni čvor...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slajd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792413" y="404813"/>
            <a:ext cx="3189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ulaze u krvotok i...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slajd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792413" y="404813"/>
            <a:ext cx="3189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ulaze u krvotok i...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81000"/>
            <a:ext cx="8534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FFFF00"/>
                </a:solidFill>
                <a:latin typeface="Palatino Linotype" pitchFamily="18" charset="0"/>
              </a:rPr>
              <a:t>Nespecifična otpornost </a:t>
            </a:r>
            <a:r>
              <a:rPr lang="sr-Latn-RS" sz="2000" b="1" dirty="0" smtClean="0">
                <a:latin typeface="Palatino Linotype" pitchFamily="18" charset="0"/>
              </a:rPr>
              <a:t>je</a:t>
            </a:r>
            <a:r>
              <a:rPr lang="sr-Latn-RS" sz="2000" b="1" dirty="0" smtClean="0">
                <a:solidFill>
                  <a:srgbClr val="FFFF00"/>
                </a:solidFill>
                <a:latin typeface="Palatino Linotype" pitchFamily="18" charset="0"/>
              </a:rPr>
              <a:t> </a:t>
            </a:r>
            <a:r>
              <a:rPr lang="vi-VN" sz="2000" b="1" dirty="0" smtClean="0">
                <a:latin typeface="Palatino Linotype" pitchFamily="18" charset="0"/>
              </a:rPr>
              <a:t>rezistencij</a:t>
            </a:r>
            <a:r>
              <a:rPr lang="sr-Latn-RS" sz="2000" b="1" dirty="0" smtClean="0">
                <a:latin typeface="Palatino Linotype" pitchFamily="18" charset="0"/>
              </a:rPr>
              <a:t>a</a:t>
            </a:r>
            <a:r>
              <a:rPr lang="vi-VN" sz="2000" b="1" dirty="0" smtClean="0">
                <a:latin typeface="Palatino Linotype" pitchFamily="18" charset="0"/>
              </a:rPr>
              <a:t> </a:t>
            </a:r>
            <a:r>
              <a:rPr lang="vi-VN" sz="2000" b="1" dirty="0">
                <a:latin typeface="Palatino Linotype" pitchFamily="18" charset="0"/>
              </a:rPr>
              <a:t>organizma prema više vrsta mikroorganizama </a:t>
            </a:r>
            <a:r>
              <a:rPr lang="vi-VN" sz="2000" b="1" dirty="0">
                <a:solidFill>
                  <a:srgbClr val="FFFF00"/>
                </a:solidFill>
                <a:latin typeface="Palatino Linotype" pitchFamily="18" charset="0"/>
              </a:rPr>
              <a:t>bez prethodnog kontakta</a:t>
            </a:r>
            <a:r>
              <a:rPr lang="en-US" sz="2000" b="1" dirty="0">
                <a:solidFill>
                  <a:srgbClr val="FFFF00"/>
                </a:solidFill>
                <a:latin typeface="Palatino Linotype" pitchFamily="18" charset="0"/>
              </a:rPr>
              <a:t> </a:t>
            </a:r>
            <a:r>
              <a:rPr lang="vi-VN" sz="2000" b="1" dirty="0">
                <a:latin typeface="Palatino Linotype" pitchFamily="18" charset="0"/>
              </a:rPr>
              <a:t>sa tim </a:t>
            </a:r>
            <a:r>
              <a:rPr lang="vi-VN" sz="2000" b="1" dirty="0" smtClean="0">
                <a:latin typeface="Palatino Linotype" pitchFamily="18" charset="0"/>
              </a:rPr>
              <a:t>mikroorganizmima</a:t>
            </a:r>
            <a:endParaRPr lang="sr-Latn-RS" sz="2000" b="1" dirty="0" smtClean="0">
              <a:latin typeface="Palatino Linotype" pitchFamily="18" charset="0"/>
            </a:endParaRPr>
          </a:p>
          <a:p>
            <a:endParaRPr lang="vi-VN" sz="2000" b="1" dirty="0">
              <a:latin typeface="Palatino Linotype" pitchFamily="18" charset="0"/>
            </a:endParaRPr>
          </a:p>
          <a:p>
            <a:r>
              <a:rPr lang="sr-Latn-RS" sz="2000" b="1" dirty="0">
                <a:latin typeface="Palatino Linotype" pitchFamily="18" charset="0"/>
              </a:rPr>
              <a:t>V</a:t>
            </a:r>
            <a:r>
              <a:rPr lang="en-US" sz="2000" b="1" dirty="0" err="1">
                <a:latin typeface="Palatino Linotype" pitchFamily="18" charset="0"/>
              </a:rPr>
              <a:t>ezana</a:t>
            </a:r>
            <a:r>
              <a:rPr lang="en-US" sz="2000" b="1" dirty="0">
                <a:latin typeface="Palatino Linotype" pitchFamily="18" charset="0"/>
              </a:rPr>
              <a:t> </a:t>
            </a:r>
            <a:r>
              <a:rPr lang="en-US" sz="2000" b="1" dirty="0" err="1">
                <a:latin typeface="Palatino Linotype" pitchFamily="18" charset="0"/>
              </a:rPr>
              <a:t>za</a:t>
            </a:r>
            <a:r>
              <a:rPr lang="en-US" sz="2000" b="1" dirty="0">
                <a:latin typeface="Palatino Linotype" pitchFamily="18" charset="0"/>
              </a:rPr>
              <a:t> </a:t>
            </a:r>
            <a:r>
              <a:rPr lang="en-US" sz="2000" b="1" dirty="0" err="1">
                <a:latin typeface="Palatino Linotype" pitchFamily="18" charset="0"/>
              </a:rPr>
              <a:t>rasu</a:t>
            </a:r>
            <a:r>
              <a:rPr lang="en-US" sz="2000" b="1" dirty="0">
                <a:latin typeface="Palatino Linotype" pitchFamily="18" charset="0"/>
              </a:rPr>
              <a:t>, </a:t>
            </a:r>
            <a:r>
              <a:rPr lang="en-US" sz="2000" b="1" dirty="0" err="1">
                <a:latin typeface="Palatino Linotype" pitchFamily="18" charset="0"/>
              </a:rPr>
              <a:t>soj</a:t>
            </a:r>
            <a:r>
              <a:rPr lang="en-US" sz="2000" b="1" dirty="0">
                <a:latin typeface="Palatino Linotype" pitchFamily="18" charset="0"/>
              </a:rPr>
              <a:t> </a:t>
            </a:r>
            <a:r>
              <a:rPr lang="en-US" sz="2000" b="1" dirty="0" err="1">
                <a:latin typeface="Palatino Linotype" pitchFamily="18" charset="0"/>
              </a:rPr>
              <a:t>ili</a:t>
            </a:r>
            <a:r>
              <a:rPr lang="en-US" sz="2000" b="1" dirty="0">
                <a:latin typeface="Palatino Linotype" pitchFamily="18" charset="0"/>
              </a:rPr>
              <a:t> </a:t>
            </a:r>
            <a:r>
              <a:rPr lang="en-US" sz="2000" b="1" dirty="0" err="1">
                <a:latin typeface="Palatino Linotype" pitchFamily="18" charset="0"/>
              </a:rPr>
              <a:t>populaciju</a:t>
            </a:r>
            <a:r>
              <a:rPr lang="en-US" sz="2000" b="1" dirty="0">
                <a:latin typeface="Palatino Linotype" pitchFamily="18" charset="0"/>
              </a:rPr>
              <a:t> </a:t>
            </a:r>
            <a:r>
              <a:rPr lang="en-US" sz="2000" b="1" dirty="0" err="1" smtClean="0">
                <a:latin typeface="Palatino Linotype" pitchFamily="18" charset="0"/>
              </a:rPr>
              <a:t>životinja</a:t>
            </a:r>
            <a:endParaRPr lang="sr-Latn-RS" sz="2000" b="1" dirty="0" smtClean="0">
              <a:latin typeface="Palatino Linotype" pitchFamily="18" charset="0"/>
            </a:endParaRPr>
          </a:p>
          <a:p>
            <a:endParaRPr lang="sr-Latn-RS" sz="2000" b="1" dirty="0" smtClean="0">
              <a:latin typeface="Palatino Linotype" pitchFamily="18" charset="0"/>
            </a:endParaRPr>
          </a:p>
          <a:p>
            <a:pPr algn="ctr"/>
            <a:r>
              <a:rPr lang="vi-VN" sz="2000" b="1" dirty="0" smtClean="0">
                <a:latin typeface="Palatino Linotype" pitchFamily="18" charset="0"/>
              </a:rPr>
              <a:t>Apsolutna otpornost</a:t>
            </a:r>
            <a:r>
              <a:rPr lang="en-US" sz="2000" b="1" dirty="0" smtClean="0">
                <a:latin typeface="Palatino Linotype" pitchFamily="18" charset="0"/>
              </a:rPr>
              <a:t> </a:t>
            </a:r>
            <a:r>
              <a:rPr lang="sr-Latn-RS" sz="2000" b="1" dirty="0" smtClean="0">
                <a:latin typeface="Palatino Linotype" pitchFamily="18" charset="0"/>
              </a:rPr>
              <a:t>- </a:t>
            </a:r>
            <a:r>
              <a:rPr lang="vi-VN" sz="2000" b="1" dirty="0" smtClean="0">
                <a:latin typeface="Palatino Linotype" pitchFamily="18" charset="0"/>
              </a:rPr>
              <a:t>određene </a:t>
            </a:r>
            <a:r>
              <a:rPr lang="vi-VN" sz="2000" b="1" dirty="0">
                <a:latin typeface="Palatino Linotype" pitchFamily="18" charset="0"/>
              </a:rPr>
              <a:t>vrste </a:t>
            </a:r>
            <a:r>
              <a:rPr lang="vi-VN" sz="2000" b="1" dirty="0" smtClean="0">
                <a:latin typeface="Palatino Linotype" pitchFamily="18" charset="0"/>
              </a:rPr>
              <a:t>potpuno </a:t>
            </a:r>
            <a:r>
              <a:rPr lang="vi-VN" sz="2000" b="1" dirty="0">
                <a:latin typeface="Palatino Linotype" pitchFamily="18" charset="0"/>
              </a:rPr>
              <a:t>neprijemčive prema </a:t>
            </a:r>
            <a:r>
              <a:rPr lang="vi-VN" sz="2000" b="1" dirty="0" smtClean="0">
                <a:latin typeface="Palatino Linotype" pitchFamily="18" charset="0"/>
              </a:rPr>
              <a:t>infekcijama</a:t>
            </a:r>
            <a:r>
              <a:rPr lang="en-US" sz="2000" b="1" dirty="0" smtClean="0">
                <a:latin typeface="Palatino Linotype" pitchFamily="18" charset="0"/>
              </a:rPr>
              <a:t> </a:t>
            </a:r>
            <a:r>
              <a:rPr lang="vi-VN" sz="2000" b="1" dirty="0" smtClean="0">
                <a:latin typeface="Palatino Linotype" pitchFamily="18" charset="0"/>
              </a:rPr>
              <a:t>izazvanim </a:t>
            </a:r>
            <a:r>
              <a:rPr lang="sr-Latn-RS" sz="2000" b="1" dirty="0" smtClean="0">
                <a:latin typeface="Palatino Linotype" pitchFamily="18" charset="0"/>
              </a:rPr>
              <a:t>nekim</a:t>
            </a:r>
            <a:r>
              <a:rPr lang="vi-VN" sz="2000" b="1" dirty="0" smtClean="0">
                <a:latin typeface="Palatino Linotype" pitchFamily="18" charset="0"/>
              </a:rPr>
              <a:t> </a:t>
            </a:r>
            <a:r>
              <a:rPr lang="vi-VN" sz="2000" b="1" dirty="0">
                <a:latin typeface="Palatino Linotype" pitchFamily="18" charset="0"/>
              </a:rPr>
              <a:t>uzročnicima bez obzira na uslove </a:t>
            </a:r>
            <a:r>
              <a:rPr lang="vi-VN" sz="2000" b="1" dirty="0" smtClean="0">
                <a:latin typeface="Palatino Linotype" pitchFamily="18" charset="0"/>
              </a:rPr>
              <a:t>života</a:t>
            </a:r>
            <a:endParaRPr lang="sr-Latn-RS" sz="2000" b="1" dirty="0" smtClean="0">
              <a:latin typeface="Palatino Linotype" pitchFamily="18" charset="0"/>
            </a:endParaRPr>
          </a:p>
          <a:p>
            <a:pPr algn="ctr"/>
            <a:endParaRPr lang="sr-Latn-RS" sz="2000" b="1" dirty="0">
              <a:latin typeface="Palatino Linotype" pitchFamily="18" charset="0"/>
            </a:endParaRPr>
          </a:p>
          <a:p>
            <a:pPr algn="ctr"/>
            <a:r>
              <a:rPr lang="sr-Latn-RS" sz="2000" b="1" dirty="0" smtClean="0">
                <a:latin typeface="Palatino Linotype" pitchFamily="18" charset="0"/>
              </a:rPr>
              <a:t>R</a:t>
            </a:r>
            <a:r>
              <a:rPr lang="vi-VN" sz="2000" b="1" dirty="0" smtClean="0">
                <a:latin typeface="Palatino Linotype" pitchFamily="18" charset="0"/>
              </a:rPr>
              <a:t>elativna</a:t>
            </a:r>
            <a:r>
              <a:rPr lang="en-US" sz="2000" b="1" dirty="0" smtClean="0">
                <a:latin typeface="Palatino Linotype" pitchFamily="18" charset="0"/>
              </a:rPr>
              <a:t> </a:t>
            </a:r>
            <a:r>
              <a:rPr lang="vi-VN" sz="2000" b="1" dirty="0" smtClean="0">
                <a:latin typeface="Palatino Linotype" pitchFamily="18" charset="0"/>
              </a:rPr>
              <a:t>otpornost </a:t>
            </a:r>
            <a:r>
              <a:rPr lang="sr-Latn-RS" sz="2000" b="1" dirty="0" smtClean="0">
                <a:latin typeface="Palatino Linotype" pitchFamily="18" charset="0"/>
              </a:rPr>
              <a:t>- </a:t>
            </a:r>
            <a:r>
              <a:rPr lang="vi-VN" sz="2000" b="1" dirty="0" smtClean="0">
                <a:latin typeface="Palatino Linotype" pitchFamily="18" charset="0"/>
              </a:rPr>
              <a:t>vrste </a:t>
            </a:r>
            <a:r>
              <a:rPr lang="vi-VN" sz="2000" b="1" dirty="0">
                <a:latin typeface="Palatino Linotype" pitchFamily="18" charset="0"/>
              </a:rPr>
              <a:t>neprijemčive na infekciju u normalnim uslovima života, </a:t>
            </a:r>
            <a:r>
              <a:rPr lang="vi-VN" sz="2000" b="1" dirty="0" smtClean="0">
                <a:latin typeface="Palatino Linotype" pitchFamily="18" charset="0"/>
              </a:rPr>
              <a:t>a</a:t>
            </a:r>
            <a:r>
              <a:rPr lang="en-US" sz="2000" b="1" dirty="0" smtClean="0">
                <a:latin typeface="Palatino Linotype" pitchFamily="18" charset="0"/>
              </a:rPr>
              <a:t> </a:t>
            </a:r>
            <a:r>
              <a:rPr lang="vi-VN" sz="2000" b="1" dirty="0" smtClean="0">
                <a:latin typeface="Palatino Linotype" pitchFamily="18" charset="0"/>
              </a:rPr>
              <a:t>postaju </a:t>
            </a:r>
            <a:r>
              <a:rPr lang="vi-VN" sz="2000" b="1" dirty="0">
                <a:latin typeface="Palatino Linotype" pitchFamily="18" charset="0"/>
              </a:rPr>
              <a:t>prijemčive pod uticajem nepovoljnih uslova sredine </a:t>
            </a:r>
            <a:endParaRPr lang="sr-Latn-RS" sz="2000" b="1" dirty="0" smtClean="0">
              <a:latin typeface="Palatino Linotype" pitchFamily="18" charset="0"/>
            </a:endParaRPr>
          </a:p>
          <a:p>
            <a:endParaRPr lang="sr-Latn-RS" sz="2000" b="1" dirty="0">
              <a:latin typeface="Palatino Linotype" pitchFamily="18" charset="0"/>
            </a:endParaRPr>
          </a:p>
        </p:txBody>
      </p:sp>
      <p:pic>
        <p:nvPicPr>
          <p:cNvPr id="1026" name="Picture 2" descr="Insights from Kenya: why anthrax outbreaks recur in the same are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0"/>
            <a:ext cx="6972300" cy="283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5608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slajd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124075" y="404813"/>
            <a:ext cx="4678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odlaze na mesto na infekcije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slajd 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124075" y="404813"/>
            <a:ext cx="4678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odlaze na mesto na infekcije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slajd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124075" y="404813"/>
            <a:ext cx="4678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odlaze na mesto na infekcije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slajd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4450"/>
            <a:ext cx="42195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516063" y="404813"/>
            <a:ext cx="5992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slajd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516063" y="404813"/>
            <a:ext cx="5992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slajd 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09688"/>
            <a:ext cx="421957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516063" y="404813"/>
            <a:ext cx="5992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slajd 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4450"/>
            <a:ext cx="42195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516063" y="404813"/>
            <a:ext cx="5992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slajd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7359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slajd 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7359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slajd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7359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81000"/>
            <a:ext cx="8153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accent1"/>
                </a:solidFill>
                <a:latin typeface="Palatino Linotype" pitchFamily="18" charset="0"/>
              </a:rPr>
              <a:t>Faktori</a:t>
            </a:r>
            <a:r>
              <a:rPr lang="en-US" sz="2400" b="1" dirty="0" smtClean="0">
                <a:solidFill>
                  <a:schemeClr val="accent1"/>
                </a:solidFill>
                <a:latin typeface="Palatino Linotype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Palatino Linotype" pitchFamily="18" charset="0"/>
              </a:rPr>
              <a:t>koji</a:t>
            </a:r>
            <a:r>
              <a:rPr lang="en-US" sz="2400" b="1" dirty="0">
                <a:solidFill>
                  <a:schemeClr val="accent1"/>
                </a:solidFill>
                <a:latin typeface="Palatino Linotype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Palatino Linotype" pitchFamily="18" charset="0"/>
              </a:rPr>
              <a:t>uslovljavaju</a:t>
            </a:r>
            <a:r>
              <a:rPr lang="en-US" sz="2400" b="1" dirty="0">
                <a:solidFill>
                  <a:schemeClr val="accent1"/>
                </a:solidFill>
                <a:latin typeface="Palatino Linotype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Palatino Linotype" pitchFamily="18" charset="0"/>
              </a:rPr>
              <a:t>nespecifičnu</a:t>
            </a:r>
            <a:r>
              <a:rPr lang="en-US" sz="2400" b="1" dirty="0">
                <a:solidFill>
                  <a:schemeClr val="accent1"/>
                </a:solidFill>
                <a:latin typeface="Palatino Linotype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Palatino Linotype" pitchFamily="18" charset="0"/>
              </a:rPr>
              <a:t>otpornost</a:t>
            </a:r>
            <a:r>
              <a:rPr lang="sr-Latn-RS" sz="2400" b="1" dirty="0" smtClean="0">
                <a:solidFill>
                  <a:schemeClr val="accent1"/>
                </a:solidFill>
                <a:latin typeface="Palatino Linotype" pitchFamily="18" charset="0"/>
              </a:rPr>
              <a:t>:</a:t>
            </a:r>
            <a:r>
              <a:rPr lang="vi-VN" sz="2000" dirty="0" smtClean="0">
                <a:latin typeface="Palatino Linotype" pitchFamily="18" charset="0"/>
              </a:rPr>
              <a:t> </a:t>
            </a:r>
            <a:endParaRPr lang="en-US" sz="2000" dirty="0" smtClean="0">
              <a:latin typeface="Palatino Linotype" pitchFamily="18" charset="0"/>
            </a:endParaRPr>
          </a:p>
          <a:p>
            <a:pPr algn="ctr"/>
            <a:r>
              <a:rPr lang="en-US" sz="2000" dirty="0" smtClean="0">
                <a:latin typeface="Palatino Linotype" pitchFamily="18" charset="0"/>
              </a:rPr>
              <a:t>G</a:t>
            </a:r>
            <a:r>
              <a:rPr lang="vi-VN" sz="2000" dirty="0" smtClean="0">
                <a:latin typeface="Palatino Linotype" pitchFamily="18" charset="0"/>
              </a:rPr>
              <a:t>enetske </a:t>
            </a:r>
            <a:r>
              <a:rPr lang="vi-VN" sz="2000" dirty="0">
                <a:latin typeface="Palatino Linotype" pitchFamily="18" charset="0"/>
              </a:rPr>
              <a:t>razlike </a:t>
            </a:r>
            <a:r>
              <a:rPr lang="vi-VN" sz="2000" dirty="0" smtClean="0">
                <a:latin typeface="Palatino Linotype" pitchFamily="18" charset="0"/>
              </a:rPr>
              <a:t>među </a:t>
            </a:r>
            <a:r>
              <a:rPr lang="vi-VN" sz="2000" dirty="0" smtClean="0">
                <a:latin typeface="Palatino Linotype" pitchFamily="18" charset="0"/>
              </a:rPr>
              <a:t>vrstama</a:t>
            </a:r>
            <a:r>
              <a:rPr lang="en-US" sz="2000" dirty="0" smtClean="0">
                <a:latin typeface="Palatino Linotype" pitchFamily="18" charset="0"/>
              </a:rPr>
              <a:t> </a:t>
            </a:r>
            <a:r>
              <a:rPr lang="en-US" sz="2000" dirty="0" err="1">
                <a:latin typeface="Palatino Linotype" pitchFamily="18" charset="0"/>
              </a:rPr>
              <a:t>životinja</a:t>
            </a:r>
            <a:r>
              <a:rPr lang="en-US" sz="2000" dirty="0">
                <a:latin typeface="Palatino Linotype" pitchFamily="18" charset="0"/>
              </a:rPr>
              <a:t> </a:t>
            </a:r>
            <a:endParaRPr lang="en-US" sz="2000" dirty="0" smtClean="0">
              <a:latin typeface="Palatino Linotype" pitchFamily="18" charset="0"/>
            </a:endParaRPr>
          </a:p>
          <a:p>
            <a:pPr algn="ctr"/>
            <a:r>
              <a:rPr lang="sr-Latn-RS" sz="2000" dirty="0" smtClean="0">
                <a:latin typeface="Palatino Linotype" pitchFamily="18" charset="0"/>
              </a:rPr>
              <a:t>F</a:t>
            </a:r>
            <a:r>
              <a:rPr lang="sv-SE" sz="2000" dirty="0" smtClean="0">
                <a:latin typeface="Palatino Linotype" pitchFamily="18" charset="0"/>
              </a:rPr>
              <a:t>iziološke </a:t>
            </a:r>
            <a:r>
              <a:rPr lang="sv-SE" sz="2000" dirty="0">
                <a:latin typeface="Palatino Linotype" pitchFamily="18" charset="0"/>
              </a:rPr>
              <a:t>karakteristike nekih vrsta – </a:t>
            </a:r>
            <a:r>
              <a:rPr lang="sv-SE" sz="2000" dirty="0" smtClean="0">
                <a:latin typeface="Palatino Linotype" pitchFamily="18" charset="0"/>
              </a:rPr>
              <a:t>temperatura </a:t>
            </a:r>
            <a:r>
              <a:rPr lang="en-US" sz="2000" dirty="0" err="1" smtClean="0">
                <a:latin typeface="Palatino Linotype" pitchFamily="18" charset="0"/>
              </a:rPr>
              <a:t>tela</a:t>
            </a:r>
            <a:r>
              <a:rPr lang="en-US" sz="2000" dirty="0" smtClean="0">
                <a:latin typeface="Palatino Linotype" pitchFamily="18" charset="0"/>
              </a:rPr>
              <a:t> </a:t>
            </a:r>
            <a:r>
              <a:rPr lang="en-US" sz="2000" dirty="0" err="1" smtClean="0">
                <a:latin typeface="Palatino Linotype" pitchFamily="18" charset="0"/>
              </a:rPr>
              <a:t>ptica</a:t>
            </a:r>
            <a:r>
              <a:rPr lang="sr-Latn-RS" sz="2000" dirty="0">
                <a:latin typeface="Palatino Linotype" pitchFamily="18" charset="0"/>
              </a:rPr>
              <a:t>,</a:t>
            </a:r>
            <a:endParaRPr lang="sr-Latn-RS" sz="2000" dirty="0" smtClean="0">
              <a:latin typeface="Palatino Linotype" pitchFamily="18" charset="0"/>
            </a:endParaRPr>
          </a:p>
          <a:p>
            <a:pPr algn="ctr"/>
            <a:r>
              <a:rPr lang="sr-Latn-RS" sz="2000" dirty="0" smtClean="0">
                <a:latin typeface="Palatino Linotype" pitchFamily="18" charset="0"/>
              </a:rPr>
              <a:t>ž</a:t>
            </a:r>
            <a:r>
              <a:rPr lang="en-US" sz="2000" dirty="0" err="1" smtClean="0">
                <a:latin typeface="Palatino Linotype" pitchFamily="18" charset="0"/>
              </a:rPr>
              <a:t>ivotno</a:t>
            </a:r>
            <a:r>
              <a:rPr lang="en-US" sz="2000" dirty="0" smtClean="0">
                <a:latin typeface="Palatino Linotype" pitchFamily="18" charset="0"/>
              </a:rPr>
              <a:t> </a:t>
            </a:r>
            <a:r>
              <a:rPr lang="en-US" sz="2000" dirty="0" err="1">
                <a:latin typeface="Palatino Linotype" pitchFamily="18" charset="0"/>
              </a:rPr>
              <a:t>doba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n-US" sz="2000" dirty="0" err="1" smtClean="0">
                <a:latin typeface="Palatino Linotype" pitchFamily="18" charset="0"/>
              </a:rPr>
              <a:t>jedinke</a:t>
            </a:r>
            <a:r>
              <a:rPr lang="sr-Latn-RS" sz="2000" dirty="0" smtClean="0">
                <a:latin typeface="Palatino Linotype" pitchFamily="18" charset="0"/>
              </a:rPr>
              <a:t>, i</a:t>
            </a:r>
            <a:r>
              <a:rPr lang="en-US" sz="2000" dirty="0" err="1" smtClean="0">
                <a:latin typeface="Palatino Linotype" pitchFamily="18" charset="0"/>
              </a:rPr>
              <a:t>shrana</a:t>
            </a:r>
            <a:endParaRPr lang="en-US" sz="2000" dirty="0">
              <a:latin typeface="Palatino Linotype" pitchFamily="18" charset="0"/>
            </a:endParaRPr>
          </a:p>
          <a:p>
            <a:pPr algn="ctr"/>
            <a:r>
              <a:rPr lang="en-US" sz="2000" dirty="0" err="1">
                <a:latin typeface="Palatino Linotype" pitchFamily="18" charset="0"/>
              </a:rPr>
              <a:t>Spoljašnji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n-US" sz="2000" dirty="0" err="1">
                <a:latin typeface="Palatino Linotype" pitchFamily="18" charset="0"/>
              </a:rPr>
              <a:t>faktori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n-US" sz="2000" dirty="0" err="1">
                <a:latin typeface="Palatino Linotype" pitchFamily="18" charset="0"/>
              </a:rPr>
              <a:t>stresa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sr-Latn-RS" sz="2000" dirty="0" smtClean="0">
                <a:latin typeface="Palatino Linotype" pitchFamily="18" charset="0"/>
              </a:rPr>
              <a:t>(</a:t>
            </a:r>
            <a:r>
              <a:rPr lang="en-US" sz="2000" dirty="0" err="1" smtClean="0">
                <a:latin typeface="Palatino Linotype" pitchFamily="18" charset="0"/>
              </a:rPr>
              <a:t>toplota</a:t>
            </a:r>
            <a:r>
              <a:rPr lang="en-US" sz="2000" dirty="0">
                <a:latin typeface="Palatino Linotype" pitchFamily="18" charset="0"/>
              </a:rPr>
              <a:t>, </a:t>
            </a:r>
            <a:r>
              <a:rPr lang="en-US" sz="2000" dirty="0" err="1">
                <a:latin typeface="Palatino Linotype" pitchFamily="18" charset="0"/>
              </a:rPr>
              <a:t>hladnoća</a:t>
            </a:r>
            <a:r>
              <a:rPr lang="en-US" sz="2000" dirty="0">
                <a:latin typeface="Palatino Linotype" pitchFamily="18" charset="0"/>
              </a:rPr>
              <a:t>, </a:t>
            </a:r>
            <a:r>
              <a:rPr lang="en-US" sz="2000" dirty="0" smtClean="0">
                <a:latin typeface="Palatino Linotype" pitchFamily="18" charset="0"/>
              </a:rPr>
              <a:t>transport</a:t>
            </a:r>
            <a:r>
              <a:rPr lang="sr-Latn-RS" sz="2000" dirty="0" smtClean="0">
                <a:latin typeface="Palatino Linotype" pitchFamily="18" charset="0"/>
              </a:rPr>
              <a:t>..kortikosteroidi)</a:t>
            </a:r>
            <a:endParaRPr lang="en-US" sz="2000" dirty="0">
              <a:latin typeface="Palatino Linotype" pitchFamily="18" charset="0"/>
            </a:endParaRPr>
          </a:p>
        </p:txBody>
      </p:sp>
      <p:pic>
        <p:nvPicPr>
          <p:cNvPr id="3" name="Picture 14" descr="Figure 1 from Granulomatous colitis of boxer dogs. | Semantic Sch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b="13860"/>
          <a:stretch>
            <a:fillRect/>
          </a:stretch>
        </p:blipFill>
        <p:spPr bwMode="auto">
          <a:xfrm>
            <a:off x="468842" y="3276600"/>
            <a:ext cx="425132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26-yr-old lioness Salteña arrives at The Wildcat Sanctuary from Argen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655" y="2478088"/>
            <a:ext cx="348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8742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slajd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7359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slajd 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23975"/>
            <a:ext cx="42195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7359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slajd 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4450"/>
            <a:ext cx="42195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193675" y="5943600"/>
            <a:ext cx="8950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CC"/>
                </a:solidFill>
              </a:rPr>
              <a:t>http://instruction.cvhs.okstate.edu/vmed5253/immunobiology.swf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051050" y="404813"/>
            <a:ext cx="5035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Patogen je uklonjen iz organizma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14398" y="1905000"/>
            <a:ext cx="70104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sr-Latn-RS" sz="4800" b="1" dirty="0">
                <a:solidFill>
                  <a:srgbClr val="FF7C80"/>
                </a:solidFill>
              </a:rPr>
              <a:t>Stečeni </a:t>
            </a:r>
            <a:r>
              <a:rPr lang="sr-Latn-RS" sz="4800" b="1" dirty="0" smtClean="0">
                <a:solidFill>
                  <a:srgbClr val="FF7C80"/>
                </a:solidFill>
              </a:rPr>
              <a:t>imunitet</a:t>
            </a:r>
            <a:endParaRPr lang="sr-Latn-RS" sz="4800" b="1" dirty="0">
              <a:solidFill>
                <a:srgbClr val="FF7C80"/>
              </a:solidFill>
            </a:endParaRPr>
          </a:p>
        </p:txBody>
      </p:sp>
      <p:pic>
        <p:nvPicPr>
          <p:cNvPr id="1026" name="Picture 2" descr="Antibodies and T cells protect against SARS-CoV-2 | National Institutes of  Health (NIH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527" y="3429000"/>
            <a:ext cx="4108142" cy="273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4075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782074"/>
              </p:ext>
            </p:extLst>
          </p:nvPr>
        </p:nvGraphicFramePr>
        <p:xfrm>
          <a:off x="914400" y="198120"/>
          <a:ext cx="76200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932"/>
                <a:gridCol w="344406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Humoralni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imunitet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Ćelijski</a:t>
                      </a:r>
                      <a:r>
                        <a:rPr lang="sr-Latn-RS" baseline="0" dirty="0" smtClean="0"/>
                        <a:t> imunitet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Latn-RS" dirty="0" smtClean="0"/>
                        <a:t>B limfociti (kostna srž)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T limfociti (kostna srž, timus)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Latn-RS" dirty="0" smtClean="0"/>
                        <a:t>Ekstracelularni patogeni i toksini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Intracelularni patogeni (virusi, bakterije, paraziti), tumori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Latn-RS" dirty="0" smtClean="0"/>
                        <a:t>Prepoznaje obrađene</a:t>
                      </a:r>
                      <a:r>
                        <a:rPr lang="sr-Latn-RS" baseline="0" dirty="0" smtClean="0"/>
                        <a:t> i neobrađene antigene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Prepoznaje obrađene antigene prezentovane na MHC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Latn-RS" dirty="0" smtClean="0"/>
                        <a:t>Plazmociti luče antitela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dirty="0" smtClean="0"/>
                        <a:t>T ćelije ubice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29467"/>
            <a:ext cx="833159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0683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84425"/>
            <a:ext cx="8488680" cy="4800600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Glavni mehanizam je humoralni imunitet posredovan antitelima </a:t>
            </a:r>
            <a:r>
              <a:rPr lang="sr-Latn-RS" sz="2400" noProof="0" dirty="0" smtClean="0"/>
              <a:t>koje stvaraju aktivisani B-limfociti diferentovani u plazmocite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Antitela </a:t>
            </a:r>
            <a:r>
              <a:rPr lang="sr-Latn-RS" sz="2400" dirty="0" smtClean="0"/>
              <a:t>su </a:t>
            </a:r>
            <a:r>
              <a:rPr lang="sr-Latn-RS" sz="2400" noProof="0" dirty="0" smtClean="0"/>
              <a:t>usmerena na</a:t>
            </a:r>
          </a:p>
          <a:p>
            <a:pPr marL="18288" indent="0" algn="just">
              <a:buNone/>
            </a:pPr>
            <a:r>
              <a:rPr lang="sr-Latn-RS" sz="2400" noProof="0" dirty="0" smtClean="0"/>
              <a:t>Ag na površini bakterija (proteini/polisaharidi) </a:t>
            </a:r>
          </a:p>
          <a:p>
            <a:pPr marL="18288" indent="0" algn="just">
              <a:buNone/>
            </a:pPr>
            <a:r>
              <a:rPr lang="sr-Latn-RS" sz="2400" dirty="0" smtClean="0"/>
              <a:t>T</a:t>
            </a:r>
            <a:r>
              <a:rPr lang="sr-Latn-RS" sz="2400" noProof="0" dirty="0" smtClean="0"/>
              <a:t>oksine (najčešće proteini)</a:t>
            </a:r>
          </a:p>
          <a:p>
            <a:pPr algn="just"/>
            <a:endParaRPr lang="sr-Latn-RS" sz="2400" noProof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7315200" cy="990600"/>
          </a:xfrm>
        </p:spPr>
        <p:txBody>
          <a:bodyPr>
            <a:normAutofit fontScale="90000"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</a:rPr>
              <a:t>Mehanizmi stečene odbrane od ekstracelularnih bakterija</a:t>
            </a:r>
            <a:endParaRPr lang="sr-Latn-RS" sz="3200" b="1" noProof="0" dirty="0">
              <a:solidFill>
                <a:srgbClr val="FF7C80"/>
              </a:solidFill>
            </a:endParaRPr>
          </a:p>
        </p:txBody>
      </p:sp>
      <p:pic>
        <p:nvPicPr>
          <p:cNvPr id="8196" name="Picture 4" descr="Amazon.com: Posterazzi Conceptual image of antibody attaching and killing  bacteria Poster Print, (35 x 22): Posters &amp; Pr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71925"/>
            <a:ext cx="42672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2871" y="1466255"/>
            <a:ext cx="8534400" cy="3352800"/>
          </a:xfrm>
        </p:spPr>
        <p:txBody>
          <a:bodyPr>
            <a:normAutofit/>
          </a:bodyPr>
          <a:lstStyle/>
          <a:p>
            <a:pPr marL="18288" indent="0" algn="just">
              <a:buNone/>
            </a:pPr>
            <a:endParaRPr lang="sr-Latn-RS" sz="2400" b="1" noProof="0" dirty="0" smtClean="0">
              <a:solidFill>
                <a:schemeClr val="tx2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Neutralizacija</a:t>
            </a:r>
            <a:r>
              <a:rPr lang="sr-Latn-RS" sz="2400" noProof="0" dirty="0" smtClean="0"/>
              <a:t> - efikasan mehanizam u borbi protiv bakterijskih toksina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Produkcija </a:t>
            </a:r>
            <a:r>
              <a:rPr lang="sr-Latn-RS" sz="2400" noProof="0" dirty="0" smtClean="0"/>
              <a:t>neutralizujućih </a:t>
            </a:r>
            <a:r>
              <a:rPr lang="sr-Latn-RS" sz="2400" noProof="0" dirty="0" smtClean="0"/>
              <a:t>antitela (ugl. IgG i IgA klase) vezuju se visokim afinitetom za toksine i sprečavaju da se oni vežu za receptore na ćelijama domaćina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7543800" cy="990600"/>
          </a:xfrm>
        </p:spPr>
        <p:txBody>
          <a:bodyPr>
            <a:normAutofit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</a:rPr>
              <a:t>Funkcija antitela</a:t>
            </a:r>
            <a:endParaRPr lang="sr-Latn-RS" sz="3200" b="1" noProof="0" dirty="0">
              <a:solidFill>
                <a:srgbClr val="FF7C8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53340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tx2"/>
                </a:solidFill>
                <a:latin typeface="+mn-lt"/>
              </a:rPr>
              <a:t>Neutralizacija</a:t>
            </a:r>
          </a:p>
          <a:p>
            <a:r>
              <a:rPr lang="sr-Latn-RS" b="1" dirty="0" smtClean="0">
                <a:solidFill>
                  <a:schemeClr val="tx2"/>
                </a:solidFill>
                <a:latin typeface="+mn-lt"/>
              </a:rPr>
              <a:t>Opsonizacija </a:t>
            </a:r>
          </a:p>
          <a:p>
            <a:r>
              <a:rPr lang="sr-Latn-RS" b="1" dirty="0" smtClean="0">
                <a:solidFill>
                  <a:schemeClr val="tx2"/>
                </a:solidFill>
                <a:latin typeface="+mn-lt"/>
              </a:rPr>
              <a:t>Aktivacija </a:t>
            </a:r>
            <a:r>
              <a:rPr lang="sr-Latn-RS" b="1" dirty="0">
                <a:solidFill>
                  <a:schemeClr val="tx2"/>
                </a:solidFill>
                <a:latin typeface="+mn-lt"/>
              </a:rPr>
              <a:t>komplementa klasičnim putem</a:t>
            </a:r>
            <a:endParaRPr lang="en-US" dirty="0">
              <a:latin typeface="+mn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19500" y="704848"/>
            <a:ext cx="495300" cy="2330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619500" y="990600"/>
            <a:ext cx="647700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19500" y="1035395"/>
            <a:ext cx="571500" cy="21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42" y="4800600"/>
            <a:ext cx="518545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63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960" y="76200"/>
            <a:ext cx="4795839" cy="3581400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sr-Latn-RS" sz="2400" b="1" dirty="0">
                <a:solidFill>
                  <a:srgbClr val="FFCCFF"/>
                </a:solidFill>
              </a:rPr>
              <a:t>O</a:t>
            </a:r>
            <a:r>
              <a:rPr lang="sr-Latn-RS" sz="2400" b="1" noProof="0" dirty="0" smtClean="0">
                <a:solidFill>
                  <a:srgbClr val="FFCCFF"/>
                </a:solidFill>
              </a:rPr>
              <a:t>psonizacija</a:t>
            </a:r>
            <a:r>
              <a:rPr lang="sr-Latn-RS" sz="2400" noProof="0" dirty="0" smtClean="0"/>
              <a:t> - posredovana IgG koja prepoznaju Ag ćelijskog zida ili kapsule bakterija i oblože ih.</a:t>
            </a:r>
          </a:p>
          <a:p>
            <a:pPr marL="18288" indent="0">
              <a:buNone/>
            </a:pPr>
            <a:r>
              <a:rPr lang="sr-Latn-RS" sz="2400" noProof="0" dirty="0" smtClean="0"/>
              <a:t>Fagociti imaju receptor za Fc fragment IgG prepoznaju vezana IgG, aktiviraju se i efikasnije fagocituju i ubijaju opsonizovane bakterije. </a:t>
            </a:r>
          </a:p>
        </p:txBody>
      </p:sp>
      <p:pic>
        <p:nvPicPr>
          <p:cNvPr id="9218" name="Picture 2" descr="Superior Surface Protection of Gold Nanoparticles With Short-Chain 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68720"/>
            <a:ext cx="3647072" cy="301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3000" y="152400"/>
            <a:ext cx="419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4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Klasični put aktivacije komplementa </a:t>
            </a:r>
            <a:r>
              <a:rPr lang="sr-Latn-R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- za </a:t>
            </a:r>
            <a:r>
              <a:rPr lang="sr-Latn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nastali kompleks </a:t>
            </a:r>
            <a:r>
              <a:rPr lang="sr-Latn-R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Ag-At se veže </a:t>
            </a:r>
            <a:r>
              <a:rPr lang="sr-Latn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C1 komponenta, aktivira i pokrene enzimsku kaskadu koja na kraju može da dovede do lize ili opsonizacije bakterije i indukcije zapaljenja. </a:t>
            </a:r>
          </a:p>
        </p:txBody>
      </p:sp>
      <p:pic>
        <p:nvPicPr>
          <p:cNvPr id="9220" name="Picture 4" descr="Complement System Part 2 - Activation of the Complement System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3031" r="8046"/>
          <a:stretch/>
        </p:blipFill>
        <p:spPr bwMode="auto">
          <a:xfrm>
            <a:off x="4038600" y="3568720"/>
            <a:ext cx="4930662" cy="301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1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304800"/>
            <a:ext cx="8458200" cy="4572000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Nedostupne su dejstvu humoralnih faktora (At ili komplement).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Imunološki odgovor često nije dovoljno efikasan da ih u potpunosti eliminiše iz organizma</a:t>
            </a:r>
            <a:r>
              <a:rPr lang="sr-Latn-RS" sz="2400" dirty="0"/>
              <a:t> </a:t>
            </a:r>
            <a:r>
              <a:rPr lang="sr-Latn-RS" sz="2400" noProof="0" dirty="0" smtClean="0"/>
              <a:t>- imaju tendenciju da </a:t>
            </a:r>
            <a:r>
              <a:rPr lang="sr-Latn-RS" sz="2400" b="1" noProof="0" dirty="0" smtClean="0">
                <a:solidFill>
                  <a:srgbClr val="FF9999"/>
                </a:solidFill>
              </a:rPr>
              <a:t>perzistiraju</a:t>
            </a:r>
            <a:r>
              <a:rPr lang="sr-Latn-RS" sz="2400" noProof="0" dirty="0" smtClean="0"/>
              <a:t> i </a:t>
            </a:r>
            <a:r>
              <a:rPr lang="sr-Latn-RS" sz="2400" b="1" noProof="0" dirty="0" smtClean="0">
                <a:solidFill>
                  <a:srgbClr val="FF9999"/>
                </a:solidFill>
              </a:rPr>
              <a:t>izazivaju hronične infekcije</a:t>
            </a:r>
            <a:r>
              <a:rPr lang="sr-Latn-RS" sz="2400" b="1" noProof="0" dirty="0" smtClean="0"/>
              <a:t>.</a:t>
            </a:r>
            <a:endParaRPr lang="sr-Latn-RS" sz="2400" b="1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458200" cy="533400"/>
          </a:xfrm>
        </p:spPr>
        <p:txBody>
          <a:bodyPr>
            <a:normAutofit fontScale="90000"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</a:rPr>
              <a:t>Mehanizmi odbrane od intracelularnih bakterija</a:t>
            </a:r>
            <a:endParaRPr lang="sr-Latn-RS" sz="3200" b="1" noProof="0" dirty="0">
              <a:solidFill>
                <a:srgbClr val="FF7C80"/>
              </a:solidFill>
            </a:endParaRPr>
          </a:p>
        </p:txBody>
      </p:sp>
      <p:pic>
        <p:nvPicPr>
          <p:cNvPr id="1026" name="Picture 2" descr="Chlamydia Vaccine On The Horizon - Thailand Medical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84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2438400"/>
          </a:xfrm>
        </p:spPr>
        <p:txBody>
          <a:bodyPr>
            <a:noAutofit/>
          </a:bodyPr>
          <a:lstStyle/>
          <a:p>
            <a:pPr marL="18288" indent="0" algn="just">
              <a:buNone/>
            </a:pPr>
            <a:r>
              <a:rPr lang="sr-Latn-RS" sz="2400" noProof="0" dirty="0" smtClean="0"/>
              <a:t>Fagociti i NK ćelije obično nisu sposobni da ih eliminišu iz organizma</a:t>
            </a:r>
          </a:p>
          <a:p>
            <a:pPr marL="18288" indent="0" algn="just">
              <a:buNone/>
            </a:pPr>
            <a:r>
              <a:rPr lang="sr-Latn-RS" sz="2400" noProof="0" dirty="0" smtClean="0"/>
              <a:t>Urođeni imunitet ih drži pod kontrolom i sprečava njihovo širenje sve dok se ne razvije </a:t>
            </a:r>
            <a:r>
              <a:rPr lang="sr-Latn-RS" sz="2400" b="1" noProof="0" dirty="0" smtClean="0">
                <a:solidFill>
                  <a:srgbClr val="FF9999"/>
                </a:solidFill>
              </a:rPr>
              <a:t>stečeni imunski odgovor. </a:t>
            </a:r>
            <a:endParaRPr lang="sr-Latn-RS" sz="2400" b="1" noProof="0" dirty="0">
              <a:solidFill>
                <a:srgbClr val="FF999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</a:rPr>
              <a:t>Mehanizmi urođene odbrane od intracelularnih bakterija</a:t>
            </a:r>
            <a:endParaRPr lang="sr-Latn-RS" sz="3200" b="1" noProof="0" dirty="0">
              <a:solidFill>
                <a:srgbClr val="FF7C8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3682" y="3429001"/>
            <a:ext cx="5881494" cy="325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40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1066800"/>
          <a:ext cx="9144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8786" name="Title 3"/>
          <p:cNvSpPr>
            <a:spLocks noGrp="1"/>
          </p:cNvSpPr>
          <p:nvPr>
            <p:ph type="title"/>
          </p:nvPr>
        </p:nvSpPr>
        <p:spPr>
          <a:xfrm>
            <a:off x="685800" y="381000"/>
            <a:ext cx="7543800" cy="914400"/>
          </a:xfrm>
        </p:spPr>
        <p:txBody>
          <a:bodyPr>
            <a:normAutofit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 nivoa odbrane organizma</a:t>
            </a:r>
          </a:p>
        </p:txBody>
      </p:sp>
      <p:sp>
        <p:nvSpPr>
          <p:cNvPr id="7" name="Right Brace 6"/>
          <p:cNvSpPr/>
          <p:nvPr/>
        </p:nvSpPr>
        <p:spPr>
          <a:xfrm>
            <a:off x="5181600" y="2209800"/>
            <a:ext cx="1066800" cy="2286000"/>
          </a:xfrm>
          <a:prstGeom prst="righ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172200" y="2514600"/>
            <a:ext cx="2667000" cy="1600200"/>
          </a:xfrm>
          <a:prstGeom prst="roundRect">
            <a:avLst/>
          </a:prstGeom>
          <a:solidFill>
            <a:srgbClr val="F8F8F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Latn-CS" sz="2000" b="1" dirty="0" smtClean="0">
                <a:solidFill>
                  <a:srgbClr val="FF5050"/>
                </a:solidFill>
              </a:rPr>
              <a:t>Urođena - nespecifična imunost </a:t>
            </a:r>
            <a:endParaRPr lang="en-US" sz="2000" dirty="0">
              <a:solidFill>
                <a:srgbClr val="FF5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752600"/>
            <a:ext cx="8839200" cy="2438400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Ćelijski imunitet posredovan T-limfocitima-najvažniji mehanizam u odbrani od intracelularnih bakterija.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Ona obuhvata aktivnost </a:t>
            </a:r>
            <a:r>
              <a:rPr lang="sr-Latn-RS" sz="2400" b="1" noProof="0" dirty="0" smtClean="0">
                <a:solidFill>
                  <a:srgbClr val="FFCCFF"/>
                </a:solidFill>
              </a:rPr>
              <a:t>CD4+ T-ćelija </a:t>
            </a:r>
            <a:r>
              <a:rPr lang="sr-Latn-RS" sz="2400" noProof="0" dirty="0" smtClean="0"/>
              <a:t>(prevashodno TH1 subpopulacije) i </a:t>
            </a:r>
            <a:r>
              <a:rPr lang="sr-Latn-RS" sz="2400" b="1" noProof="0" dirty="0" smtClean="0">
                <a:solidFill>
                  <a:srgbClr val="FFCCFF"/>
                </a:solidFill>
              </a:rPr>
              <a:t>CD8+ T-ćelija</a:t>
            </a:r>
            <a:r>
              <a:rPr lang="sr-Latn-RS" sz="2400" noProof="0" dirty="0" smtClean="0"/>
              <a:t>.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CD4+ TH1 ćelije nastaju diferencijacijom naivnih T-ćelija pod uticajem</a:t>
            </a:r>
            <a:r>
              <a:rPr lang="sr-Latn-RS" sz="2400" noProof="0" dirty="0" smtClean="0">
                <a:solidFill>
                  <a:srgbClr val="FFCCFF"/>
                </a:solidFill>
              </a:rPr>
              <a:t> </a:t>
            </a:r>
            <a:r>
              <a:rPr lang="sr-Latn-RS" sz="2400" b="1" noProof="0" dirty="0" smtClean="0">
                <a:solidFill>
                  <a:srgbClr val="FFCCFF"/>
                </a:solidFill>
              </a:rPr>
              <a:t>IL-12</a:t>
            </a:r>
            <a:r>
              <a:rPr lang="sr-Latn-RS" sz="2400" noProof="0" dirty="0" smtClean="0">
                <a:solidFill>
                  <a:srgbClr val="FFCCFF"/>
                </a:solidFill>
              </a:rPr>
              <a:t> </a:t>
            </a:r>
            <a:r>
              <a:rPr lang="sr-Latn-RS" sz="2400" noProof="0" dirty="0" smtClean="0"/>
              <a:t>koga produkuju makrofagi i dendritske ćelije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</a:rPr>
              <a:t>Mehanizmi stečene odbrane od intracelularnih bakterija</a:t>
            </a:r>
            <a:endParaRPr lang="sr-Latn-RS" sz="3200" b="1" noProof="0" dirty="0">
              <a:solidFill>
                <a:srgbClr val="FF7C80"/>
              </a:solidFill>
            </a:endParaRPr>
          </a:p>
        </p:txBody>
      </p:sp>
      <p:pic>
        <p:nvPicPr>
          <p:cNvPr id="3074" name="Picture 2" descr="TH1 and TH2 Lymphocyte Development and Regulation of TH Cell–Mediated  Immune Responses of the Skin - ScienceDire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1" b="44789"/>
          <a:stretch/>
        </p:blipFill>
        <p:spPr bwMode="auto">
          <a:xfrm>
            <a:off x="2133600" y="4572000"/>
            <a:ext cx="490537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50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FF7C80"/>
                </a:solidFill>
                <a:latin typeface="+mj-lt"/>
              </a:rPr>
              <a:t>O</a:t>
            </a:r>
            <a:r>
              <a:rPr lang="en-US" sz="2400" b="1" dirty="0" err="1" smtClean="0">
                <a:solidFill>
                  <a:srgbClr val="FF7C80"/>
                </a:solidFill>
                <a:latin typeface="+mj-lt"/>
              </a:rPr>
              <a:t>rganizam</a:t>
            </a:r>
            <a:r>
              <a:rPr lang="en-US" sz="2400" b="1" dirty="0" smtClean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7C80"/>
                </a:solidFill>
                <a:latin typeface="+mj-lt"/>
              </a:rPr>
              <a:t>posle</a:t>
            </a:r>
            <a:r>
              <a:rPr lang="sr-Latn-R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7C80"/>
                </a:solidFill>
                <a:latin typeface="+mj-lt"/>
              </a:rPr>
              <a:t>kontakta</a:t>
            </a:r>
            <a:r>
              <a:rPr lang="en-US" sz="2400" b="1" dirty="0" smtClean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sa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antigenom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uzročnika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razvija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specifične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mehanizme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svoje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humoralne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7C80"/>
                </a:solidFill>
                <a:latin typeface="+mj-lt"/>
              </a:rPr>
              <a:t>i</a:t>
            </a:r>
            <a:r>
              <a:rPr lang="sr-Latn-RS" sz="2400" b="1" dirty="0" smtClean="0">
                <a:solidFill>
                  <a:srgbClr val="FF7C80"/>
                </a:solidFill>
                <a:latin typeface="+mj-lt"/>
              </a:rPr>
              <a:t> </a:t>
            </a:r>
            <a:r>
              <a:rPr lang="nn-NO" sz="2400" b="1" dirty="0" smtClean="0">
                <a:solidFill>
                  <a:srgbClr val="FF7C80"/>
                </a:solidFill>
                <a:latin typeface="+mj-lt"/>
              </a:rPr>
              <a:t>ćelijske </a:t>
            </a:r>
            <a:r>
              <a:rPr lang="nn-NO" sz="2400" b="1" dirty="0">
                <a:solidFill>
                  <a:srgbClr val="FF7C80"/>
                </a:solidFill>
                <a:latin typeface="+mj-lt"/>
              </a:rPr>
              <a:t>odbrane, tj. antitela i senzibilisane limfocite koji prilikom ponovnog </a:t>
            </a:r>
            <a:r>
              <a:rPr lang="nn-NO" sz="2400" b="1" dirty="0" smtClean="0">
                <a:solidFill>
                  <a:srgbClr val="FF7C80"/>
                </a:solidFill>
                <a:latin typeface="+mj-lt"/>
              </a:rPr>
              <a:t>susreta</a:t>
            </a:r>
            <a:r>
              <a:rPr lang="sr-Latn-RS" sz="2400" b="1" dirty="0" smtClean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7C80"/>
                </a:solidFill>
                <a:latin typeface="+mj-lt"/>
              </a:rPr>
              <a:t>sa</a:t>
            </a:r>
            <a:r>
              <a:rPr lang="en-US" sz="2400" b="1" dirty="0" smtClean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antigenom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mogu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da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ga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uklone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7C80"/>
                </a:solidFill>
                <a:latin typeface="+mj-lt"/>
              </a:rPr>
              <a:t>iz</a:t>
            </a:r>
            <a:r>
              <a:rPr lang="en-US" sz="2400" b="1" dirty="0">
                <a:solidFill>
                  <a:srgbClr val="FF7C8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7C80"/>
                </a:solidFill>
                <a:latin typeface="+mj-lt"/>
              </a:rPr>
              <a:t>organizma</a:t>
            </a:r>
            <a:endParaRPr lang="en-US" sz="2400" b="1" dirty="0">
              <a:solidFill>
                <a:srgbClr val="FF7C8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62200"/>
            <a:ext cx="285795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2200"/>
            <a:ext cx="2667000" cy="20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82608"/>
            <a:ext cx="2857952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4782608"/>
            <a:ext cx="2624667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8600" y="3260258"/>
            <a:ext cx="1563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7C80"/>
                </a:solidFill>
                <a:latin typeface="+mj-lt"/>
              </a:rPr>
              <a:t>Prirodni</a:t>
            </a:r>
            <a:endParaRPr lang="en-US" sz="2800" b="1" dirty="0">
              <a:solidFill>
                <a:srgbClr val="FF7C8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8501" y="5410200"/>
            <a:ext cx="1560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800" b="1" dirty="0" smtClean="0">
                <a:solidFill>
                  <a:srgbClr val="FF7C80"/>
                </a:solidFill>
                <a:latin typeface="+mj-lt"/>
              </a:rPr>
              <a:t>Veštački</a:t>
            </a:r>
            <a:endParaRPr lang="en-US" sz="2800" b="1" dirty="0">
              <a:solidFill>
                <a:srgbClr val="FF7C8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6811" y="4431810"/>
            <a:ext cx="1095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7C80"/>
                </a:solidFill>
                <a:latin typeface="+mj-lt"/>
              </a:rPr>
              <a:t>Aktivni</a:t>
            </a:r>
            <a:endParaRPr lang="en-US" sz="2000" b="1" dirty="0">
              <a:solidFill>
                <a:srgbClr val="FF7C8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4419600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7C80"/>
                </a:solidFill>
                <a:latin typeface="+mj-lt"/>
              </a:rPr>
              <a:t>Pasivni</a:t>
            </a:r>
            <a:endParaRPr lang="en-US" sz="2000" b="1" dirty="0">
              <a:solidFill>
                <a:srgbClr val="FF7C8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3524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551" name="Group 23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76933811"/>
              </p:ext>
            </p:extLst>
          </p:nvPr>
        </p:nvGraphicFramePr>
        <p:xfrm>
          <a:off x="381000" y="609600"/>
          <a:ext cx="8534400" cy="5410199"/>
        </p:xfrm>
        <a:graphic>
          <a:graphicData uri="http://schemas.openxmlformats.org/drawingml/2006/table">
            <a:tbl>
              <a:tblPr/>
              <a:tblGrid>
                <a:gridCol w="1340254"/>
                <a:gridCol w="1377031"/>
                <a:gridCol w="1867876"/>
                <a:gridCol w="1410220"/>
                <a:gridCol w="1340254"/>
                <a:gridCol w="1198765"/>
              </a:tblGrid>
              <a:tr h="706716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99"/>
                          </a:solidFill>
                          <a:effectLst/>
                          <a:latin typeface="+mn-lt"/>
                        </a:rPr>
                        <a:t>       </a:t>
                      </a:r>
                      <a:r>
                        <a:rPr kumimoji="0" lang="sr-Latn-C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99"/>
                          </a:solidFill>
                          <a:effectLst/>
                          <a:latin typeface="+mn-lt"/>
                        </a:rPr>
                        <a:t>Funkcionalni elementi imunskog sistema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7458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7C80"/>
                          </a:solidFill>
                          <a:effectLst/>
                          <a:latin typeface="+mn-lt"/>
                        </a:rPr>
                        <a:t>Komponente urođene - prirodne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7C80"/>
                          </a:solidFill>
                          <a:effectLst/>
                          <a:latin typeface="+mn-lt"/>
                        </a:rPr>
                        <a:t>– nespecifične otpornosti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7C8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7C80"/>
                          </a:solidFill>
                          <a:effectLst/>
                          <a:latin typeface="+mn-lt"/>
                        </a:rPr>
                        <a:t>Komponente stečene -specifične otpornosti - imunosti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7C8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9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Anatomske strukture i mehaničke aktivnosti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Inhibitorni sekreti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Antimikrobni faktori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Ćelije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Ćelije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Sekreti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78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Koža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Sluznice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HCl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Masne    kiseline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Žuč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Mucini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Lizozim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Komplement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Interferon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Proteini akutne faze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Properdin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Laktoperoksidaza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Makrofagi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Dendritične ćelije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Neutrofili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Eozinofili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NK ćelije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T limfociti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B limfociti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Citokini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Antitela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9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0"/>
            <a:ext cx="85344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56032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800" b="1" u="sng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Prvi nivo odbrane </a:t>
            </a:r>
          </a:p>
          <a:p>
            <a:pPr marL="18288" lvl="0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Koža i sluzokože - </a:t>
            </a:r>
            <a:r>
              <a:rPr lang="sr-Latn-RS" sz="24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fizička barijera organizma</a:t>
            </a:r>
          </a:p>
        </p:txBody>
      </p:sp>
      <p:sp>
        <p:nvSpPr>
          <p:cNvPr id="9" name="Rectangle 8"/>
          <p:cNvSpPr/>
          <p:nvPr/>
        </p:nvSpPr>
        <p:spPr>
          <a:xfrm>
            <a:off x="-76200" y="1178784"/>
            <a:ext cx="5257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Font typeface="Wingdings" pitchFamily="2" charset="2"/>
              <a:buNone/>
            </a:pPr>
            <a:r>
              <a:rPr lang="sr-Latn-RS" b="1" dirty="0" smtClean="0">
                <a:solidFill>
                  <a:srgbClr val="FF7C80"/>
                </a:solidFill>
                <a:latin typeface="+mn-lt"/>
              </a:rPr>
              <a:t>Mehanički </a:t>
            </a:r>
            <a:r>
              <a:rPr lang="sr-Latn-RS" b="1" dirty="0">
                <a:solidFill>
                  <a:srgbClr val="FF7C80"/>
                </a:solidFill>
                <a:latin typeface="+mn-lt"/>
              </a:rPr>
              <a:t>faktori</a:t>
            </a:r>
            <a:r>
              <a:rPr lang="sr-Latn-RS" b="1" dirty="0">
                <a:latin typeface="+mn-lt"/>
              </a:rPr>
              <a:t> – </a:t>
            </a:r>
            <a:r>
              <a:rPr lang="sr-Latn-RS" dirty="0">
                <a:latin typeface="+mn-lt"/>
              </a:rPr>
              <a:t>odstranjivanje mikroorganizama čišćenjem svoje površine: </a:t>
            </a:r>
            <a:r>
              <a:rPr lang="sr-Latn-RS" dirty="0" smtClean="0">
                <a:latin typeface="+mn-lt"/>
              </a:rPr>
              <a:t>kašalj</a:t>
            </a:r>
            <a:r>
              <a:rPr lang="sr-Latn-RS" dirty="0">
                <a:latin typeface="+mn-lt"/>
              </a:rPr>
              <a:t>, nosni </a:t>
            </a:r>
            <a:r>
              <a:rPr lang="sr-Latn-RS" dirty="0" smtClean="0">
                <a:latin typeface="+mn-lt"/>
              </a:rPr>
              <a:t>iscedak </a:t>
            </a:r>
            <a:r>
              <a:rPr lang="sr-Latn-RS" dirty="0">
                <a:latin typeface="+mn-lt"/>
              </a:rPr>
              <a:t>ili </a:t>
            </a:r>
            <a:r>
              <a:rPr lang="sr-Latn-RS" dirty="0" smtClean="0">
                <a:latin typeface="+mn-lt"/>
              </a:rPr>
              <a:t>mucini (RT) </a:t>
            </a:r>
            <a:r>
              <a:rPr lang="sr-Latn-RS" dirty="0">
                <a:latin typeface="+mn-lt"/>
              </a:rPr>
              <a:t>povraćanje i dijareja </a:t>
            </a:r>
            <a:r>
              <a:rPr lang="sr-Latn-RS" dirty="0" smtClean="0">
                <a:latin typeface="+mn-lt"/>
              </a:rPr>
              <a:t>(GIT)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sr-Latn-RS" dirty="0" smtClean="0">
                <a:latin typeface="+mn-lt"/>
              </a:rPr>
              <a:t>mokraća (UT)</a:t>
            </a:r>
            <a:endParaRPr lang="sr-Latn-RS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192658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" lvl="0" indent="0">
              <a:buNone/>
            </a:pPr>
            <a:r>
              <a:rPr lang="sr-Latn-RS" b="1" dirty="0">
                <a:solidFill>
                  <a:srgbClr val="FF7C80"/>
                </a:solidFill>
                <a:latin typeface="+mn-lt"/>
              </a:rPr>
              <a:t>Hemijski faktori</a:t>
            </a:r>
            <a:r>
              <a:rPr lang="sr-Latn-RS" b="1" dirty="0">
                <a:solidFill>
                  <a:prstClr val="white"/>
                </a:solidFill>
                <a:latin typeface="+mn-lt"/>
              </a:rPr>
              <a:t> </a:t>
            </a:r>
          </a:p>
          <a:p>
            <a:pPr marL="18288" lvl="0" indent="0">
              <a:buNone/>
            </a:pPr>
            <a:r>
              <a:rPr lang="sr-Latn-RS" dirty="0">
                <a:solidFill>
                  <a:prstClr val="white"/>
                </a:solidFill>
                <a:latin typeface="+mn-lt"/>
              </a:rPr>
              <a:t>masne kiseline – koža                                       </a:t>
            </a:r>
          </a:p>
          <a:p>
            <a:pPr marL="18288" lvl="0" indent="0">
              <a:buNone/>
            </a:pPr>
            <a:r>
              <a:rPr lang="sr-Latn-RS" dirty="0">
                <a:solidFill>
                  <a:prstClr val="white"/>
                </a:solidFill>
                <a:latin typeface="+mn-lt"/>
              </a:rPr>
              <a:t>enzimi – lizozim – pljuvačka, suze, znoj                                  </a:t>
            </a:r>
          </a:p>
          <a:p>
            <a:pPr marL="18288" lvl="0" indent="0">
              <a:buNone/>
            </a:pPr>
            <a:r>
              <a:rPr lang="sr-Latn-RS" dirty="0">
                <a:solidFill>
                  <a:prstClr val="white"/>
                </a:solidFill>
                <a:latin typeface="+mn-lt"/>
              </a:rPr>
              <a:t>niska pH – želudac                               </a:t>
            </a:r>
          </a:p>
          <a:p>
            <a:pPr marL="18288" lvl="0" indent="0">
              <a:buNone/>
            </a:pPr>
            <a:r>
              <a:rPr lang="sr-Latn-RS" dirty="0">
                <a:solidFill>
                  <a:prstClr val="white"/>
                </a:solidFill>
                <a:latin typeface="+mn-lt"/>
              </a:rPr>
              <a:t>antibakterijski peptidi – defenzini – koža, creva, kriptidini - creva </a:t>
            </a:r>
            <a:endParaRPr lang="en-US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160" y="4038600"/>
            <a:ext cx="3977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 indent="0">
              <a:buNone/>
            </a:pPr>
            <a:r>
              <a:rPr lang="sr-Latn-RS" b="1" dirty="0" smtClean="0">
                <a:solidFill>
                  <a:srgbClr val="FF7C80"/>
                </a:solidFill>
                <a:latin typeface="+mn-lt"/>
              </a:rPr>
              <a:t>Mikrobiološki </a:t>
            </a:r>
            <a:r>
              <a:rPr lang="sr-Latn-RS" b="1" dirty="0">
                <a:solidFill>
                  <a:srgbClr val="FF7C80"/>
                </a:solidFill>
                <a:latin typeface="+mn-lt"/>
              </a:rPr>
              <a:t>faktor</a:t>
            </a:r>
            <a:r>
              <a:rPr lang="sr-Latn-RS" b="1" dirty="0">
                <a:solidFill>
                  <a:prstClr val="white"/>
                </a:solidFill>
                <a:latin typeface="+mn-lt"/>
              </a:rPr>
              <a:t> </a:t>
            </a:r>
            <a:r>
              <a:rPr lang="sr-Latn-RS" dirty="0">
                <a:solidFill>
                  <a:prstClr val="white"/>
                </a:solidFill>
                <a:latin typeface="+mn-lt"/>
              </a:rPr>
              <a:t>– normalna mikroflora – kompeticija za hranljive materije, adherencija za receptore epitelnih ćelija</a:t>
            </a:r>
          </a:p>
          <a:p>
            <a:pPr lvl="1" eaLnBrk="1" hangingPunct="1">
              <a:buFont typeface="Wingdings" pitchFamily="2" charset="2"/>
              <a:buNone/>
            </a:pPr>
            <a:endParaRPr lang="sr-Latn-RS" dirty="0">
              <a:latin typeface="+mn-lt"/>
            </a:endParaRPr>
          </a:p>
        </p:txBody>
      </p:sp>
      <p:pic>
        <p:nvPicPr>
          <p:cNvPr id="3074" name="Picture 2" descr="https://img2.pngio.com/kennel-cough-mar-vista-animal-medical-center-kennel-cough-png-576_3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60" y="2133600"/>
            <a:ext cx="26670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11uh25tb22-flywheel.netdna-ssl.com/wp-content/uploads/2017/02/blog-bacteria-flow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886200"/>
            <a:ext cx="2057400" cy="219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ndrea\Downloads\ClipartKey_10671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880" y="3307937"/>
            <a:ext cx="238887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18335</TotalTime>
  <Words>1486</Words>
  <Application>Microsoft Office PowerPoint</Application>
  <PresentationFormat>On-screen Show (4:3)</PresentationFormat>
  <Paragraphs>272</Paragraphs>
  <Slides>71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Elemental</vt:lpstr>
      <vt:lpstr>Prirodna (nespecifična) otpornost i faktori koji je uslovljavaju </vt:lpstr>
      <vt:lpstr>PowerPoint Presentation</vt:lpstr>
      <vt:lpstr>Tok i ishod infekcije </vt:lpstr>
      <vt:lpstr>     Mehanizmi odbrane organizma </vt:lpstr>
      <vt:lpstr>PowerPoint Presentation</vt:lpstr>
      <vt:lpstr>PowerPoint Presentation</vt:lpstr>
      <vt:lpstr>Tri nivoa odbrane organizma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Molekulski obrasci patogena - pathogen–associated molecular patterns (PAMPs) i signali opasnosti - danger – associated molecular patterns ( DAMPs ) ili alarmini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Mehanizmi stečene odbrane od ekstracelularnih bakterija</vt:lpstr>
      <vt:lpstr>Funkcija antitela</vt:lpstr>
      <vt:lpstr>PowerPoint Presentation</vt:lpstr>
      <vt:lpstr>Mehanizmi odbrane od intracelularnih bakterija</vt:lpstr>
      <vt:lpstr>Mehanizmi urođene odbrane od intracelularnih bakterija</vt:lpstr>
      <vt:lpstr>Mehanizmi stečene odbrane od intracelularnih bakterija</vt:lpstr>
      <vt:lpstr>PowerPoint Presentation</vt:lpstr>
    </vt:vector>
  </TitlesOfParts>
  <Company>VET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mikrobiologiju</dc:title>
  <dc:creator>Dejan</dc:creator>
  <cp:lastModifiedBy>Windows User</cp:lastModifiedBy>
  <cp:revision>499</cp:revision>
  <dcterms:created xsi:type="dcterms:W3CDTF">2002-10-17T22:18:13Z</dcterms:created>
  <dcterms:modified xsi:type="dcterms:W3CDTF">2021-11-19T11:53:13Z</dcterms:modified>
</cp:coreProperties>
</file>