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310" r:id="rId1"/>
  </p:sldMasterIdLst>
  <p:notesMasterIdLst>
    <p:notesMasterId r:id="rId55"/>
  </p:notesMasterIdLst>
  <p:handoutMasterIdLst>
    <p:handoutMasterId r:id="rId56"/>
  </p:handoutMasterIdLst>
  <p:sldIdLst>
    <p:sldId id="713" r:id="rId2"/>
    <p:sldId id="714" r:id="rId3"/>
    <p:sldId id="715" r:id="rId4"/>
    <p:sldId id="716" r:id="rId5"/>
    <p:sldId id="717" r:id="rId6"/>
    <p:sldId id="718" r:id="rId7"/>
    <p:sldId id="719" r:id="rId8"/>
    <p:sldId id="720" r:id="rId9"/>
    <p:sldId id="721" r:id="rId10"/>
    <p:sldId id="722" r:id="rId11"/>
    <p:sldId id="723" r:id="rId12"/>
    <p:sldId id="724" r:id="rId13"/>
    <p:sldId id="725" r:id="rId14"/>
    <p:sldId id="726" r:id="rId15"/>
    <p:sldId id="727" r:id="rId16"/>
    <p:sldId id="728" r:id="rId17"/>
    <p:sldId id="729" r:id="rId18"/>
    <p:sldId id="730" r:id="rId19"/>
    <p:sldId id="731" r:id="rId20"/>
    <p:sldId id="732" r:id="rId21"/>
    <p:sldId id="733" r:id="rId22"/>
    <p:sldId id="734" r:id="rId23"/>
    <p:sldId id="735" r:id="rId24"/>
    <p:sldId id="736" r:id="rId25"/>
    <p:sldId id="737" r:id="rId26"/>
    <p:sldId id="738" r:id="rId27"/>
    <p:sldId id="739" r:id="rId28"/>
    <p:sldId id="740" r:id="rId29"/>
    <p:sldId id="741" r:id="rId30"/>
    <p:sldId id="742" r:id="rId31"/>
    <p:sldId id="743" r:id="rId32"/>
    <p:sldId id="744" r:id="rId33"/>
    <p:sldId id="745" r:id="rId34"/>
    <p:sldId id="746" r:id="rId35"/>
    <p:sldId id="747" r:id="rId36"/>
    <p:sldId id="748" r:id="rId37"/>
    <p:sldId id="749" r:id="rId38"/>
    <p:sldId id="750" r:id="rId39"/>
    <p:sldId id="751" r:id="rId40"/>
    <p:sldId id="752" r:id="rId41"/>
    <p:sldId id="753" r:id="rId42"/>
    <p:sldId id="754" r:id="rId43"/>
    <p:sldId id="755" r:id="rId44"/>
    <p:sldId id="756" r:id="rId45"/>
    <p:sldId id="757" r:id="rId46"/>
    <p:sldId id="758" r:id="rId47"/>
    <p:sldId id="759" r:id="rId48"/>
    <p:sldId id="760" r:id="rId49"/>
    <p:sldId id="761" r:id="rId50"/>
    <p:sldId id="762" r:id="rId51"/>
    <p:sldId id="763" r:id="rId52"/>
    <p:sldId id="764" r:id="rId53"/>
    <p:sldId id="765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00"/>
    <a:srgbClr val="FF7C80"/>
    <a:srgbClr val="F7C9AF"/>
    <a:srgbClr val="FFFF99"/>
    <a:srgbClr val="FFFFCC"/>
    <a:srgbClr val="FF9999"/>
    <a:srgbClr val="00FFCC"/>
    <a:srgbClr val="FFCDDE"/>
    <a:srgbClr val="FF9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86445" autoAdjust="0"/>
  </p:normalViewPr>
  <p:slideViewPr>
    <p:cSldViewPr>
      <p:cViewPr varScale="1">
        <p:scale>
          <a:sx n="64" d="100"/>
          <a:sy n="64" d="100"/>
        </p:scale>
        <p:origin x="9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47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C685E1-5BEB-4DB4-BF90-20606E08C23E}" type="datetimeFigureOut">
              <a:rPr lang="en-US"/>
              <a:pPr>
                <a:defRPr/>
              </a:pPr>
              <a:t>16-Apr-20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7D2D4E-97D7-4EBD-8D2C-BB172117C5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28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D7D0D6-CB0F-4AE6-8BB9-89BE9BC279DC}" type="datetimeFigureOut">
              <a:rPr lang="en-US"/>
              <a:pPr>
                <a:defRPr/>
              </a:pPr>
              <a:t>16-Apr-20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F90788-DA2B-422F-AB95-482BD3F3B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39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961AF0-92A7-42F5-AFCC-0276E1CAD0EA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472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5EF4C8-13C7-43E9-B634-F8222AFF4E75}" type="slidenum">
              <a:rPr lang="en-US" smtClean="0">
                <a:cs typeface="Arial" pitchFamily="34" charset="0"/>
              </a:rPr>
              <a:pPr/>
              <a:t>31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06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10B3F6-F928-4FE8-85AD-0B7BDFFDED81}" type="slidenum">
              <a:rPr lang="en-US" smtClean="0">
                <a:cs typeface="Arial" pitchFamily="34" charset="0"/>
              </a:rPr>
              <a:pPr/>
              <a:t>35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55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75121F-5514-4229-9E02-74B813A7B096}" type="slidenum">
              <a:rPr lang="en-US" smtClean="0">
                <a:cs typeface="Arial" pitchFamily="34" charset="0"/>
              </a:rPr>
              <a:pPr/>
              <a:t>36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26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3F3497-3BAF-4EE7-8B8F-CD18CA2BDFE1}" type="slidenum">
              <a:rPr lang="en-US" smtClean="0">
                <a:cs typeface="Arial" pitchFamily="34" charset="0"/>
              </a:rPr>
              <a:pPr/>
              <a:t>37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25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E12D4E-69FA-4866-A2CD-C8AE6622D756}" type="slidenum">
              <a:rPr lang="en-GB" smtClean="0">
                <a:cs typeface="Arial" pitchFamily="34" charset="0"/>
              </a:rPr>
              <a:pPr/>
              <a:t>38</a:t>
            </a:fld>
            <a:endParaRPr lang="en-GB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30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3C7EAF-DDF4-4E99-9094-00D14879289B}" type="slidenum">
              <a:rPr lang="en-GB" smtClean="0">
                <a:cs typeface="Arial" pitchFamily="34" charset="0"/>
              </a:rPr>
              <a:pPr/>
              <a:t>39</a:t>
            </a:fld>
            <a:endParaRPr lang="en-GB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9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9B71E1-97CB-4211-825C-027B3A02D07D}" type="slidenum">
              <a:rPr lang="en-US" smtClean="0">
                <a:cs typeface="Arial" pitchFamily="34" charset="0"/>
              </a:rPr>
              <a:pPr/>
              <a:t>40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59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E132CD-BF3C-4073-BD24-242EAD68D072}" type="slidenum">
              <a:rPr lang="en-US" smtClean="0">
                <a:cs typeface="Arial" pitchFamily="34" charset="0"/>
              </a:rPr>
              <a:pPr/>
              <a:t>41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8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E5EB96-DD52-45DA-AAC6-C0A00FEF9C31}" type="slidenum">
              <a:rPr lang="en-US" smtClean="0">
                <a:cs typeface="Arial" pitchFamily="34" charset="0"/>
              </a:rPr>
              <a:pPr/>
              <a:t>42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01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27DA00-A3B8-4147-A205-9910D2D6C34E}" type="slidenum">
              <a:rPr lang="en-US" smtClean="0">
                <a:cs typeface="Arial" pitchFamily="34" charset="0"/>
              </a:rPr>
              <a:pPr/>
              <a:t>44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0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3C77AB-5AAD-4F30-B536-055F92BBF51C}" type="slidenum">
              <a:rPr lang="en-US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38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705197-6CA5-48D0-A13D-4AFBF4719841}" type="slidenum">
              <a:rPr lang="en-US" smtClean="0">
                <a:cs typeface="Arial" pitchFamily="34" charset="0"/>
              </a:rPr>
              <a:pPr/>
              <a:t>45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28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FC870D-997A-4E43-8B61-826BEA7E51DC}" type="slidenum">
              <a:rPr lang="en-US" smtClean="0">
                <a:cs typeface="Arial" pitchFamily="34" charset="0"/>
              </a:rPr>
              <a:pPr/>
              <a:t>46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84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B8678A-B0FC-49D6-9F0F-F16056020DB6}" type="slidenum">
              <a:rPr lang="en-US" smtClean="0">
                <a:cs typeface="Arial" pitchFamily="34" charset="0"/>
              </a:rPr>
              <a:pPr/>
              <a:t>47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71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F2F6C4-24C2-4319-9492-29C76EA76B07}" type="slidenum">
              <a:rPr lang="en-US" smtClean="0">
                <a:cs typeface="Arial" pitchFamily="34" charset="0"/>
              </a:rPr>
              <a:pPr/>
              <a:t>48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96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58EA16-62F6-4DF3-9DD2-26E0547833FB}" type="slidenum">
              <a:rPr lang="en-GB" smtClean="0">
                <a:cs typeface="Arial" pitchFamily="34" charset="0"/>
              </a:rPr>
              <a:pPr/>
              <a:t>49</a:t>
            </a:fld>
            <a:endParaRPr lang="en-GB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94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23019F-E453-42B7-AF9C-8D32DE5F50D0}" type="slidenum">
              <a:rPr lang="en-US" smtClean="0">
                <a:cs typeface="Arial" pitchFamily="34" charset="0"/>
              </a:rPr>
              <a:pPr/>
              <a:t>50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02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4F75A7-C1BD-4A42-9891-BB274BD68FF3}" type="slidenum">
              <a:rPr lang="en-GB" smtClean="0">
                <a:cs typeface="Arial" pitchFamily="34" charset="0"/>
              </a:rPr>
              <a:pPr/>
              <a:t>51</a:t>
            </a:fld>
            <a:endParaRPr lang="en-GB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70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A05A21-339F-4277-9CC9-36E135A355A4}" type="slidenum">
              <a:rPr lang="en-US" smtClean="0">
                <a:cs typeface="Arial" pitchFamily="34" charset="0"/>
              </a:rPr>
              <a:pPr/>
              <a:t>5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4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CDB0A6-9469-4875-908A-B54197D97237}" type="slidenum">
              <a:rPr lang="en-US" smtClean="0">
                <a:cs typeface="Arial" pitchFamily="34" charset="0"/>
              </a:rPr>
              <a:pPr/>
              <a:t>6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44E42D-9F52-4A5D-A267-A4D44695B249}" type="slidenum">
              <a:rPr lang="en-US" smtClean="0">
                <a:cs typeface="Arial" pitchFamily="34" charset="0"/>
              </a:rPr>
              <a:pPr/>
              <a:t>23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4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31F75C-41D4-4F75-8A4D-252F37241CAF}" type="slidenum">
              <a:rPr lang="en-US" smtClean="0">
                <a:cs typeface="Arial" pitchFamily="34" charset="0"/>
              </a:rPr>
              <a:pPr/>
              <a:t>24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25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2D9EA-C331-43C4-B16F-66DF32C67ECC}" type="slidenum">
              <a:rPr lang="en-US" smtClean="0">
                <a:cs typeface="Arial" pitchFamily="34" charset="0"/>
              </a:rPr>
              <a:pPr/>
              <a:t>25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5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091CB-F240-4D55-93D6-C1500330A957}" type="slidenum">
              <a:rPr lang="en-US" smtClean="0">
                <a:cs typeface="Arial" pitchFamily="34" charset="0"/>
              </a:rPr>
              <a:pPr/>
              <a:t>26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78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4F2A3A-4E2C-46AD-AFD0-5D0838133445}" type="slidenum">
              <a:rPr lang="en-US" smtClean="0">
                <a:cs typeface="Arial" pitchFamily="34" charset="0"/>
              </a:rPr>
              <a:pPr/>
              <a:t>27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2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A7E070C-D510-4910-94C8-DD3538391963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235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95D0-1056-4704-BFDB-9E0CE144A831}" type="slidenum">
              <a:rPr lang="en-GB" altLang="en-US" smtClean="0">
                <a:cs typeface="Arial" panose="020B0604020202020204" pitchFamily="34" charset="0"/>
              </a:rPr>
              <a:pPr/>
              <a:t>‹#›</a:t>
            </a:fld>
            <a:endParaRPr lang="en-GB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4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95D0-1056-4704-BFDB-9E0CE144A831}" type="slidenum">
              <a:rPr lang="en-GB" altLang="en-US" smtClean="0">
                <a:cs typeface="Arial" panose="020B0604020202020204" pitchFamily="34" charset="0"/>
              </a:rPr>
              <a:pPr/>
              <a:t>‹#›</a:t>
            </a:fld>
            <a:endParaRPr lang="en-GB" altLang="en-US" smtClean="0"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05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95D0-1056-4704-BFDB-9E0CE144A831}" type="slidenum">
              <a:rPr lang="en-GB" altLang="en-US" smtClean="0">
                <a:cs typeface="Arial" panose="020B0604020202020204" pitchFamily="34" charset="0"/>
              </a:rPr>
              <a:pPr/>
              <a:t>‹#›</a:t>
            </a:fld>
            <a:endParaRPr lang="en-GB" altLang="en-US" smtClean="0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368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95D0-1056-4704-BFDB-9E0CE144A831}" type="slidenum">
              <a:rPr lang="en-GB" altLang="en-US" smtClean="0">
                <a:cs typeface="Arial" panose="020B0604020202020204" pitchFamily="34" charset="0"/>
              </a:rPr>
              <a:pPr/>
              <a:t>‹#›</a:t>
            </a:fld>
            <a:endParaRPr lang="en-GB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99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95D0-1056-4704-BFDB-9E0CE144A831}" type="slidenum">
              <a:rPr lang="en-GB" altLang="en-US" smtClean="0">
                <a:cs typeface="Arial" panose="020B0604020202020204" pitchFamily="34" charset="0"/>
              </a:rPr>
              <a:pPr/>
              <a:t>‹#›</a:t>
            </a:fld>
            <a:endParaRPr lang="en-GB" altLang="en-US" smtClean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33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95D0-1056-4704-BFDB-9E0CE144A831}" type="slidenum">
              <a:rPr lang="en-GB" altLang="en-US" smtClean="0">
                <a:cs typeface="Arial" panose="020B0604020202020204" pitchFamily="34" charset="0"/>
              </a:rPr>
              <a:pPr/>
              <a:t>‹#›</a:t>
            </a:fld>
            <a:endParaRPr lang="en-GB" altLang="en-US" smtClean="0"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43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D641-23A1-4C11-A6DF-2AFDA949C0B0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432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EE34-4366-4811-BF04-F7F848A2F728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932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334F9-87DE-47FA-9AEE-AED05DA6F1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7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0107-DB23-474E-87E3-97C78A3F398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26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90E5-D133-44BD-B763-4C0C1D8C49B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291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2902-CA6C-4188-8217-AF6D4BBAF3A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14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4C43-12ED-4F7D-8B7B-BF3285F77121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37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0E7E-5BBD-46CC-9E27-EA0F5A3685EB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19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553A-1BA2-41D9-9B81-321C69D356A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149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9EB2-5E06-448E-8E0A-B71762A9A2D0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0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066-98A0-4928-B973-0D3730FBF2B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073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9A95D0-1056-4704-BFDB-9E0CE144A831}" type="slidenum">
              <a:rPr lang="en-GB" altLang="en-US" smtClean="0">
                <a:cs typeface="Arial" panose="020B0604020202020204" pitchFamily="34" charset="0"/>
              </a:rPr>
              <a:pPr/>
              <a:t>‹#›</a:t>
            </a:fld>
            <a:endParaRPr lang="en-GB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3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11" r:id="rId1"/>
    <p:sldLayoutId id="2147486312" r:id="rId2"/>
    <p:sldLayoutId id="2147486313" r:id="rId3"/>
    <p:sldLayoutId id="2147486314" r:id="rId4"/>
    <p:sldLayoutId id="2147486315" r:id="rId5"/>
    <p:sldLayoutId id="2147486316" r:id="rId6"/>
    <p:sldLayoutId id="2147486317" r:id="rId7"/>
    <p:sldLayoutId id="2147486318" r:id="rId8"/>
    <p:sldLayoutId id="2147486319" r:id="rId9"/>
    <p:sldLayoutId id="2147486320" r:id="rId10"/>
    <p:sldLayoutId id="2147486321" r:id="rId11"/>
    <p:sldLayoutId id="2147486322" r:id="rId12"/>
    <p:sldLayoutId id="2147486323" r:id="rId13"/>
    <p:sldLayoutId id="2147486324" r:id="rId14"/>
    <p:sldLayoutId id="2147486325" r:id="rId15"/>
    <p:sldLayoutId id="2147486326" r:id="rId16"/>
    <p:sldLayoutId id="2147486327" r:id="rId17"/>
    <p:sldLayoutId id="214748632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 i="1" dirty="0">
                <a:latin typeface="Times New Roman" pitchFamily="18" charset="0"/>
              </a:rPr>
              <a:t>	</a:t>
            </a:r>
            <a:r>
              <a:rPr lang="sl-SI" sz="3600" b="1" dirty="0">
                <a:solidFill>
                  <a:srgbClr val="FF3300"/>
                </a:solidFill>
                <a:latin typeface="Times New Roman" pitchFamily="18" charset="0"/>
              </a:rPr>
              <a:t>Red</a:t>
            </a:r>
            <a:r>
              <a:rPr lang="sl-SI" sz="36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sl-SI" sz="3600" b="1" i="1" dirty="0" smtClean="0">
                <a:solidFill>
                  <a:srgbClr val="FF3300"/>
                </a:solidFill>
                <a:latin typeface="Times New Roman" pitchFamily="18" charset="0"/>
              </a:rPr>
              <a:t>Rickettsiales</a:t>
            </a:r>
            <a:endParaRPr lang="sl-SI" sz="12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2800" dirty="0" smtClean="0">
                <a:latin typeface="Times New Roman" pitchFamily="18" charset="0"/>
              </a:rPr>
              <a:t> </a:t>
            </a:r>
            <a:r>
              <a:rPr lang="sl-SI" sz="2800" b="1" dirty="0">
                <a:solidFill>
                  <a:srgbClr val="FF3300"/>
                </a:solidFill>
                <a:latin typeface="Times New Roman" pitchFamily="18" charset="0"/>
              </a:rPr>
              <a:t>Tip</a:t>
            </a:r>
            <a:r>
              <a:rPr lang="sl-SI" sz="2800" b="1" i="1" dirty="0">
                <a:solidFill>
                  <a:srgbClr val="FF3300"/>
                </a:solidFill>
                <a:latin typeface="Times New Roman" pitchFamily="18" charset="0"/>
              </a:rPr>
              <a:t> Proteobacteria </a:t>
            </a:r>
            <a:r>
              <a:rPr lang="sl-SI" sz="2800" b="1" dirty="0">
                <a:solidFill>
                  <a:srgbClr val="FF3300"/>
                </a:solidFill>
                <a:latin typeface="Times New Roman" pitchFamily="18" charset="0"/>
              </a:rPr>
              <a:t>klasa </a:t>
            </a:r>
            <a:r>
              <a:rPr lang="sl-SI" sz="2800" b="1" i="1" dirty="0">
                <a:solidFill>
                  <a:srgbClr val="FF3300"/>
                </a:solidFill>
                <a:latin typeface="Times New Roman" pitchFamily="18" charset="0"/>
              </a:rPr>
              <a:t>Alphaproteobacteria</a:t>
            </a:r>
            <a:endParaRPr lang="sl-SI" sz="2800" dirty="0" smtClean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2800" b="1" dirty="0" smtClean="0">
                <a:solidFill>
                  <a:srgbClr val="002060"/>
                </a:solidFill>
                <a:latin typeface="Times New Roman" pitchFamily="18" charset="0"/>
              </a:rPr>
              <a:t> obuhvataju </a:t>
            </a:r>
            <a:r>
              <a:rPr lang="sl-SI" sz="2800" b="1" dirty="0" smtClean="0">
                <a:solidFill>
                  <a:srgbClr val="002060"/>
                </a:solidFill>
                <a:latin typeface="Times New Roman" pitchFamily="18" charset="0"/>
              </a:rPr>
              <a:t>sitne </a:t>
            </a:r>
            <a:r>
              <a:rPr lang="sl-SI" sz="2800" b="1" dirty="0">
                <a:solidFill>
                  <a:srgbClr val="002060"/>
                </a:solidFill>
                <a:latin typeface="Times New Roman" pitchFamily="18" charset="0"/>
              </a:rPr>
              <a:t>obligatorne intracelularne bakterije, kokobacilarnog oblika veličine 0,3-1</a:t>
            </a:r>
            <a:r>
              <a:rPr lang="sl-SI" sz="2800" b="1" dirty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sl-SI" sz="2800" b="1" dirty="0">
                <a:solidFill>
                  <a:srgbClr val="002060"/>
                </a:solidFill>
                <a:latin typeface="Times New Roman" pitchFamily="18" charset="0"/>
              </a:rPr>
              <a:t>m               </a:t>
            </a:r>
            <a:endParaRPr lang="sl-SI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2800" dirty="0" smtClean="0">
                <a:latin typeface="Times New Roman" pitchFamily="18" charset="0"/>
              </a:rPr>
              <a:t> ćelijski </a:t>
            </a:r>
            <a:r>
              <a:rPr lang="sl-SI" sz="2800" dirty="0">
                <a:latin typeface="Times New Roman" pitchFamily="18" charset="0"/>
              </a:rPr>
              <a:t>zid sličan Gram negativnim bakterijama, ali teško primaju anilinske boje, primenjuju se </a:t>
            </a:r>
            <a:r>
              <a:rPr lang="sl-SI" sz="2800" dirty="0" smtClean="0">
                <a:latin typeface="Times New Roman" pitchFamily="18" charset="0"/>
              </a:rPr>
              <a:t>sledeća bojenja: Romanowsky, Giemsa ili Leishman 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2800" dirty="0" smtClean="0">
                <a:latin typeface="Times New Roman" pitchFamily="18" charset="0"/>
              </a:rPr>
              <a:t> </a:t>
            </a:r>
            <a:r>
              <a:rPr lang="sl-SI" sz="2800" b="1" dirty="0" smtClean="0">
                <a:solidFill>
                  <a:srgbClr val="FF5050"/>
                </a:solidFill>
                <a:latin typeface="Times New Roman" pitchFamily="18" charset="0"/>
              </a:rPr>
              <a:t>Vektor </a:t>
            </a:r>
            <a:r>
              <a:rPr lang="sl-SI" sz="2800" b="1" dirty="0">
                <a:solidFill>
                  <a:srgbClr val="FF5050"/>
                </a:solidFill>
                <a:latin typeface="Times New Roman" pitchFamily="18" charset="0"/>
              </a:rPr>
              <a:t>prenošenja artropode </a:t>
            </a:r>
            <a:endParaRPr lang="sl-SI" sz="2800" b="1" dirty="0" smtClean="0">
              <a:solidFill>
                <a:srgbClr val="FF5050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2800" b="1" dirty="0" smtClean="0">
                <a:latin typeface="Times New Roman" pitchFamily="18" charset="0"/>
              </a:rPr>
              <a:t> </a:t>
            </a:r>
            <a:r>
              <a:rPr lang="sl-SI" sz="2800" dirty="0" smtClean="0">
                <a:latin typeface="Times New Roman" pitchFamily="18" charset="0"/>
              </a:rPr>
              <a:t>Na </a:t>
            </a:r>
            <a:r>
              <a:rPr lang="sl-SI" sz="2800" dirty="0">
                <a:latin typeface="Times New Roman" pitchFamily="18" charset="0"/>
              </a:rPr>
              <a:t>osnovu vrste ćelija u kojoj parazitiraju podeljene su u veći broj familija i rodova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sl-SI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4294967295"/>
          </p:nvPr>
        </p:nvSpPr>
        <p:spPr>
          <a:xfrm>
            <a:off x="381000" y="457200"/>
            <a:ext cx="8305800" cy="6019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3300"/>
                </a:solidFill>
              </a:rPr>
              <a:t>Tick borne fever – </a:t>
            </a:r>
            <a:r>
              <a:rPr lang="en-US" sz="2800" b="1" dirty="0" err="1" smtClean="0">
                <a:solidFill>
                  <a:srgbClr val="FF3300"/>
                </a:solidFill>
              </a:rPr>
              <a:t>domaći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i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divlji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preživari</a:t>
            </a:r>
            <a:endParaRPr lang="en-US" sz="2800" b="1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en-US" sz="2800" dirty="0" err="1" smtClean="0"/>
              <a:t>Evropa</a:t>
            </a:r>
            <a:r>
              <a:rPr lang="en-US" sz="2800" dirty="0" smtClean="0"/>
              <a:t> </a:t>
            </a:r>
            <a:r>
              <a:rPr lang="en-US" sz="2800" b="1" i="1" dirty="0" err="1" smtClean="0">
                <a:solidFill>
                  <a:srgbClr val="FF5050"/>
                </a:solidFill>
              </a:rPr>
              <a:t>Anaplasma</a:t>
            </a:r>
            <a:r>
              <a:rPr lang="en-US" sz="2800" b="1" i="1" dirty="0" smtClean="0">
                <a:solidFill>
                  <a:srgbClr val="FF5050"/>
                </a:solidFill>
              </a:rPr>
              <a:t> </a:t>
            </a:r>
            <a:r>
              <a:rPr lang="en-US" sz="2800" b="1" i="1" dirty="0" err="1" smtClean="0">
                <a:solidFill>
                  <a:srgbClr val="FF5050"/>
                </a:solidFill>
              </a:rPr>
              <a:t>phagocytophilum</a:t>
            </a:r>
            <a:endParaRPr lang="en-US" sz="2800" b="1" i="1" dirty="0" smtClean="0">
              <a:solidFill>
                <a:srgbClr val="FF5050"/>
              </a:solidFill>
            </a:endParaRPr>
          </a:p>
          <a:p>
            <a:pPr eaLnBrk="1" hangingPunct="1"/>
            <a:r>
              <a:rPr lang="en-US" sz="2800" b="1" i="1" dirty="0" err="1" smtClean="0">
                <a:solidFill>
                  <a:srgbClr val="002060"/>
                </a:solidFill>
              </a:rPr>
              <a:t>Ixodes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ricinus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vektor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dirty="0" err="1" smtClean="0"/>
              <a:t>Anaplazma</a:t>
            </a:r>
            <a:r>
              <a:rPr lang="en-US" sz="2800" dirty="0" smtClean="0"/>
              <a:t> </a:t>
            </a:r>
            <a:r>
              <a:rPr lang="en-US" sz="2800" dirty="0" err="1" smtClean="0"/>
              <a:t>preživljava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sr-Latn-RS" sz="2800" dirty="0" err="1"/>
              <a:t>u</a:t>
            </a:r>
            <a:r>
              <a:rPr lang="en-US" sz="2800" dirty="0" err="1" smtClean="0"/>
              <a:t>množava</a:t>
            </a:r>
            <a:r>
              <a:rPr lang="en-US" sz="2800" dirty="0" smtClean="0"/>
              <a:t> </a:t>
            </a:r>
            <a:r>
              <a:rPr lang="en-US" sz="2800" dirty="0" smtClean="0"/>
              <a:t>se u </a:t>
            </a:r>
            <a:r>
              <a:rPr lang="en-US" sz="2800" dirty="0" smtClean="0"/>
              <a:t>ne</a:t>
            </a:r>
            <a:r>
              <a:rPr lang="sr-Latn-RS" sz="2800" dirty="0" smtClean="0"/>
              <a:t>u</a:t>
            </a:r>
            <a:r>
              <a:rPr lang="en-US" sz="2800" dirty="0" err="1" smtClean="0"/>
              <a:t>trofilima</a:t>
            </a:r>
            <a:r>
              <a:rPr lang="en-US" sz="2800" dirty="0" smtClean="0"/>
              <a:t>, </a:t>
            </a:r>
            <a:r>
              <a:rPr lang="en-US" sz="2800" dirty="0" err="1" smtClean="0"/>
              <a:t>eozinofilima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monocitima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Imunosupresija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leukopenija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Visoka</a:t>
            </a:r>
            <a:r>
              <a:rPr lang="en-US" sz="2800" dirty="0" smtClean="0"/>
              <a:t>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, </a:t>
            </a:r>
            <a:r>
              <a:rPr lang="en-US" sz="2800" dirty="0" err="1" smtClean="0"/>
              <a:t>inapatenca</a:t>
            </a:r>
            <a:r>
              <a:rPr lang="en-US" sz="2800" dirty="0" smtClean="0"/>
              <a:t>, </a:t>
            </a:r>
            <a:r>
              <a:rPr lang="en-US" sz="2800" dirty="0" err="1" smtClean="0"/>
              <a:t>smanjen</a:t>
            </a:r>
            <a:r>
              <a:rPr lang="en-US" sz="2800" dirty="0" smtClean="0"/>
              <a:t> </a:t>
            </a:r>
            <a:r>
              <a:rPr lang="en-US" sz="2800" dirty="0" err="1" smtClean="0"/>
              <a:t>rastm</a:t>
            </a:r>
            <a:r>
              <a:rPr lang="en-US" sz="2800" dirty="0" smtClean="0"/>
              <a:t> </a:t>
            </a:r>
            <a:r>
              <a:rPr lang="en-US" sz="2800" dirty="0" err="1" smtClean="0"/>
              <a:t>manja</a:t>
            </a:r>
            <a:r>
              <a:rPr lang="en-US" sz="2800" dirty="0" smtClean="0"/>
              <a:t> </a:t>
            </a:r>
            <a:r>
              <a:rPr lang="en-US" sz="2800" dirty="0" err="1" smtClean="0"/>
              <a:t>mlečnost</a:t>
            </a:r>
            <a:r>
              <a:rPr lang="en-US" sz="2800" dirty="0" smtClean="0"/>
              <a:t>, </a:t>
            </a:r>
            <a:r>
              <a:rPr lang="en-US" sz="2800" dirty="0" err="1" smtClean="0"/>
              <a:t>abortus</a:t>
            </a:r>
            <a:r>
              <a:rPr lang="en-US" sz="2800" dirty="0" smtClean="0"/>
              <a:t> </a:t>
            </a:r>
            <a:endParaRPr lang="sr-Latn-RS" sz="2800" dirty="0" smtClean="0"/>
          </a:p>
          <a:p>
            <a:pPr eaLnBrk="1" hangingPunct="1"/>
            <a:r>
              <a:rPr lang="en-US" sz="2800" dirty="0" smtClean="0"/>
              <a:t>K</a:t>
            </a:r>
            <a:r>
              <a:rPr lang="sr-Latn-RS" sz="2800" dirty="0" smtClean="0"/>
              <a:t>od konja – ranije uzročnik poznat kao </a:t>
            </a:r>
            <a:r>
              <a:rPr lang="sr-Latn-RS" sz="2800" i="1" dirty="0" smtClean="0"/>
              <a:t>Ehrlichia equi – </a:t>
            </a:r>
            <a:r>
              <a:rPr lang="sr-Latn-RS" sz="2800" dirty="0" smtClean="0"/>
              <a:t>varijanta</a:t>
            </a:r>
            <a:r>
              <a:rPr lang="sr-Latn-RS" sz="2800" i="1" dirty="0" smtClean="0"/>
              <a:t> </a:t>
            </a:r>
            <a:r>
              <a:rPr lang="en-US" sz="2800" b="1" i="1" dirty="0" err="1" smtClean="0">
                <a:solidFill>
                  <a:srgbClr val="FF5050"/>
                </a:solidFill>
              </a:rPr>
              <a:t>Anaplasma</a:t>
            </a:r>
            <a:r>
              <a:rPr lang="en-US" sz="2800" b="1" i="1" dirty="0" smtClean="0">
                <a:solidFill>
                  <a:srgbClr val="FF5050"/>
                </a:solidFill>
              </a:rPr>
              <a:t> </a:t>
            </a:r>
            <a:r>
              <a:rPr lang="en-US" sz="2800" b="1" i="1" dirty="0" err="1" smtClean="0">
                <a:solidFill>
                  <a:srgbClr val="FF5050"/>
                </a:solidFill>
              </a:rPr>
              <a:t>phagocytophilum</a:t>
            </a:r>
            <a:r>
              <a:rPr lang="sr-Latn-RS" sz="2800" b="1" i="1" dirty="0" smtClean="0">
                <a:solidFill>
                  <a:srgbClr val="FF5050"/>
                </a:solidFill>
              </a:rPr>
              <a:t> – </a:t>
            </a:r>
            <a:r>
              <a:rPr lang="sr-Latn-RS" sz="2800" dirty="0" smtClean="0"/>
              <a:t>erlihioza granulocita konja vektor krpelji </a:t>
            </a:r>
            <a:r>
              <a:rPr lang="sr-Latn-RS" sz="2800" i="1" dirty="0" smtClean="0"/>
              <a:t>Ixodes </a:t>
            </a:r>
            <a:r>
              <a:rPr lang="sr-Latn-RS" sz="2800" dirty="0" smtClean="0"/>
              <a:t>vrste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280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data:image/jpeg;base64,/9j/4AAQSkZJRgABAQAAAQABAAD/2wCEAAkGBxMTEhUUExQVFhUWFxwYFxYYGBccFxgXGBQXHBgUHBcaHCggGBolHBQVITEhJSkrLi4uFx8zODMsNygtLiwBCgoKDg0OGxAQGywkICQsLCwsLCwsLCwsLCwsLCwsLCwsLCwsLCwsLCwsLCwsLCwsLCwsLCwsLCwsLCwsLCwsLP/AABEIAMcA/QMBIgACEQEDEQH/xAAcAAACAgMBAQAAAAAAAAAAAAAEBQMGAAIHAQj/xAA7EAABAwMDAwIEBAUDAgcAAAABAAIDBBEhBRIxBkFREyIyYXGBB5GhsRQjQsHRFVLwcqIWM2KCkrLh/8QAGQEAAwEBAQAAAAAAAAAAAAAAAAECAwQF/8QAJREAAgICAwACAgIDAAAAAAAAAAECESFBAxIxIlETYdHwBHGR/9oADAMBAAIRAxEAPwC4MkfE4WP2VofUWi397XSWloSTuk9rR5TeSoje0sDhxYK2QiuxkyEkuK2D3RG7Ti6ifTSREiyjLJJXBoBTFYz1l5LmP7EIKoqLiwVlZAxsbWPIwsg06IZAupTQ6YrlDmUv1/wlVIwFuVaa50ZaWOICrr9FeXfynAhNAyDT7tnAb5RmvUQa/dG4X7hZLSmnZudl54S+Clkfd5JT/YjcQSlu4jAQclZM/AcbBO9HqXO3ROPIx9UikPpSEJoCSh1SWF4DjcFE6tVGZwACgio3TvBHC312B8BG3lPDYXgHM8sFv2RkNVtO57bgqr1lRM43cn1LrTXQ7Htu7ym44BMm0xhkldtwFpJMYXkOH3RWm0Dtu5psvHVLb7ZhdTsAGarLzgI2CZ8thfAUjKyJrS0MGe6GpnOYSQCQgAioa6Kxun0GoNEYc/BKr7IHzkXvZR6z/Le0f0hKrHdE+qVrXPuFrV+5mSoa98TmtLTlR0ga42cbBMCKI7SpZnYuMqPU2hp9puENTy3wn7kQWKb+oDP6oinjtkhS0cZb7lNJMC5S2BK6dxbY8DjCDc7K3qqlwIAbcfVRbr84QkBI1StChBUrWJDJ+o6pxeG9kvdAWWcConyl3tfz2K2qYnsA3cHhVQmW3TXepGC4X+qF1eqEQswAE90q0zXtgDSMLbXj6gbIzI7qeuR6B/4d78lxRun15jDmk3xhKmVry2wFrIXQoZXTnf8ACm19gv0GRVO95Lii6OqLZAGnlSV2gHduabd0NTUJEjbg4zfi6MAk2PNciD2XuMKuyV5aNoBTllXFJcMlY7bfcwFpJABuLJVprGVLWzRlwY84DrCwBta32TSwaPjZHpsbzd/AQtfTk3PdWaODa3aDckXt/wA/ZA1lETloReTNxoXdMaqWOLCM9r/orBrtNuaHc2SzRdEPqb3CytUkQIslJ5wC8Od1j2k2tYrek0hzoy4DhXA6LEXbiMoTqCpELNrcXTUtCaKzSV07AWgLQQyeoHyNwiI4Hkbw4JrpspmBY/t3VWAPVPjLcDKb6JADHkJVW6Rs9xOAvKfWXtFmj2qawNE+pVZa7YzH0SmtZJa7rkKf1dx3KSevBG3lCE8gGjad6jrXVkrung5vsNil2hQe/dwFbN4Q27Glg5zWaLLGTudjk+A3yShYZi08YVx1RgfIAf8AnhLOpYBGy3Itj/nZNS0S0aNrrssUVptI6QEtHCTQOcWhO6DUXNG1uPPzSaoZ5VUrm88qBrCEwfO5592SFrLCfCmwoDjRDSoWqYOQwIKpgLxwptbqGuDQM2FkRqumGNpfyl8bo3sybOVDFU3GFZ+lj/LO/j5pVp1G1z9pVjrqMiMtjFsJyaEiq9Q6huk2Qi30XmivlY8XublaafQujcS4EuJVk0ahLnbnBDaqg2MKipPjAt+q4Z1v1bU1E01OwiONrixzR8R2u53X+XZdmqqlr4akwv8Ac3eCWDcQ8Di3n5Li+odH1cz2ejE8vLS65sPUacg3OARkZK34IrLejs4UlbYi6RZJHqFLs3bjK3ju0mzh9LXXeuoNSioqV85bdsY9rBjN7NH5lc20PQv9Nj/1GuB3xEthiDruMhuASeB3x9Sqxr/XtTWtfFMGtje5pAF/btNxnuDfP0TmlKS+hzjHtSFuodRVdVMZHzvaSbgNc4MYL4sAcALr34O9TSVIlgnfvkhtZ/8AuYeCfJBHP0XE4aYteQ7BAPfH/wChWn8NtTMWq07m+0SH03tHBBGP1ATnC4McuOuPPtn0i1q8IW6iqJg0Ek2C4TkMSnXtL9ZuOQga7quNpsMlaDqxobeytJrInQupdHmvtPCsWn6eIhfukDddkkNwcXTKbUXGL5puxKjbW62MjaSkZqG2s0KSWiEjSSUPprNpsc5AGCf2TSBK3QDU9QQU/tkJ3HsGl1h5Nv2RepaJ60fpR1QjnkG+MDF2ixcLk49p5U2ldLSNlm9baYJZPU2BxNnEWaR3vZULrPq/bVzCnG9zbx7nAbWgN2loHcDIz3XRGKv46OiPHHwufQ+mSQx2lk9RzpDYbg8tHHxj87dlahG5hwSQex7L5lozO54DJCwtuR79gFsm3YHC7f8AhtrUlZSB8pJexzoy/wD3AAEH6+7P0UcqbbkVJWrLBXwPd7hhw8Ku6pNLIQ1wKtjwGtF7+Pz4CIZC17CNoBGLnlZJ0c8ofRUOAAjaLAJRUegOL7k4RFVormg24SsgXwSF0gsiq+qINhfwljan0zYc+V42W6KFYZEVKShYpFPuKQy2xuErS1wwVTOpunKlsbzRhrpbjaHGzfiG6+fF1emNDeMJXPrbGmwykmymjmMcHUFN/MMVJ9yD+m9ZJq/UL87KW3ywP/uui11U2ojIbyOyUxVwaNrhkdkVYrOYaZqnUTpnCMPd73e17Y/T+I4a6TO3xY8WXSNM1PWogP4uKgA8B0gf/wBgc1G6RGZJgW8BG9SMJkHhFZCzmOp11TS6g+Zk3pU80nqOIsYw4t9zXNI+RzjlMf8Ax/JDSy1E5aS9xbSRgWcbHk2/oGDf7I/qvpltRHY3te+FzP8AEDTZGei4AmFkYiaf9pBOD9b8rs7RnDzP8G0eXFMJ1HrIVmnGmnDvXZL6kUn9L7uO5jv9pAcbdlTYonEHBxytHVGALcI3RqY1M8cAdsMjtocb2F/IHIUqUWy7i2NulNEFfOKYSBjthcx7gSPaATGQPvb6LtPSnRFLRNabCWcG4lcBdptw0f0jlJeieiYdNcZ5JvUmI2NsCGs3c/MnHKvFDUCRwG4djgHI7jPzUz5G8J4FKTeR9dVfrHUNrNoOf7ptrVUWM9vdUrU6Z0jTe97YPzusIrJzyZVWZfko6V1xYZ/ysGkuJybJ5omnRMcC8knyuhtEJGmiUE/G2w8p1qv8mHOSUTrGqiFl22tbBCqGnaiZ5x6xsxZK5fIfmAyi1QuO1PNJobu3HhuTbz/wqjdQ1npzH0uOyqfUvW1bFIYoZXRAAB2213Ei5Nzxz2VuGLRUGryd+kBwR8vrZcT6u6dqIKqYRQSPgmJcHtBd7nHcRuAwQb4Umi9Y18cLJpZS6B0jWFrwN0guN+zGbC+VH1Z1/VurHsgn9GFri2MNAHt7OcSMlaccJQeqO6MJcbTX9v8AkpjdImLhuje1m625wLWg3tlxFgunzda0ml00NPABO8AudsNm7ifc7fbORYW8JFP1nUVlFVUdSWvc2P1GSNxu2OBINsHHdc2BBI3E2+WbDwjl8ytkSdLrXp9K9KdQMracTR4s6zmnlrvB/PCeUDjvIPft9O5XB/wu1hlPUFvqlscrdpae8m4bLW75K73pbLm/jF1hONETjSsYhLdcqXNZZoJJSjrrruDTQ0PaZJH8MaRcD/cb8Bcyqvxsqi47IIg3s113EfMnCjq/TGrLTPA7duIK3hdZcyqvxDr33cXRtv2DB+WVYul+tmzn06gNY48PGGk+D4W3V0L8T0XmJwRbHoKGM3wjWMWTJLNrNRaIlp5Vd06IWLnFMNFvIxzXcdj80HU6PNw3ISX0MHjmDZ27O/Kc6vLA3+gOd4Ci0rpzZ7nm7v7pdutId3lNgMNO1hrDb09oKb1sDZ2gj7H+yrFbKD8KsGmT+nT7nD6fkpa2H6Fk+lzjAyEl1bR2ua6GZm5rxYt4PyIPYg909drMxOBhLq2qe925wyqViOX1P4VEPO2e0d8XZdwH1BsSrP0n0BFSyCUAzOHwk4DfJsO6bz6gSbWRum1rx8PC07SKUgLV3Oa+7rjOAR8l4Kp7BuaSpdbLpTcjhBOnNrWS9RMpNst0c7qiC4HuH7d/uk0xlBsGG6Z9L6mwWY7BPCb6zVNYMAFx/NR46HWLKgdLmJvew7jH5KxUtDHsA2i/nv8Amq3q1dO1web7b5/ynenasxzL3zZEroSoqXV0+y7DxfH5pJREvLQ297Zxi9+B9lYtVaJZgXDAKJcIWH2DIC2UkkkTRX9Z0CVgEhHKp3U2jS1FpIWFzrAPaB7jbhwHfC6uKh0/tJuBwEZpVFHu2kZ8oXLSyVFU8HF9M6K1KYNb6UgDfh9Q7WtzkWPwqw6v+F1Y8iRoj+Eb2epncBYltxkHmy6/NOQ7Iz+9vn3U4kuDn6X8eEfnawkdf5XVHJqHT6HTGSmSQVNZ6JHoizGNaR7hc8m3f8guUExEkgEHJDeQPl5IXafxF6Gmq5RUU20yBm18ZNt4F7OBOL2PB+S5M3pWubJtNLODe3wG3/y4/VW25U1n7/ugc7rAsp2vc9oYCXbhtA5vfH0yvrXQaZ0cDTIfeWhz/kdouP3XI/ww6PfTS/xNXdp4bFcEn/1Pt+y63qta11LM5p4icf8AtKwm7qJlKWD5g611X+Krp5SbgvIb/wBLTZv6D9Upg2gm4z2ytGvGfKxguVo674DjwlQfNJvaLgC3HbHn6qOKxNmi2RZRT7jnz2HZNunNOMkgacE8X/dbptyOuNznX/WXzozVZWSikkdcGMuYPoAbX54P6K7xuVBoNK2ajD6d3FgLpHE4AIsr01Y/5CXa1tHLz13wXSho2xMt+ZUR1KMGwN0qFe51N8xhLYnC1yVzUY39FzgqWuHtKrWu7XOOzlR6LUH1NrTyl807opiHjvhNIGwb0ZY3bjwrQ+czU1wMt5Smsqg8J3069gjtuFz2Q3gBXS6oxrbHlKquvBLjj6K41OgwvyRY/JVjWelY43B7Nx8m55v4VR6hTBKbTXPYXecoTT6wxPLXJ9HqrQwNAyklRGC7jJTTv0QwMok+EXW72xtZc8qbQ5/RdZzQQ7Cl6k0+K24PsLXPAAHkkqd0NJvwrkFMDM19za/6J3q8YvGWtc2zQOTwPnfumfT+iRGMOuHg+Cm808BuwubjkePCHPJSi6oq1dVtfHssg9PoQLA4Vlp9Np3OJaeDwhtdoiBdgQnpEtNele1CJu+zStI6ED3KOGikuXEIqTVGtZsPP6q86JAmB7XXZwmejNkMm48KHpdhLzglpPcK7thaBYCyUnWCkhRXahnaBdKnTkO52n55H+UVVRljyUtrbuOApQdmgiXVntxdrb82BN/zRElcHgG/28fNKoYQ82JypYqaz9gTdA5NjKeJoZe4Q2nh0odG02DmkG/gtI/ey9m054FiLBEaVVti4bc+VPgL0+dOqen5aKofDKMg4PZzezvul7pBYANse58r6O6q02PUAGvc1lsElgcSOzbnIyqVJ+FLGSsDy8xncS5pAAHbnK3XWXyumdEEmsNHL2HgMyT3t+i6D07oboWCd7mucQb3Pwtt28kpfrGitoiQHNO4fyyMk9jjsQnGlaW6p9IytcyCIYFtvqO7kjwumlGNt4OpyjCF2POmYgWvn22Mps3/AKG8fqn8TMKGMg4FgOwHAHhGRtsFxTl2dnmylbssdNp7WxbCQSeVXNT0xzDYHlY/e0btxv8AVe/xL5h5c1QsCIIKZ8I33yrDQxMqY90jbnyqtUTyOO0ggBNNH12GAbHOz9Qm0wVGut0bWPDW4CFEBGWlM9WcJ7PizbnygaaB7iG2yfKNDZYNO1K0Bc/+nA+aUVGtyPJs32qfVaQxxNaTjk+ELpkrHRk+Eq2PITo8UErvc2zv0Sush21JxYDhTUEm2cWwLq11NLDKc7Sfla6LpiqysuG5wDQkn4iUTmQjc9uA47SL79wG0gWy4WIsV0Sm05keQFReonumc+M/b5fMKuOVSTNOKfSVi38Keog0up5MNIu13AubYI+pU3VHT1SKhkrZcBu05sSG3INhgjPKVaX0++F28kADt35uPtx+Se1WoPcGhxNhhbTlU7hs2nz9Z9ok3QdJK1x3kHJI924gF1+fOO6sut1+32jlB0EYY1pB58ILqFjg4OGVhJ9pWY8nI5u2TwzuAN+CtmUkDzvc0AhK5NVc5oFloC4AE8FFMzLEyvga6zMJrBIHC47qoVQZtBHKcaTVMZGC5w+ndTQ7GdVG08hKqqriALbZRFTqcbmOsc2SfTGB9yUxCplE8vJZ5TXT2+m4OeLlazODH3YiqBweSXJtiSCdS1hr2FoFilMVW1rDjKL1RrQMcqen0lj4t9vdZLFDK02pcXX7Jo7ULgXANhjPH2QktI4XwoALKnkSbRrM1j3bnRsLhwS0Ej6eFJuJ5XsMak2oC2z2FiL3EKOIKQi6kAWurCG2tYpMKl7TcEq+9Q6e1zA8N+ZVKqY7nAVwaoTQz/1bdARtG/yltLpzXtueSmOmujYCJBe/6I/SaOJ5sH2PhK68Ga9J0pZJYcK3vp2kg2Fxex4Ofmlkz2U7fmVBBr4Js4WUNtuylga19I2Rm0pA/p53DXWCM1fVdlg0pSzV5Ab3KFYNoCqKYxybCcoizo7OBK0qWPe71ALqSz5CBtKpkjzV9YMULD/U4KnTPdId/dWTqSjPpR3HAsULRQMDMpRpKwfpDplCZsEqfWqKANDQfcPC8orgvcLgAKCkpRJ7inYATKossAbraTWn7rSD2pfqsZZKD2Rk72vYPKukKxg9rHNuwfL7oeojc0Z4UlHGWMBUOrVLntDWhSvRsOotPD4y/dwOEtio3SE5wExoKkxs225x3whaadzXu2jdnICMhg1ZT7DZGnSZGt3NODlBV87m+7aQvf8AWpbAHhGQwRuYW3znyp4ml2WHKynqW2O4LSlJ9QWFhdICeppJRYvCMbUPDecI3WWEta7kAZQrJ27cqbwM1o3+oSOCiJtFG0nugtMaXS44Vjqq1jMHlHgaKjLHbACjbGmtdUMdkCyAZlOyTG4UgXrIrqRtM/xf6IGZV65I8kN44st9Dq43Oc17Butg/NARx2ytdMhLqhtvOUUqCwGpYfVdfyiNPuJWlvlW+u0NjySMFa0OiMjdu5KO6ofUXawLyXd4SCrfexAsfCt+siJ2HOAchNO0WIndvDrdgkmgYp1GF+1jiMWWkbwW2AyrJrtQxjNtrnsPCrkE5YQ7bhNO0DLNoNIWsyOU0ZEBwAENp9W2RgI/LwoanWI2GxP5KNlBdVGHDaeFUq9scb7F+FYpK5j43OYbkBc01SYvefN1cE2TJnRqCKJ8RDCDcZSKSllhJDRdt1XtIkl3bWkqwaXq0kcnpyZB8puLQXZrS6W+Z13iwRz9EZGCfyVjba2EPWMu0hT2HRVf4UvvY8dkpnqTE6xTN8jo3Hwq/Xl0kueFpFENjnStdjaXCQXB4/wpdGqw+oO0XbdJxprGkHlXjSNMjaA4BKXVFKxd1J8QFsIKrawswrJqVA2QKs1sO32NykgYtpqQ7Sbm10106mcQhN7mja4JrDWAMRJiVE0FSWna7IPZTapTwsHJueyTPqRcvkdsY3JcfH+UY6ESgPa4ljgC0nwRhKtj0S0OotjFg0Z7oaRxcSVrU0tshSRwktJH3+SQiIt8qVkVhcFCNLr5TfSoWuu08kYQwQvWzXkcFEVtKWGyga0oALp9NbKLsdjx4RTmMpRce55QfS8h3m3FlN1M03a7t3Ruh6sz/WZRkgWTCbVQYDIOePuqvPqYItZN9Loy+neD/VwjqCYiELpSSTlaUlQ+GQZPKMiJiuCMoOKndLILDF1ZI91o3cx/ZwBQdfO3ZZWaWha+MMPYYKVv6cbf3OJChNF0wXRp9tPIQc+EPTUm8XKsjKKP0/TaAB/fykT6GaMkAXHlH+hNEOlM2y7f6TgqHVOkXby6M4KeaPprgd7+U1nna0XcUdmngKxko+nQeg/3g3U0UZnqA4DAKdSV0L3WcPumGyNjLsAF+4TsKsinrCAWsI3DGfKBmlc4g+7x972Asi4xaxtuN89s+f2WmwuPm1+Pn5S8NUcx64/ECKnldTxRGSSMWc8us3fbOB8VkJ0T1c2rlEMoayUn2W+F/lvycqz1h0hVPra18MT5ImPc9zwMWIDyBfkjccDwqfTPLSC121zfcHXsQRxY+VtTTrQqez6TrtLDAHX+yYUGsiwZ4VebXepDG71GvO1u8tILS4tG7I73ug6UPDi4uB8BR1+yGuraOhPqRbJCrE7iJL3vlBwSyPvcn6qKKXa73ZClJibsaVzw63kL2Ub7bRawyhIKhgd723Hb5IqCqDbghHghRqWizVc8Ld8bIYzd4dy4/TvhXOZsYAYwDawWH0Crs/vcNhyD2/ZS1Mj2H3d1UpSkkvoq8BFS8DsVKHt2e088pU6UuUlO8hRRIV6fdaxSEHFwt7qd1C4M3JADPlJXrSVpay3ugDKVu0Wabf3U0Fddwjky04z2QdSXRvItceV5SxF797sNbkqqAsMWgwtN7Eo6VwYwm1gBwq67VZnn24aOFLDqbngxv5PCl3sqxdVag57zgJho1UCdm0A+QlstMWk4sptMjPqB3YclN1Qi3QtS3XKzY2zeStJOoYmm17pfq04ks5mQFKG2AxVMjSHXKdz60dgDfiPKrznlx2gJnNpr2hrhnGQqaEeismGSTZD6zXl7W2+6kkqSW7bZR1JpIdFZ3JQAgZI3bzlOaEl7QCCRn9UKOn7Oy4D7o9pDLNB5wPmRn/KbaHFZOf8A4v8AVc1M5lLA8sJZukc34smzWg9uCqJ0LWVDqmCFk0sZmk2uc1x3FpF3XBuDgFHfjHFIK9znss17W7H5s4Bti0fQ3Vd6RgqX1cP8Lf1g8Fp8eST2ba911Rwkl9G8cOjpX4w6m+mpooIC5jJCWuNzctABsT5dfJ7ri8R7AZPC6n+Iv4hQVFP/AA8UIe8k+o6Rv/luabez585Wv4R1OnF7Y3wtFUfge65BOcAHAOFlWM60QlbeSP8ABej9Q1QucemLdsl/u+uLLqMvT21hIOUVS0TGSFzGNDnuG4hoBJtzjnkp28/kolLOCZJaKSaj02kWQhYXEEjCsNdDGXXIWlVVQ+kWgWsp7EMXVU0e0eVtRFpY7cD8ilooxIcEoKr0eonmjJl2wMLSWNNnEjm48K4xT9dCWSwadV7HX23HzVjY6OpbnBHZJaqRobYNsjOnqQm7jeyzf2V+hdXQNY6zTf5odgN8IueEtkcCFoGEG9kyRrpTmtJ3kHGPqnrXtIuLWVPL0RDWuAIvyoaGmG11YzgNH1S8m+eFETfK2ToAzpubeDHIAbcX/ZMtYp/5LgwW+QQ+hUBju53JTSeQAZ4SbyUvCl0VcG4dhb07PVlGw2z2Rteyncb2/JE6RLC02aCD5KpvZI5lp2u5AKW6y3bHtYLA8o6pqQwXKTy65GfaQVCsp0InUYv/AHRukv2vHhTVUG9t483UNHQvaQ5+AFb8JLXHSsB3BouiQq7Nr9sNCP03VBJ8ioyVYc+naTctF1BqNR6bC4fZEbkt11u6PlCywZWpKmSR17lTUtU5p2n7KFsgY0+VpTSF5uBx/ZWQH65pNNWxCOZpfY7mke1zD8iOFr0509TUjSIIgy+HuJ3Pd/7jn7BDT1G74bg+QvaateC0XGD45v5VW6q8GymjgGuURhqpoXXG2RwBPjcdp+4sUf0dQyS11PFHa4kDy4dmtILjfxYfquxdR6BTVJBnjY51uRcO+m4dlHpPT8VIC6GIN8uyXEeNx7LT8i92CkkXWiiO4uPnB84RkrbggHFsj/nCUU2tt9MXwVFWdQsDCRysMkOSFzZfdtdi2PyOFrqFEP6TcFKX1D3G4abc/e5ub/NG6bOSRc2+qtprJF2bGMU0fqyu2sH/ADjujtIfHO8Ojc097A/2WvVDRNT7Y7bgMX/dD9AaRIzLgGhhJwLXJFjc8lPDh2vJ0R44OF3kea9W0lNt9bBebNABJJAvwOybUEjXRtMfwkXH3XlZRxyFu9jXbeLjhSMZY4+gHYALNtUvszPZKdruRdB6hR3b7Rwjd58IWurdn1SsTK3K0haNRdXWB2SB9kIHqjMkuvXFatKljA7lIos8BuAR3QetfAQsWKUUVl1+EZpsJLgvFi0ZKHdZDYX5CrtTCCSbLFilDZJpEpD7DhNtbluwLFiH6GivREE8I+hkDCSsWIYgeo1d5OElr6UVUjPUklaGnhriGnIJuFixaL45QJtOxpqszN9mBMNEnZ8G2xPdYsUSXxFewWojMMhBAIPH3UDIjK/AAWLE15Y90F6rRGKx5whJq0ubtC8WISsT9AWAg2KF1umtaxXixWvRVgfdNVjWM9N4z2xdDVdjL7cBYsSqmwsNlohYE8hS6VXmMEDusWLP1FbCXao9pBvf5L3T+q45qr+HY032bt3Fjm4t9lixacfGnGTekVHLosJOEh1tmbrFiyQpeCkNW7Y7LxYqJRKFqVixID//2Q=="/>
          <p:cNvSpPr>
            <a:spLocks noChangeAspect="1" noChangeArrowheads="1"/>
          </p:cNvSpPr>
          <p:nvPr/>
        </p:nvSpPr>
        <p:spPr bwMode="auto">
          <a:xfrm>
            <a:off x="163513" y="-1790700"/>
            <a:ext cx="4762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7587" name="Picture 4" descr="http://upload.wikimedia.org/wikipedia/commons/a/a0/Anaplasma-phagocytophilum-sh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641985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38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85775"/>
            <a:ext cx="8229600" cy="685800"/>
          </a:xfrm>
        </p:spPr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FF5050"/>
                </a:solidFill>
                <a:effectLst/>
              </a:rPr>
              <a:t>Erlihioza</a:t>
            </a:r>
            <a:endParaRPr lang="en-US" sz="3200" b="1" dirty="0">
              <a:solidFill>
                <a:srgbClr val="FF5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171575"/>
            <a:ext cx="8229600" cy="4572000"/>
          </a:xfrm>
        </p:spPr>
        <p:txBody>
          <a:bodyPr/>
          <a:lstStyle/>
          <a:p>
            <a:r>
              <a:rPr lang="en-US" sz="2800" dirty="0" smtClean="0"/>
              <a:t>P</a:t>
            </a:r>
            <a:r>
              <a:rPr lang="sr-Latn-RS" sz="2800" dirty="0" smtClean="0"/>
              <a:t>redilekciono se veziju za leukocite,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b="1" i="1" dirty="0">
                <a:solidFill>
                  <a:srgbClr val="FF5050"/>
                </a:solidFill>
              </a:rPr>
              <a:t> </a:t>
            </a:r>
            <a:r>
              <a:rPr lang="en-GB" sz="2800" b="1" i="1" dirty="0" smtClean="0">
                <a:solidFill>
                  <a:srgbClr val="FF5050"/>
                </a:solidFill>
              </a:rPr>
              <a:t>  </a:t>
            </a:r>
            <a:r>
              <a:rPr lang="sr-Latn-RS" sz="2800" b="1" i="1" dirty="0">
                <a:solidFill>
                  <a:srgbClr val="FF5050"/>
                </a:solidFill>
              </a:rPr>
              <a:t>Ehrlichia </a:t>
            </a:r>
            <a:r>
              <a:rPr lang="sr-Latn-RS" sz="2800" b="1" i="1" dirty="0" smtClean="0">
                <a:solidFill>
                  <a:srgbClr val="FF5050"/>
                </a:solidFill>
              </a:rPr>
              <a:t>ruminantium</a:t>
            </a:r>
            <a:r>
              <a:rPr lang="sr-Latn-RS" sz="2800" b="1" dirty="0" smtClean="0"/>
              <a:t> </a:t>
            </a:r>
            <a:r>
              <a:rPr lang="sr-Latn-RS" sz="2800" dirty="0" smtClean="0"/>
              <a:t>– endotel krvnih sudova</a:t>
            </a:r>
          </a:p>
          <a:p>
            <a:endParaRPr lang="en-US" sz="2800" dirty="0"/>
          </a:p>
        </p:txBody>
      </p:sp>
      <p:pic>
        <p:nvPicPr>
          <p:cNvPr id="4" name="Picture 2" descr="http://www.parasitesandvectors.com/content/figures/1756-3305-1-25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680" y="2514600"/>
            <a:ext cx="317298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935" y="2524125"/>
            <a:ext cx="355926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52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Heartwater</a:t>
            </a:r>
            <a:r>
              <a:rPr lang="en-GB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GB" sz="32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bolest</a:t>
            </a:r>
            <a:r>
              <a:rPr lang="en-GB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vodenog</a:t>
            </a:r>
            <a:r>
              <a:rPr lang="en-GB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srca</a:t>
            </a:r>
            <a:endParaRPr sz="3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4294967295"/>
          </p:nvPr>
        </p:nvSpPr>
        <p:spPr>
          <a:xfrm>
            <a:off x="609600" y="838199"/>
            <a:ext cx="8229600" cy="4572000"/>
          </a:xfrm>
        </p:spPr>
        <p:txBody>
          <a:bodyPr/>
          <a:lstStyle/>
          <a:p>
            <a:r>
              <a:rPr lang="en-US" sz="2800" dirty="0" err="1" smtClean="0"/>
              <a:t>Vodeno</a:t>
            </a:r>
            <a:r>
              <a:rPr lang="en-US" sz="2800" dirty="0" smtClean="0"/>
              <a:t> </a:t>
            </a:r>
            <a:r>
              <a:rPr lang="en-US" sz="2800" dirty="0" err="1" smtClean="0"/>
              <a:t>srce</a:t>
            </a:r>
            <a:r>
              <a:rPr lang="en-US" sz="2800" dirty="0" smtClean="0"/>
              <a:t> </a:t>
            </a:r>
            <a:r>
              <a:rPr lang="en-US" sz="2800" dirty="0" err="1" smtClean="0"/>
              <a:t>preživara</a:t>
            </a:r>
            <a:r>
              <a:rPr lang="en-US" sz="2800" dirty="0" smtClean="0"/>
              <a:t> – </a:t>
            </a:r>
            <a:r>
              <a:rPr lang="en-US" sz="2800" b="1" i="1" dirty="0">
                <a:solidFill>
                  <a:srgbClr val="FF5050"/>
                </a:solidFill>
              </a:rPr>
              <a:t>Ehrlichia </a:t>
            </a:r>
            <a:r>
              <a:rPr lang="en-US" sz="2800" b="1" i="1" dirty="0" err="1" smtClean="0">
                <a:solidFill>
                  <a:srgbClr val="FF5050"/>
                </a:solidFill>
              </a:rPr>
              <a:t>ruminantium</a:t>
            </a:r>
            <a:endParaRPr lang="en-US" sz="2800" b="1" i="1" dirty="0" smtClean="0">
              <a:solidFill>
                <a:srgbClr val="FF5050"/>
              </a:solidFill>
            </a:endParaRPr>
          </a:p>
          <a:p>
            <a:pPr eaLnBrk="1" hangingPunct="1"/>
            <a:r>
              <a:rPr lang="en-US" sz="2800" b="1" dirty="0" err="1" smtClean="0"/>
              <a:t>Krpelji</a:t>
            </a:r>
            <a:r>
              <a:rPr lang="en-US" sz="2800" b="1" dirty="0" smtClean="0"/>
              <a:t> </a:t>
            </a:r>
            <a:r>
              <a:rPr lang="en-US" sz="2800" b="1" i="1" dirty="0" err="1" smtClean="0"/>
              <a:t>Amblyomma</a:t>
            </a:r>
            <a:r>
              <a:rPr lang="en-US" sz="2800" b="1" i="1" dirty="0" smtClean="0"/>
              <a:t> </a:t>
            </a:r>
            <a:r>
              <a:rPr lang="en-US" sz="2800" b="1" dirty="0" err="1" smtClean="0"/>
              <a:t>vrste</a:t>
            </a:r>
            <a:endParaRPr lang="en-US" sz="2800" b="1" dirty="0" smtClean="0"/>
          </a:p>
          <a:p>
            <a:pPr eaLnBrk="1" hangingPunct="1"/>
            <a:r>
              <a:rPr lang="en-US" sz="2800" dirty="0" err="1" smtClean="0"/>
              <a:t>Telad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jagnjad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Replikacija</a:t>
            </a:r>
            <a:r>
              <a:rPr lang="en-US" sz="2800" dirty="0" smtClean="0"/>
              <a:t> u RES </a:t>
            </a:r>
            <a:r>
              <a:rPr lang="en-US" sz="2800" dirty="0" err="1" smtClean="0"/>
              <a:t>ćelijama</a:t>
            </a:r>
            <a:r>
              <a:rPr lang="en-US" sz="2800" dirty="0" smtClean="0"/>
              <a:t> pre </a:t>
            </a:r>
            <a:r>
              <a:rPr lang="en-US" sz="2800" dirty="0" err="1" smtClean="0"/>
              <a:t>svega</a:t>
            </a:r>
            <a:r>
              <a:rPr lang="en-US" sz="2800" dirty="0" smtClean="0"/>
              <a:t> </a:t>
            </a:r>
            <a:r>
              <a:rPr lang="en-US" sz="2800" dirty="0" err="1" smtClean="0"/>
              <a:t>makrofagima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endotelu</a:t>
            </a:r>
            <a:r>
              <a:rPr lang="en-US" sz="2800" dirty="0" smtClean="0"/>
              <a:t> </a:t>
            </a:r>
            <a:r>
              <a:rPr lang="en-US" sz="2800" dirty="0" err="1" smtClean="0"/>
              <a:t>kapilara</a:t>
            </a:r>
            <a:r>
              <a:rPr lang="en-US" sz="2800" dirty="0" smtClean="0"/>
              <a:t> CNS</a:t>
            </a:r>
          </a:p>
          <a:p>
            <a:pPr eaLnBrk="1" hangingPunct="1"/>
            <a:r>
              <a:rPr lang="en-US" sz="2800" dirty="0" err="1" smtClean="0"/>
              <a:t>Krvarenja</a:t>
            </a:r>
            <a:r>
              <a:rPr lang="en-US" sz="2800" dirty="0" smtClean="0"/>
              <a:t>, </a:t>
            </a:r>
            <a:r>
              <a:rPr lang="en-US" sz="2800" dirty="0" err="1" smtClean="0"/>
              <a:t>visoka</a:t>
            </a:r>
            <a:r>
              <a:rPr lang="en-US" sz="2800" dirty="0" smtClean="0"/>
              <a:t>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, </a:t>
            </a:r>
            <a:r>
              <a:rPr lang="en-US" sz="2800" dirty="0" err="1" smtClean="0"/>
              <a:t>nervni</a:t>
            </a:r>
            <a:r>
              <a:rPr lang="en-US" sz="2800" dirty="0" smtClean="0"/>
              <a:t> </a:t>
            </a:r>
            <a:r>
              <a:rPr lang="en-US" sz="2800" dirty="0" err="1" smtClean="0"/>
              <a:t>simptomi</a:t>
            </a:r>
            <a:r>
              <a:rPr lang="en-US" sz="2800" dirty="0" smtClean="0"/>
              <a:t>, </a:t>
            </a:r>
            <a:r>
              <a:rPr lang="en-US" sz="2800" dirty="0" err="1" smtClean="0"/>
              <a:t>edemi</a:t>
            </a:r>
            <a:r>
              <a:rPr lang="en-US" sz="2800" dirty="0" smtClean="0"/>
              <a:t>, </a:t>
            </a:r>
            <a:r>
              <a:rPr lang="en-US" sz="2800" dirty="0" err="1" smtClean="0"/>
              <a:t>hidrotoraks</a:t>
            </a:r>
            <a:r>
              <a:rPr lang="en-US" sz="2800" dirty="0" smtClean="0"/>
              <a:t>...</a:t>
            </a:r>
          </a:p>
          <a:p>
            <a:pPr eaLnBrk="1" hangingPunct="1"/>
            <a:endParaRPr lang="en-US" sz="2800" dirty="0" smtClean="0">
              <a:solidFill>
                <a:srgbClr val="FFCCCC"/>
              </a:solidFill>
            </a:endParaRPr>
          </a:p>
        </p:txBody>
      </p:sp>
      <p:pic>
        <p:nvPicPr>
          <p:cNvPr id="68612" name="Picture 4" descr="http://bacmap.wishartlab.com/system/images/174/medium/Ehrlichia_ruminantium.jpg?1319706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501" y="4586935"/>
            <a:ext cx="263003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6" descr="http://www.vetnext.com/fotos/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169" y="4269752"/>
            <a:ext cx="2819400" cy="207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19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idx="4294967295"/>
          </p:nvPr>
        </p:nvSpPr>
        <p:spPr>
          <a:xfrm>
            <a:off x="533400" y="9144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200" b="1" dirty="0" err="1" smtClean="0">
                <a:solidFill>
                  <a:srgbClr val="FF3300"/>
                </a:solidFill>
              </a:rPr>
              <a:t>Erlihioza</a:t>
            </a:r>
            <a:r>
              <a:rPr lang="en-US" sz="3200" b="1" dirty="0" smtClean="0">
                <a:solidFill>
                  <a:srgbClr val="FF3300"/>
                </a:solidFill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</a:rPr>
              <a:t>monocita</a:t>
            </a:r>
            <a:r>
              <a:rPr lang="en-US" sz="3200" b="1" dirty="0" smtClean="0">
                <a:solidFill>
                  <a:srgbClr val="FF3300"/>
                </a:solidFill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</a:rPr>
              <a:t>pasa</a:t>
            </a:r>
            <a:endParaRPr lang="en-US" sz="3200" b="1" dirty="0" smtClean="0">
              <a:solidFill>
                <a:srgbClr val="FF3300"/>
              </a:solidFill>
            </a:endParaRPr>
          </a:p>
          <a:p>
            <a:pPr eaLnBrk="1" hangingPunct="1"/>
            <a:endParaRPr lang="en-US" sz="1200" b="1" dirty="0" smtClean="0">
              <a:solidFill>
                <a:srgbClr val="FF3300"/>
              </a:solidFill>
            </a:endParaRPr>
          </a:p>
          <a:p>
            <a:r>
              <a:rPr lang="en-US" sz="2800" dirty="0" err="1" smtClean="0"/>
              <a:t>Generalizovana</a:t>
            </a:r>
            <a:r>
              <a:rPr lang="en-US" sz="2800" dirty="0" smtClean="0"/>
              <a:t> </a:t>
            </a:r>
            <a:r>
              <a:rPr lang="en-US" sz="2800" dirty="0" err="1" smtClean="0"/>
              <a:t>bolest</a:t>
            </a:r>
            <a:r>
              <a:rPr lang="en-US" sz="2800" dirty="0" smtClean="0"/>
              <a:t> </a:t>
            </a:r>
            <a:r>
              <a:rPr lang="en-US" sz="2800" dirty="0" err="1" smtClean="0"/>
              <a:t>pasa</a:t>
            </a:r>
            <a:r>
              <a:rPr lang="en-US" sz="2800" dirty="0" smtClean="0"/>
              <a:t> </a:t>
            </a:r>
            <a:r>
              <a:rPr lang="en-US" sz="2800" b="1" i="1" dirty="0">
                <a:solidFill>
                  <a:srgbClr val="FF5050"/>
                </a:solidFill>
              </a:rPr>
              <a:t>Ehrlichia </a:t>
            </a:r>
            <a:r>
              <a:rPr lang="en-US" sz="2800" b="1" i="1" dirty="0" err="1">
                <a:solidFill>
                  <a:srgbClr val="FF5050"/>
                </a:solidFill>
              </a:rPr>
              <a:t>canis</a:t>
            </a:r>
            <a:endParaRPr lang="en-US" sz="2800" b="1" i="1" dirty="0" smtClean="0">
              <a:solidFill>
                <a:srgbClr val="FF5050"/>
              </a:solidFill>
            </a:endParaRPr>
          </a:p>
          <a:p>
            <a:pPr eaLnBrk="1" hangingPunct="1"/>
            <a:r>
              <a:rPr lang="en-US" sz="2800" dirty="0" err="1" smtClean="0"/>
              <a:t>Tropski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suptropski</a:t>
            </a:r>
            <a:r>
              <a:rPr lang="en-US" sz="2800" dirty="0" smtClean="0"/>
              <a:t> </a:t>
            </a:r>
            <a:r>
              <a:rPr lang="en-US" sz="2800" dirty="0" err="1" smtClean="0"/>
              <a:t>regioni</a:t>
            </a:r>
            <a:endParaRPr lang="en-US" sz="2800" dirty="0" smtClean="0"/>
          </a:p>
          <a:p>
            <a:pPr eaLnBrk="1" hangingPunct="1"/>
            <a:r>
              <a:rPr lang="en-US" sz="2800" b="1" dirty="0" err="1" smtClean="0">
                <a:solidFill>
                  <a:srgbClr val="002060"/>
                </a:solidFill>
              </a:rPr>
              <a:t>Vektor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krpelj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Rhipicephalus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sanguineus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dirty="0" err="1" smtClean="0"/>
              <a:t>Akutna</a:t>
            </a:r>
            <a:r>
              <a:rPr lang="en-US" sz="2800" dirty="0" smtClean="0"/>
              <a:t>, </a:t>
            </a:r>
            <a:r>
              <a:rPr lang="en-US" sz="2800" dirty="0" err="1" smtClean="0"/>
              <a:t>subklinička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hronična</a:t>
            </a:r>
            <a:r>
              <a:rPr lang="en-US" sz="2800" dirty="0" smtClean="0"/>
              <a:t> </a:t>
            </a:r>
            <a:r>
              <a:rPr lang="en-US" sz="2800" dirty="0" err="1" smtClean="0"/>
              <a:t>faza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Povišena</a:t>
            </a:r>
            <a:r>
              <a:rPr lang="en-US" sz="2800" dirty="0" smtClean="0"/>
              <a:t>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, </a:t>
            </a:r>
            <a:r>
              <a:rPr lang="en-US" sz="2800" dirty="0" err="1" smtClean="0"/>
              <a:t>trombocitopenija</a:t>
            </a:r>
            <a:r>
              <a:rPr lang="en-US" sz="2800" dirty="0" smtClean="0"/>
              <a:t>, </a:t>
            </a:r>
            <a:r>
              <a:rPr lang="en-US" sz="2800" dirty="0" err="1" smtClean="0"/>
              <a:t>leukopenija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anemija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Manji</a:t>
            </a:r>
            <a:r>
              <a:rPr lang="en-US" sz="2800" dirty="0" smtClean="0"/>
              <a:t> </a:t>
            </a:r>
            <a:r>
              <a:rPr lang="en-US" sz="2800" dirty="0" err="1" smtClean="0"/>
              <a:t>broj</a:t>
            </a:r>
            <a:r>
              <a:rPr lang="en-US" sz="2800" dirty="0" smtClean="0"/>
              <a:t> </a:t>
            </a:r>
            <a:r>
              <a:rPr lang="en-US" sz="2800" dirty="0" err="1" smtClean="0"/>
              <a:t>pasa</a:t>
            </a:r>
            <a:r>
              <a:rPr lang="en-US" sz="2800" dirty="0" smtClean="0"/>
              <a:t> </a:t>
            </a:r>
            <a:r>
              <a:rPr lang="en-US" sz="2800" dirty="0" err="1" smtClean="0"/>
              <a:t>drastičan</a:t>
            </a:r>
            <a:r>
              <a:rPr lang="en-US" sz="2800" dirty="0" smtClean="0"/>
              <a:t> </a:t>
            </a:r>
            <a:r>
              <a:rPr lang="en-US" sz="2800" dirty="0" err="1" smtClean="0"/>
              <a:t>oblik</a:t>
            </a:r>
            <a:r>
              <a:rPr lang="en-US" sz="2800" dirty="0" smtClean="0"/>
              <a:t> </a:t>
            </a:r>
            <a:r>
              <a:rPr lang="en-US" sz="2800" dirty="0" err="1" smtClean="0"/>
              <a:t>tropske</a:t>
            </a:r>
            <a:r>
              <a:rPr lang="en-US" sz="2800" dirty="0" smtClean="0"/>
              <a:t> </a:t>
            </a:r>
            <a:r>
              <a:rPr lang="en-US" sz="2800" dirty="0" err="1" smtClean="0"/>
              <a:t>pancitopenije</a:t>
            </a:r>
            <a:r>
              <a:rPr lang="en-US" sz="2800" dirty="0" smtClean="0"/>
              <a:t> </a:t>
            </a:r>
            <a:r>
              <a:rPr lang="en-US" sz="2800" dirty="0" err="1" smtClean="0"/>
              <a:t>pasa</a:t>
            </a:r>
            <a:r>
              <a:rPr lang="en-US" sz="2800" dirty="0" smtClean="0"/>
              <a:t> – </a:t>
            </a:r>
            <a:r>
              <a:rPr lang="en-US" sz="2800" dirty="0" err="1" smtClean="0"/>
              <a:t>depresija</a:t>
            </a:r>
            <a:r>
              <a:rPr lang="en-US" sz="2800" dirty="0" smtClean="0"/>
              <a:t> </a:t>
            </a:r>
            <a:r>
              <a:rPr lang="en-US" sz="2800" dirty="0" err="1" smtClean="0"/>
              <a:t>koštane</a:t>
            </a:r>
            <a:r>
              <a:rPr lang="en-US" sz="2800" dirty="0" smtClean="0"/>
              <a:t> </a:t>
            </a:r>
            <a:r>
              <a:rPr lang="en-US" sz="2800" dirty="0" err="1" smtClean="0"/>
              <a:t>srži</a:t>
            </a:r>
            <a:r>
              <a:rPr lang="en-US" sz="2800" dirty="0" smtClean="0"/>
              <a:t>, </a:t>
            </a:r>
            <a:r>
              <a:rPr lang="en-US" sz="2800" dirty="0" err="1" smtClean="0"/>
              <a:t>hemoragije</a:t>
            </a:r>
            <a:r>
              <a:rPr lang="en-US" sz="2800" dirty="0" smtClean="0"/>
              <a:t>, </a:t>
            </a:r>
            <a:r>
              <a:rPr lang="en-US" sz="2800" dirty="0" err="1" smtClean="0"/>
              <a:t>nervni</a:t>
            </a:r>
            <a:r>
              <a:rPr lang="en-US" sz="2800" dirty="0" smtClean="0"/>
              <a:t> </a:t>
            </a:r>
            <a:r>
              <a:rPr lang="en-US" sz="2800" dirty="0" err="1" smtClean="0"/>
              <a:t>poremećaji</a:t>
            </a:r>
            <a:r>
              <a:rPr lang="en-US" sz="2800" dirty="0" smtClean="0"/>
              <a:t>, </a:t>
            </a:r>
            <a:r>
              <a:rPr lang="en-US" sz="2800" dirty="0" err="1" smtClean="0"/>
              <a:t>edem</a:t>
            </a:r>
            <a:r>
              <a:rPr lang="en-US" sz="2800" dirty="0" smtClean="0"/>
              <a:t>, </a:t>
            </a:r>
            <a:r>
              <a:rPr lang="en-US" sz="2800" dirty="0" err="1" smtClean="0"/>
              <a:t>smrt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56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4294967295"/>
          </p:nvPr>
        </p:nvSpPr>
        <p:spPr>
          <a:xfrm>
            <a:off x="914400" y="601663"/>
            <a:ext cx="8229600" cy="4572000"/>
          </a:xfrm>
        </p:spPr>
        <p:txBody>
          <a:bodyPr/>
          <a:lstStyle/>
          <a:p>
            <a:pPr eaLnBrk="1" hangingPunct="1"/>
            <a:r>
              <a:rPr lang="en-US" sz="2800" smtClean="0"/>
              <a:t>Morule u monocitima - makrofagima</a:t>
            </a:r>
          </a:p>
        </p:txBody>
      </p:sp>
      <p:pic>
        <p:nvPicPr>
          <p:cNvPr id="5" name="Picture 4" descr="http://www.animalistiverona.org/wp/wp-content/uploads/2013/09/ehrlich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3981450" cy="318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170" y="2286000"/>
            <a:ext cx="33718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81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4294967295"/>
          </p:nvPr>
        </p:nvSpPr>
        <p:spPr>
          <a:xfrm>
            <a:off x="914400" y="762000"/>
            <a:ext cx="8229600" cy="4572000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FF3300"/>
                </a:solidFill>
              </a:rPr>
              <a:t>Erlihioza</a:t>
            </a:r>
            <a:r>
              <a:rPr lang="en-US" sz="3200" b="1" dirty="0" smtClean="0">
                <a:solidFill>
                  <a:srgbClr val="FF3300"/>
                </a:solidFill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</a:rPr>
              <a:t>granulocita</a:t>
            </a:r>
            <a:r>
              <a:rPr lang="en-US" sz="3200" b="1" dirty="0" smtClean="0">
                <a:solidFill>
                  <a:srgbClr val="FF3300"/>
                </a:solidFill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</a:rPr>
              <a:t>pasa</a:t>
            </a:r>
            <a:endParaRPr lang="en-US" sz="3200" b="1" dirty="0" smtClean="0">
              <a:solidFill>
                <a:srgbClr val="FF3300"/>
              </a:solidFill>
            </a:endParaRPr>
          </a:p>
          <a:p>
            <a:pPr lvl="1" eaLnBrk="1" hangingPunct="1"/>
            <a:r>
              <a:rPr lang="en-US" sz="3000" b="1" i="1" dirty="0" err="1" smtClean="0">
                <a:solidFill>
                  <a:srgbClr val="FF5050"/>
                </a:solidFill>
              </a:rPr>
              <a:t>E.ewingii</a:t>
            </a:r>
            <a:r>
              <a:rPr lang="en-US" sz="3000" b="1" i="1" dirty="0" smtClean="0">
                <a:solidFill>
                  <a:srgbClr val="FF5050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opisana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kod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ljudi</a:t>
            </a:r>
            <a:r>
              <a:rPr lang="sr-Latn-RS" sz="3000" dirty="0" smtClean="0">
                <a:solidFill>
                  <a:schemeClr val="tx1"/>
                </a:solidFill>
              </a:rPr>
              <a:t> </a:t>
            </a:r>
            <a:endParaRPr lang="en-US" sz="3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sr-Latn-RS" sz="3200" dirty="0" smtClean="0">
                <a:solidFill>
                  <a:srgbClr val="FF9999"/>
                </a:solidFill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</a:rPr>
              <a:t>Ciklična</a:t>
            </a:r>
            <a:r>
              <a:rPr lang="en-US" sz="3200" b="1" dirty="0" smtClean="0">
                <a:solidFill>
                  <a:srgbClr val="FF3300"/>
                </a:solidFill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</a:rPr>
              <a:t>trombocitopenija</a:t>
            </a:r>
            <a:r>
              <a:rPr lang="en-US" sz="3200" b="1" dirty="0" smtClean="0">
                <a:solidFill>
                  <a:srgbClr val="FF3300"/>
                </a:solidFill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</a:rPr>
              <a:t>pasa</a:t>
            </a:r>
            <a:r>
              <a:rPr lang="en-US" sz="3200" b="1" dirty="0" smtClean="0">
                <a:solidFill>
                  <a:srgbClr val="FF3300"/>
                </a:solidFill>
              </a:rPr>
              <a:t> </a:t>
            </a:r>
          </a:p>
          <a:p>
            <a:pPr lvl="1"/>
            <a:r>
              <a:rPr lang="en-US" sz="3000" b="1" i="1" dirty="0" err="1" smtClean="0">
                <a:solidFill>
                  <a:srgbClr val="FF5050"/>
                </a:solidFill>
              </a:rPr>
              <a:t>Anaplasma</a:t>
            </a:r>
            <a:r>
              <a:rPr lang="en-US" sz="3000" b="1" i="1" dirty="0" smtClean="0">
                <a:solidFill>
                  <a:srgbClr val="FF5050"/>
                </a:solidFill>
              </a:rPr>
              <a:t> platys </a:t>
            </a:r>
            <a:r>
              <a:rPr lang="en-US" sz="3000" dirty="0" smtClean="0">
                <a:solidFill>
                  <a:schemeClr val="tx1"/>
                </a:solidFill>
              </a:rPr>
              <a:t>– </a:t>
            </a:r>
            <a:r>
              <a:rPr lang="en-US" sz="3000" dirty="0" err="1" smtClean="0">
                <a:solidFill>
                  <a:schemeClr val="tx1"/>
                </a:solidFill>
              </a:rPr>
              <a:t>napada</a:t>
            </a:r>
            <a:r>
              <a:rPr lang="sr-Latn-R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trom</a:t>
            </a:r>
            <a:r>
              <a:rPr lang="sr-Latn-RS" sz="3000" dirty="0" smtClean="0">
                <a:solidFill>
                  <a:schemeClr val="tx1"/>
                </a:solidFill>
              </a:rPr>
              <a:t>b</a:t>
            </a:r>
            <a:r>
              <a:rPr lang="en-US" sz="3000" dirty="0" err="1" smtClean="0">
                <a:solidFill>
                  <a:schemeClr val="tx1"/>
                </a:solidFill>
              </a:rPr>
              <a:t>ocite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  <p:pic>
        <p:nvPicPr>
          <p:cNvPr id="63491" name="Picture 2" descr="https://encrypted-tbn0.gstatic.com/images?q=tbn:ANd9GcT5QiSTJ0AtdLn9Hz-jXZ2VrH1yuB7hujLJWn5zvT4ij1mRiXz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33800"/>
            <a:ext cx="360997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5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381000" y="533400"/>
            <a:ext cx="8229600" cy="685800"/>
          </a:xfrm>
        </p:spPr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FF3300"/>
                </a:solidFill>
                <a:effectLst/>
              </a:rPr>
              <a:t>Infekcije izazvane </a:t>
            </a:r>
            <a:r>
              <a:rPr lang="sr-Latn-RS" sz="3200" b="1" i="1" dirty="0" smtClean="0">
                <a:solidFill>
                  <a:srgbClr val="FF3300"/>
                </a:solidFill>
                <a:effectLst/>
              </a:rPr>
              <a:t>Neorickettsia </a:t>
            </a:r>
            <a:r>
              <a:rPr lang="sr-Latn-RS" sz="3200" b="1" dirty="0" smtClean="0">
                <a:solidFill>
                  <a:srgbClr val="FF3300"/>
                </a:solidFill>
                <a:effectLst/>
              </a:rPr>
              <a:t>vrstama</a:t>
            </a:r>
            <a:endParaRPr lang="en-US" sz="3200" b="1" dirty="0">
              <a:solidFill>
                <a:srgbClr val="FF3300"/>
              </a:solidFill>
              <a:effectLst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19200"/>
            <a:ext cx="8229600" cy="3810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b="1" dirty="0" smtClean="0">
                <a:solidFill>
                  <a:srgbClr val="FF5050"/>
                </a:solidFill>
              </a:rPr>
              <a:t>Potomac horse fever – </a:t>
            </a:r>
            <a:r>
              <a:rPr lang="en-US" sz="3200" b="1" dirty="0" err="1" smtClean="0">
                <a:solidFill>
                  <a:srgbClr val="FF5050"/>
                </a:solidFill>
              </a:rPr>
              <a:t>erlihioza</a:t>
            </a:r>
            <a:r>
              <a:rPr lang="en-US" sz="3200" b="1" dirty="0" smtClean="0">
                <a:solidFill>
                  <a:srgbClr val="FF5050"/>
                </a:solidFill>
              </a:rPr>
              <a:t> </a:t>
            </a:r>
            <a:r>
              <a:rPr lang="en-US" sz="3200" b="1" dirty="0" err="1" smtClean="0">
                <a:solidFill>
                  <a:srgbClr val="FF5050"/>
                </a:solidFill>
              </a:rPr>
              <a:t>monocita</a:t>
            </a:r>
            <a:r>
              <a:rPr lang="en-US" sz="3200" b="1" dirty="0" smtClean="0">
                <a:solidFill>
                  <a:srgbClr val="FF5050"/>
                </a:solidFill>
              </a:rPr>
              <a:t> </a:t>
            </a:r>
            <a:r>
              <a:rPr lang="en-US" sz="3200" b="1" dirty="0" err="1" smtClean="0">
                <a:solidFill>
                  <a:srgbClr val="FF5050"/>
                </a:solidFill>
              </a:rPr>
              <a:t>konja</a:t>
            </a:r>
            <a:r>
              <a:rPr lang="sr-Latn-RS" sz="3200" b="1" dirty="0" smtClean="0">
                <a:solidFill>
                  <a:srgbClr val="FF5050"/>
                </a:solidFill>
              </a:rPr>
              <a:t> - </a:t>
            </a:r>
            <a:r>
              <a:rPr lang="en-US" sz="2800" b="1" i="1" dirty="0" err="1" smtClean="0">
                <a:solidFill>
                  <a:srgbClr val="FF5050"/>
                </a:solidFill>
              </a:rPr>
              <a:t>Neorickettsia</a:t>
            </a:r>
            <a:r>
              <a:rPr lang="en-US" sz="2800" b="1" i="1" dirty="0" smtClean="0">
                <a:solidFill>
                  <a:srgbClr val="FF5050"/>
                </a:solidFill>
              </a:rPr>
              <a:t> </a:t>
            </a:r>
            <a:r>
              <a:rPr lang="en-US" sz="2800" b="1" i="1" dirty="0" err="1" smtClean="0">
                <a:solidFill>
                  <a:srgbClr val="FF5050"/>
                </a:solidFill>
              </a:rPr>
              <a:t>risticii</a:t>
            </a:r>
            <a:endParaRPr lang="en-US" sz="2800" b="1" i="1" dirty="0" smtClean="0">
              <a:solidFill>
                <a:srgbClr val="FF5050"/>
              </a:solidFill>
            </a:endParaRPr>
          </a:p>
          <a:p>
            <a:pPr eaLnBrk="1" hangingPunct="1"/>
            <a:r>
              <a:rPr lang="en-US" sz="2800" dirty="0" smtClean="0"/>
              <a:t>USA, </a:t>
            </a:r>
            <a:r>
              <a:rPr lang="en-US" sz="2800" dirty="0" err="1" smtClean="0"/>
              <a:t>leto</a:t>
            </a:r>
            <a:r>
              <a:rPr lang="en-US" sz="2800" dirty="0" smtClean="0"/>
              <a:t>, </a:t>
            </a:r>
            <a:r>
              <a:rPr lang="en-US" sz="2800" dirty="0" err="1" smtClean="0"/>
              <a:t>životni</a:t>
            </a:r>
            <a:r>
              <a:rPr lang="en-US" sz="2800" dirty="0" smtClean="0"/>
              <a:t> </a:t>
            </a:r>
            <a:r>
              <a:rPr lang="en-US" sz="2800" dirty="0" err="1" smtClean="0"/>
              <a:t>ciklus</a:t>
            </a:r>
            <a:r>
              <a:rPr lang="en-US" sz="2800" dirty="0" smtClean="0"/>
              <a:t> </a:t>
            </a:r>
            <a:r>
              <a:rPr lang="sr-Latn-RS" sz="2800" dirty="0" smtClean="0"/>
              <a:t>ove rikecije </a:t>
            </a:r>
            <a:r>
              <a:rPr lang="en-US" sz="2800" dirty="0" err="1" smtClean="0"/>
              <a:t>uključuje</a:t>
            </a:r>
            <a:r>
              <a:rPr lang="en-US" sz="2800" dirty="0" smtClean="0"/>
              <a:t> </a:t>
            </a:r>
            <a:r>
              <a:rPr lang="en-US" sz="2800" dirty="0" err="1" smtClean="0"/>
              <a:t>metilja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Progutaju</a:t>
            </a:r>
            <a:r>
              <a:rPr lang="en-US" sz="2800" dirty="0" smtClean="0"/>
              <a:t> </a:t>
            </a:r>
            <a:r>
              <a:rPr lang="en-US" sz="2800" dirty="0" err="1" smtClean="0"/>
              <a:t>insekte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metacerkarijama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Kripte</a:t>
            </a:r>
            <a:r>
              <a:rPr lang="en-US" sz="2800" dirty="0" smtClean="0"/>
              <a:t> </a:t>
            </a:r>
            <a:r>
              <a:rPr lang="en-US" sz="2800" dirty="0" err="1" smtClean="0"/>
              <a:t>kolona</a:t>
            </a:r>
            <a:r>
              <a:rPr lang="en-US" sz="2800" dirty="0" smtClean="0"/>
              <a:t>, </a:t>
            </a:r>
            <a:r>
              <a:rPr lang="en-US" sz="2800" dirty="0" err="1" smtClean="0"/>
              <a:t>monociti</a:t>
            </a:r>
            <a:r>
              <a:rPr lang="en-US" sz="2800" dirty="0" smtClean="0"/>
              <a:t>, </a:t>
            </a:r>
            <a:r>
              <a:rPr lang="en-US" sz="2800" dirty="0" err="1" smtClean="0"/>
              <a:t>tkivni</a:t>
            </a:r>
            <a:r>
              <a:rPr lang="en-US" sz="2800" dirty="0" smtClean="0"/>
              <a:t> </a:t>
            </a:r>
            <a:r>
              <a:rPr lang="en-US" sz="2800" dirty="0" err="1" smtClean="0"/>
              <a:t>makrofagi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mastociti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Visoka</a:t>
            </a:r>
            <a:r>
              <a:rPr lang="en-US" sz="2800" dirty="0" smtClean="0"/>
              <a:t>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, </a:t>
            </a:r>
            <a:r>
              <a:rPr lang="en-US" sz="2800" dirty="0" err="1" smtClean="0"/>
              <a:t>kolike</a:t>
            </a:r>
            <a:r>
              <a:rPr lang="en-US" sz="2800" dirty="0" smtClean="0"/>
              <a:t>, </a:t>
            </a:r>
            <a:r>
              <a:rPr lang="en-US" sz="2800" dirty="0" err="1" smtClean="0"/>
              <a:t>leukopenija</a:t>
            </a:r>
            <a:r>
              <a:rPr lang="en-US" sz="2800" dirty="0" smtClean="0"/>
              <a:t>, 30% </a:t>
            </a:r>
            <a:r>
              <a:rPr lang="en-US" sz="2800" dirty="0" err="1" smtClean="0"/>
              <a:t>smrtnost</a:t>
            </a:r>
            <a:endParaRPr lang="en-US" sz="2800" dirty="0" smtClean="0"/>
          </a:p>
        </p:txBody>
      </p:sp>
      <p:pic>
        <p:nvPicPr>
          <p:cNvPr id="64515" name="Picture 4" descr="https://microbewiki.kenyon.edu/images/thumb/a/ac/Mayfly.jpg/180px-Mayf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572000"/>
            <a:ext cx="25527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40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threeoaksequine.com/wp-content/uploads/2013/07/chart-horse-fever-life-cycl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9859" y="838200"/>
            <a:ext cx="554505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4" descr="http://www.melissamillereventing.com/wp-content/uploads/2011/08/IMG_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23812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2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8229600" cy="4572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sr-Latn-RS" sz="3200" b="1" i="1" dirty="0" smtClean="0">
                <a:solidFill>
                  <a:srgbClr val="FF3300"/>
                </a:solidFill>
              </a:rPr>
              <a:t>                   </a:t>
            </a:r>
            <a:r>
              <a:rPr lang="en-US" sz="3200" b="1" i="1" dirty="0" smtClean="0">
                <a:solidFill>
                  <a:srgbClr val="FF3300"/>
                </a:solidFill>
              </a:rPr>
              <a:t>Rickettsia</a:t>
            </a:r>
            <a:r>
              <a:rPr lang="en-US" sz="3200" b="1" dirty="0" smtClean="0">
                <a:solidFill>
                  <a:srgbClr val="FF3300"/>
                </a:solidFill>
              </a:rPr>
              <a:t>  </a:t>
            </a:r>
            <a:r>
              <a:rPr lang="en-US" sz="3200" b="1" dirty="0" err="1" smtClean="0">
                <a:solidFill>
                  <a:srgbClr val="FF3300"/>
                </a:solidFill>
              </a:rPr>
              <a:t>vrste</a:t>
            </a:r>
            <a:endParaRPr lang="en-US" sz="3200" b="1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en-US" sz="2800" b="1" i="1" dirty="0" err="1" smtClean="0">
                <a:solidFill>
                  <a:srgbClr val="FF5050"/>
                </a:solidFill>
              </a:rPr>
              <a:t>R.prowazekii</a:t>
            </a:r>
            <a:r>
              <a:rPr lang="en-US" sz="2800" i="1" dirty="0" smtClean="0">
                <a:solidFill>
                  <a:srgbClr val="FFCCCC"/>
                </a:solidFill>
              </a:rPr>
              <a:t> </a:t>
            </a:r>
            <a:r>
              <a:rPr lang="en-US" sz="2800" dirty="0" smtClean="0"/>
              <a:t>– </a:t>
            </a:r>
            <a:r>
              <a:rPr lang="en-US" sz="2800" dirty="0" err="1" smtClean="0"/>
              <a:t>pegavi</a:t>
            </a:r>
            <a:r>
              <a:rPr lang="en-US" sz="2800" dirty="0" smtClean="0"/>
              <a:t> </a:t>
            </a:r>
            <a:r>
              <a:rPr lang="en-US" sz="2800" dirty="0" err="1" smtClean="0"/>
              <a:t>tifus</a:t>
            </a:r>
            <a:r>
              <a:rPr lang="en-US" sz="2800" dirty="0" smtClean="0"/>
              <a:t> </a:t>
            </a:r>
            <a:r>
              <a:rPr lang="en-US" sz="2800" dirty="0" err="1" smtClean="0"/>
              <a:t>ljudi</a:t>
            </a:r>
            <a:r>
              <a:rPr lang="sr-Latn-RS" sz="2800" dirty="0" smtClean="0"/>
              <a:t>  - vaške ga prenose</a:t>
            </a:r>
            <a:endParaRPr lang="en-US" sz="2800" dirty="0" smtClean="0"/>
          </a:p>
          <a:p>
            <a:pPr eaLnBrk="1" hangingPunct="1"/>
            <a:r>
              <a:rPr lang="en-US" sz="2800" b="1" i="1" dirty="0" err="1" smtClean="0">
                <a:solidFill>
                  <a:srgbClr val="FF5050"/>
                </a:solidFill>
              </a:rPr>
              <a:t>R.typhi</a:t>
            </a:r>
            <a:r>
              <a:rPr lang="en-US" sz="2800" b="1" i="1" dirty="0" smtClean="0">
                <a:solidFill>
                  <a:srgbClr val="FF5050"/>
                </a:solidFill>
              </a:rPr>
              <a:t> </a:t>
            </a:r>
            <a:r>
              <a:rPr lang="en-US" sz="2800" dirty="0" smtClean="0"/>
              <a:t>– </a:t>
            </a:r>
            <a:r>
              <a:rPr lang="en-US" sz="2800" dirty="0" err="1" smtClean="0"/>
              <a:t>endemski</a:t>
            </a:r>
            <a:r>
              <a:rPr lang="en-US" sz="2800" dirty="0" smtClean="0"/>
              <a:t> </a:t>
            </a:r>
            <a:r>
              <a:rPr lang="en-US" sz="2800" dirty="0" err="1" smtClean="0"/>
              <a:t>tifus</a:t>
            </a:r>
            <a:r>
              <a:rPr lang="en-US" sz="2800" dirty="0" smtClean="0"/>
              <a:t> </a:t>
            </a:r>
            <a:r>
              <a:rPr lang="en-US" sz="2800" dirty="0" err="1" smtClean="0"/>
              <a:t>glodara</a:t>
            </a:r>
            <a:r>
              <a:rPr lang="en-US" sz="2800" dirty="0" smtClean="0"/>
              <a:t> </a:t>
            </a:r>
            <a:r>
              <a:rPr lang="sr-Latn-RS" sz="2800" dirty="0" smtClean="0"/>
              <a:t> </a:t>
            </a:r>
            <a:endParaRPr lang="en-US" sz="2800" dirty="0" smtClean="0"/>
          </a:p>
          <a:p>
            <a:pPr eaLnBrk="1" hangingPunct="1"/>
            <a:r>
              <a:rPr lang="en-US" sz="2800" b="1" i="1" dirty="0" err="1" smtClean="0">
                <a:solidFill>
                  <a:srgbClr val="FF5050"/>
                </a:solidFill>
              </a:rPr>
              <a:t>R.rickettsii</a:t>
            </a:r>
            <a:r>
              <a:rPr lang="en-US" sz="2800" b="1" i="1" dirty="0" smtClean="0">
                <a:solidFill>
                  <a:srgbClr val="FF5050"/>
                </a:solidFill>
              </a:rPr>
              <a:t> </a:t>
            </a:r>
            <a:r>
              <a:rPr lang="en-US" sz="2800" dirty="0" smtClean="0"/>
              <a:t>– Rocky Mountain </a:t>
            </a:r>
            <a:r>
              <a:rPr lang="en-US" sz="2800" dirty="0" err="1" smtClean="0"/>
              <a:t>tačkasta</a:t>
            </a:r>
            <a:r>
              <a:rPr lang="en-US" sz="2800" dirty="0" smtClean="0"/>
              <a:t> </a:t>
            </a:r>
            <a:r>
              <a:rPr lang="en-US" sz="2800" dirty="0" err="1" smtClean="0"/>
              <a:t>groznica</a:t>
            </a:r>
            <a:r>
              <a:rPr lang="en-US" sz="2800" dirty="0" smtClean="0"/>
              <a:t> </a:t>
            </a:r>
            <a:r>
              <a:rPr lang="en-US" sz="2800" dirty="0" err="1" smtClean="0"/>
              <a:t>ljudi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psi </a:t>
            </a:r>
            <a:r>
              <a:rPr lang="en-US" sz="2800" dirty="0" err="1" smtClean="0"/>
              <a:t>mogu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obole</a:t>
            </a:r>
          </a:p>
          <a:p>
            <a:pPr eaLnBrk="1" hangingPunct="1"/>
            <a:r>
              <a:rPr lang="sr-Latn-RS" sz="2800" dirty="0" smtClean="0"/>
              <a:t>Naučna pretpostavka – mitohondrije eukariotske ćelije – bakterija iz familije </a:t>
            </a:r>
            <a:r>
              <a:rPr lang="sr-Latn-RS" sz="2800" i="1" dirty="0" smtClean="0"/>
              <a:t>Rickettsiaceae</a:t>
            </a:r>
          </a:p>
          <a:p>
            <a:pPr eaLnBrk="1" hangingPunct="1"/>
            <a:r>
              <a:rPr lang="en-US" sz="2800" dirty="0" smtClean="0"/>
              <a:t>V</a:t>
            </a:r>
            <a:r>
              <a:rPr lang="sr-Latn-RS" sz="2800" dirty="0" smtClean="0"/>
              <a:t>ektor artropode</a:t>
            </a:r>
          </a:p>
          <a:p>
            <a:pPr eaLnBrk="1" hangingPunct="1"/>
            <a:r>
              <a:rPr lang="en-US" sz="2800" dirty="0" smtClean="0"/>
              <a:t>O</a:t>
            </a:r>
            <a:r>
              <a:rPr lang="sr-Latn-RS" sz="2800" dirty="0" smtClean="0"/>
              <a:t>štećenje kapilara, hemoragije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026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 dirty="0">
                <a:latin typeface="Times New Roman" pitchFamily="18" charset="0"/>
              </a:rPr>
              <a:t>	</a:t>
            </a:r>
            <a:r>
              <a:rPr lang="sl-SI" sz="3600" b="1" dirty="0">
                <a:solidFill>
                  <a:srgbClr val="FF3300"/>
                </a:solidFill>
                <a:latin typeface="Times New Roman" pitchFamily="18" charset="0"/>
              </a:rPr>
              <a:t>Red </a:t>
            </a:r>
            <a:r>
              <a:rPr lang="sl-SI" sz="3600" b="1" i="1" dirty="0" smtClean="0">
                <a:solidFill>
                  <a:srgbClr val="FF3300"/>
                </a:solidFill>
                <a:latin typeface="Times New Roman" pitchFamily="18" charset="0"/>
              </a:rPr>
              <a:t>Rickettsiales</a:t>
            </a:r>
          </a:p>
          <a:p>
            <a:pPr>
              <a:spcBef>
                <a:spcPct val="50000"/>
              </a:spcBef>
            </a:pPr>
            <a:r>
              <a:rPr lang="sl-SI" sz="2800" b="1" i="1" dirty="0" smtClean="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sl-SI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sl-SI" sz="2800" b="1" dirty="0" smtClean="0">
                <a:solidFill>
                  <a:srgbClr val="FF3300"/>
                </a:solidFill>
                <a:latin typeface="Times New Roman" pitchFamily="18" charset="0"/>
              </a:rPr>
              <a:t>Dve </a:t>
            </a:r>
            <a:r>
              <a:rPr lang="sl-SI" sz="2800" b="1" dirty="0">
                <a:solidFill>
                  <a:srgbClr val="FF3300"/>
                </a:solidFill>
                <a:latin typeface="Times New Roman" pitchFamily="18" charset="0"/>
              </a:rPr>
              <a:t>familije </a:t>
            </a:r>
            <a:r>
              <a:rPr lang="sl-SI" sz="2800" b="1" i="1" dirty="0" smtClean="0">
                <a:solidFill>
                  <a:srgbClr val="FF3300"/>
                </a:solidFill>
                <a:latin typeface="Times New Roman" pitchFamily="18" charset="0"/>
              </a:rPr>
              <a:t>Anaplasmataceae</a:t>
            </a:r>
            <a:r>
              <a:rPr lang="sl-SI" sz="2800" b="1" dirty="0" smtClean="0">
                <a:solidFill>
                  <a:srgbClr val="FF3300"/>
                </a:solidFill>
                <a:latin typeface="Times New Roman" pitchFamily="18" charset="0"/>
              </a:rPr>
              <a:t> i </a:t>
            </a:r>
            <a:r>
              <a:rPr lang="sl-SI" sz="2800" b="1" i="1" dirty="0" smtClean="0">
                <a:solidFill>
                  <a:srgbClr val="FF3300"/>
                </a:solidFill>
                <a:latin typeface="Times New Roman" pitchFamily="18" charset="0"/>
              </a:rPr>
              <a:t>Rickettsiaceae </a:t>
            </a:r>
            <a:endParaRPr lang="sl-SI" sz="2800" b="1" i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sl-SI" sz="2400" dirty="0">
                <a:latin typeface="Times New Roman" pitchFamily="18" charset="0"/>
              </a:rPr>
              <a:t> razlika u građi ćelijskog zida </a:t>
            </a:r>
            <a:r>
              <a:rPr lang="sl-SI" sz="2400" dirty="0" smtClean="0">
                <a:latin typeface="Times New Roman" pitchFamily="18" charset="0"/>
              </a:rPr>
              <a:t>- </a:t>
            </a:r>
            <a:r>
              <a:rPr lang="sl-SI" sz="2400" b="1" dirty="0" smtClean="0">
                <a:solidFill>
                  <a:srgbClr val="002060"/>
                </a:solidFill>
                <a:latin typeface="Times New Roman" pitchFamily="18" charset="0"/>
              </a:rPr>
              <a:t>rod </a:t>
            </a:r>
            <a:r>
              <a:rPr lang="sl-SI" sz="2400" b="1" i="1" dirty="0" smtClean="0">
                <a:solidFill>
                  <a:srgbClr val="002060"/>
                </a:solidFill>
                <a:latin typeface="Times New Roman" pitchFamily="18" charset="0"/>
              </a:rPr>
              <a:t>Ehrlichia </a:t>
            </a:r>
            <a:r>
              <a:rPr lang="sl-SI" sz="2400" b="1" dirty="0" smtClean="0">
                <a:solidFill>
                  <a:srgbClr val="002060"/>
                </a:solidFill>
                <a:latin typeface="Times New Roman" pitchFamily="18" charset="0"/>
              </a:rPr>
              <a:t>i </a:t>
            </a:r>
            <a:r>
              <a:rPr lang="sl-SI" sz="2400" b="1" i="1" dirty="0" smtClean="0">
                <a:solidFill>
                  <a:srgbClr val="002060"/>
                </a:solidFill>
                <a:latin typeface="Times New Roman" pitchFamily="18" charset="0"/>
              </a:rPr>
              <a:t>Anaplasma</a:t>
            </a:r>
            <a:r>
              <a:rPr lang="sl-SI" sz="2400" b="1" dirty="0" smtClean="0">
                <a:solidFill>
                  <a:srgbClr val="002060"/>
                </a:solidFill>
                <a:latin typeface="Times New Roman" pitchFamily="18" charset="0"/>
              </a:rPr>
              <a:t> nemaju peptidoglikan </a:t>
            </a:r>
            <a:endParaRPr lang="sl-SI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sl-SI" sz="2400" dirty="0" smtClean="0">
                <a:latin typeface="Times New Roman" pitchFamily="18" charset="0"/>
              </a:rPr>
              <a:t> specifičnost prema domaćinu i tropizam prema određenom tipu ćelija: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rgbClr val="002060"/>
                </a:solidFill>
                <a:latin typeface="Times New Roman" pitchFamily="18" charset="0"/>
              </a:rPr>
              <a:t>familija</a:t>
            </a:r>
            <a:r>
              <a:rPr lang="sl-SI" sz="2400" b="1" i="1" dirty="0" smtClean="0">
                <a:solidFill>
                  <a:srgbClr val="002060"/>
                </a:solidFill>
                <a:latin typeface="Times New Roman" pitchFamily="18" charset="0"/>
              </a:rPr>
              <a:t> Anaplasmataceae </a:t>
            </a:r>
            <a:r>
              <a:rPr lang="sl-SI" sz="2400" b="1" dirty="0" smtClean="0">
                <a:solidFill>
                  <a:srgbClr val="002060"/>
                </a:solidFill>
                <a:latin typeface="Times New Roman" pitchFamily="18" charset="0"/>
              </a:rPr>
              <a:t>napadaju ćelije hematopoetskog porekla – eritrocite, fagocitne ćelije – makrofage, monocite, granulocite, trombocite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rgbClr val="002060"/>
                </a:solidFill>
                <a:latin typeface="Times New Roman" pitchFamily="18" charset="0"/>
              </a:rPr>
              <a:t>familija </a:t>
            </a:r>
            <a:r>
              <a:rPr lang="sl-SI" sz="2400" b="1" i="1" dirty="0" smtClean="0">
                <a:solidFill>
                  <a:srgbClr val="002060"/>
                </a:solidFill>
                <a:latin typeface="Times New Roman" pitchFamily="18" charset="0"/>
              </a:rPr>
              <a:t>Rickettsiaceae</a:t>
            </a:r>
            <a:r>
              <a:rPr lang="sl-SI" sz="2400" b="1" dirty="0" smtClean="0">
                <a:solidFill>
                  <a:srgbClr val="002060"/>
                </a:solidFill>
                <a:latin typeface="Times New Roman" pitchFamily="18" charset="0"/>
              </a:rPr>
              <a:t> napadaju endotelne ćelije krvnih sudova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sl-SI" sz="2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4294967295"/>
          </p:nvPr>
        </p:nvSpPr>
        <p:spPr>
          <a:xfrm>
            <a:off x="533400" y="914400"/>
            <a:ext cx="8077200" cy="45720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sr-Latn-RS" sz="3200" b="1" dirty="0" smtClean="0">
                <a:solidFill>
                  <a:srgbClr val="FF3300"/>
                </a:solidFill>
              </a:rPr>
              <a:t>                     </a:t>
            </a:r>
            <a:r>
              <a:rPr lang="en-US" sz="3200" b="1" dirty="0" smtClean="0">
                <a:solidFill>
                  <a:srgbClr val="FF3300"/>
                </a:solidFill>
              </a:rPr>
              <a:t>Rickettsia  </a:t>
            </a:r>
            <a:r>
              <a:rPr lang="en-US" sz="3200" b="1" dirty="0" err="1" smtClean="0">
                <a:solidFill>
                  <a:srgbClr val="FF3300"/>
                </a:solidFill>
              </a:rPr>
              <a:t>vrste</a:t>
            </a:r>
            <a:endParaRPr lang="en-US" sz="3200" b="1" dirty="0" smtClean="0">
              <a:solidFill>
                <a:srgbClr val="FF3300"/>
              </a:solidFill>
            </a:endParaRPr>
          </a:p>
          <a:p>
            <a:pPr algn="just" eaLnBrk="1" hangingPunct="1"/>
            <a:r>
              <a:rPr lang="en-US" sz="2800" b="1" i="1" dirty="0" err="1" smtClean="0">
                <a:solidFill>
                  <a:srgbClr val="FF5050"/>
                </a:solidFill>
              </a:rPr>
              <a:t>R.rickettsii</a:t>
            </a:r>
            <a:r>
              <a:rPr lang="en-US" sz="2800" b="1" i="1" dirty="0" smtClean="0">
                <a:solidFill>
                  <a:srgbClr val="FF5050"/>
                </a:solidFill>
              </a:rPr>
              <a:t> </a:t>
            </a:r>
            <a:r>
              <a:rPr lang="en-US" sz="2800" dirty="0" smtClean="0"/>
              <a:t>– Rocky Mountain </a:t>
            </a:r>
            <a:r>
              <a:rPr lang="en-US" sz="2800" dirty="0" err="1" smtClean="0"/>
              <a:t>tačkasta</a:t>
            </a:r>
            <a:r>
              <a:rPr lang="en-US" sz="2800" dirty="0" smtClean="0"/>
              <a:t> </a:t>
            </a:r>
            <a:r>
              <a:rPr lang="en-US" sz="2800" dirty="0" err="1" smtClean="0"/>
              <a:t>groznica</a:t>
            </a:r>
            <a:r>
              <a:rPr lang="en-US" sz="2800" dirty="0" smtClean="0"/>
              <a:t> </a:t>
            </a:r>
            <a:r>
              <a:rPr lang="en-US" sz="2800" dirty="0" err="1" smtClean="0"/>
              <a:t>ljudi</a:t>
            </a:r>
            <a:endParaRPr lang="sr-Latn-RS" sz="2800" dirty="0" smtClean="0"/>
          </a:p>
          <a:p>
            <a:pPr algn="just" eaLnBrk="1" hangingPunct="1"/>
            <a:r>
              <a:rPr lang="sr-Latn-RS" sz="2800" dirty="0" smtClean="0"/>
              <a:t>P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mogu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obole</a:t>
            </a:r>
            <a:endParaRPr lang="en-US" sz="2800" dirty="0" smtClean="0"/>
          </a:p>
          <a:p>
            <a:pPr algn="just" eaLnBrk="1" hangingPunct="1"/>
            <a:r>
              <a:rPr lang="en-US" sz="2800" dirty="0" err="1" smtClean="0"/>
              <a:t>Vektor</a:t>
            </a:r>
            <a:r>
              <a:rPr lang="en-US" sz="2800" dirty="0" smtClean="0"/>
              <a:t> </a:t>
            </a:r>
            <a:r>
              <a:rPr lang="en-US" sz="2800" dirty="0" err="1" smtClean="0"/>
              <a:t>krpelji</a:t>
            </a:r>
            <a:r>
              <a:rPr lang="en-US" sz="2800" dirty="0" smtClean="0"/>
              <a:t> </a:t>
            </a:r>
            <a:r>
              <a:rPr lang="en-US" sz="2800" i="1" dirty="0" err="1" smtClean="0"/>
              <a:t>Dermacentor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variabilis</a:t>
            </a:r>
            <a:r>
              <a:rPr lang="en-US" sz="2800" i="1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i="1" dirty="0" err="1" smtClean="0"/>
              <a:t>D.andersoni</a:t>
            </a:r>
            <a:endParaRPr lang="en-US" sz="2800" i="1" dirty="0" smtClean="0"/>
          </a:p>
          <a:p>
            <a:pPr algn="just" eaLnBrk="1" hangingPunct="1"/>
            <a:r>
              <a:rPr lang="en-US" sz="2800" dirty="0" err="1" smtClean="0"/>
              <a:t>Krpelj</a:t>
            </a:r>
            <a:r>
              <a:rPr lang="sr-Latn-RS" sz="2800" dirty="0" smtClean="0"/>
              <a:t>i</a:t>
            </a:r>
            <a:r>
              <a:rPr lang="en-US" sz="2800" dirty="0" smtClean="0"/>
              <a:t> se </a:t>
            </a:r>
            <a:r>
              <a:rPr lang="en-US" sz="2800" dirty="0" err="1" smtClean="0"/>
              <a:t>inficiraju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sitnih</a:t>
            </a:r>
            <a:r>
              <a:rPr lang="en-US" sz="2800" dirty="0" smtClean="0"/>
              <a:t> </a:t>
            </a:r>
            <a:r>
              <a:rPr lang="en-US" sz="2800" dirty="0" err="1" smtClean="0"/>
              <a:t>sisara</a:t>
            </a:r>
            <a:r>
              <a:rPr lang="en-US" sz="2800" dirty="0" smtClean="0"/>
              <a:t>, </a:t>
            </a:r>
            <a:r>
              <a:rPr lang="en-US" sz="2800" dirty="0" err="1" smtClean="0"/>
              <a:t>održavaju</a:t>
            </a:r>
            <a:r>
              <a:rPr lang="en-US" sz="2800" dirty="0" smtClean="0"/>
              <a:t> se </a:t>
            </a:r>
            <a:r>
              <a:rPr lang="en-US" sz="2800" dirty="0" err="1" smtClean="0"/>
              <a:t>rikecije</a:t>
            </a:r>
            <a:r>
              <a:rPr lang="en-US" sz="2800" dirty="0" smtClean="0"/>
              <a:t> u </a:t>
            </a:r>
            <a:r>
              <a:rPr lang="en-US" sz="2800" dirty="0" err="1" smtClean="0"/>
              <a:t>populaciji</a:t>
            </a:r>
            <a:r>
              <a:rPr lang="en-US" sz="2800" dirty="0" smtClean="0"/>
              <a:t> </a:t>
            </a:r>
            <a:r>
              <a:rPr lang="en-US" sz="2800" dirty="0" err="1" smtClean="0"/>
              <a:t>krpelja</a:t>
            </a:r>
            <a:endParaRPr lang="en-US" sz="2800" dirty="0" smtClean="0"/>
          </a:p>
          <a:p>
            <a:pPr algn="just" eaLnBrk="1" hangingPunct="1"/>
            <a:r>
              <a:rPr lang="en-US" sz="2800" dirty="0" err="1" smtClean="0"/>
              <a:t>Endotel</a:t>
            </a:r>
            <a:r>
              <a:rPr lang="en-US" sz="2800" dirty="0" smtClean="0"/>
              <a:t> </a:t>
            </a:r>
            <a:r>
              <a:rPr lang="en-US" sz="2800" dirty="0" err="1" smtClean="0"/>
              <a:t>krvnih</a:t>
            </a:r>
            <a:r>
              <a:rPr lang="en-US" sz="2800" dirty="0" smtClean="0"/>
              <a:t> </a:t>
            </a:r>
            <a:r>
              <a:rPr lang="en-US" sz="2800" dirty="0" err="1" smtClean="0"/>
              <a:t>sudova</a:t>
            </a:r>
            <a:r>
              <a:rPr lang="en-US" sz="2800" dirty="0" smtClean="0"/>
              <a:t>, </a:t>
            </a:r>
            <a:r>
              <a:rPr lang="en-US" sz="2800" dirty="0" err="1" smtClean="0"/>
              <a:t>vaskulitis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tromboza</a:t>
            </a:r>
            <a:endParaRPr lang="en-US" sz="2800" dirty="0" smtClean="0"/>
          </a:p>
          <a:p>
            <a:pPr algn="just" eaLnBrk="1" hangingPunct="1"/>
            <a:r>
              <a:rPr lang="en-US" sz="2800" dirty="0" err="1" smtClean="0"/>
              <a:t>Imaju</a:t>
            </a:r>
            <a:r>
              <a:rPr lang="en-US" sz="2800" dirty="0" smtClean="0"/>
              <a:t> </a:t>
            </a:r>
            <a:r>
              <a:rPr lang="en-US" sz="2800" dirty="0" err="1" smtClean="0"/>
              <a:t>fosfolipazu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oštećuju</a:t>
            </a:r>
            <a:r>
              <a:rPr lang="en-US" sz="2800" dirty="0" smtClean="0"/>
              <a:t> </a:t>
            </a:r>
            <a:r>
              <a:rPr lang="en-US" sz="2800" dirty="0" err="1" smtClean="0"/>
              <a:t>membranu</a:t>
            </a:r>
            <a:r>
              <a:rPr lang="en-US" sz="2800" dirty="0" smtClean="0"/>
              <a:t> </a:t>
            </a:r>
            <a:r>
              <a:rPr lang="en-US" sz="2800" dirty="0" err="1" smtClean="0"/>
              <a:t>fagozoma</a:t>
            </a:r>
            <a:endParaRPr lang="en-US" sz="2800" dirty="0" smtClean="0"/>
          </a:p>
          <a:p>
            <a:pPr algn="just" eaLnBrk="1" hangingPunct="1"/>
            <a:r>
              <a:rPr lang="en-US" sz="2800" dirty="0" smtClean="0"/>
              <a:t>Psi – </a:t>
            </a:r>
            <a:r>
              <a:rPr lang="en-US" sz="2800" dirty="0" err="1" smtClean="0"/>
              <a:t>visoka</a:t>
            </a:r>
            <a:r>
              <a:rPr lang="en-US" sz="2800" dirty="0" smtClean="0"/>
              <a:t>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, </a:t>
            </a:r>
            <a:r>
              <a:rPr lang="en-US" sz="2800" dirty="0" err="1" smtClean="0"/>
              <a:t>krvarenja</a:t>
            </a:r>
            <a:r>
              <a:rPr lang="en-US" sz="2800" dirty="0" smtClean="0"/>
              <a:t>, </a:t>
            </a:r>
            <a:r>
              <a:rPr lang="en-US" sz="2800" dirty="0" err="1" smtClean="0"/>
              <a:t>edemi</a:t>
            </a:r>
            <a:r>
              <a:rPr lang="en-US" sz="2800" dirty="0" smtClean="0"/>
              <a:t>, </a:t>
            </a:r>
            <a:r>
              <a:rPr lang="en-US" sz="2800" dirty="0" err="1" smtClean="0"/>
              <a:t>nervi</a:t>
            </a:r>
            <a:r>
              <a:rPr lang="en-US" sz="2800" dirty="0" smtClean="0"/>
              <a:t> </a:t>
            </a:r>
            <a:r>
              <a:rPr lang="en-US" sz="2800" dirty="0" err="1" smtClean="0"/>
              <a:t>simptomi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611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200" b="1" i="1" dirty="0" smtClean="0">
                <a:solidFill>
                  <a:srgbClr val="FF9999"/>
                </a:solidFill>
                <a:effectLst/>
              </a:rPr>
              <a:t>R.rickettsii</a:t>
            </a:r>
            <a:r>
              <a:rPr lang="sr-Latn-RS" sz="3200" i="1" dirty="0" smtClean="0">
                <a:solidFill>
                  <a:schemeClr val="tx1"/>
                </a:solidFill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</a:rPr>
              <a:t>- sposobnost prelaska iz jedne ćelije u drugu - dugački aktinski produžetak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6819276" cy="332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32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upload.wikimedia.org/wikipedia/commons/d/d2/Rocky_Mountain_spotted_fever_PHIL_1962_l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445770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4" descr="http://upload.wikimedia.org/wikipedia/commons/8/86/Rickettsia_rickett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33400"/>
            <a:ext cx="320992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7300" y="838200"/>
            <a:ext cx="3810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RS" sz="2800" b="1" dirty="0">
                <a:solidFill>
                  <a:srgbClr val="FF3300"/>
                </a:solidFill>
                <a:latin typeface="+mn-lt"/>
              </a:rPr>
              <a:t>Rocky Mountain tačkasta groznica</a:t>
            </a:r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7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905000" y="4572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 b="1" dirty="0" smtClean="0">
                <a:solidFill>
                  <a:srgbClr val="FF5050"/>
                </a:solidFill>
                <a:latin typeface="Times New Roman" pitchFamily="18" charset="0"/>
              </a:rPr>
              <a:t>Replikacija u ćelijama</a:t>
            </a:r>
            <a:endParaRPr lang="en-US" sz="3200" b="1" dirty="0">
              <a:solidFill>
                <a:srgbClr val="FF5050"/>
              </a:solidFill>
              <a:latin typeface="Times New Roman" pitchFamily="18" charset="0"/>
            </a:endParaRPr>
          </a:p>
        </p:txBody>
      </p:sp>
      <p:pic>
        <p:nvPicPr>
          <p:cNvPr id="52227" name="Picture 1028" descr="Rikecije umnozavanje Y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7054850" cy="48006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4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371600" y="609600"/>
            <a:ext cx="6172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 b="1" dirty="0" smtClean="0">
                <a:solidFill>
                  <a:srgbClr val="FF5050"/>
                </a:solidFill>
                <a:latin typeface="Times New Roman" pitchFamily="18" charset="0"/>
              </a:rPr>
              <a:t>Adherencija rikecija za površinu                                                                                i </a:t>
            </a:r>
            <a:r>
              <a:rPr lang="sl-SI" sz="3200" b="1" dirty="0">
                <a:solidFill>
                  <a:srgbClr val="FF5050"/>
                </a:solidFill>
                <a:latin typeface="Times New Roman" pitchFamily="18" charset="0"/>
              </a:rPr>
              <a:t>ulazak u endotelnu ćeliju</a:t>
            </a:r>
            <a:endParaRPr lang="en-US" sz="3200" b="1" dirty="0">
              <a:solidFill>
                <a:srgbClr val="FF5050"/>
              </a:solidFill>
              <a:latin typeface="Times New Roman" pitchFamily="18" charset="0"/>
            </a:endParaRPr>
          </a:p>
        </p:txBody>
      </p:sp>
      <p:pic>
        <p:nvPicPr>
          <p:cNvPr id="53251" name="Picture 3" descr="Vezivanje rikecija za celiju- m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6324600" cy="432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29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990600" y="462197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 b="1" dirty="0" smtClean="0">
                <a:solidFill>
                  <a:srgbClr val="FF3300"/>
                </a:solidFill>
                <a:latin typeface="Times New Roman" pitchFamily="18" charset="0"/>
              </a:rPr>
              <a:t>Oslobađanje rikecija iz </a:t>
            </a:r>
            <a:r>
              <a:rPr lang="sl-SI" sz="3200" b="1" dirty="0">
                <a:solidFill>
                  <a:srgbClr val="FF3300"/>
                </a:solidFill>
                <a:latin typeface="Times New Roman" pitchFamily="18" charset="0"/>
              </a:rPr>
              <a:t>fagocitne vakuole </a:t>
            </a:r>
            <a:r>
              <a:rPr lang="sl-SI" sz="3200" b="1" dirty="0" smtClean="0">
                <a:solidFill>
                  <a:srgbClr val="FF3300"/>
                </a:solidFill>
                <a:latin typeface="Times New Roman" pitchFamily="18" charset="0"/>
              </a:rPr>
              <a:t>  i </a:t>
            </a:r>
            <a:r>
              <a:rPr lang="sl-SI" sz="3200" b="1" dirty="0">
                <a:solidFill>
                  <a:srgbClr val="FF3300"/>
                </a:solidFill>
                <a:latin typeface="Times New Roman" pitchFamily="18" charset="0"/>
              </a:rPr>
              <a:t>umnožavanje u citoplazmi 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54275" name="Picture 3" descr="umnozavanje rikecija u citoplazmi- m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54514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5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954212" y="685800"/>
            <a:ext cx="6884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 b="1" dirty="0" smtClean="0">
                <a:solidFill>
                  <a:srgbClr val="FF3300"/>
                </a:solidFill>
                <a:latin typeface="Times New Roman" pitchFamily="18" charset="0"/>
              </a:rPr>
              <a:t>Izlazak rikecija iz </a:t>
            </a:r>
            <a:r>
              <a:rPr lang="sl-SI" sz="3200" b="1" dirty="0">
                <a:solidFill>
                  <a:srgbClr val="FF3300"/>
                </a:solidFill>
                <a:latin typeface="Times New Roman" pitchFamily="18" charset="0"/>
              </a:rPr>
              <a:t>ćelije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55299" name="Picture 3" descr="Oslobadjanje rikecija- m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4213" y="1371600"/>
            <a:ext cx="52355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5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97108" y="5334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 b="1" dirty="0" smtClean="0">
                <a:solidFill>
                  <a:srgbClr val="FF3300"/>
                </a:solidFill>
                <a:latin typeface="Times New Roman" pitchFamily="18" charset="0"/>
              </a:rPr>
              <a:t>Oštećenje </a:t>
            </a:r>
            <a:r>
              <a:rPr lang="sl-SI" sz="3200" b="1" dirty="0">
                <a:solidFill>
                  <a:srgbClr val="FF3300"/>
                </a:solidFill>
                <a:latin typeface="Times New Roman" pitchFamily="18" charset="0"/>
              </a:rPr>
              <a:t>endotela krvnih sudova, edem i imunski odgovor – </a:t>
            </a:r>
            <a:r>
              <a:rPr lang="sl-SI" sz="3200" b="1" dirty="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sl-SI" sz="3200" b="1" dirty="0">
                <a:solidFill>
                  <a:srgbClr val="FF3300"/>
                </a:solidFill>
                <a:latin typeface="Times New Roman" pitchFamily="18" charset="0"/>
              </a:rPr>
              <a:t> interferon i TNF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56323" name="Picture 3" descr="interferon + TNF-m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586864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Coxiella burnetii</a:t>
            </a:r>
            <a:endParaRPr sz="32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57300"/>
            <a:ext cx="8229600" cy="175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l-SI" sz="2800" b="1" dirty="0" smtClean="0">
                <a:solidFill>
                  <a:srgbClr val="FF5050"/>
                </a:solidFill>
                <a:latin typeface="Times New Roman" pitchFamily="18" charset="0"/>
              </a:rPr>
              <a:t>Tip</a:t>
            </a:r>
            <a:r>
              <a:rPr lang="sl-SI" sz="2800" b="1" i="1" dirty="0" smtClean="0">
                <a:solidFill>
                  <a:srgbClr val="FF5050"/>
                </a:solidFill>
                <a:latin typeface="Times New Roman" pitchFamily="18" charset="0"/>
              </a:rPr>
              <a:t> Proteobacteria </a:t>
            </a:r>
            <a:r>
              <a:rPr lang="sl-SI" sz="2800" b="1" dirty="0" smtClean="0">
                <a:solidFill>
                  <a:srgbClr val="FF5050"/>
                </a:solidFill>
                <a:latin typeface="Times New Roman" pitchFamily="18" charset="0"/>
              </a:rPr>
              <a:t>klasa </a:t>
            </a:r>
            <a:r>
              <a:rPr lang="sl-SI" sz="2800" b="1" i="1" dirty="0" smtClean="0">
                <a:solidFill>
                  <a:srgbClr val="FF5050"/>
                </a:solidFill>
                <a:latin typeface="Times New Roman" pitchFamily="18" charset="0"/>
              </a:rPr>
              <a:t>Gammaproteobacteria</a:t>
            </a:r>
            <a:r>
              <a:rPr lang="sl-SI" sz="2800" b="1" dirty="0" smtClean="0">
                <a:solidFill>
                  <a:srgbClr val="FF5050"/>
                </a:solidFill>
                <a:latin typeface="Times New Roman" pitchFamily="18" charset="0"/>
              </a:rPr>
              <a:t>    </a:t>
            </a:r>
          </a:p>
          <a:p>
            <a:pPr eaLnBrk="1" hangingPunct="1"/>
            <a:r>
              <a:rPr lang="en-US" sz="2800" dirty="0" err="1" smtClean="0"/>
              <a:t>Genotipski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fenotipski</a:t>
            </a:r>
            <a:r>
              <a:rPr lang="en-US" sz="2800" dirty="0" smtClean="0"/>
              <a:t> </a:t>
            </a:r>
            <a:r>
              <a:rPr lang="en-US" sz="2800" dirty="0" err="1" smtClean="0"/>
              <a:t>različita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rikecija</a:t>
            </a:r>
            <a:endParaRPr lang="sr-Latn-RS" sz="2800" dirty="0" smtClean="0"/>
          </a:p>
          <a:p>
            <a:pPr eaLnBrk="1" hangingPunct="1"/>
            <a:r>
              <a:rPr lang="sr-Latn-RS" sz="2800" dirty="0" smtClean="0"/>
              <a:t>Prenosi se aerosolom, mada i putem vektora - krpelja</a:t>
            </a:r>
            <a:endParaRPr lang="en-US" sz="2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7108" name="Picture 2" descr="http://www.ecdc.europa.eu/en/healthtopics/q_fever/PublishingImages/1007_Q_fea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945" y="3505200"/>
            <a:ext cx="3400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Figure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14700"/>
            <a:ext cx="2857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31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609600" y="38100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sr-Latn-RS" sz="32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Coxiella burnetii</a:t>
            </a:r>
            <a:endParaRPr sz="3200" b="1" i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19200"/>
            <a:ext cx="8229600" cy="48768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b="1" dirty="0" smtClean="0">
                <a:solidFill>
                  <a:srgbClr val="002060"/>
                </a:solidFill>
              </a:rPr>
              <a:t>Q – </a:t>
            </a:r>
            <a:r>
              <a:rPr lang="sr-Latn-RS" b="1" dirty="0" smtClean="0">
                <a:solidFill>
                  <a:srgbClr val="002060"/>
                </a:solidFill>
              </a:rPr>
              <a:t>Q</a:t>
            </a:r>
            <a:r>
              <a:rPr lang="en-US" b="1" dirty="0" err="1" smtClean="0">
                <a:solidFill>
                  <a:srgbClr val="002060"/>
                </a:solidFill>
              </a:rPr>
              <a:t>uery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sr-Latn-RS" b="1" dirty="0" smtClean="0">
                <a:solidFill>
                  <a:srgbClr val="002060"/>
                </a:solidFill>
              </a:rPr>
              <a:t>/Queensland </a:t>
            </a:r>
            <a:r>
              <a:rPr lang="en-US" b="1" dirty="0" err="1" smtClean="0">
                <a:solidFill>
                  <a:srgbClr val="002060"/>
                </a:solidFill>
              </a:rPr>
              <a:t>groznica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Latn-RS" dirty="0" smtClean="0"/>
              <a:t>opisana 1935 godine </a:t>
            </a:r>
            <a:endParaRPr lang="en-US" dirty="0" smtClean="0"/>
          </a:p>
          <a:p>
            <a:pPr algn="just" eaLnBrk="1" hangingPunct="1"/>
            <a:r>
              <a:rPr lang="en-US" dirty="0" err="1" smtClean="0"/>
              <a:t>Profesionalna</a:t>
            </a:r>
            <a:r>
              <a:rPr lang="en-US" dirty="0" smtClean="0"/>
              <a:t> </a:t>
            </a:r>
            <a:r>
              <a:rPr lang="en-US" dirty="0" err="1" smtClean="0"/>
              <a:t>bolest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u </a:t>
            </a:r>
            <a:r>
              <a:rPr lang="en-US" dirty="0" err="1" smtClean="0"/>
              <a:t>kontaktu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životinjama</a:t>
            </a:r>
            <a:r>
              <a:rPr lang="sr-Latn-RS" dirty="0" smtClean="0"/>
              <a:t>, niska infektivna doza – 1 mikroorganizam</a:t>
            </a:r>
          </a:p>
          <a:p>
            <a:pPr algn="just" eaLnBrk="1" hangingPunct="1"/>
            <a:r>
              <a:rPr lang="sr-Latn-RS" b="1" dirty="0" smtClean="0">
                <a:solidFill>
                  <a:srgbClr val="002060"/>
                </a:solidFill>
              </a:rPr>
              <a:t>Infekcija – prašina kontaminirana sasušenim ekskretima inficirane životinje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dirty="0" err="1" smtClean="0"/>
              <a:t>Klinička</a:t>
            </a:r>
            <a:r>
              <a:rPr lang="en-US" dirty="0" smtClean="0"/>
              <a:t> </a:t>
            </a:r>
            <a:r>
              <a:rPr lang="en-US" dirty="0" err="1" smtClean="0"/>
              <a:t>bolest</a:t>
            </a:r>
            <a:r>
              <a:rPr lang="en-US" dirty="0" smtClean="0"/>
              <a:t> </a:t>
            </a:r>
            <a:r>
              <a:rPr lang="en-US" dirty="0" err="1" smtClean="0"/>
              <a:t>slična</a:t>
            </a:r>
            <a:r>
              <a:rPr lang="en-US" dirty="0" smtClean="0"/>
              <a:t> </a:t>
            </a:r>
            <a:r>
              <a:rPr lang="en-US" dirty="0" err="1" smtClean="0"/>
              <a:t>gripu</a:t>
            </a:r>
            <a:r>
              <a:rPr lang="en-US" dirty="0" smtClean="0"/>
              <a:t> , </a:t>
            </a:r>
            <a:r>
              <a:rPr lang="en-US" dirty="0" err="1" smtClean="0"/>
              <a:t>hronična</a:t>
            </a:r>
            <a:r>
              <a:rPr lang="en-US" dirty="0" smtClean="0"/>
              <a:t> forma </a:t>
            </a:r>
            <a:r>
              <a:rPr lang="en-US" dirty="0" err="1" smtClean="0"/>
              <a:t>endokarditis</a:t>
            </a:r>
            <a:endParaRPr lang="en-US" dirty="0" smtClean="0"/>
          </a:p>
          <a:p>
            <a:pPr algn="just" eaLnBrk="1" hangingPunct="1"/>
            <a:r>
              <a:rPr lang="en-US" dirty="0" err="1" smtClean="0"/>
              <a:t>Obligatni</a:t>
            </a:r>
            <a:r>
              <a:rPr lang="en-US" dirty="0" smtClean="0"/>
              <a:t> </a:t>
            </a:r>
            <a:r>
              <a:rPr lang="en-US" dirty="0" err="1" smtClean="0"/>
              <a:t>intracelularni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stvara</a:t>
            </a:r>
            <a:r>
              <a:rPr lang="en-US" dirty="0" smtClean="0"/>
              <a:t> </a:t>
            </a:r>
            <a:r>
              <a:rPr lang="en-US" dirty="0" err="1" smtClean="0"/>
              <a:t>poput</a:t>
            </a:r>
            <a:r>
              <a:rPr lang="en-US" dirty="0" smtClean="0"/>
              <a:t> spore </a:t>
            </a:r>
            <a:r>
              <a:rPr lang="en-US" dirty="0" err="1" smtClean="0"/>
              <a:t>otpornu</a:t>
            </a:r>
            <a:r>
              <a:rPr lang="en-US" dirty="0" smtClean="0"/>
              <a:t> </a:t>
            </a:r>
            <a:r>
              <a:rPr lang="en-US" dirty="0" err="1" smtClean="0"/>
              <a:t>sitnu</a:t>
            </a:r>
            <a:r>
              <a:rPr lang="en-US" dirty="0" smtClean="0"/>
              <a:t> </a:t>
            </a:r>
            <a:r>
              <a:rPr lang="en-US" dirty="0" err="1" smtClean="0"/>
              <a:t>formu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preživi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sr-Latn-RS" dirty="0" smtClean="0"/>
              <a:t>1</a:t>
            </a:r>
            <a:r>
              <a:rPr lang="en-US" dirty="0" smtClean="0"/>
              <a:t>50 </a:t>
            </a:r>
            <a:r>
              <a:rPr lang="en-US" dirty="0" err="1" smtClean="0"/>
              <a:t>dana</a:t>
            </a:r>
            <a:r>
              <a:rPr lang="en-US" dirty="0" smtClean="0"/>
              <a:t> u </a:t>
            </a:r>
            <a:r>
              <a:rPr lang="en-US" dirty="0" err="1" smtClean="0"/>
              <a:t>spoljašnjoj</a:t>
            </a:r>
            <a:r>
              <a:rPr lang="en-US" dirty="0" smtClean="0"/>
              <a:t> </a:t>
            </a:r>
            <a:r>
              <a:rPr lang="en-US" dirty="0" err="1" smtClean="0"/>
              <a:t>sredini</a:t>
            </a:r>
            <a:endParaRPr lang="en-US" dirty="0" smtClean="0"/>
          </a:p>
          <a:p>
            <a:pPr algn="just" eaLnBrk="1" hangingPunct="1"/>
            <a:r>
              <a:rPr lang="en-US" i="1" dirty="0" err="1" smtClean="0"/>
              <a:t>C.burnetii</a:t>
            </a:r>
            <a:r>
              <a:rPr lang="en-US" dirty="0" smtClean="0"/>
              <a:t> </a:t>
            </a:r>
            <a:r>
              <a:rPr lang="en-US" dirty="0" err="1" smtClean="0"/>
              <a:t>raste</a:t>
            </a:r>
            <a:r>
              <a:rPr lang="en-US" dirty="0" smtClean="0"/>
              <a:t> </a:t>
            </a:r>
            <a:r>
              <a:rPr lang="en-US" dirty="0" err="1" smtClean="0"/>
              <a:t>brže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niskoj</a:t>
            </a:r>
            <a:r>
              <a:rPr lang="en-US" dirty="0" smtClean="0"/>
              <a:t> pH </a:t>
            </a:r>
            <a:r>
              <a:rPr lang="en-US" dirty="0" err="1" smtClean="0"/>
              <a:t>vrednosti</a:t>
            </a:r>
            <a:r>
              <a:rPr lang="en-US" dirty="0" smtClean="0"/>
              <a:t> 5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niže</a:t>
            </a:r>
            <a:r>
              <a:rPr lang="en-US" dirty="0" smtClean="0"/>
              <a:t>, </a:t>
            </a:r>
            <a:r>
              <a:rPr lang="en-US" dirty="0" err="1" smtClean="0"/>
              <a:t>preživljava</a:t>
            </a:r>
            <a:r>
              <a:rPr lang="en-US" dirty="0" smtClean="0"/>
              <a:t> </a:t>
            </a:r>
            <a:r>
              <a:rPr lang="en-US" dirty="0" err="1" smtClean="0"/>
              <a:t>fagocitozu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72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77067679"/>
              </p:ext>
            </p:extLst>
          </p:nvPr>
        </p:nvGraphicFramePr>
        <p:xfrm>
          <a:off x="457200" y="277813"/>
          <a:ext cx="8229600" cy="5665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981200"/>
                <a:gridCol w="2133600"/>
                <a:gridCol w="2057400"/>
              </a:tblGrid>
              <a:tr h="472149"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Familija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Vrsta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Tropizam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149"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Anaplasmataceae</a:t>
                      </a:r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Anaplasma</a:t>
                      </a:r>
                      <a:r>
                        <a:rPr lang="en-US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A.marginale</a:t>
                      </a:r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r-Latn-R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ritrociti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149">
                <a:tc>
                  <a:txBody>
                    <a:bodyPr/>
                    <a:lstStyle/>
                    <a:p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A.centrale</a:t>
                      </a:r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Eritrociti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149">
                <a:tc>
                  <a:txBody>
                    <a:bodyPr/>
                    <a:lstStyle/>
                    <a:p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A.ovis </a:t>
                      </a:r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Eritrociti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149">
                <a:tc>
                  <a:txBody>
                    <a:bodyPr/>
                    <a:lstStyle/>
                    <a:p>
                      <a:endParaRPr lang="en-US" b="1" i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A.platys</a:t>
                      </a:r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Trombociti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149">
                <a:tc>
                  <a:txBody>
                    <a:bodyPr/>
                    <a:lstStyle/>
                    <a:p>
                      <a:endParaRPr lang="en-US" b="1" i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A.phagocytophilum</a:t>
                      </a:r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Granulociti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149">
                <a:tc>
                  <a:txBody>
                    <a:bodyPr/>
                    <a:lstStyle/>
                    <a:p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Aegyptianella</a:t>
                      </a:r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A.pullorum</a:t>
                      </a:r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Eritrociti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149">
                <a:tc>
                  <a:txBody>
                    <a:bodyPr/>
                    <a:lstStyle/>
                    <a:p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Ehrlichia </a:t>
                      </a:r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E.canis</a:t>
                      </a:r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Monociti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149">
                <a:tc>
                  <a:txBody>
                    <a:bodyPr/>
                    <a:lstStyle/>
                    <a:p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E.ewingii</a:t>
                      </a:r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Granulociti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149">
                <a:tc>
                  <a:txBody>
                    <a:bodyPr/>
                    <a:lstStyle/>
                    <a:p>
                      <a:endParaRPr lang="en-US" b="1" i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E.ruminantium</a:t>
                      </a:r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Vaskularni</a:t>
                      </a:r>
                      <a:r>
                        <a:rPr lang="sr-Latn-RS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endotel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149">
                <a:tc>
                  <a:txBody>
                    <a:bodyPr/>
                    <a:lstStyle/>
                    <a:p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Neorickettsia</a:t>
                      </a:r>
                      <a:r>
                        <a:rPr lang="en-US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N.helminthoeca</a:t>
                      </a:r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Monociti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149">
                <a:tc>
                  <a:txBody>
                    <a:bodyPr/>
                    <a:lstStyle/>
                    <a:p>
                      <a:endParaRPr lang="en-US" b="1" i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N.risticii</a:t>
                      </a:r>
                      <a:r>
                        <a:rPr lang="en-US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Monociti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306049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sr-Latn-RS" sz="32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Coxiella burnetii</a:t>
            </a:r>
            <a:endParaRPr sz="32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772400" cy="5105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Lokalizacija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sr-Latn-RS" dirty="0" smtClean="0"/>
              <a:t>replikacija </a:t>
            </a:r>
            <a:r>
              <a:rPr lang="en-US" dirty="0" err="1" smtClean="0"/>
              <a:t>ženski</a:t>
            </a:r>
            <a:r>
              <a:rPr lang="en-US" dirty="0" smtClean="0"/>
              <a:t> </a:t>
            </a:r>
            <a:r>
              <a:rPr lang="en-US" dirty="0" err="1" smtClean="0"/>
              <a:t>polni</a:t>
            </a:r>
            <a:r>
              <a:rPr lang="en-US" dirty="0" smtClean="0"/>
              <a:t> </a:t>
            </a:r>
            <a:r>
              <a:rPr lang="en-US" dirty="0" err="1" smtClean="0"/>
              <a:t>organi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mlečna</a:t>
            </a:r>
            <a:r>
              <a:rPr lang="en-US" dirty="0" smtClean="0"/>
              <a:t> </a:t>
            </a:r>
            <a:r>
              <a:rPr lang="en-US" dirty="0" err="1" smtClean="0"/>
              <a:t>žlezda</a:t>
            </a:r>
            <a:r>
              <a:rPr lang="en-US" dirty="0" smtClean="0"/>
              <a:t> </a:t>
            </a:r>
            <a:r>
              <a:rPr lang="en-US" dirty="0" err="1" smtClean="0"/>
              <a:t>preživara</a:t>
            </a:r>
            <a:r>
              <a:rPr lang="sr-Latn-RS" dirty="0" smtClean="0"/>
              <a:t>.</a:t>
            </a:r>
          </a:p>
          <a:p>
            <a:pPr algn="just" eaLnBrk="1" hangingPunct="1"/>
            <a:r>
              <a:rPr lang="en-US" b="1" dirty="0" err="1" smtClean="0">
                <a:solidFill>
                  <a:srgbClr val="002060"/>
                </a:solidFill>
              </a:rPr>
              <a:t>Kod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životinja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većina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infekcija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su</a:t>
            </a:r>
            <a:r>
              <a:rPr lang="sr-Latn-RS" b="1" dirty="0" smtClean="0">
                <a:solidFill>
                  <a:srgbClr val="002060"/>
                </a:solidFill>
              </a:rPr>
              <a:t>p</a:t>
            </a:r>
            <a:r>
              <a:rPr lang="en-US" b="1" dirty="0" err="1" smtClean="0">
                <a:solidFill>
                  <a:srgbClr val="002060"/>
                </a:solidFill>
              </a:rPr>
              <a:t>kliničke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retko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sporadični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</a:rPr>
              <a:t>abortusi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sr-Latn-RS" b="1" dirty="0" smtClean="0">
                <a:solidFill>
                  <a:srgbClr val="002060"/>
                </a:solidFill>
              </a:rPr>
              <a:t>- </a:t>
            </a:r>
            <a:r>
              <a:rPr lang="en-US" b="1" dirty="0" err="1" smtClean="0">
                <a:solidFill>
                  <a:srgbClr val="002060"/>
                </a:solidFill>
              </a:rPr>
              <a:t>ov</a:t>
            </a:r>
            <a:r>
              <a:rPr lang="sr-Latn-RS" b="1" dirty="0" smtClean="0">
                <a:solidFill>
                  <a:srgbClr val="002060"/>
                </a:solidFill>
              </a:rPr>
              <a:t>ce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koz</a:t>
            </a:r>
            <a:r>
              <a:rPr lang="sr-Latn-RS" b="1" dirty="0" smtClean="0">
                <a:solidFill>
                  <a:srgbClr val="002060"/>
                </a:solidFill>
              </a:rPr>
              <a:t>e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krav</a:t>
            </a:r>
            <a:r>
              <a:rPr lang="sr-Latn-RS" b="1" dirty="0" smtClean="0">
                <a:solidFill>
                  <a:srgbClr val="002060"/>
                </a:solidFill>
              </a:rPr>
              <a:t>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mačke</a:t>
            </a:r>
            <a:r>
              <a:rPr lang="sr-Latn-RS" b="1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sr-Latn-RS" dirty="0" smtClean="0"/>
              <a:t>Izlučuje se putem ml</a:t>
            </a:r>
            <a:r>
              <a:rPr lang="en-US" dirty="0" smtClean="0"/>
              <a:t>e</a:t>
            </a:r>
            <a:r>
              <a:rPr lang="sr-Latn-RS" dirty="0" smtClean="0"/>
              <a:t>ka, urina i fecesa. </a:t>
            </a:r>
          </a:p>
          <a:p>
            <a:pPr eaLnBrk="1" hangingPunct="1"/>
            <a:r>
              <a:rPr lang="en-US" dirty="0" err="1" smtClean="0"/>
              <a:t>Većina</a:t>
            </a:r>
            <a:r>
              <a:rPr lang="en-US" dirty="0" smtClean="0"/>
              <a:t> </a:t>
            </a:r>
            <a:r>
              <a:rPr lang="en-US" dirty="0" err="1" smtClean="0"/>
              <a:t>infekcija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inhalacijom</a:t>
            </a:r>
            <a:r>
              <a:rPr lang="en-US" dirty="0" smtClean="0"/>
              <a:t> </a:t>
            </a:r>
            <a:endParaRPr lang="sr-Latn-RS" dirty="0" smtClean="0"/>
          </a:p>
          <a:p>
            <a:pPr algn="just" eaLnBrk="1" hangingPunct="1"/>
            <a:r>
              <a:rPr lang="sr-Latn-RS" dirty="0" smtClean="0"/>
              <a:t>Porođaj – visoka koncentracija amnionska tečnost, placenta </a:t>
            </a:r>
            <a:endParaRPr lang="en-US" dirty="0" smtClean="0"/>
          </a:p>
          <a:p>
            <a:pPr marL="0" indent="0" eaLnBrk="1" hangingPunct="1">
              <a:buNone/>
            </a:pPr>
            <a:endParaRPr lang="sr-Latn-R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12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21456" y="8382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800" dirty="0">
                <a:latin typeface="Times New Roman" pitchFamily="18" charset="0"/>
              </a:rPr>
              <a:t> </a:t>
            </a:r>
            <a:r>
              <a:rPr lang="sl-SI" sz="2800" dirty="0" smtClean="0">
                <a:latin typeface="Times New Roman" pitchFamily="18" charset="0"/>
              </a:rPr>
              <a:t>    </a:t>
            </a:r>
            <a:r>
              <a:rPr lang="sl-SI" sz="2800" b="1" dirty="0" smtClean="0">
                <a:solidFill>
                  <a:srgbClr val="FF3300"/>
                </a:solidFill>
                <a:latin typeface="Times New Roman" pitchFamily="18" charset="0"/>
              </a:rPr>
              <a:t>Replikacija </a:t>
            </a:r>
            <a:r>
              <a:rPr lang="sl-SI" sz="2800" b="1" i="1" dirty="0" smtClean="0">
                <a:solidFill>
                  <a:srgbClr val="FF3300"/>
                </a:solidFill>
                <a:latin typeface="Times New Roman" pitchFamily="18" charset="0"/>
              </a:rPr>
              <a:t>Coxiellae </a:t>
            </a:r>
            <a:r>
              <a:rPr lang="sl-SI" sz="2800" b="1" i="1" dirty="0">
                <a:solidFill>
                  <a:srgbClr val="FF3300"/>
                </a:solidFill>
                <a:latin typeface="Times New Roman" pitchFamily="18" charset="0"/>
              </a:rPr>
              <a:t>burnetti </a:t>
            </a:r>
            <a:r>
              <a:rPr lang="sl-SI" sz="2800" b="1" dirty="0" smtClean="0">
                <a:solidFill>
                  <a:srgbClr val="FF3300"/>
                </a:solidFill>
                <a:latin typeface="Times New Roman" pitchFamily="18" charset="0"/>
              </a:rPr>
              <a:t>u ćelijama makrofaga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71683" name="Picture 1028" descr="Coxiella umnozavanje Y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7300913" cy="4538663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7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762000" y="477186"/>
            <a:ext cx="82296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sr-Latn-RS" sz="32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Coxiella burnetii</a:t>
            </a:r>
            <a:endParaRPr sz="32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14893"/>
            <a:ext cx="8077200" cy="1752600"/>
          </a:xfrm>
        </p:spPr>
        <p:txBody>
          <a:bodyPr/>
          <a:lstStyle/>
          <a:p>
            <a:pPr algn="just" eaLnBrk="1" hangingPunct="1"/>
            <a:r>
              <a:rPr lang="en-US" dirty="0" err="1" smtClean="0"/>
              <a:t>Razmaz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 </a:t>
            </a:r>
            <a:r>
              <a:rPr lang="en-US" dirty="0" err="1" smtClean="0"/>
              <a:t>placente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iscedka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uterusa</a:t>
            </a:r>
            <a:r>
              <a:rPr lang="en-US" dirty="0" smtClean="0"/>
              <a:t> </a:t>
            </a:r>
            <a:r>
              <a:rPr lang="en-US" dirty="0" err="1" smtClean="0"/>
              <a:t>bojenje</a:t>
            </a:r>
            <a:r>
              <a:rPr lang="en-US" dirty="0" smtClean="0"/>
              <a:t> </a:t>
            </a:r>
            <a:r>
              <a:rPr lang="en-US" dirty="0" err="1" smtClean="0"/>
              <a:t>modifikovanom</a:t>
            </a:r>
            <a:r>
              <a:rPr lang="en-US" dirty="0" smtClean="0"/>
              <a:t> </a:t>
            </a:r>
            <a:r>
              <a:rPr lang="en-US" dirty="0" err="1" smtClean="0"/>
              <a:t>metodom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sl-SI" sz="2400" dirty="0" smtClean="0"/>
              <a:t>po Zeihl-Neelson-u , imunoflorescencija</a:t>
            </a:r>
          </a:p>
          <a:p>
            <a:pPr eaLnBrk="1" hangingPunct="1"/>
            <a:endParaRPr lang="sl-SI" sz="24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72708" name="Picture 2" descr="http://www.vircell.com/typo3temp/pics/8a30d69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950" y="3180413"/>
            <a:ext cx="2533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4" descr="http://www.ijmm.org/articles/2012/30/2/images/IndianJMedMicrobiol_2012_30_2_218_96697_u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00400"/>
            <a:ext cx="36195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4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457200" y="457200"/>
            <a:ext cx="82296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sr-Latn-RS" sz="32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Coxiella burnetii</a:t>
            </a:r>
            <a:endParaRPr sz="32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41751"/>
            <a:ext cx="8229600" cy="5638800"/>
          </a:xfrm>
        </p:spPr>
        <p:txBody>
          <a:bodyPr/>
          <a:lstStyle/>
          <a:p>
            <a:pPr algn="just" eaLnBrk="1" hangingPunct="1"/>
            <a:r>
              <a:rPr lang="sl-SI" sz="2800" dirty="0" smtClean="0"/>
              <a:t>Izolacija žumančetna kesica 5- 7 staro embrionirano kokošije jaje, kultura tkiva, laboratorijske životinje zamorac, miševi</a:t>
            </a:r>
          </a:p>
          <a:p>
            <a:pPr algn="just" eaLnBrk="1" hangingPunct="1"/>
            <a:r>
              <a:rPr lang="sl-SI" sz="2800" dirty="0" smtClean="0"/>
              <a:t>Serološke reakcije</a:t>
            </a:r>
          </a:p>
          <a:p>
            <a:pPr algn="just" eaLnBrk="1" hangingPunct="1"/>
            <a:r>
              <a:rPr lang="sl-SI" sz="2400" dirty="0" smtClean="0"/>
              <a:t>PCR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73732" name="Picture 2" descr="http://aem.asm.org/content/73/12/4048/F2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76600"/>
            <a:ext cx="567545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45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914400" y="609600"/>
            <a:ext cx="82296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sr-Latn-RS" sz="32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Coxiella burnetii</a:t>
            </a:r>
            <a:endParaRPr sz="32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494984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15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8382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600" dirty="0">
                <a:latin typeface="Times New Roman" pitchFamily="18" charset="0"/>
                <a:cs typeface="Arial" charset="0"/>
              </a:rPr>
              <a:t>	</a:t>
            </a:r>
            <a:r>
              <a:rPr lang="en-GB" sz="32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Chlamydia</a:t>
            </a:r>
            <a:r>
              <a:rPr lang="en-GB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Chlamydophila</a:t>
            </a:r>
            <a:endParaRPr lang="sr-Latn-RS" sz="32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sl-SI" sz="800" i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Familija </a:t>
            </a:r>
            <a:r>
              <a:rPr lang="sl-SI" sz="24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Chlamidiaceae</a:t>
            </a:r>
            <a:r>
              <a:rPr lang="sl-SI" sz="24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-sitni obligatni intracelularni paraziti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 smtClean="0">
                <a:latin typeface="Times New Roman" pitchFamily="18" charset="0"/>
                <a:cs typeface="Arial" charset="0"/>
              </a:rPr>
              <a:t>Dva </a:t>
            </a:r>
            <a:r>
              <a:rPr lang="sl-SI" sz="2400" dirty="0">
                <a:latin typeface="Times New Roman" pitchFamily="18" charset="0"/>
                <a:cs typeface="Arial" charset="0"/>
              </a:rPr>
              <a:t>roda </a:t>
            </a:r>
            <a:r>
              <a:rPr lang="sl-SI" sz="2400" i="1" dirty="0">
                <a:latin typeface="Times New Roman" pitchFamily="18" charset="0"/>
                <a:cs typeface="Arial" charset="0"/>
              </a:rPr>
              <a:t>Chlamydia</a:t>
            </a:r>
            <a:r>
              <a:rPr lang="sl-SI" sz="2400" dirty="0">
                <a:latin typeface="Times New Roman" pitchFamily="18" charset="0"/>
                <a:cs typeface="Arial" charset="0"/>
              </a:rPr>
              <a:t> i </a:t>
            </a:r>
            <a:r>
              <a:rPr lang="sl-SI" sz="2400" i="1" dirty="0">
                <a:latin typeface="Times New Roman" pitchFamily="18" charset="0"/>
                <a:cs typeface="Arial" charset="0"/>
              </a:rPr>
              <a:t>Chlamydophila</a:t>
            </a:r>
            <a:r>
              <a:rPr lang="sl-SI" sz="2400" dirty="0">
                <a:latin typeface="Times New Roman" pitchFamily="18" charset="0"/>
                <a:cs typeface="Arial" charset="0"/>
              </a:rPr>
              <a:t> i 9 različitih vrsta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Umnožavaju se unutar vakuole u citoplazmi eukariotske ćelije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sl-SI" sz="2400" dirty="0">
                <a:latin typeface="Times New Roman" pitchFamily="18" charset="0"/>
                <a:cs typeface="Arial" charset="0"/>
              </a:rPr>
              <a:t>Sadrže DNK, RNK, ribozome i sintetišu samostalno proteine – bakterije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dirty="0">
                <a:latin typeface="Times New Roman" pitchFamily="18" charset="0"/>
                <a:cs typeface="Arial" charset="0"/>
              </a:rPr>
              <a:t> Imaju unutrašnju i spoljašnju membranu- LPS poput Gram negativnih bakterija ali nemaju peptidoglikan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sl-SI" sz="2400" b="1" dirty="0">
                <a:solidFill>
                  <a:srgbClr val="FF5050"/>
                </a:solidFill>
                <a:latin typeface="Times New Roman" pitchFamily="18" charset="0"/>
                <a:cs typeface="Arial" charset="0"/>
              </a:rPr>
              <a:t> Ne sintetišu ATP – energetski paraziti</a:t>
            </a:r>
            <a:endParaRPr lang="en-US" sz="2400" b="1" dirty="0">
              <a:solidFill>
                <a:srgbClr val="FF505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001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sl-SI" sz="2400" b="1" dirty="0">
                <a:solidFill>
                  <a:srgbClr val="FF3300"/>
                </a:solidFill>
                <a:latin typeface="Times New Roman" pitchFamily="18" charset="0"/>
              </a:rPr>
              <a:t>Imaju jedinstveni način razvojnog ciklusa sa različitim infektivnim i reproduktivnim oblikom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sl-SI" sz="2400" b="1" dirty="0">
                <a:solidFill>
                  <a:srgbClr val="002060"/>
                </a:solidFill>
                <a:latin typeface="Times New Roman" pitchFamily="18" charset="0"/>
              </a:rPr>
              <a:t>Infektivni oblik – elementarno telašce 0,2-0,3 </a:t>
            </a:r>
            <a:r>
              <a:rPr lang="sl-SI" sz="2400" b="1" dirty="0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sl-SI" sz="2400" b="1" dirty="0" smtClean="0">
                <a:solidFill>
                  <a:srgbClr val="002060"/>
                </a:solidFill>
                <a:latin typeface="Times New Roman" pitchFamily="18" charset="0"/>
              </a:rPr>
              <a:t>m </a:t>
            </a:r>
            <a:r>
              <a:rPr lang="sl-SI" sz="2400" dirty="0">
                <a:latin typeface="Times New Roman" pitchFamily="18" charset="0"/>
              </a:rPr>
              <a:t>ekstracelularni oblik koji prodire u ćeliju endocitozom, metabolički neaktivno.</a:t>
            </a:r>
          </a:p>
          <a:p>
            <a:pPr marL="457200" indent="-457200" algn="just">
              <a:spcBef>
                <a:spcPct val="50000"/>
              </a:spcBef>
            </a:pPr>
            <a:r>
              <a:rPr lang="sl-SI" sz="2400" dirty="0">
                <a:latin typeface="Times New Roman" pitchFamily="18" charset="0"/>
              </a:rPr>
              <a:t>     Elementarno telašce je okruženo konvencionalnom citoplazmatskom membranom, periplazmatskim prostorom i spoljašnjim omotačem koji sadrži lipopolisaharide. Nema peptidoglukana u omotaču</a:t>
            </a:r>
            <a:r>
              <a:rPr lang="sl-SI" sz="2800" dirty="0">
                <a:latin typeface="Times New Roman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sl-SI" sz="2800" dirty="0">
                <a:latin typeface="Times New Roman" pitchFamily="18" charset="0"/>
              </a:rPr>
              <a:t>   </a:t>
            </a:r>
          </a:p>
          <a:p>
            <a:pPr marL="457200" indent="-457200">
              <a:spcBef>
                <a:spcPct val="50000"/>
              </a:spcBef>
            </a:pPr>
            <a:endParaRPr lang="sl-SI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77724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50000"/>
              </a:spcBef>
              <a:buFontTx/>
              <a:buAutoNum type="arabicPeriod" startAt="2"/>
            </a:pPr>
            <a:r>
              <a:rPr lang="sl-SI" sz="2400" b="1" dirty="0">
                <a:solidFill>
                  <a:srgbClr val="002060"/>
                </a:solidFill>
                <a:latin typeface="Times New Roman" pitchFamily="18" charset="0"/>
              </a:rPr>
              <a:t>Retikularno telašce 0,6-1,5 </a:t>
            </a:r>
            <a:r>
              <a:rPr lang="sl-SI" sz="2400" b="1" dirty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sl-SI" sz="2400" b="1" dirty="0">
                <a:solidFill>
                  <a:srgbClr val="002060"/>
                </a:solidFill>
                <a:latin typeface="Times New Roman" pitchFamily="18" charset="0"/>
              </a:rPr>
              <a:t>m </a:t>
            </a:r>
            <a:r>
              <a:rPr lang="sl-SI" sz="2400" dirty="0">
                <a:latin typeface="Times New Roman" pitchFamily="18" charset="0"/>
              </a:rPr>
              <a:t>– metabolički aktivan oblik unutar vakuole (inkluzije) u citoplazmi, razmnožavanje binarnom deobom, sazrevanje i formiranje elementarnih telašaca koji nakon lize ćelije se oslobađaju  40- 72 časa nakon infekcije ćelije</a:t>
            </a:r>
          </a:p>
          <a:p>
            <a:pPr marL="514350" indent="-514350" algn="just">
              <a:spcBef>
                <a:spcPct val="50000"/>
              </a:spcBef>
            </a:pPr>
            <a:r>
              <a:rPr lang="sl-SI" sz="2400" dirty="0">
                <a:latin typeface="Times New Roman" pitchFamily="18" charset="0"/>
              </a:rPr>
              <a:t>      I do nekoliko stotina elementarnih, retikularnih i prelaznih telašaca se oslobodi nakon lize inficirane ćelije</a:t>
            </a:r>
          </a:p>
          <a:p>
            <a:pPr marL="514350" indent="-514350">
              <a:spcBef>
                <a:spcPct val="50000"/>
              </a:spcBef>
            </a:pPr>
            <a:r>
              <a:rPr lang="sl-SI" sz="2800" dirty="0">
                <a:latin typeface="Times New Roman" pitchFamily="18" charset="0"/>
              </a:rPr>
              <a:t>       </a:t>
            </a:r>
            <a:endParaRPr lang="en-US" sz="2800" dirty="0">
              <a:latin typeface="Fujijama YU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iklus hlamidije m Yu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457200" y="437957"/>
            <a:ext cx="8229600" cy="5532823"/>
          </a:xfrm>
          <a:noFill/>
          <a:ln>
            <a:solidFill>
              <a:srgbClr val="FFFF99"/>
            </a:solidFill>
          </a:ln>
        </p:spPr>
      </p:pic>
    </p:spTree>
    <p:extLst>
      <p:ext uri="{BB962C8B-B14F-4D97-AF65-F5344CB8AC3E}">
        <p14:creationId xmlns:p14="http://schemas.microsoft.com/office/powerpoint/2010/main" val="32403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Hlamidija umnozavanje Yu"/>
          <p:cNvPicPr>
            <a:picLocks noChangeAspect="1" noChangeArrowheads="1"/>
          </p:cNvPicPr>
          <p:nvPr/>
        </p:nvPicPr>
        <p:blipFill>
          <a:blip r:embed="rId3" cstate="print">
            <a:lum bright="-10000" contrast="16000"/>
          </a:blip>
          <a:srcRect/>
          <a:stretch>
            <a:fillRect/>
          </a:stretch>
        </p:blipFill>
        <p:spPr bwMode="auto">
          <a:xfrm>
            <a:off x="838200" y="457200"/>
            <a:ext cx="7391400" cy="5869546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30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08068102"/>
              </p:ext>
            </p:extLst>
          </p:nvPr>
        </p:nvGraphicFramePr>
        <p:xfrm>
          <a:off x="457200" y="533400"/>
          <a:ext cx="8229600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905000"/>
                <a:gridCol w="22098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2000" b="1" dirty="0" smtClean="0"/>
                        <a:t>Familija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/>
                        <a:t>Rod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/>
                        <a:t>Vrsta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/>
                        <a:t>Tropizam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 smtClean="0">
                          <a:solidFill>
                            <a:srgbClr val="002060"/>
                          </a:solidFill>
                        </a:rPr>
                        <a:t>Rickettsiaceae</a:t>
                      </a:r>
                      <a:r>
                        <a:rPr lang="en-US" b="1" i="1" dirty="0" smtClean="0">
                          <a:solidFill>
                            <a:srgbClr val="002060"/>
                          </a:solidFill>
                        </a:rPr>
                        <a:t>  	</a:t>
                      </a:r>
                      <a:endParaRPr lang="en-US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 smtClean="0">
                          <a:solidFill>
                            <a:srgbClr val="002060"/>
                          </a:solidFill>
                        </a:rPr>
                        <a:t>Rickettsia</a:t>
                      </a:r>
                      <a:r>
                        <a:rPr lang="en-US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 smtClean="0">
                          <a:solidFill>
                            <a:srgbClr val="002060"/>
                          </a:solidFill>
                        </a:rPr>
                        <a:t>R.rickettsii</a:t>
                      </a:r>
                      <a:r>
                        <a:rPr lang="en-US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solidFill>
                            <a:srgbClr val="002060"/>
                          </a:solidFill>
                        </a:rPr>
                        <a:t>Vaskularni</a:t>
                      </a:r>
                      <a:r>
                        <a:rPr lang="sr-Latn-RS" b="1" baseline="0" dirty="0" smtClean="0">
                          <a:solidFill>
                            <a:srgbClr val="002060"/>
                          </a:solidFill>
                        </a:rPr>
                        <a:t> endotel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 smtClean="0">
                          <a:solidFill>
                            <a:srgbClr val="002060"/>
                          </a:solidFill>
                        </a:rPr>
                        <a:t>R.prowacekii</a:t>
                      </a:r>
                      <a:r>
                        <a:rPr lang="en-US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solidFill>
                            <a:srgbClr val="002060"/>
                          </a:solidFill>
                        </a:rPr>
                        <a:t>Vaskularni</a:t>
                      </a:r>
                      <a:r>
                        <a:rPr lang="sr-Latn-RS" b="1" baseline="0" dirty="0" smtClean="0">
                          <a:solidFill>
                            <a:srgbClr val="002060"/>
                          </a:solidFill>
                        </a:rPr>
                        <a:t> endotel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http://textbookofbacteriology.net/themicrobialworld/RickettsiaH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33600"/>
            <a:ext cx="47767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hl-in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75" y="1905000"/>
            <a:ext cx="4718050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1066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Inficirana ćelija hlamidijom – retikularno telašce 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8153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sl-SI" sz="2800" b="1" i="1" dirty="0" smtClean="0">
                <a:solidFill>
                  <a:srgbClr val="FF5050"/>
                </a:solidFill>
                <a:latin typeface="Times New Roman" pitchFamily="18" charset="0"/>
              </a:rPr>
              <a:t>Chlamydophila </a:t>
            </a:r>
            <a:r>
              <a:rPr lang="sl-SI" sz="2800" b="1" i="1" dirty="0">
                <a:solidFill>
                  <a:srgbClr val="FF5050"/>
                </a:solidFill>
                <a:latin typeface="Times New Roman" pitchFamily="18" charset="0"/>
              </a:rPr>
              <a:t>psittaci </a:t>
            </a:r>
            <a:r>
              <a:rPr lang="sl-SI" sz="2800" dirty="0" smtClean="0">
                <a:solidFill>
                  <a:srgbClr val="FF5050"/>
                </a:solidFill>
                <a:latin typeface="Times New Roman" pitchFamily="18" charset="0"/>
              </a:rPr>
              <a:t>- </a:t>
            </a:r>
            <a:r>
              <a:rPr lang="sl-SI" sz="2800" b="1" dirty="0">
                <a:solidFill>
                  <a:srgbClr val="FF5050"/>
                </a:solidFill>
                <a:latin typeface="Times New Roman" pitchFamily="18" charset="0"/>
              </a:rPr>
              <a:t>psitakoza – ornitoza </a:t>
            </a:r>
            <a:r>
              <a:rPr lang="sl-SI" sz="2800" b="1" dirty="0" smtClean="0">
                <a:solidFill>
                  <a:srgbClr val="FF5050"/>
                </a:solidFill>
                <a:latin typeface="Times New Roman" pitchFamily="18" charset="0"/>
              </a:rPr>
              <a:t>                                                                  </a:t>
            </a:r>
            <a:r>
              <a:rPr lang="sl-SI" sz="2400" dirty="0" smtClean="0">
                <a:latin typeface="Times New Roman" pitchFamily="18" charset="0"/>
              </a:rPr>
              <a:t>– </a:t>
            </a:r>
            <a:r>
              <a:rPr lang="sl-SI" sz="2400" dirty="0">
                <a:latin typeface="Times New Roman" pitchFamily="18" charset="0"/>
              </a:rPr>
              <a:t>ptice – preko 450 vrsta ptica prijemčljivo  </a:t>
            </a:r>
            <a:r>
              <a:rPr lang="sl-SI" sz="2400" dirty="0" smtClean="0">
                <a:latin typeface="Times New Roman" pitchFamily="18" charset="0"/>
              </a:rPr>
              <a:t>                           respiratorne </a:t>
            </a:r>
            <a:r>
              <a:rPr lang="sl-SI" sz="2400" dirty="0">
                <a:latin typeface="Times New Roman" pitchFamily="18" charset="0"/>
              </a:rPr>
              <a:t>infekcije, perikarditis, encefalitis, konjuktivitis  </a:t>
            </a:r>
            <a:r>
              <a:rPr lang="sl-SI" sz="2400" dirty="0" smtClean="0">
                <a:latin typeface="Times New Roman" pitchFamily="18" charset="0"/>
              </a:rPr>
              <a:t>- mogu da obole i sisari uključujući i ljude                                                                     </a:t>
            </a:r>
            <a:endParaRPr lang="sl-SI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sl-SI" sz="2800" b="1" dirty="0" smtClean="0">
                <a:solidFill>
                  <a:srgbClr val="FF5050"/>
                </a:solidFill>
                <a:latin typeface="Times New Roman" pitchFamily="18" charset="0"/>
              </a:rPr>
              <a:t>2. </a:t>
            </a:r>
            <a:r>
              <a:rPr lang="sl-SI" sz="2800" b="1" i="1" dirty="0" smtClean="0">
                <a:solidFill>
                  <a:srgbClr val="FF5050"/>
                </a:solidFill>
                <a:latin typeface="Times New Roman" pitchFamily="18" charset="0"/>
              </a:rPr>
              <a:t>Chlamydophila abortus </a:t>
            </a:r>
            <a:r>
              <a:rPr lang="sl-SI" sz="2800" b="1" dirty="0" smtClean="0">
                <a:solidFill>
                  <a:srgbClr val="FF5050"/>
                </a:solidFill>
                <a:latin typeface="Times New Roman" pitchFamily="18" charset="0"/>
              </a:rPr>
              <a:t>– enzootski abortus                                                         </a:t>
            </a:r>
            <a:r>
              <a:rPr lang="sl-SI" sz="2400" dirty="0">
                <a:latin typeface="Times New Roman" pitchFamily="18" charset="0"/>
              </a:rPr>
              <a:t>- ovce- enzootski abortus, pneumonia, mastitis, poliartritis, konjuktivitis...                                                                         </a:t>
            </a:r>
            <a:r>
              <a:rPr lang="sr-Latn-RS" sz="2400" dirty="0">
                <a:latin typeface="Times New Roman" pitchFamily="18" charset="0"/>
              </a:rPr>
              <a:t> </a:t>
            </a:r>
            <a:r>
              <a:rPr lang="sr-Latn-RS" sz="2400" dirty="0" smtClean="0">
                <a:latin typeface="Times New Roman" pitchFamily="18" charset="0"/>
              </a:rPr>
              <a:t>               </a:t>
            </a:r>
            <a:r>
              <a:rPr lang="sl-SI" sz="2400" dirty="0" smtClean="0">
                <a:latin typeface="Times New Roman" pitchFamily="18" charset="0"/>
              </a:rPr>
              <a:t>- </a:t>
            </a:r>
            <a:r>
              <a:rPr lang="sl-SI" sz="2400" dirty="0">
                <a:latin typeface="Times New Roman" pitchFamily="18" charset="0"/>
              </a:rPr>
              <a:t>koze i goveda – mogu da obole                            </a:t>
            </a:r>
            <a:r>
              <a:rPr lang="sl-SI" sz="2800" dirty="0">
                <a:latin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sl-SI" sz="2800" b="1" dirty="0">
                <a:solidFill>
                  <a:srgbClr val="FF5050"/>
                </a:solidFill>
                <a:latin typeface="Times New Roman" pitchFamily="18" charset="0"/>
              </a:rPr>
              <a:t>3. </a:t>
            </a:r>
            <a:r>
              <a:rPr lang="sl-SI" sz="2800" b="1" i="1" dirty="0">
                <a:solidFill>
                  <a:srgbClr val="FF5050"/>
                </a:solidFill>
                <a:latin typeface="Times New Roman" pitchFamily="18" charset="0"/>
              </a:rPr>
              <a:t>Chlamydophila pecorum                                                             </a:t>
            </a:r>
            <a:r>
              <a:rPr lang="sl-SI" sz="2800" dirty="0">
                <a:latin typeface="Times New Roman" pitchFamily="18" charset="0"/>
              </a:rPr>
              <a:t>- </a:t>
            </a:r>
            <a:r>
              <a:rPr lang="sl-SI" sz="2400" dirty="0">
                <a:latin typeface="Times New Roman" pitchFamily="18" charset="0"/>
              </a:rPr>
              <a:t>goveda, ovce, svinje – encefalitis, poliartritis, enteritis – fenotipski se ne može razlikovati od </a:t>
            </a:r>
            <a:r>
              <a:rPr lang="sl-SI" sz="2400" i="1" dirty="0">
                <a:latin typeface="Times New Roman" pitchFamily="18" charset="0"/>
              </a:rPr>
              <a:t>C.psittaci</a:t>
            </a:r>
            <a:endParaRPr lang="en-US" sz="2400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914400" y="1066800"/>
            <a:ext cx="8458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800" b="1" dirty="0">
                <a:solidFill>
                  <a:srgbClr val="FF5050"/>
                </a:solidFill>
                <a:latin typeface="Times New Roman" pitchFamily="18" charset="0"/>
              </a:rPr>
              <a:t>4. </a:t>
            </a:r>
            <a:r>
              <a:rPr lang="sl-SI" sz="2800" b="1" i="1" dirty="0">
                <a:solidFill>
                  <a:srgbClr val="FF5050"/>
                </a:solidFill>
                <a:latin typeface="Times New Roman" pitchFamily="18" charset="0"/>
              </a:rPr>
              <a:t>Chlamydophila felis                                                          </a:t>
            </a:r>
            <a:r>
              <a:rPr lang="sl-SI" sz="2800" dirty="0">
                <a:latin typeface="Times New Roman" pitchFamily="18" charset="0"/>
              </a:rPr>
              <a:t>- mačke – konjuktivitis, pneumonia                       	</a:t>
            </a:r>
          </a:p>
          <a:p>
            <a:pPr>
              <a:spcBef>
                <a:spcPct val="50000"/>
              </a:spcBef>
            </a:pPr>
            <a:r>
              <a:rPr lang="sl-SI" sz="2800" b="1" dirty="0">
                <a:solidFill>
                  <a:srgbClr val="FF5050"/>
                </a:solidFill>
                <a:latin typeface="Times New Roman" pitchFamily="18" charset="0"/>
              </a:rPr>
              <a:t>5. </a:t>
            </a:r>
            <a:r>
              <a:rPr lang="sl-SI" sz="2800" b="1" i="1" dirty="0">
                <a:solidFill>
                  <a:srgbClr val="FF5050"/>
                </a:solidFill>
                <a:latin typeface="Times New Roman" pitchFamily="18" charset="0"/>
              </a:rPr>
              <a:t>Chlamidia trachomatis                                                       </a:t>
            </a:r>
            <a:r>
              <a:rPr lang="sl-SI" sz="2800" dirty="0">
                <a:latin typeface="Times New Roman" pitchFamily="18" charset="0"/>
              </a:rPr>
              <a:t>- ljudi – veneralne, okularne i respiratorne infekcije</a:t>
            </a:r>
          </a:p>
          <a:p>
            <a:pPr>
              <a:spcBef>
                <a:spcPct val="50000"/>
              </a:spcBef>
            </a:pPr>
            <a:r>
              <a:rPr lang="sl-SI" sz="2800" b="1" dirty="0">
                <a:solidFill>
                  <a:srgbClr val="FF5050"/>
                </a:solidFill>
                <a:latin typeface="Times New Roman" pitchFamily="18" charset="0"/>
              </a:rPr>
              <a:t>6. </a:t>
            </a:r>
            <a:r>
              <a:rPr lang="sl-SI" sz="2800" b="1" i="1" dirty="0">
                <a:solidFill>
                  <a:srgbClr val="FF5050"/>
                </a:solidFill>
                <a:latin typeface="Times New Roman" pitchFamily="18" charset="0"/>
              </a:rPr>
              <a:t>Chlamydophila pneumoniae                                           </a:t>
            </a:r>
            <a:r>
              <a:rPr lang="sl-SI" sz="2800" dirty="0">
                <a:latin typeface="Times New Roman" pitchFamily="18" charset="0"/>
              </a:rPr>
              <a:t>- ranija klasifikacija </a:t>
            </a:r>
            <a:r>
              <a:rPr lang="sl-SI" sz="2800" i="1" dirty="0">
                <a:latin typeface="Times New Roman" pitchFamily="18" charset="0"/>
              </a:rPr>
              <a:t>C.psittaci</a:t>
            </a:r>
            <a:r>
              <a:rPr lang="sl-SI" sz="2800" dirty="0">
                <a:latin typeface="Times New Roman" pitchFamily="18" charset="0"/>
              </a:rPr>
              <a:t> TWAR sojevi                       - ljudi – respiratorne infekcije                                             - konji – respiratorne infekcije</a:t>
            </a: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295400" y="4572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b="1" dirty="0" smtClean="0">
                <a:solidFill>
                  <a:srgbClr val="FF9999"/>
                </a:solidFill>
                <a:effectLst/>
              </a:rPr>
              <a:t>                </a:t>
            </a:r>
            <a:r>
              <a:rPr lang="sr-Latn-RS" sz="3200" b="1" dirty="0" smtClean="0">
                <a:solidFill>
                  <a:srgbClr val="FF5050"/>
                </a:solidFill>
                <a:effectLst/>
              </a:rPr>
              <a:t>Patogeneza</a:t>
            </a:r>
            <a:endParaRPr sz="3200" b="1" dirty="0">
              <a:solidFill>
                <a:srgbClr val="FF5050"/>
              </a:solidFill>
              <a:effectLst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7924800" cy="4572000"/>
          </a:xfrm>
        </p:spPr>
        <p:txBody>
          <a:bodyPr/>
          <a:lstStyle/>
          <a:p>
            <a:pPr algn="just" eaLnBrk="1" hangingPunct="1"/>
            <a:r>
              <a:rPr lang="en-US" sz="2800" dirty="0" err="1" smtClean="0"/>
              <a:t>Često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infekcije</a:t>
            </a:r>
            <a:r>
              <a:rPr lang="en-US" sz="2800" dirty="0" smtClean="0"/>
              <a:t> </a:t>
            </a:r>
            <a:r>
              <a:rPr lang="en-US" sz="2800" dirty="0" err="1" smtClean="0"/>
              <a:t>asimptomatske</a:t>
            </a:r>
            <a:r>
              <a:rPr lang="en-US" sz="2800" dirty="0" smtClean="0"/>
              <a:t> </a:t>
            </a:r>
            <a:r>
              <a:rPr lang="en-US" sz="2800" dirty="0" err="1" smtClean="0"/>
              <a:t>lokalizovane</a:t>
            </a:r>
            <a:r>
              <a:rPr lang="en-US" sz="2800" dirty="0" smtClean="0"/>
              <a:t> </a:t>
            </a:r>
            <a:r>
              <a:rPr lang="en-US" sz="2800" dirty="0" err="1" smtClean="0"/>
              <a:t>samo</a:t>
            </a:r>
            <a:r>
              <a:rPr lang="en-US" sz="2800" dirty="0" smtClean="0"/>
              <a:t> u </a:t>
            </a:r>
            <a:r>
              <a:rPr lang="en-US" sz="2800" dirty="0" err="1" smtClean="0"/>
              <a:t>površinskom</a:t>
            </a:r>
            <a:r>
              <a:rPr lang="en-US" sz="2800" dirty="0" smtClean="0"/>
              <a:t> </a:t>
            </a:r>
            <a:r>
              <a:rPr lang="en-US" sz="2800" dirty="0" err="1" smtClean="0"/>
              <a:t>epitelu</a:t>
            </a:r>
            <a:r>
              <a:rPr lang="en-US" sz="2800" dirty="0" smtClean="0"/>
              <a:t>.</a:t>
            </a:r>
          </a:p>
          <a:p>
            <a:pPr algn="just" eaLnBrk="1" hangingPunct="1"/>
            <a:r>
              <a:rPr lang="en-US" sz="2800" dirty="0" err="1" smtClean="0"/>
              <a:t>Dugo</a:t>
            </a:r>
            <a:r>
              <a:rPr lang="en-US" sz="2800" dirty="0" smtClean="0"/>
              <a:t> </a:t>
            </a:r>
            <a:r>
              <a:rPr lang="en-US" sz="2800" dirty="0" err="1" smtClean="0"/>
              <a:t>vremena</a:t>
            </a:r>
            <a:r>
              <a:rPr lang="en-US" sz="2800" dirty="0" smtClean="0"/>
              <a:t> </a:t>
            </a:r>
            <a:r>
              <a:rPr lang="en-US" sz="2800" dirty="0" err="1" smtClean="0"/>
              <a:t>mogu</a:t>
            </a:r>
            <a:r>
              <a:rPr lang="en-US" sz="2800" dirty="0" smtClean="0"/>
              <a:t> da </a:t>
            </a:r>
            <a:r>
              <a:rPr lang="en-US" sz="2800" dirty="0" err="1" smtClean="0"/>
              <a:t>budu</a:t>
            </a:r>
            <a:r>
              <a:rPr lang="en-US" sz="2800" dirty="0" smtClean="0"/>
              <a:t> </a:t>
            </a:r>
            <a:r>
              <a:rPr lang="en-US" sz="2800" dirty="0" err="1" smtClean="0"/>
              <a:t>prisutne</a:t>
            </a:r>
            <a:r>
              <a:rPr lang="en-US" sz="2800" dirty="0" smtClean="0"/>
              <a:t> u </a:t>
            </a:r>
            <a:r>
              <a:rPr lang="en-US" sz="2800" dirty="0" err="1" smtClean="0"/>
              <a:t>organizmu</a:t>
            </a:r>
            <a:r>
              <a:rPr lang="en-US" sz="2800" dirty="0" smtClean="0"/>
              <a:t> bez </a:t>
            </a:r>
            <a:r>
              <a:rPr lang="en-US" sz="2800" dirty="0" err="1" smtClean="0"/>
              <a:t>indukcije</a:t>
            </a:r>
            <a:r>
              <a:rPr lang="en-US" sz="2800" dirty="0" smtClean="0"/>
              <a:t> </a:t>
            </a:r>
            <a:r>
              <a:rPr lang="en-US" sz="2800" dirty="0" err="1" smtClean="0"/>
              <a:t>imunskog</a:t>
            </a:r>
            <a:r>
              <a:rPr lang="en-US" sz="2800" dirty="0" smtClean="0"/>
              <a:t> </a:t>
            </a:r>
            <a:r>
              <a:rPr lang="en-US" sz="2800" dirty="0" err="1" smtClean="0"/>
              <a:t>odgovora</a:t>
            </a:r>
            <a:r>
              <a:rPr lang="en-US" sz="2800" dirty="0" smtClean="0"/>
              <a:t>. </a:t>
            </a:r>
          </a:p>
          <a:p>
            <a:pPr algn="just" eaLnBrk="1" hangingPunct="1"/>
            <a:r>
              <a:rPr lang="en-US" sz="2800" dirty="0" err="1" smtClean="0"/>
              <a:t>Hlamidije</a:t>
            </a:r>
            <a:r>
              <a:rPr lang="en-US" sz="2800" dirty="0" smtClean="0"/>
              <a:t> </a:t>
            </a:r>
            <a:r>
              <a:rPr lang="en-US" sz="2800" dirty="0" err="1" smtClean="0"/>
              <a:t>stvaraju</a:t>
            </a:r>
            <a:r>
              <a:rPr lang="en-US" sz="2800" dirty="0" smtClean="0"/>
              <a:t> </a:t>
            </a:r>
            <a:r>
              <a:rPr lang="en-US" sz="2800" dirty="0" err="1" smtClean="0"/>
              <a:t>proteine</a:t>
            </a:r>
            <a:r>
              <a:rPr lang="en-US" sz="2800" dirty="0" smtClean="0"/>
              <a:t> </a:t>
            </a:r>
            <a:r>
              <a:rPr lang="en-US" sz="2800" dirty="0" err="1" smtClean="0"/>
              <a:t>toplotnog</a:t>
            </a:r>
            <a:r>
              <a:rPr lang="en-US" sz="2800" dirty="0" smtClean="0"/>
              <a:t> </a:t>
            </a:r>
            <a:r>
              <a:rPr lang="en-US" sz="2800" dirty="0" err="1" smtClean="0"/>
              <a:t>šoka</a:t>
            </a:r>
            <a:r>
              <a:rPr lang="en-US" sz="2800" dirty="0" smtClean="0"/>
              <a:t> </a:t>
            </a:r>
            <a:r>
              <a:rPr lang="en-US" sz="2800" dirty="0" err="1" smtClean="0"/>
              <a:t>koji</a:t>
            </a:r>
            <a:r>
              <a:rPr lang="en-US" sz="2800" dirty="0" smtClean="0"/>
              <a:t> </a:t>
            </a:r>
            <a:r>
              <a:rPr lang="en-US" sz="2800" dirty="0" err="1" smtClean="0"/>
              <a:t>doprinose</a:t>
            </a:r>
            <a:r>
              <a:rPr lang="en-US" sz="2800" dirty="0" smtClean="0"/>
              <a:t> </a:t>
            </a:r>
            <a:r>
              <a:rPr lang="en-US" sz="2800" dirty="0" err="1" smtClean="0"/>
              <a:t>pojavi</a:t>
            </a:r>
            <a:r>
              <a:rPr lang="en-US" sz="2800" dirty="0" smtClean="0"/>
              <a:t> </a:t>
            </a:r>
            <a:r>
              <a:rPr lang="en-US" sz="2800" dirty="0" err="1" smtClean="0"/>
              <a:t>reakcije</a:t>
            </a:r>
            <a:r>
              <a:rPr lang="en-US" sz="2800" dirty="0" smtClean="0"/>
              <a:t> </a:t>
            </a:r>
            <a:r>
              <a:rPr lang="en-US" sz="2800" dirty="0" err="1" smtClean="0"/>
              <a:t>kasne</a:t>
            </a:r>
            <a:r>
              <a:rPr lang="en-US" sz="2800" dirty="0" smtClean="0"/>
              <a:t> </a:t>
            </a:r>
            <a:r>
              <a:rPr lang="en-US" sz="2800" dirty="0" err="1" smtClean="0"/>
              <a:t>preosetljivosti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337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 dirty="0">
                <a:latin typeface="Times New Roman" pitchFamily="18" charset="0"/>
              </a:rPr>
              <a:t>	</a:t>
            </a:r>
            <a:r>
              <a:rPr lang="sl-SI" sz="3200" b="1" dirty="0">
                <a:solidFill>
                  <a:srgbClr val="FF9999"/>
                </a:solidFill>
                <a:latin typeface="Times New Roman" pitchFamily="18" charset="0"/>
              </a:rPr>
              <a:t>Materijal koji se šalje na pregled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800" dirty="0">
                <a:latin typeface="Times New Roman" pitchFamily="18" charset="0"/>
              </a:rPr>
              <a:t> abortus – placenta, kotiledoni, pluća i jetra ploda, vaginalni bris, primena posebne transportne podloge na primer SPG podloga sa fetalnim telećim serumom                                                                       - sistemske infekcije – pluća, jetra, slezina                                                  - poliartritis – sinovijalna tečnost, ceo zglob                                                                   - otkrivanje infekcije u stadu ili jatu – serološka dijagnostika krv   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90862" y="685800"/>
            <a:ext cx="85344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 dirty="0">
                <a:solidFill>
                  <a:srgbClr val="FFFF99"/>
                </a:solidFill>
                <a:latin typeface="Times New Roman" pitchFamily="18" charset="0"/>
              </a:rPr>
              <a:t>	</a:t>
            </a:r>
            <a:r>
              <a:rPr lang="sl-SI" sz="3200" b="1" dirty="0">
                <a:solidFill>
                  <a:srgbClr val="FF3300"/>
                </a:solidFill>
                <a:latin typeface="Times New Roman" pitchFamily="18" charset="0"/>
              </a:rPr>
              <a:t>Dijagnostika</a:t>
            </a:r>
          </a:p>
          <a:p>
            <a:pPr>
              <a:spcBef>
                <a:spcPct val="50000"/>
              </a:spcBef>
            </a:pPr>
            <a:r>
              <a:rPr lang="sl-SI" sz="2800" b="1" dirty="0">
                <a:solidFill>
                  <a:srgbClr val="FF5050"/>
                </a:solidFill>
                <a:latin typeface="Times New Roman" pitchFamily="18" charset="0"/>
              </a:rPr>
              <a:t>A. Mikroskopski preparati- </a:t>
            </a:r>
            <a:r>
              <a:rPr lang="sl-SI" sz="2800" dirty="0">
                <a:latin typeface="Times New Roman" pitchFamily="18" charset="0"/>
              </a:rPr>
              <a:t>Modifikovano bojenje po Ziehl-Neelsen-u, bojenje metilenskim plavim, bojenje po Macchiavello-u, bojenje po Castaneda-i bojenje po Giemsa-i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800" b="1" dirty="0">
                <a:solidFill>
                  <a:srgbClr val="002060"/>
                </a:solidFill>
                <a:latin typeface="Times New Roman" pitchFamily="18" charset="0"/>
              </a:rPr>
              <a:t> Izvan ćelije – pojedinačna ili grupisana sitna elementarna telašca                                                     </a:t>
            </a:r>
            <a:r>
              <a:rPr lang="sl-SI" sz="2800" b="1" dirty="0" smtClean="0">
                <a:solidFill>
                  <a:srgbClr val="002060"/>
                </a:solidFill>
                <a:latin typeface="Times New Roman" pitchFamily="18" charset="0"/>
              </a:rPr>
              <a:t>         </a:t>
            </a:r>
            <a:r>
              <a:rPr lang="sl-SI" sz="2800" b="1" dirty="0">
                <a:solidFill>
                  <a:srgbClr val="002060"/>
                </a:solidFill>
                <a:latin typeface="Times New Roman" pitchFamily="18" charset="0"/>
              </a:rPr>
              <a:t>- Unutar ćelije – u citoplazmi bazofilne inkluzije sa retikularnim i elementarnim telašcima  </a:t>
            </a:r>
            <a:endParaRPr lang="en-US" sz="2800" b="1" dirty="0">
              <a:solidFill>
                <a:srgbClr val="002060"/>
              </a:solidFill>
              <a:latin typeface="Fujijama YU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hl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475" y="1666875"/>
            <a:ext cx="521652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08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hl-in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6075" y="1330325"/>
            <a:ext cx="591185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91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9248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800" b="1" dirty="0" smtClean="0">
                <a:solidFill>
                  <a:srgbClr val="FF5050"/>
                </a:solidFill>
                <a:latin typeface="Times New Roman" pitchFamily="18" charset="0"/>
              </a:rPr>
              <a:t>                         B</a:t>
            </a:r>
            <a:r>
              <a:rPr lang="sl-SI" sz="2800" b="1" dirty="0">
                <a:solidFill>
                  <a:srgbClr val="FF5050"/>
                </a:solidFill>
                <a:latin typeface="Times New Roman" pitchFamily="18" charset="0"/>
              </a:rPr>
              <a:t>. Izolacija</a:t>
            </a:r>
          </a:p>
          <a:p>
            <a:pPr>
              <a:spcBef>
                <a:spcPct val="50000"/>
              </a:spcBef>
            </a:pPr>
            <a:r>
              <a:rPr lang="sl-SI" sz="2800" b="1" dirty="0">
                <a:solidFill>
                  <a:srgbClr val="002060"/>
                </a:solidFill>
                <a:latin typeface="Times New Roman" pitchFamily="18" charset="0"/>
              </a:rPr>
              <a:t>Nije moguća na hranljivim podlogama nego isključivo u živim ćelijama</a:t>
            </a:r>
          </a:p>
          <a:p>
            <a:pPr>
              <a:spcBef>
                <a:spcPct val="50000"/>
              </a:spcBef>
            </a:pPr>
            <a:r>
              <a:rPr lang="sl-SI" sz="2800" dirty="0" smtClean="0">
                <a:latin typeface="Times New Roman" pitchFamily="18" charset="0"/>
              </a:rPr>
              <a:t>1. </a:t>
            </a:r>
            <a:r>
              <a:rPr lang="sl-SI" sz="2800" b="1" dirty="0" smtClean="0">
                <a:solidFill>
                  <a:srgbClr val="FF5050"/>
                </a:solidFill>
                <a:latin typeface="Times New Roman" pitchFamily="18" charset="0"/>
              </a:rPr>
              <a:t>Biološki </a:t>
            </a:r>
            <a:r>
              <a:rPr lang="sl-SI" sz="2800" b="1" dirty="0">
                <a:solidFill>
                  <a:srgbClr val="FF5050"/>
                </a:solidFill>
                <a:latin typeface="Times New Roman" pitchFamily="18" charset="0"/>
              </a:rPr>
              <a:t>ogled </a:t>
            </a:r>
            <a:r>
              <a:rPr lang="sl-SI" sz="2800" dirty="0">
                <a:latin typeface="Times New Roman" pitchFamily="18" charset="0"/>
              </a:rPr>
              <a:t>– miševi                                                             2. </a:t>
            </a:r>
            <a:r>
              <a:rPr lang="sl-SI" sz="2800" b="1" dirty="0">
                <a:solidFill>
                  <a:srgbClr val="FF5050"/>
                </a:solidFill>
                <a:latin typeface="Times New Roman" pitchFamily="18" charset="0"/>
              </a:rPr>
              <a:t>Embrionirana kokošija jaja </a:t>
            </a:r>
            <a:r>
              <a:rPr lang="sl-SI" sz="2800" dirty="0">
                <a:latin typeface="Times New Roman" pitchFamily="18" charset="0"/>
              </a:rPr>
              <a:t>– stara 6-7 dana, mesto inokulacije – žumančana kesa, otvaranje jaja i pravljenje preparata 3-4 dana nakon inokulacije                                     3. </a:t>
            </a:r>
            <a:r>
              <a:rPr lang="sl-SI" sz="2800" b="1" dirty="0">
                <a:solidFill>
                  <a:srgbClr val="FF5050"/>
                </a:solidFill>
                <a:latin typeface="Times New Roman" pitchFamily="18" charset="0"/>
              </a:rPr>
              <a:t>Kultura tkiva </a:t>
            </a:r>
            <a:r>
              <a:rPr lang="sl-SI" sz="2800" dirty="0">
                <a:latin typeface="Times New Roman" pitchFamily="18" charset="0"/>
              </a:rPr>
              <a:t>– kontinuirane ćelijske linije McCoy, BHK-21, Vero... </a:t>
            </a:r>
            <a:r>
              <a:rPr lang="sl-SI" sz="2800" dirty="0" smtClean="0">
                <a:latin typeface="Times New Roman" pitchFamily="18" charset="0"/>
              </a:rPr>
              <a:t>Prilikom </a:t>
            </a:r>
            <a:r>
              <a:rPr lang="sl-SI" sz="2800" dirty="0">
                <a:latin typeface="Times New Roman" pitchFamily="18" charset="0"/>
              </a:rPr>
              <a:t>rada izbegavati upotrebu određenih antimikrobnih sredstava- oksitetraciklin, eritromicin, penicilin, tilozin</a:t>
            </a: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258050" cy="80644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b="1" dirty="0" smtClean="0">
                <a:solidFill>
                  <a:srgbClr val="FF5050"/>
                </a:solidFill>
                <a:effectLst/>
              </a:rPr>
              <a:t>McCoy ćelije – C.psittaci - bojenje po Giemsi</a:t>
            </a:r>
            <a:endParaRPr sz="2800" b="1" dirty="0" smtClean="0">
              <a:solidFill>
                <a:srgbClr val="FF5050"/>
              </a:solidFill>
              <a:effectLst/>
            </a:endParaRPr>
          </a:p>
        </p:txBody>
      </p:sp>
      <p:pic>
        <p:nvPicPr>
          <p:cNvPr id="40963" name="Picture 6" descr="C psittaci EAE McCoy Giemsa 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5218" y="1371600"/>
            <a:ext cx="6704013" cy="4602163"/>
          </a:xfrm>
          <a:noFill/>
          <a:ln>
            <a:solidFill>
              <a:srgbClr val="FFFF99"/>
            </a:solidFill>
          </a:ln>
        </p:spPr>
      </p:pic>
    </p:spTree>
    <p:extLst>
      <p:ext uri="{BB962C8B-B14F-4D97-AF65-F5344CB8AC3E}">
        <p14:creationId xmlns:p14="http://schemas.microsoft.com/office/powerpoint/2010/main" val="13584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153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sl-SI" sz="2400" dirty="0">
                <a:latin typeface="Times New Roman" pitchFamily="18" charset="0"/>
              </a:rPr>
              <a:t> </a:t>
            </a:r>
            <a:r>
              <a:rPr lang="sl-SI" sz="2400" b="1" dirty="0">
                <a:solidFill>
                  <a:srgbClr val="002060"/>
                </a:solidFill>
                <a:latin typeface="Times New Roman" pitchFamily="18" charset="0"/>
              </a:rPr>
              <a:t>Mali broj rikecija se mogu kultivisati na konvencionalnim hranljivim podlogama, većina zahteva u izolaciji primenu sistema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“</a:t>
            </a:r>
            <a:r>
              <a:rPr lang="sl-SI" sz="2400" b="1" dirty="0">
                <a:solidFill>
                  <a:srgbClr val="002060"/>
                </a:solidFill>
                <a:latin typeface="Times New Roman" pitchFamily="18" charset="0"/>
              </a:rPr>
              <a:t>žive ćelije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”</a:t>
            </a:r>
            <a:endParaRPr lang="sl-SI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sl-SI" sz="2400" dirty="0">
                <a:latin typeface="Times New Roman" pitchFamily="18" charset="0"/>
              </a:rPr>
              <a:t> Priroda rezervoar artropode u čijim intestinalnim ćelijama se umnožavaju, mogu se prenositi i transovarijalnim putem  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sl-SI" sz="2400" dirty="0">
                <a:latin typeface="Times New Roman" pitchFamily="18" charset="0"/>
              </a:rPr>
              <a:t> Vrlo su osetljive u spoljašnjoj sredini</a:t>
            </a:r>
            <a:r>
              <a:rPr lang="en-US" sz="2400" dirty="0">
                <a:latin typeface="Times New Roman" pitchFamily="18" charset="0"/>
              </a:rPr>
              <a:t> </a:t>
            </a:r>
            <a:endParaRPr lang="sl-SI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51203" name="Picture 6" descr="File:Life cycle of ticks family ixodida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429000"/>
            <a:ext cx="5105400" cy="26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65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8763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800" b="1" dirty="0">
                <a:solidFill>
                  <a:srgbClr val="FF5050"/>
                </a:solidFill>
                <a:latin typeface="Times New Roman" pitchFamily="18" charset="0"/>
              </a:rPr>
              <a:t>C. Detekcija antigena                                                                     </a:t>
            </a:r>
            <a:r>
              <a:rPr lang="sl-SI" sz="2800" dirty="0">
                <a:latin typeface="Times New Roman" pitchFamily="18" charset="0"/>
              </a:rPr>
              <a:t>- direktna imunofluorescencija i ELISA                                 - primena specifičnih antitela protiv LPS ili proteina spoljašnje membrane</a:t>
            </a:r>
          </a:p>
          <a:p>
            <a:pPr>
              <a:spcBef>
                <a:spcPct val="50000"/>
              </a:spcBef>
            </a:pPr>
            <a:r>
              <a:rPr lang="sl-SI" sz="2800" b="1" dirty="0">
                <a:solidFill>
                  <a:srgbClr val="FF5050"/>
                </a:solidFill>
                <a:latin typeface="Times New Roman" pitchFamily="18" charset="0"/>
              </a:rPr>
              <a:t>D. Serološke reakcije                                                                </a:t>
            </a:r>
            <a:r>
              <a:rPr lang="sl-SI" sz="2800" dirty="0">
                <a:latin typeface="Times New Roman" pitchFamily="18" charset="0"/>
              </a:rPr>
              <a:t>- detekcija prisustva specifičnih antitela u krvnom serumu, IgG i IgM klase                                                                      - RVK, ELISA, indirektna imunofluorescencija          </a:t>
            </a:r>
          </a:p>
          <a:p>
            <a:pPr>
              <a:spcBef>
                <a:spcPct val="50000"/>
              </a:spcBef>
            </a:pPr>
            <a:r>
              <a:rPr lang="sl-SI" sz="2800" b="1" dirty="0">
                <a:solidFill>
                  <a:srgbClr val="FF5050"/>
                </a:solidFill>
                <a:latin typeface="Times New Roman" pitchFamily="18" charset="0"/>
              </a:rPr>
              <a:t>E. T</a:t>
            </a:r>
            <a:r>
              <a:rPr lang="sl-SI" sz="2800" b="1" dirty="0" smtClean="0">
                <a:solidFill>
                  <a:srgbClr val="FF5050"/>
                </a:solidFill>
                <a:latin typeface="Times New Roman" pitchFamily="18" charset="0"/>
              </a:rPr>
              <a:t>ehnike </a:t>
            </a:r>
            <a:r>
              <a:rPr lang="sl-SI" sz="2800" b="1" dirty="0">
                <a:solidFill>
                  <a:srgbClr val="FF5050"/>
                </a:solidFill>
                <a:latin typeface="Times New Roman" pitchFamily="18" charset="0"/>
              </a:rPr>
              <a:t>molekularne biologije </a:t>
            </a:r>
            <a:r>
              <a:rPr lang="sl-SI" sz="2800" b="1" dirty="0" smtClean="0">
                <a:solidFill>
                  <a:srgbClr val="FF5050"/>
                </a:solidFill>
                <a:latin typeface="Times New Roman" pitchFamily="18" charset="0"/>
              </a:rPr>
              <a:t>– PCR metoda</a:t>
            </a:r>
            <a:endParaRPr lang="sl-SI" sz="2800" b="1" dirty="0">
              <a:solidFill>
                <a:srgbClr val="FF505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dirty="0" smtClean="0">
                <a:solidFill>
                  <a:srgbClr val="FFFF99"/>
                </a:solidFill>
              </a:rPr>
              <a:t>	</a:t>
            </a:r>
            <a:r>
              <a:rPr lang="sr-Latn-CS" sz="2800" b="1" dirty="0" smtClean="0">
                <a:solidFill>
                  <a:srgbClr val="FF5050"/>
                </a:solidFill>
              </a:rPr>
              <a:t>Imunofluorescencija C.psittaci</a:t>
            </a:r>
            <a:endParaRPr sz="2800" b="1" dirty="0" smtClean="0">
              <a:solidFill>
                <a:srgbClr val="FF5050"/>
              </a:solidFill>
            </a:endParaRPr>
          </a:p>
        </p:txBody>
      </p:sp>
      <p:pic>
        <p:nvPicPr>
          <p:cNvPr id="43011" name="Picture 6" descr="C psittaci IF lepa 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524000"/>
            <a:ext cx="7161213" cy="4368800"/>
          </a:xfrm>
          <a:noFill/>
          <a:ln>
            <a:solidFill>
              <a:srgbClr val="FFFF99"/>
            </a:solidFill>
          </a:ln>
        </p:spPr>
      </p:pic>
    </p:spTree>
    <p:extLst>
      <p:ext uri="{BB962C8B-B14F-4D97-AF65-F5344CB8AC3E}">
        <p14:creationId xmlns:p14="http://schemas.microsoft.com/office/powerpoint/2010/main" val="13393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84582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b="1" dirty="0" smtClean="0">
                <a:solidFill>
                  <a:srgbClr val="FF7C80"/>
                </a:solidFill>
                <a:effectLst/>
              </a:rPr>
              <a:t>Najvažnija oboljenja prouzrokovana hlamidijama</a:t>
            </a:r>
            <a:endParaRPr sz="3200" b="1" dirty="0">
              <a:solidFill>
                <a:srgbClr val="FF7C80"/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3400" y="14478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sz="2800" b="1" dirty="0" smtClean="0">
                <a:solidFill>
                  <a:srgbClr val="002060"/>
                </a:solidFill>
              </a:rPr>
              <a:t>Enzootski abortus ovaca –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Chlamydophila</a:t>
            </a:r>
            <a:r>
              <a:rPr lang="sr-Latn-RS" sz="2800" b="1" i="1" dirty="0" smtClean="0">
                <a:solidFill>
                  <a:srgbClr val="002060"/>
                </a:solidFill>
              </a:rPr>
              <a:t> abortus </a:t>
            </a:r>
            <a:r>
              <a:rPr lang="sr-Latn-RS" sz="2800" b="1" dirty="0" smtClean="0">
                <a:solidFill>
                  <a:srgbClr val="002060"/>
                </a:solidFill>
              </a:rPr>
              <a:t>mogu da obole i goveda i koze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I</a:t>
            </a:r>
            <a:r>
              <a:rPr lang="sr-Latn-RS" sz="2600" dirty="0" smtClean="0">
                <a:solidFill>
                  <a:schemeClr val="tx1"/>
                </a:solidFill>
              </a:rPr>
              <a:t>zvor uvođenje novih jedinki u stado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I</a:t>
            </a:r>
            <a:r>
              <a:rPr lang="sr-Latn-RS" sz="2600" dirty="0" smtClean="0">
                <a:solidFill>
                  <a:schemeClr val="tx1"/>
                </a:solidFill>
              </a:rPr>
              <a:t>nficirane ovce izlučuju veliki broj hlamidija putem placente ili iscedka iz uterusa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sr-Latn-RS" sz="2600" dirty="0" smtClean="0">
                <a:solidFill>
                  <a:schemeClr val="tx1"/>
                </a:solidFill>
              </a:rPr>
              <a:t>Infekcija ingestijom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N</a:t>
            </a:r>
            <a:r>
              <a:rPr lang="sr-Latn-RS" sz="2600" dirty="0" smtClean="0">
                <a:solidFill>
                  <a:schemeClr val="tx1"/>
                </a:solidFill>
              </a:rPr>
              <a:t>apadaju placentu – trofoblaste, inflamacija, trombotski vaskulitis, nekroza tkiva, fetus – blage patološke promene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A</a:t>
            </a:r>
            <a:r>
              <a:rPr lang="sr-Latn-RS" sz="2600" dirty="0" smtClean="0">
                <a:solidFill>
                  <a:schemeClr val="tx1"/>
                </a:solidFill>
              </a:rPr>
              <a:t>bortus  u kasnoj gestaciji, rađanje slabovitalne jagnjadi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N</a:t>
            </a:r>
            <a:r>
              <a:rPr lang="sr-Latn-RS" sz="2600" dirty="0" smtClean="0">
                <a:solidFill>
                  <a:schemeClr val="tx1"/>
                </a:solidFill>
              </a:rPr>
              <a:t>ekroza kotiledona, edem placente, prljavo ružičasti iscedak iz uterusa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sr-Latn-RS" sz="2600" dirty="0" smtClean="0">
                <a:solidFill>
                  <a:schemeClr val="tx1"/>
                </a:solidFill>
              </a:rPr>
              <a:t>Ovce izuzev abortusa nisu klinički bolesne, sledeće trudnoće bez problema</a:t>
            </a:r>
          </a:p>
        </p:txBody>
      </p:sp>
    </p:spTree>
    <p:extLst>
      <p:ext uri="{BB962C8B-B14F-4D97-AF65-F5344CB8AC3E}">
        <p14:creationId xmlns:p14="http://schemas.microsoft.com/office/powerpoint/2010/main" val="22623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43459" y="533400"/>
            <a:ext cx="84582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b="1" dirty="0" smtClean="0">
                <a:solidFill>
                  <a:srgbClr val="FF5050"/>
                </a:solidFill>
                <a:effectLst/>
              </a:rPr>
              <a:t>Najvažnija oboljenja prouzrokovana hlamidijama</a:t>
            </a:r>
            <a:endParaRPr sz="3200" b="1" dirty="0">
              <a:solidFill>
                <a:srgbClr val="FF5050"/>
              </a:solidFill>
              <a:effectLst/>
            </a:endParaRPr>
          </a:p>
        </p:txBody>
      </p:sp>
      <p:sp>
        <p:nvSpPr>
          <p:cNvPr id="45058" name="Content Placeholder 1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458200" cy="4572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b="1" dirty="0" err="1" smtClean="0">
                <a:solidFill>
                  <a:srgbClr val="FF5050"/>
                </a:solidFill>
              </a:rPr>
              <a:t>Hlamidioza</a:t>
            </a:r>
            <a:r>
              <a:rPr lang="en-US" sz="2800" b="1" dirty="0" smtClean="0">
                <a:solidFill>
                  <a:srgbClr val="FF5050"/>
                </a:solidFill>
              </a:rPr>
              <a:t> </a:t>
            </a:r>
            <a:r>
              <a:rPr lang="en-US" sz="2800" b="1" dirty="0" err="1" smtClean="0">
                <a:solidFill>
                  <a:srgbClr val="FF5050"/>
                </a:solidFill>
              </a:rPr>
              <a:t>ptica</a:t>
            </a:r>
            <a:r>
              <a:rPr lang="en-US" sz="2800" b="1" dirty="0" smtClean="0">
                <a:solidFill>
                  <a:srgbClr val="FF5050"/>
                </a:solidFill>
              </a:rPr>
              <a:t>  </a:t>
            </a:r>
            <a:r>
              <a:rPr lang="en-US" sz="2800" b="1" dirty="0" err="1" smtClean="0">
                <a:solidFill>
                  <a:srgbClr val="FF5050"/>
                </a:solidFill>
              </a:rPr>
              <a:t>psitakoza</a:t>
            </a:r>
            <a:r>
              <a:rPr lang="en-US" sz="2800" b="1" dirty="0" smtClean="0">
                <a:solidFill>
                  <a:srgbClr val="FF5050"/>
                </a:solidFill>
              </a:rPr>
              <a:t> </a:t>
            </a:r>
            <a:r>
              <a:rPr lang="en-US" sz="2800" b="1" dirty="0" err="1" smtClean="0">
                <a:solidFill>
                  <a:srgbClr val="FF5050"/>
                </a:solidFill>
              </a:rPr>
              <a:t>ornitoza</a:t>
            </a:r>
            <a:r>
              <a:rPr lang="en-US" sz="2800" b="1" dirty="0" smtClean="0">
                <a:solidFill>
                  <a:srgbClr val="FF5050"/>
                </a:solidFill>
              </a:rPr>
              <a:t> </a:t>
            </a:r>
            <a:r>
              <a:rPr lang="en-US" sz="2800" b="1" i="1" dirty="0" err="1" smtClean="0">
                <a:solidFill>
                  <a:srgbClr val="FF5050"/>
                </a:solidFill>
              </a:rPr>
              <a:t>Chlamydophila</a:t>
            </a:r>
            <a:r>
              <a:rPr lang="en-US" sz="2800" b="1" i="1" dirty="0" smtClean="0">
                <a:solidFill>
                  <a:srgbClr val="FF5050"/>
                </a:solidFill>
              </a:rPr>
              <a:t> </a:t>
            </a:r>
            <a:r>
              <a:rPr lang="en-US" sz="2800" b="1" i="1" dirty="0" err="1" smtClean="0">
                <a:solidFill>
                  <a:srgbClr val="FF5050"/>
                </a:solidFill>
              </a:rPr>
              <a:t>psittaci</a:t>
            </a:r>
            <a:endParaRPr lang="en-US" sz="2800" b="1" i="1" dirty="0" smtClean="0">
              <a:solidFill>
                <a:srgbClr val="FF5050"/>
              </a:solidFill>
            </a:endParaRPr>
          </a:p>
          <a:p>
            <a:pPr lvl="1" eaLnBrk="1" hangingPunct="1"/>
            <a:r>
              <a:rPr lang="en-US" sz="2800" dirty="0" smtClean="0"/>
              <a:t>6 </a:t>
            </a:r>
            <a:r>
              <a:rPr lang="en-US" sz="2800" dirty="0" err="1" smtClean="0"/>
              <a:t>serotipova</a:t>
            </a:r>
            <a:r>
              <a:rPr lang="en-US" sz="2800" dirty="0" smtClean="0"/>
              <a:t> </a:t>
            </a:r>
            <a:r>
              <a:rPr lang="en-US" sz="2800" i="1" dirty="0" err="1" smtClean="0"/>
              <a:t>C.psittaci</a:t>
            </a:r>
            <a:r>
              <a:rPr lang="en-US" sz="2800" dirty="0" smtClean="0"/>
              <a:t> A-F</a:t>
            </a:r>
          </a:p>
          <a:p>
            <a:pPr lvl="1" eaLnBrk="1" hangingPunct="1"/>
            <a:r>
              <a:rPr lang="en-US" sz="2800" dirty="0" err="1" smtClean="0"/>
              <a:t>Generalizovana</a:t>
            </a:r>
            <a:r>
              <a:rPr lang="en-US" sz="2800" dirty="0" smtClean="0"/>
              <a:t> </a:t>
            </a:r>
            <a:r>
              <a:rPr lang="en-US" sz="2800" dirty="0" err="1" smtClean="0"/>
              <a:t>infekcija</a:t>
            </a:r>
            <a:r>
              <a:rPr lang="en-US" sz="2800" dirty="0" smtClean="0"/>
              <a:t>, </a:t>
            </a:r>
            <a:r>
              <a:rPr lang="en-US" sz="2800" dirty="0" err="1" smtClean="0"/>
              <a:t>repiratorni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digestivni</a:t>
            </a:r>
            <a:r>
              <a:rPr lang="en-US" sz="2800" dirty="0" smtClean="0"/>
              <a:t> </a:t>
            </a:r>
            <a:r>
              <a:rPr lang="en-US" sz="2800" dirty="0" err="1" smtClean="0"/>
              <a:t>trakt</a:t>
            </a:r>
            <a:endParaRPr lang="en-US" sz="2800" dirty="0" smtClean="0"/>
          </a:p>
          <a:p>
            <a:pPr eaLnBrk="1" hangingPunct="1"/>
            <a:r>
              <a:rPr lang="en-US" sz="2800" b="1" dirty="0" err="1" smtClean="0">
                <a:solidFill>
                  <a:srgbClr val="FF5050"/>
                </a:solidFill>
              </a:rPr>
              <a:t>Sporadični</a:t>
            </a:r>
            <a:r>
              <a:rPr lang="en-US" sz="2800" b="1" dirty="0" smtClean="0">
                <a:solidFill>
                  <a:srgbClr val="FF5050"/>
                </a:solidFill>
              </a:rPr>
              <a:t> </a:t>
            </a:r>
            <a:r>
              <a:rPr lang="en-US" sz="2800" b="1" dirty="0" err="1" smtClean="0">
                <a:solidFill>
                  <a:srgbClr val="FF5050"/>
                </a:solidFill>
              </a:rPr>
              <a:t>encefalomielitis</a:t>
            </a:r>
            <a:r>
              <a:rPr lang="en-US" sz="2800" b="1" dirty="0" smtClean="0">
                <a:solidFill>
                  <a:srgbClr val="FF5050"/>
                </a:solidFill>
              </a:rPr>
              <a:t> </a:t>
            </a:r>
            <a:r>
              <a:rPr lang="en-US" sz="2800" b="1" dirty="0" err="1" smtClean="0">
                <a:solidFill>
                  <a:srgbClr val="FF5050"/>
                </a:solidFill>
              </a:rPr>
              <a:t>goveda</a:t>
            </a:r>
            <a:r>
              <a:rPr lang="en-US" sz="2800" b="1" dirty="0" smtClean="0">
                <a:solidFill>
                  <a:srgbClr val="FF5050"/>
                </a:solidFill>
              </a:rPr>
              <a:t> </a:t>
            </a:r>
            <a:r>
              <a:rPr lang="en-US" sz="2800" b="1" i="1" dirty="0" err="1" smtClean="0">
                <a:solidFill>
                  <a:srgbClr val="FF5050"/>
                </a:solidFill>
              </a:rPr>
              <a:t>Chlamydophila</a:t>
            </a:r>
            <a:r>
              <a:rPr lang="en-US" sz="2800" b="1" i="1" dirty="0" smtClean="0">
                <a:solidFill>
                  <a:srgbClr val="FF5050"/>
                </a:solidFill>
              </a:rPr>
              <a:t> </a:t>
            </a:r>
            <a:r>
              <a:rPr lang="en-US" sz="2800" b="1" i="1" dirty="0" err="1" smtClean="0">
                <a:solidFill>
                  <a:srgbClr val="FF5050"/>
                </a:solidFill>
              </a:rPr>
              <a:t>pecorum</a:t>
            </a:r>
            <a:r>
              <a:rPr lang="en-US" sz="2800" b="1" i="1" dirty="0" smtClean="0">
                <a:solidFill>
                  <a:srgbClr val="FF5050"/>
                </a:solidFill>
              </a:rPr>
              <a:t> </a:t>
            </a:r>
          </a:p>
          <a:p>
            <a:pPr lvl="1" eaLnBrk="1" hangingPunct="1"/>
            <a:r>
              <a:rPr lang="en-US" sz="2800" dirty="0" smtClean="0"/>
              <a:t>Do 3godine </a:t>
            </a:r>
            <a:r>
              <a:rPr lang="en-US" sz="2800" dirty="0" err="1" smtClean="0"/>
              <a:t>starosti</a:t>
            </a:r>
            <a:r>
              <a:rPr lang="en-US" sz="2800" dirty="0" smtClean="0"/>
              <a:t>, </a:t>
            </a:r>
            <a:r>
              <a:rPr lang="en-US" sz="2800" dirty="0" err="1" smtClean="0"/>
              <a:t>nervni</a:t>
            </a:r>
            <a:r>
              <a:rPr lang="en-US" sz="2800" dirty="0" smtClean="0"/>
              <a:t> </a:t>
            </a:r>
            <a:r>
              <a:rPr lang="en-US" sz="2800" dirty="0" err="1" smtClean="0"/>
              <a:t>simptomi</a:t>
            </a:r>
            <a:r>
              <a:rPr lang="en-US" sz="2800" dirty="0" smtClean="0"/>
              <a:t>, </a:t>
            </a:r>
            <a:r>
              <a:rPr lang="en-US" sz="2800" dirty="0" err="1" smtClean="0"/>
              <a:t>visok</a:t>
            </a:r>
            <a:r>
              <a:rPr lang="en-US" sz="2800" dirty="0" smtClean="0"/>
              <a:t> </a:t>
            </a:r>
            <a:r>
              <a:rPr lang="en-US" sz="2800" dirty="0" err="1" smtClean="0"/>
              <a:t>procenat</a:t>
            </a:r>
            <a:r>
              <a:rPr lang="en-US" sz="2800" dirty="0" smtClean="0"/>
              <a:t> </a:t>
            </a:r>
            <a:r>
              <a:rPr lang="en-US" sz="2800" dirty="0" err="1" smtClean="0"/>
              <a:t>smrtnosti</a:t>
            </a:r>
            <a:r>
              <a:rPr lang="en-US" sz="2800" dirty="0" smtClean="0"/>
              <a:t>, </a:t>
            </a:r>
            <a:r>
              <a:rPr lang="en-US" sz="2800" dirty="0" err="1" smtClean="0"/>
              <a:t>antibiotska</a:t>
            </a:r>
            <a:r>
              <a:rPr lang="en-US" sz="2800" dirty="0" smtClean="0"/>
              <a:t> </a:t>
            </a:r>
            <a:r>
              <a:rPr lang="en-US" sz="2800" dirty="0" err="1" smtClean="0"/>
              <a:t>terapija</a:t>
            </a:r>
            <a:r>
              <a:rPr lang="en-US" sz="2800" dirty="0" smtClean="0"/>
              <a:t> – </a:t>
            </a:r>
            <a:r>
              <a:rPr lang="en-US" sz="2800" dirty="0" err="1" smtClean="0"/>
              <a:t>tetraciklini</a:t>
            </a:r>
            <a:r>
              <a:rPr lang="en-US" sz="2800" dirty="0" smtClean="0"/>
              <a:t>, </a:t>
            </a:r>
            <a:r>
              <a:rPr lang="en-US" sz="2800" dirty="0" err="1" smtClean="0"/>
              <a:t>tilozin</a:t>
            </a:r>
            <a:endParaRPr lang="en-US" sz="2800" dirty="0" smtClean="0"/>
          </a:p>
          <a:p>
            <a:pPr eaLnBrk="1" hangingPunct="1"/>
            <a:r>
              <a:rPr lang="en-US" sz="2800" b="1" dirty="0" err="1" smtClean="0">
                <a:solidFill>
                  <a:srgbClr val="FF5050"/>
                </a:solidFill>
              </a:rPr>
              <a:t>Hlamidioza</a:t>
            </a:r>
            <a:r>
              <a:rPr lang="en-US" sz="2800" b="1" dirty="0" smtClean="0">
                <a:solidFill>
                  <a:srgbClr val="FF5050"/>
                </a:solidFill>
              </a:rPr>
              <a:t> </a:t>
            </a:r>
            <a:r>
              <a:rPr lang="en-US" sz="2800" b="1" dirty="0" err="1" smtClean="0">
                <a:solidFill>
                  <a:srgbClr val="FF5050"/>
                </a:solidFill>
              </a:rPr>
              <a:t>mačaka</a:t>
            </a:r>
            <a:r>
              <a:rPr lang="en-US" sz="2800" b="1" dirty="0" smtClean="0">
                <a:solidFill>
                  <a:srgbClr val="FF5050"/>
                </a:solidFill>
              </a:rPr>
              <a:t> </a:t>
            </a:r>
            <a:r>
              <a:rPr lang="en-US" sz="2800" b="1" i="1" dirty="0" err="1" smtClean="0">
                <a:solidFill>
                  <a:srgbClr val="FF5050"/>
                </a:solidFill>
              </a:rPr>
              <a:t>Chlamydophila</a:t>
            </a:r>
            <a:r>
              <a:rPr lang="en-US" sz="2800" b="1" i="1" dirty="0" smtClean="0">
                <a:solidFill>
                  <a:srgbClr val="FF5050"/>
                </a:solidFill>
              </a:rPr>
              <a:t> </a:t>
            </a:r>
            <a:r>
              <a:rPr lang="en-US" sz="2800" b="1" i="1" dirty="0" err="1" smtClean="0">
                <a:solidFill>
                  <a:srgbClr val="FF5050"/>
                </a:solidFill>
              </a:rPr>
              <a:t>felis</a:t>
            </a:r>
            <a:r>
              <a:rPr lang="en-US" sz="2800" b="1" i="1" dirty="0" smtClean="0">
                <a:solidFill>
                  <a:srgbClr val="FF5050"/>
                </a:solidFill>
              </a:rPr>
              <a:t> </a:t>
            </a:r>
          </a:p>
          <a:p>
            <a:pPr lvl="1" eaLnBrk="1" hangingPunct="1"/>
            <a:r>
              <a:rPr lang="en-US" sz="2800" dirty="0" err="1" smtClean="0"/>
              <a:t>Konjuktivitis</a:t>
            </a:r>
            <a:r>
              <a:rPr lang="en-US" sz="2800" dirty="0" smtClean="0"/>
              <a:t>, </a:t>
            </a:r>
            <a:r>
              <a:rPr lang="en-US" sz="2800" dirty="0" err="1" smtClean="0"/>
              <a:t>rinitis</a:t>
            </a:r>
            <a:r>
              <a:rPr lang="en-US" sz="2800" dirty="0" smtClean="0"/>
              <a:t>, </a:t>
            </a:r>
            <a:r>
              <a:rPr lang="en-US" sz="2800" dirty="0" err="1" smtClean="0"/>
              <a:t>retko</a:t>
            </a:r>
            <a:r>
              <a:rPr lang="en-US" sz="2800" dirty="0" smtClean="0"/>
              <a:t> </a:t>
            </a:r>
            <a:r>
              <a:rPr lang="en-US" sz="2800" dirty="0" err="1" smtClean="0"/>
              <a:t>pneumonija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332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1000" y="487025"/>
            <a:ext cx="8153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 b="1" dirty="0">
                <a:solidFill>
                  <a:srgbClr val="FF9999"/>
                </a:solidFill>
                <a:latin typeface="Times New Roman" pitchFamily="18" charset="0"/>
              </a:rPr>
              <a:t>	</a:t>
            </a:r>
            <a:r>
              <a:rPr lang="sl-SI" sz="3200" b="1" dirty="0">
                <a:solidFill>
                  <a:srgbClr val="FF5050"/>
                </a:solidFill>
                <a:latin typeface="Times New Roman" pitchFamily="18" charset="0"/>
              </a:rPr>
              <a:t>Dijagnostika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sl-SI" sz="2800" dirty="0">
                <a:latin typeface="Times New Roman" pitchFamily="18" charset="0"/>
              </a:rPr>
              <a:t> </a:t>
            </a:r>
            <a:r>
              <a:rPr lang="sl-SI" sz="2800" dirty="0" smtClean="0">
                <a:latin typeface="Times New Roman" pitchFamily="18" charset="0"/>
              </a:rPr>
              <a:t>vrsta domaćina, predilekcione inficirane ćelije, mikroskopski preparati, molekularne tehnike – PCR metoda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sl-SI" sz="2800" dirty="0" smtClean="0">
                <a:latin typeface="Times New Roman" pitchFamily="18" charset="0"/>
              </a:rPr>
              <a:t> Preparati </a:t>
            </a:r>
            <a:r>
              <a:rPr lang="sl-SI" sz="2800" dirty="0">
                <a:latin typeface="Times New Roman" pitchFamily="18" charset="0"/>
              </a:rPr>
              <a:t>pravljeni direktno iz materijala </a:t>
            </a:r>
            <a:r>
              <a:rPr lang="sl-SI" sz="2800" dirty="0" smtClean="0">
                <a:latin typeface="Times New Roman" pitchFamily="18" charset="0"/>
              </a:rPr>
              <a:t>- krvni razmaz bojenje </a:t>
            </a:r>
            <a:r>
              <a:rPr lang="sl-SI" sz="2800" dirty="0">
                <a:latin typeface="Times New Roman" pitchFamily="18" charset="0"/>
              </a:rPr>
              <a:t>po </a:t>
            </a:r>
            <a:r>
              <a:rPr lang="sl-SI" sz="2800" dirty="0" smtClean="0">
                <a:latin typeface="Times New Roman" pitchFamily="18" charset="0"/>
              </a:rPr>
              <a:t>Giemsa-i , imunofluorescentno bojenje</a:t>
            </a:r>
            <a:endParaRPr lang="en-GB" sz="28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GB" sz="2800" dirty="0" smtClean="0">
                <a:latin typeface="Times New Roman" pitchFamily="18" charset="0"/>
              </a:rPr>
              <a:t> </a:t>
            </a:r>
            <a:r>
              <a:rPr lang="sr-Latn-RS" sz="2800" dirty="0" smtClean="0">
                <a:latin typeface="Times New Roman" pitchFamily="18" charset="0"/>
              </a:rPr>
              <a:t> </a:t>
            </a:r>
            <a:r>
              <a:rPr lang="sl-SI" sz="2400" dirty="0" smtClean="0">
                <a:latin typeface="Times New Roman" pitchFamily="18" charset="0"/>
              </a:rPr>
              <a:t>Izolacija </a:t>
            </a:r>
            <a:r>
              <a:rPr lang="sl-SI" sz="2400" dirty="0">
                <a:latin typeface="Times New Roman" pitchFamily="18" charset="0"/>
              </a:rPr>
              <a:t>– embrionirana kokošija jaja </a:t>
            </a:r>
            <a:r>
              <a:rPr lang="sl-SI" sz="2400" dirty="0" smtClean="0">
                <a:latin typeface="Times New Roman" pitchFamily="18" charset="0"/>
              </a:rPr>
              <a:t>                                    – </a:t>
            </a:r>
            <a:r>
              <a:rPr lang="sl-SI" sz="2400" dirty="0">
                <a:latin typeface="Times New Roman" pitchFamily="18" charset="0"/>
              </a:rPr>
              <a:t>žumančetna kesica, kultura tkiva i biološki </a:t>
            </a:r>
            <a:r>
              <a:rPr lang="sl-SI" sz="2400" dirty="0" smtClean="0">
                <a:latin typeface="Times New Roman" pitchFamily="18" charset="0"/>
              </a:rPr>
              <a:t>ogled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sl-SI" sz="2400" dirty="0" smtClean="0">
                <a:latin typeface="Times New Roman" pitchFamily="18" charset="0"/>
              </a:rPr>
              <a:t> moguća izolacija  samo nekih vrsta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sl-SI" sz="2400" dirty="0" smtClean="0">
                <a:latin typeface="Times New Roman" pitchFamily="18" charset="0"/>
              </a:rPr>
              <a:t> terapija – antibiotici - tetraciklini</a:t>
            </a:r>
            <a:endParaRPr lang="sl-SI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57347" name="Picture 4" descr="http://www.yduocngaynay.com/Coxiella%20burnetii%20in%20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10000"/>
            <a:ext cx="2273152" cy="212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3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>
          <a:xfrm>
            <a:off x="381000" y="6096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sr-Latn-RS" sz="2800" b="1" dirty="0" smtClean="0">
                <a:solidFill>
                  <a:srgbClr val="FF5050"/>
                </a:solidFill>
              </a:rPr>
              <a:t>Za </a:t>
            </a:r>
            <a:r>
              <a:rPr lang="en-US" sz="2800" b="1" dirty="0" err="1" smtClean="0">
                <a:solidFill>
                  <a:srgbClr val="FF5050"/>
                </a:solidFill>
              </a:rPr>
              <a:t>većinu</a:t>
            </a:r>
            <a:r>
              <a:rPr lang="sr-Latn-RS" sz="2800" b="1" dirty="0">
                <a:solidFill>
                  <a:srgbClr val="FF5050"/>
                </a:solidFill>
              </a:rPr>
              <a:t> </a:t>
            </a:r>
            <a:r>
              <a:rPr lang="sr-Latn-RS" sz="2800" b="1" dirty="0" smtClean="0">
                <a:solidFill>
                  <a:srgbClr val="FF5050"/>
                </a:solidFill>
              </a:rPr>
              <a:t>rikecija </a:t>
            </a:r>
            <a:r>
              <a:rPr lang="en-US" sz="2800" b="1" dirty="0" err="1" smtClean="0">
                <a:solidFill>
                  <a:srgbClr val="FF5050"/>
                </a:solidFill>
              </a:rPr>
              <a:t>rezervoari</a:t>
            </a:r>
            <a:r>
              <a:rPr lang="sr-Latn-RS" sz="2800" b="1" dirty="0" smtClean="0">
                <a:solidFill>
                  <a:srgbClr val="FF5050"/>
                </a:solidFill>
              </a:rPr>
              <a:t> </a:t>
            </a:r>
            <a:r>
              <a:rPr lang="sr-Latn-RS" sz="2800" b="1" dirty="0">
                <a:solidFill>
                  <a:srgbClr val="FF5050"/>
                </a:solidFill>
              </a:rPr>
              <a:t>a</a:t>
            </a:r>
            <a:r>
              <a:rPr lang="en-US" sz="2800" b="1" dirty="0" err="1" smtClean="0">
                <a:solidFill>
                  <a:srgbClr val="FF5050"/>
                </a:solidFill>
              </a:rPr>
              <a:t>rtropode</a:t>
            </a:r>
            <a:r>
              <a:rPr lang="en-US" sz="2800" b="1" dirty="0" smtClean="0">
                <a:solidFill>
                  <a:srgbClr val="FF5050"/>
                </a:solidFill>
              </a:rPr>
              <a:t> </a:t>
            </a:r>
            <a:r>
              <a:rPr lang="en-US" sz="2800" b="1" dirty="0" err="1" smtClean="0">
                <a:solidFill>
                  <a:srgbClr val="FF5050"/>
                </a:solidFill>
              </a:rPr>
              <a:t>i</a:t>
            </a:r>
            <a:r>
              <a:rPr lang="en-US" sz="2800" b="1" dirty="0" smtClean="0">
                <a:solidFill>
                  <a:srgbClr val="FF5050"/>
                </a:solidFill>
              </a:rPr>
              <a:t> </a:t>
            </a:r>
            <a:r>
              <a:rPr lang="en-US" sz="2800" b="1" dirty="0" err="1" smtClean="0">
                <a:solidFill>
                  <a:srgbClr val="FF5050"/>
                </a:solidFill>
              </a:rPr>
              <a:t>životinje</a:t>
            </a:r>
            <a:r>
              <a:rPr lang="en-US" sz="2800" b="1" dirty="0" smtClean="0">
                <a:solidFill>
                  <a:srgbClr val="FF5050"/>
                </a:solidFill>
              </a:rPr>
              <a:t> </a:t>
            </a:r>
            <a:endParaRPr lang="sr-Latn-RS" sz="2800" b="1" dirty="0">
              <a:solidFill>
                <a:srgbClr val="FF5050"/>
              </a:solidFill>
            </a:endParaRPr>
          </a:p>
          <a:p>
            <a:pPr algn="just"/>
            <a:r>
              <a:rPr lang="en-US" sz="2400" b="1" i="1" dirty="0" err="1" smtClean="0">
                <a:solidFill>
                  <a:srgbClr val="002060"/>
                </a:solidFill>
              </a:rPr>
              <a:t>E.canis</a:t>
            </a:r>
            <a:r>
              <a:rPr lang="en-US" sz="2400" b="1" i="1" dirty="0" smtClean="0">
                <a:solidFill>
                  <a:srgbClr val="002060"/>
                </a:solidFill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A.marginale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A.phagocytophilum</a:t>
            </a:r>
            <a:r>
              <a:rPr lang="en-US" sz="2400" dirty="0" smtClean="0"/>
              <a:t>  </a:t>
            </a:r>
            <a:r>
              <a:rPr lang="en-US" sz="2400" dirty="0" err="1" smtClean="0"/>
              <a:t>latentne</a:t>
            </a:r>
            <a:r>
              <a:rPr lang="en-US" sz="2400" dirty="0" smtClean="0"/>
              <a:t> </a:t>
            </a:r>
            <a:r>
              <a:rPr lang="en-US" sz="2400" dirty="0" err="1" smtClean="0"/>
              <a:t>infekcije</a:t>
            </a:r>
            <a:r>
              <a:rPr lang="sr-Latn-RS" sz="2400" dirty="0" smtClean="0"/>
              <a:t> kod životinja</a:t>
            </a:r>
            <a:endParaRPr lang="en-US" sz="2400" dirty="0" smtClean="0"/>
          </a:p>
          <a:p>
            <a:pPr algn="just" eaLnBrk="1" hangingPunct="1"/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artropoda</a:t>
            </a:r>
            <a:r>
              <a:rPr lang="en-US" sz="2400" dirty="0" smtClean="0"/>
              <a:t> </a:t>
            </a:r>
            <a:r>
              <a:rPr lang="en-US" sz="2400" dirty="0" err="1" smtClean="0"/>
              <a:t>rikecije</a:t>
            </a:r>
            <a:r>
              <a:rPr lang="en-US" sz="2400" dirty="0" smtClean="0"/>
              <a:t> se </a:t>
            </a:r>
            <a:r>
              <a:rPr lang="en-US" sz="2400" dirty="0" err="1" smtClean="0"/>
              <a:t>umnožavaju</a:t>
            </a:r>
            <a:r>
              <a:rPr lang="en-US" sz="2400" dirty="0" smtClean="0"/>
              <a:t> u </a:t>
            </a:r>
            <a:r>
              <a:rPr lang="en-US" sz="2400" dirty="0" err="1" smtClean="0"/>
              <a:t>epitelnim</a:t>
            </a:r>
            <a:r>
              <a:rPr lang="en-US" sz="2400" dirty="0" smtClean="0"/>
              <a:t> </a:t>
            </a:r>
            <a:r>
              <a:rPr lang="en-US" sz="2400" dirty="0" err="1" smtClean="0"/>
              <a:t>ćelijama</a:t>
            </a:r>
            <a:r>
              <a:rPr lang="en-US" sz="2400" dirty="0" smtClean="0"/>
              <a:t> </a:t>
            </a:r>
            <a:r>
              <a:rPr lang="en-US" sz="2400" dirty="0" err="1" smtClean="0"/>
              <a:t>creva</a:t>
            </a:r>
            <a:r>
              <a:rPr lang="en-US" sz="2400" dirty="0" smtClean="0"/>
              <a:t>, </a:t>
            </a:r>
            <a:r>
              <a:rPr lang="en-US" sz="2400" dirty="0" err="1" smtClean="0"/>
              <a:t>šire</a:t>
            </a:r>
            <a:r>
              <a:rPr lang="en-US" sz="2400" dirty="0" smtClean="0"/>
              <a:t> se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organizmu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sr-Latn-RS" dirty="0"/>
              <a:t> </a:t>
            </a:r>
            <a:r>
              <a:rPr lang="sr-Latn-RS" dirty="0" smtClean="0"/>
              <a:t>prodiru i do </a:t>
            </a:r>
            <a:r>
              <a:rPr lang="en-US" sz="2400" dirty="0" err="1" smtClean="0"/>
              <a:t>pljuvačne</a:t>
            </a:r>
            <a:r>
              <a:rPr lang="en-US" sz="2400" dirty="0" smtClean="0"/>
              <a:t> </a:t>
            </a:r>
            <a:r>
              <a:rPr lang="en-US" sz="2400" dirty="0" err="1" smtClean="0"/>
              <a:t>žlezde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ovarijum</a:t>
            </a:r>
            <a:r>
              <a:rPr lang="sr-Latn-RS" sz="2400" dirty="0" smtClean="0"/>
              <a:t>a</a:t>
            </a:r>
            <a:endParaRPr lang="en-US" sz="2400" dirty="0" smtClean="0"/>
          </a:p>
          <a:p>
            <a:pPr algn="just" eaLnBrk="1" hangingPunct="1"/>
            <a:r>
              <a:rPr lang="en-US" sz="2400" b="1" i="1" dirty="0" err="1" smtClean="0">
                <a:solidFill>
                  <a:srgbClr val="002060"/>
                </a:solidFill>
              </a:rPr>
              <a:t>R.rickettsii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se </a:t>
            </a:r>
            <a:r>
              <a:rPr lang="en-US" sz="2400" dirty="0" err="1" smtClean="0"/>
              <a:t>prenosi</a:t>
            </a:r>
            <a:r>
              <a:rPr lang="en-US" sz="2400" dirty="0" smtClean="0"/>
              <a:t> </a:t>
            </a:r>
            <a:r>
              <a:rPr lang="en-US" sz="2400" dirty="0" err="1" smtClean="0"/>
              <a:t>transovarijalno</a:t>
            </a:r>
            <a:endParaRPr lang="en-US" sz="2400" dirty="0" smtClean="0"/>
          </a:p>
          <a:p>
            <a:pPr algn="just" eaLnBrk="1" hangingPunct="1"/>
            <a:r>
              <a:rPr lang="en-US" sz="2400" b="1" i="1" dirty="0" err="1" smtClean="0">
                <a:solidFill>
                  <a:srgbClr val="002060"/>
                </a:solidFill>
              </a:rPr>
              <a:t>Neorickettsia</a:t>
            </a:r>
            <a:r>
              <a:rPr lang="en-US" sz="2400" i="1" dirty="0" smtClean="0"/>
              <a:t> </a:t>
            </a:r>
            <a:r>
              <a:rPr lang="en-US" sz="2400" dirty="0" err="1" smtClean="0"/>
              <a:t>vrste</a:t>
            </a:r>
            <a:r>
              <a:rPr lang="en-US" sz="2400" dirty="0" smtClean="0"/>
              <a:t> </a:t>
            </a:r>
            <a:r>
              <a:rPr lang="en-US" sz="2400" dirty="0" err="1" smtClean="0"/>
              <a:t>prenošenje</a:t>
            </a:r>
            <a:r>
              <a:rPr lang="en-US" sz="2400" dirty="0" smtClean="0"/>
              <a:t> </a:t>
            </a: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 smtClean="0"/>
              <a:t>trematoda</a:t>
            </a:r>
            <a:r>
              <a:rPr lang="en-US" sz="2400" dirty="0" smtClean="0"/>
              <a:t> – </a:t>
            </a:r>
            <a:r>
              <a:rPr lang="en-US" sz="2400" dirty="0" err="1" smtClean="0"/>
              <a:t>metilja</a:t>
            </a:r>
            <a:endParaRPr lang="en-US" sz="2400" dirty="0" smtClean="0"/>
          </a:p>
          <a:p>
            <a:pPr algn="just" eaLnBrk="1" hangingPunct="1"/>
            <a:r>
              <a:rPr lang="en-US" sz="2400" b="1" i="1" dirty="0" err="1" smtClean="0">
                <a:solidFill>
                  <a:srgbClr val="002060"/>
                </a:solidFill>
              </a:rPr>
              <a:t>N.risticii</a:t>
            </a:r>
            <a:r>
              <a:rPr lang="en-US" sz="2400" i="1" dirty="0" smtClean="0"/>
              <a:t> </a:t>
            </a:r>
            <a:r>
              <a:rPr lang="en-US" sz="2400" dirty="0" err="1" smtClean="0"/>
              <a:t>kompleksan</a:t>
            </a:r>
            <a:r>
              <a:rPr lang="en-US" sz="2400" dirty="0" smtClean="0"/>
              <a:t> </a:t>
            </a:r>
            <a:r>
              <a:rPr lang="en-US" sz="2400" dirty="0" err="1" smtClean="0"/>
              <a:t>životni</a:t>
            </a:r>
            <a:r>
              <a:rPr lang="en-US" sz="2400" dirty="0" smtClean="0"/>
              <a:t> </a:t>
            </a:r>
            <a:r>
              <a:rPr lang="en-US" sz="2400" dirty="0" err="1" smtClean="0"/>
              <a:t>ciklus</a:t>
            </a:r>
            <a:r>
              <a:rPr lang="en-US" sz="2400" dirty="0" smtClean="0"/>
              <a:t> </a:t>
            </a:r>
            <a:r>
              <a:rPr lang="en-US" sz="2400" dirty="0" err="1" smtClean="0"/>
              <a:t>uključujući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vodene</a:t>
            </a:r>
            <a:r>
              <a:rPr lang="en-US" sz="2400" dirty="0" smtClean="0"/>
              <a:t> </a:t>
            </a:r>
            <a:r>
              <a:rPr lang="en-US" sz="2400" dirty="0" err="1" smtClean="0"/>
              <a:t>puževe</a:t>
            </a:r>
            <a:r>
              <a:rPr lang="en-US" sz="2400" dirty="0" smtClean="0"/>
              <a:t>   </a:t>
            </a:r>
          </a:p>
        </p:txBody>
      </p:sp>
      <p:pic>
        <p:nvPicPr>
          <p:cNvPr id="3" name="Picture 3" descr="Krpel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876800"/>
            <a:ext cx="2467106" cy="181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47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Anaplazme se mogu replikovati u fagocitnim ćelijama – sprečavaju fuziju fagozoma i lizozoma</a:t>
            </a:r>
          </a:p>
          <a:p>
            <a:r>
              <a:rPr lang="sr-Latn-RS" sz="2800" dirty="0" smtClean="0"/>
              <a:t>Mnoge </a:t>
            </a:r>
            <a:r>
              <a:rPr lang="en-US" sz="2800" i="1" dirty="0" err="1" smtClean="0"/>
              <a:t>Anaplasma</a:t>
            </a:r>
            <a:r>
              <a:rPr lang="en-US" sz="2800" dirty="0" smtClean="0"/>
              <a:t> </a:t>
            </a:r>
            <a:r>
              <a:rPr lang="sr-Latn-RS" sz="2800" dirty="0" smtClean="0"/>
              <a:t>vrste i </a:t>
            </a:r>
            <a:r>
              <a:rPr lang="en-US" sz="2800" i="1" dirty="0" err="1" smtClean="0"/>
              <a:t>Aegyptianella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pullorum</a:t>
            </a:r>
            <a:r>
              <a:rPr lang="sr-Latn-RS" sz="2800" i="1" dirty="0" smtClean="0"/>
              <a:t> </a:t>
            </a:r>
            <a:r>
              <a:rPr lang="sr-Latn-RS" sz="2800" dirty="0" smtClean="0"/>
              <a:t>parazitiraju u eritrocitima u kojima formiraju vakuole</a:t>
            </a:r>
          </a:p>
          <a:p>
            <a:r>
              <a:rPr lang="en-GB" sz="2800" i="1" dirty="0" smtClean="0"/>
              <a:t>A. </a:t>
            </a:r>
            <a:r>
              <a:rPr lang="en-GB" sz="2800" i="1" dirty="0" err="1" smtClean="0"/>
              <a:t>phagocytophilum</a:t>
            </a:r>
            <a:r>
              <a:rPr lang="en-GB" sz="2800" i="1" dirty="0" smtClean="0"/>
              <a:t> </a:t>
            </a:r>
            <a:r>
              <a:rPr lang="sr-Latn-RS" sz="2800" i="1" dirty="0" smtClean="0"/>
              <a:t> </a:t>
            </a:r>
            <a:r>
              <a:rPr lang="sr-Latn-RS" sz="2800" dirty="0" smtClean="0"/>
              <a:t>i </a:t>
            </a:r>
            <a:r>
              <a:rPr lang="en-GB" sz="2800" i="1" dirty="0" smtClean="0"/>
              <a:t>A.</a:t>
            </a:r>
            <a:r>
              <a:rPr lang="sr-Latn-RS" sz="2800" i="1" dirty="0" smtClean="0"/>
              <a:t>b</a:t>
            </a:r>
            <a:r>
              <a:rPr lang="en-GB" sz="2800" i="1" dirty="0" err="1" smtClean="0"/>
              <a:t>ovis</a:t>
            </a:r>
            <a:r>
              <a:rPr lang="sr-Latn-RS" sz="2800" i="1" dirty="0" smtClean="0"/>
              <a:t>  </a:t>
            </a:r>
            <a:r>
              <a:rPr lang="sr-Latn-RS" sz="2800" dirty="0" smtClean="0"/>
              <a:t>napaduju granulocite</a:t>
            </a:r>
            <a:r>
              <a:rPr lang="en-GB" sz="2800" dirty="0" smtClean="0"/>
              <a:t>, </a:t>
            </a:r>
            <a:r>
              <a:rPr lang="en-GB" sz="2800" i="1" dirty="0" smtClean="0"/>
              <a:t>A. platys </a:t>
            </a:r>
            <a:r>
              <a:rPr lang="sr-Latn-RS" sz="2800" dirty="0" smtClean="0"/>
              <a:t>trombocite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90600" y="512762"/>
            <a:ext cx="6799263" cy="1303338"/>
          </a:xfrm>
        </p:spPr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FF5050"/>
                </a:solidFill>
                <a:effectLst/>
              </a:rPr>
              <a:t>Anaplazme</a:t>
            </a:r>
            <a:endParaRPr lang="en-US" sz="3200" b="1" dirty="0">
              <a:solidFill>
                <a:srgbClr val="FF5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71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Anaplazmoza goveda</a:t>
            </a:r>
            <a:endParaRPr sz="3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4294967295"/>
          </p:nvPr>
        </p:nvSpPr>
        <p:spPr>
          <a:xfrm>
            <a:off x="0" y="1225550"/>
            <a:ext cx="4267200" cy="45720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2800" b="1" i="1" dirty="0" err="1" smtClean="0">
                <a:solidFill>
                  <a:srgbClr val="FF5050"/>
                </a:solidFill>
              </a:rPr>
              <a:t>Anaplasma</a:t>
            </a:r>
            <a:r>
              <a:rPr lang="en-US" sz="2800" b="1" i="1" dirty="0" smtClean="0">
                <a:solidFill>
                  <a:srgbClr val="FF5050"/>
                </a:solidFill>
              </a:rPr>
              <a:t> </a:t>
            </a:r>
            <a:r>
              <a:rPr lang="en-US" sz="2800" b="1" i="1" dirty="0" err="1" smtClean="0">
                <a:solidFill>
                  <a:srgbClr val="FF5050"/>
                </a:solidFill>
              </a:rPr>
              <a:t>marginale</a:t>
            </a:r>
            <a:endParaRPr lang="en-US" sz="2800" b="1" i="1" dirty="0" smtClean="0">
              <a:solidFill>
                <a:srgbClr val="FF5050"/>
              </a:solidFill>
            </a:endParaRPr>
          </a:p>
          <a:p>
            <a:pPr lvl="1" eaLnBrk="1" hangingPunct="1"/>
            <a:r>
              <a:rPr lang="en-US" sz="2800" dirty="0" err="1" smtClean="0">
                <a:solidFill>
                  <a:schemeClr val="tx1"/>
                </a:solidFill>
              </a:rPr>
              <a:t>Groznica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anemija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ikterus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800" b="1" dirty="0" err="1" smtClean="0">
                <a:solidFill>
                  <a:srgbClr val="002060"/>
                </a:solidFill>
              </a:rPr>
              <a:t>Morule</a:t>
            </a:r>
            <a:r>
              <a:rPr lang="en-US" sz="2800" b="1" dirty="0" smtClean="0">
                <a:solidFill>
                  <a:srgbClr val="002060"/>
                </a:solidFill>
              </a:rPr>
              <a:t> u </a:t>
            </a:r>
            <a:r>
              <a:rPr lang="en-US" sz="2800" b="1" dirty="0" err="1" smtClean="0">
                <a:solidFill>
                  <a:srgbClr val="002060"/>
                </a:solidFill>
              </a:rPr>
              <a:t>eritrocitima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en-US" sz="2800" dirty="0" err="1" smtClean="0">
                <a:solidFill>
                  <a:schemeClr val="tx1"/>
                </a:solidFill>
              </a:rPr>
              <a:t>Viša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smrtnost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kod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starijih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goveda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800" b="1" dirty="0" err="1" smtClean="0">
                <a:solidFill>
                  <a:srgbClr val="002060"/>
                </a:solidFill>
              </a:rPr>
              <a:t>Vektor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krpelji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Boophilus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vrste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2" y="1524000"/>
            <a:ext cx="4089222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94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Custom Dejan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16449</TotalTime>
  <Words>1351</Words>
  <Application>Microsoft Office PowerPoint</Application>
  <PresentationFormat>On-screen Show (4:3)</PresentationFormat>
  <Paragraphs>243</Paragraphs>
  <Slides>53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Calibri</vt:lpstr>
      <vt:lpstr>Fujijama YU</vt:lpstr>
      <vt:lpstr>Symbol</vt:lpstr>
      <vt:lpstr>Tahoma</vt:lpstr>
      <vt:lpstr>Times New Roman</vt:lpstr>
      <vt:lpstr>Wingdings</vt:lpstr>
      <vt:lpstr>Wingdings 2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Anaplazme</vt:lpstr>
      <vt:lpstr>Anaplazmoza goveda</vt:lpstr>
      <vt:lpstr>PowerPoint Presentation</vt:lpstr>
      <vt:lpstr>PowerPoint Presentation</vt:lpstr>
      <vt:lpstr>Erlihioza</vt:lpstr>
      <vt:lpstr>Heartwater – bolest vodenog srca</vt:lpstr>
      <vt:lpstr>PowerPoint Presentation</vt:lpstr>
      <vt:lpstr>PowerPoint Presentation</vt:lpstr>
      <vt:lpstr>PowerPoint Presentation</vt:lpstr>
      <vt:lpstr>Infekcije izazvane Neorickettsia vrstama</vt:lpstr>
      <vt:lpstr>PowerPoint Presentation</vt:lpstr>
      <vt:lpstr>PowerPoint Presentation</vt:lpstr>
      <vt:lpstr>PowerPoint Presentation</vt:lpstr>
      <vt:lpstr>R.rickettsii - sposobnost prelaska iz jedne ćelije u drugu - dugački aktinski produžetak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Coxiella burnetii</vt:lpstr>
      <vt:lpstr>                     Coxiella burnetii</vt:lpstr>
      <vt:lpstr>                     Coxiella burnetii</vt:lpstr>
      <vt:lpstr>PowerPoint Presentation</vt:lpstr>
      <vt:lpstr>                     Coxiella burnetii</vt:lpstr>
      <vt:lpstr>                     Coxiella burnetii</vt:lpstr>
      <vt:lpstr>                     Coxiella burnetii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Patogeneza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McCoy ćelije – C.psittaci - bojenje po Giemsi</vt:lpstr>
      <vt:lpstr>PowerPoint Presentation</vt:lpstr>
      <vt:lpstr> Imunofluorescencija C.psittaci</vt:lpstr>
      <vt:lpstr>Najvažnija oboljenja prouzrokovana hlamidijama</vt:lpstr>
      <vt:lpstr>Najvažnija oboljenja prouzrokovana hlamidijama</vt:lpstr>
    </vt:vector>
  </TitlesOfParts>
  <Company>VET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mikrobiologiju</dc:title>
  <dc:creator>Dejan</dc:creator>
  <cp:lastModifiedBy>Dejan Krnjaic</cp:lastModifiedBy>
  <cp:revision>410</cp:revision>
  <dcterms:created xsi:type="dcterms:W3CDTF">2002-10-17T22:18:13Z</dcterms:created>
  <dcterms:modified xsi:type="dcterms:W3CDTF">2020-04-16T10:48:15Z</dcterms:modified>
</cp:coreProperties>
</file>