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52" r:id="rId1"/>
  </p:sldMasterIdLst>
  <p:notesMasterIdLst>
    <p:notesMasterId r:id="rId54"/>
  </p:notesMasterIdLst>
  <p:handoutMasterIdLst>
    <p:handoutMasterId r:id="rId55"/>
  </p:handoutMasterIdLst>
  <p:sldIdLst>
    <p:sldId id="1043" r:id="rId2"/>
    <p:sldId id="1044" r:id="rId3"/>
    <p:sldId id="1045" r:id="rId4"/>
    <p:sldId id="1046" r:id="rId5"/>
    <p:sldId id="1047" r:id="rId6"/>
    <p:sldId id="1048" r:id="rId7"/>
    <p:sldId id="1049" r:id="rId8"/>
    <p:sldId id="1050" r:id="rId9"/>
    <p:sldId id="1051" r:id="rId10"/>
    <p:sldId id="1052" r:id="rId11"/>
    <p:sldId id="1053" r:id="rId12"/>
    <p:sldId id="1054" r:id="rId13"/>
    <p:sldId id="1055" r:id="rId14"/>
    <p:sldId id="1056" r:id="rId15"/>
    <p:sldId id="1116" r:id="rId16"/>
    <p:sldId id="1057" r:id="rId17"/>
    <p:sldId id="1058" r:id="rId18"/>
    <p:sldId id="1059" r:id="rId19"/>
    <p:sldId id="1060" r:id="rId20"/>
    <p:sldId id="1061" r:id="rId21"/>
    <p:sldId id="1062" r:id="rId22"/>
    <p:sldId id="1063" r:id="rId23"/>
    <p:sldId id="1064" r:id="rId24"/>
    <p:sldId id="1065" r:id="rId25"/>
    <p:sldId id="1066" r:id="rId26"/>
    <p:sldId id="1067" r:id="rId27"/>
    <p:sldId id="1068" r:id="rId28"/>
    <p:sldId id="1069" r:id="rId29"/>
    <p:sldId id="1070" r:id="rId30"/>
    <p:sldId id="1071" r:id="rId31"/>
    <p:sldId id="1072" r:id="rId32"/>
    <p:sldId id="1073" r:id="rId33"/>
    <p:sldId id="1074" r:id="rId34"/>
    <p:sldId id="1075" r:id="rId35"/>
    <p:sldId id="1076" r:id="rId36"/>
    <p:sldId id="1077" r:id="rId37"/>
    <p:sldId id="1117" r:id="rId38"/>
    <p:sldId id="1125" r:id="rId39"/>
    <p:sldId id="1122" r:id="rId40"/>
    <p:sldId id="1120" r:id="rId41"/>
    <p:sldId id="1118" r:id="rId42"/>
    <p:sldId id="1119" r:id="rId43"/>
    <p:sldId id="1123" r:id="rId44"/>
    <p:sldId id="1124" r:id="rId45"/>
    <p:sldId id="1078" r:id="rId46"/>
    <p:sldId id="1127" r:id="rId47"/>
    <p:sldId id="1128" r:id="rId48"/>
    <p:sldId id="1126" r:id="rId49"/>
    <p:sldId id="1079" r:id="rId50"/>
    <p:sldId id="1080" r:id="rId51"/>
    <p:sldId id="1081" r:id="rId52"/>
    <p:sldId id="1082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  <a:srgbClr val="FF7C80"/>
    <a:srgbClr val="F7C9AF"/>
    <a:srgbClr val="FFFF99"/>
    <a:srgbClr val="FFFFCC"/>
    <a:srgbClr val="FF9999"/>
    <a:srgbClr val="00FFCC"/>
    <a:srgbClr val="FFCDDE"/>
    <a:srgbClr val="FF9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4" autoAdjust="0"/>
    <p:restoredTop sz="86445" autoAdjust="0"/>
  </p:normalViewPr>
  <p:slideViewPr>
    <p:cSldViewPr>
      <p:cViewPr varScale="1">
        <p:scale>
          <a:sx n="64" d="100"/>
          <a:sy n="64" d="100"/>
        </p:scale>
        <p:origin x="9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2385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25-Mar-21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28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25-Mar-21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3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3AB752-35C0-4386-A216-A30B925D91AB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5774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A1DBCB-A2FC-4E85-A0CB-512F228EAD88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8758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569C3E-EF93-4A10-B219-CF8AB346FA72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4647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F9BB2C-01EF-4A55-80AA-66AF6F3F042F}" type="slidenum">
              <a:rPr lang="en-US" smtClean="0"/>
              <a:pPr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4892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769A4B-7942-4FD3-AC42-986B63E1A6FC}" type="slidenum">
              <a:rPr lang="en-GB" smtClean="0"/>
              <a:pPr/>
              <a:t>14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61162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2C162F-CE50-4D97-91A5-65772ECFDCD8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3329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47C9CA-BA9A-4344-B65A-C24530DD670C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8770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EF108C-D6D4-48F6-B077-9A45A47CA6CD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17054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826C8-5066-4423-91B4-14D13481087A}" type="slidenum">
              <a:rPr lang="en-GB" smtClean="0"/>
              <a:pPr/>
              <a:t>19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96536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61856A-2DE5-4605-B8B8-6CF00E2F01F7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0607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AAB0DE-38C8-4472-923D-880752E8AEA6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402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34A91B-1065-4F51-B430-AF4407B54CBC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7133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0EB118-B65F-4594-916D-A76971ECECB9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8615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F674F6-529B-4E0A-8C46-66BBFED3B75A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5104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2F1C1F-8F8C-46FB-8077-2D78258B765F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9988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F12989-54D3-43EC-AAC0-192FCBF49BDF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7167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47FE77-6C2D-4B46-86BF-0BE1CA7CAE1C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60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9A4246-CCD5-40F0-A082-1017FD7E0146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19272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EA402D-1F6F-45C2-969A-5AEB0DDAAEFE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256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80E0B9-BE44-4126-8320-F0491CE5321A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4038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FEC222-59E2-4E14-8848-DAEC896FE711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0228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D133DA-4A9B-41C4-9397-EDF1A87AD8BC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30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AB8DA8-34FE-47F8-B19F-61059EFEA39E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6991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846CD0-578E-44A2-AF29-7676BB5E5EFF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6706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671C72-4651-4163-BE3B-BF4767BFDCF8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62354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9CDA79-58C2-4FDC-B68E-B93323682995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1758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75CCCD-35F7-4A78-B139-0A51A96E79AF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35698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B99277-B849-4BD5-B813-DD8D85E803FA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7894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B99277-B849-4BD5-B813-DD8D85E803FA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75557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B99277-B849-4BD5-B813-DD8D85E803FA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1206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B99277-B849-4BD5-B813-DD8D85E803FA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36329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B99277-B849-4BD5-B813-DD8D85E803FA}" type="slidenum">
              <a:rPr lang="en-US" smtClean="0"/>
              <a:pPr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9775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B99277-B849-4BD5-B813-DD8D85E803FA}" type="slidenum">
              <a:rPr lang="en-US" smtClean="0"/>
              <a:pPr/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911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AB8DA8-34FE-47F8-B19F-61059EFEA39E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92010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3087EA-5E54-4E41-B964-FA1821DAF3BB}" type="slidenum">
              <a:rPr lang="en-US" smtClean="0"/>
              <a:pPr/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13623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3087EA-5E54-4E41-B964-FA1821DAF3BB}" type="slidenum">
              <a:rPr lang="en-US" smtClean="0"/>
              <a:pPr/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6640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3087EA-5E54-4E41-B964-FA1821DAF3BB}" type="slidenum">
              <a:rPr lang="en-US" smtClean="0"/>
              <a:pPr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95629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3087EA-5E54-4E41-B964-FA1821DAF3BB}" type="slidenum">
              <a:rPr lang="en-US" smtClean="0"/>
              <a:pPr/>
              <a:t>48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99496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739202-7EA5-4FF2-B80C-2AA6B46C5E59}" type="slidenum">
              <a:rPr lang="en-US" smtClean="0"/>
              <a:pPr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7436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CFCAF8-EAA1-4316-A396-6E752BE30987}" type="slidenum">
              <a:rPr lang="en-US" smtClean="0"/>
              <a:pPr/>
              <a:t>50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70213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6757A4-4095-480C-8232-A3545732FA61}" type="slidenum">
              <a:rPr lang="en-US" smtClean="0"/>
              <a:pPr/>
              <a:t>51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54688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F85A03-8DE8-44A5-AEFE-C39ADCB43686}" type="slidenum">
              <a:rPr lang="en-US" smtClean="0"/>
              <a:pPr/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811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F3628D-46FB-49DD-85B3-495B0A7D48B9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51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663B07-B721-4BE1-A7BD-C31ED7B28F8F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1349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216478-EAEC-4A62-AC3D-1D9D2A4B68C3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003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5C5CF9-C1F4-4417-BC33-F840D705FABA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849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42D9AE-4352-466B-89D3-7BD7E44A3D78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404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E070C-D510-4910-94C8-DD353839196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4189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D641-23A1-4C11-A6DF-2AFDA949C0B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794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E34-4366-4811-BF04-F7F848A2F72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335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48501-0994-49EE-9B0A-3F954D102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86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7175FF-0806-42C8-B73B-6BD5FE8D7F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9633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D3D9-5F21-49B6-BA3A-626ACE0C0A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16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0107-DB23-474E-87E3-97C78A3F39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3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990E5-D133-44BD-B763-4C0C1D8C49BA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142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2902-CA6C-4188-8217-AF6D4BBAF3A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173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C43-12ED-4F7D-8B7B-BF3285F7712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764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0E7E-5BBD-46CC-9E27-EA0F5A3685E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190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553A-1BA2-41D9-9B81-321C69D356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6569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009EB2-5E06-448E-8E0A-B71762A9A2D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468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C066-98A0-4928-B973-0D3730FBF2B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217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05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3" r:id="rId1"/>
    <p:sldLayoutId id="2147486854" r:id="rId2"/>
    <p:sldLayoutId id="2147486855" r:id="rId3"/>
    <p:sldLayoutId id="2147486856" r:id="rId4"/>
    <p:sldLayoutId id="2147486857" r:id="rId5"/>
    <p:sldLayoutId id="2147486858" r:id="rId6"/>
    <p:sldLayoutId id="2147486859" r:id="rId7"/>
    <p:sldLayoutId id="2147486860" r:id="rId8"/>
    <p:sldLayoutId id="2147486861" r:id="rId9"/>
    <p:sldLayoutId id="2147486862" r:id="rId10"/>
    <p:sldLayoutId id="2147486863" r:id="rId11"/>
    <p:sldLayoutId id="2147486867" r:id="rId12"/>
    <p:sldLayoutId id="2147486869" r:id="rId13"/>
    <p:sldLayoutId id="2147486870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424863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	       </a:t>
            </a:r>
            <a:r>
              <a:rPr lang="en-US" sz="3200" b="1" i="1" dirty="0">
                <a:solidFill>
                  <a:srgbClr val="FF0000"/>
                </a:solidFill>
                <a:latin typeface="+mn-lt"/>
              </a:rPr>
              <a:t>Mycobacterium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spp.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rgbClr val="FF0066"/>
              </a:solidFill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Acidorezistentne bakterije štapićastog oblika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Visok sadržaj lipida u ćelijskom zidu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Patogene mikobakterije prouzrokuju</a:t>
            </a: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granulomatozne lezije u tkivima</a:t>
            </a: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dirty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Tuberkuloza, Paratuberkuloza, Lepra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Tuberkuloza </a:t>
            </a:r>
            <a:endParaRPr lang="en-US" sz="2400" dirty="0">
              <a:latin typeface="+mn-lt"/>
            </a:endParaRPr>
          </a:p>
          <a:p>
            <a:pPr lvl="1">
              <a:spcBef>
                <a:spcPct val="50000"/>
              </a:spcBef>
              <a:buFontTx/>
              <a:buChar char="-"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1/3 čovečanstva inficirana</a:t>
            </a:r>
            <a:r>
              <a:rPr lang="en-GB" sz="2400" dirty="0">
                <a:latin typeface="+mn-lt"/>
              </a:rPr>
              <a:t>, </a:t>
            </a:r>
          </a:p>
          <a:p>
            <a:pPr lvl="1">
              <a:spcBef>
                <a:spcPct val="50000"/>
              </a:spcBef>
              <a:buFontTx/>
              <a:buChar char="-"/>
              <a:defRPr/>
            </a:pPr>
            <a:r>
              <a:rPr lang="en-GB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3-4 miliona ljudi umre godišnje od tuberkuloze</a:t>
            </a:r>
          </a:p>
        </p:txBody>
      </p:sp>
    </p:spTree>
    <p:extLst>
      <p:ext uri="{BB962C8B-B14F-4D97-AF65-F5344CB8AC3E}">
        <p14:creationId xmlns:p14="http://schemas.microsoft.com/office/powerpoint/2010/main" val="34481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2400" y="990600"/>
            <a:ext cx="6392863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+mn-lt"/>
              </a:rPr>
              <a:t>- sposobnost preživljavanja i razmnožavanja u  fagocitima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FF3300"/>
                </a:solidFill>
                <a:latin typeface="+mn-lt"/>
              </a:rPr>
              <a:t> hipersenzitivna reakcija tip IV kasne preosetljivosti - stimulacija celularnog imunskog odgovora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r-Latn-C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dimikolil trehaloza – cord faktor - inhibicija hemotaksije, dovodi do granulomatoznog procesa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en-US" sz="36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pic>
        <p:nvPicPr>
          <p:cNvPr id="10243" name="Picture 3" descr="TB Cording Phenomen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5263" y="1389717"/>
            <a:ext cx="2236788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6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4800" y="914400"/>
            <a:ext cx="8382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+mn-lt"/>
              </a:rPr>
              <a:t>- sulfatidi – sulfolipidi i fosfolipid – fosfatidil inozitol manozid obezbeđuju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preživljavanje u fagocitima inhibicijom stavaranja fagolizozoma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 sekretorni protein – antigen 85 vezuje za sebe fibronektin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mikobaktini – amini odgovorni za dobijanje Fe, stres proteini, tuberkulini – bakterijski peptidi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muramil dipeptid, vosak D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31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D60093"/>
                </a:solidFill>
                <a:latin typeface="+mn-lt"/>
              </a:rPr>
              <a:t>	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Infekcija </a:t>
            </a:r>
            <a:r>
              <a:rPr lang="sl-SI" sz="2800" dirty="0">
                <a:latin typeface="+mn-lt"/>
              </a:rPr>
              <a:t>– respiratorni i digestivni trakt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FF3300"/>
                </a:solidFill>
                <a:latin typeface="+mn-lt"/>
              </a:rPr>
              <a:t>	</a:t>
            </a:r>
            <a:r>
              <a:rPr lang="sl-SI" sz="2800" b="1" dirty="0">
                <a:solidFill>
                  <a:srgbClr val="002060"/>
                </a:solidFill>
                <a:latin typeface="+mn-lt"/>
              </a:rPr>
              <a:t>Primarni afekt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inflamatorna reakcija</a:t>
            </a: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nakupljanje histiocita i monocita</a:t>
            </a: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inficirani makrofag IL-12 stimulacija</a:t>
            </a: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T </a:t>
            </a:r>
            <a:r>
              <a:rPr lang="sl-SI" sz="2400" baseline="-25000" dirty="0">
                <a:latin typeface="+mn-lt"/>
              </a:rPr>
              <a:t>H1 </a:t>
            </a:r>
            <a:r>
              <a:rPr lang="sl-SI" sz="2400" dirty="0">
                <a:latin typeface="+mn-lt"/>
              </a:rPr>
              <a:t>limfocita</a:t>
            </a:r>
            <a:r>
              <a:rPr lang="en-US" sz="2400" dirty="0">
                <a:latin typeface="+mn-lt"/>
              </a:rPr>
              <a:t> - </a:t>
            </a:r>
            <a:r>
              <a:rPr lang="sl-SI" sz="2400" dirty="0">
                <a:latin typeface="+mn-lt"/>
              </a:rPr>
              <a:t>produkcija </a:t>
            </a:r>
            <a:r>
              <a:rPr lang="sl-SI" sz="2400" dirty="0">
                <a:latin typeface="Symbol" pitchFamily="18" charset="2"/>
              </a:rPr>
              <a:t>g</a:t>
            </a:r>
            <a:r>
              <a:rPr lang="sl-SI" sz="2400" dirty="0">
                <a:latin typeface="+mn-lt"/>
              </a:rPr>
              <a:t> interferona, GM-CSF, MIF</a:t>
            </a: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Times New Roman" pitchFamily="18" charset="0"/>
              </a:rPr>
              <a:t>	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2291" name="Picture 3" descr="M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0" y="3429000"/>
            <a:ext cx="49530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8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868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Times New Roman" pitchFamily="18" charset="0"/>
              </a:rPr>
              <a:t>	</a:t>
            </a:r>
            <a:r>
              <a:rPr lang="sl-SI" sz="2800" dirty="0">
                <a:solidFill>
                  <a:srgbClr val="D60093"/>
                </a:solidFill>
                <a:latin typeface="Times New Roman" pitchFamily="18" charset="0"/>
              </a:rPr>
              <a:t>	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Granulomi – tuberkuli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epiteloidne ćelije i Langhans džinovske ćelije, T limfociti, vezivno tkivo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citotoksični T limfociti ubijaju inficirane makrofage – kazeozna nekroza</a:t>
            </a:r>
          </a:p>
          <a:p>
            <a:pPr>
              <a:spcBef>
                <a:spcPct val="50000"/>
              </a:spcBef>
              <a:defRPr/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4339" name="Picture 3" descr="Tuberkuloza pluca kun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429000"/>
            <a:ext cx="33528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Content Placeholder 5" descr="gentb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29000"/>
            <a:ext cx="41862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09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52400"/>
            <a:ext cx="4495800" cy="576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4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04800" y="350838"/>
            <a:ext cx="83947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FF3300"/>
                </a:solidFill>
                <a:latin typeface="+mn-lt"/>
              </a:rPr>
              <a:t> Primarni kompleks </a:t>
            </a:r>
            <a:r>
              <a:rPr lang="sl-SI" sz="2400" dirty="0">
                <a:latin typeface="+mn-lt"/>
              </a:rPr>
              <a:t>- određen broj makrofaga dospeva do regionalnog limfnog </a:t>
            </a:r>
            <a:r>
              <a:rPr lang="sl-SI" sz="2400" dirty="0" smtClean="0">
                <a:latin typeface="+mn-lt"/>
              </a:rPr>
              <a:t>čvora</a:t>
            </a:r>
            <a:endParaRPr lang="sl-SI" sz="24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 Proliferativna </a:t>
            </a:r>
            <a:r>
              <a:rPr lang="sl-SI" sz="2400" b="1" dirty="0" smtClean="0">
                <a:solidFill>
                  <a:srgbClr val="002060"/>
                </a:solidFill>
                <a:latin typeface="+mn-lt"/>
              </a:rPr>
              <a:t>forma produktivno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hronično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zapaljenje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sl-SI" sz="2400" dirty="0">
                <a:latin typeface="+mn-lt"/>
              </a:rPr>
              <a:t>- Tuberkuloza</a:t>
            </a: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prouzrokovana</a:t>
            </a:r>
            <a:r>
              <a:rPr lang="en-US" sz="2400" dirty="0">
                <a:latin typeface="+mn-lt"/>
              </a:rPr>
              <a:t> </a:t>
            </a:r>
            <a:r>
              <a:rPr lang="sl-SI" sz="2400" i="1" dirty="0">
                <a:latin typeface="+mn-lt"/>
              </a:rPr>
              <a:t>M.tuberculosis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sl-SI" sz="2400" i="1" dirty="0">
                <a:latin typeface="+mn-lt"/>
              </a:rPr>
              <a:t>M.bovis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 </a:t>
            </a:r>
            <a:r>
              <a:rPr lang="sr-Latn-RS" sz="2400" dirty="0" smtClean="0">
                <a:latin typeface="+mn-lt"/>
              </a:rPr>
              <a:t>- </a:t>
            </a:r>
            <a:r>
              <a:rPr lang="sl-SI" sz="2400" dirty="0" smtClean="0">
                <a:latin typeface="+mn-lt"/>
              </a:rPr>
              <a:t>goveda</a:t>
            </a:r>
            <a:r>
              <a:rPr lang="sl-SI" sz="2400" dirty="0">
                <a:latin typeface="+mn-lt"/>
              </a:rPr>
              <a:t>, ovce i koze</a:t>
            </a:r>
          </a:p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 Eksudativna forma – eksudacija tečnosti i kazeozna nekroza, konji, mesožderi, ptice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387" name="Picture 3" descr="M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276600"/>
            <a:ext cx="4203700" cy="29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35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685800"/>
            <a:ext cx="89646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solidFill>
                  <a:srgbClr val="FF99FF"/>
                </a:solidFill>
                <a:latin typeface="+mn-lt"/>
              </a:rPr>
              <a:t>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Primarni kompleks – primarno infektivno ognjište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sudbina zavisi od imunoskog stanja organizma, infektivne doze, virulencije i</a:t>
            </a:r>
            <a:r>
              <a:rPr lang="sl-SI" sz="2400" i="1" dirty="0">
                <a:latin typeface="+mn-lt"/>
              </a:rPr>
              <a:t> Mycobacterium </a:t>
            </a:r>
            <a:r>
              <a:rPr lang="sl-SI" sz="2400" dirty="0">
                <a:latin typeface="+mn-lt"/>
              </a:rPr>
              <a:t>vrste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solidFill>
                  <a:srgbClr val="FF99FF"/>
                </a:solidFill>
                <a:latin typeface="+mn-lt"/>
              </a:rPr>
              <a:t>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inkapsulacija, kalcifikacija i osifikacija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širenje na druga mesta –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rana generalizacija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pad imunosti organizma – sekundarna tuberkuloza  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hronična tuberkuloza i kasna generalizacija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92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Granulom TB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600200"/>
            <a:ext cx="5148263" cy="3629025"/>
          </a:xfrm>
          <a:noFill/>
        </p:spPr>
      </p:pic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287339"/>
            <a:ext cx="7543800" cy="1008062"/>
          </a:xfrm>
        </p:spPr>
        <p:txBody>
          <a:bodyPr/>
          <a:lstStyle/>
          <a:p>
            <a:pPr>
              <a:defRPr/>
            </a:pP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Granulom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57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7" descr="gentb04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04800" y="3276600"/>
            <a:ext cx="4635500" cy="3035300"/>
          </a:xfrm>
        </p:spPr>
      </p:pic>
      <p:pic>
        <p:nvPicPr>
          <p:cNvPr id="19459" name="Picture 8" descr="gentb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65100"/>
            <a:ext cx="47244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7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820737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  <a:defRPr/>
            </a:pPr>
            <a:endParaRPr lang="en-GB" sz="2800" dirty="0">
              <a:solidFill>
                <a:srgbClr val="FFFF99"/>
              </a:solidFill>
              <a:latin typeface="+mn-lt"/>
            </a:endParaRPr>
          </a:p>
          <a:p>
            <a:pPr lvl="1">
              <a:spcBef>
                <a:spcPct val="50000"/>
              </a:spcBef>
              <a:defRPr/>
            </a:pPr>
            <a:r>
              <a:rPr lang="sr-Latn-CS" sz="2800" b="1" i="1" dirty="0" smtClean="0">
                <a:solidFill>
                  <a:srgbClr val="FF3300"/>
                </a:solidFill>
                <a:latin typeface="+mn-lt"/>
              </a:rPr>
              <a:t>Mycobacterium tuberculosis </a:t>
            </a: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complex  </a:t>
            </a:r>
          </a:p>
          <a:p>
            <a:pPr lvl="1">
              <a:spcBef>
                <a:spcPct val="50000"/>
              </a:spcBef>
              <a:defRPr/>
            </a:pPr>
            <a:r>
              <a:rPr lang="sr-Latn-CS" sz="2800" i="1" dirty="0" smtClean="0">
                <a:solidFill>
                  <a:srgbClr val="FF3300"/>
                </a:solidFill>
                <a:latin typeface="+mn-lt"/>
              </a:rPr>
              <a:t>M. tuberculosis</a:t>
            </a:r>
            <a:r>
              <a:rPr lang="sr-Latn-CS" sz="2800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r-Latn-CS" sz="2800" dirty="0" smtClean="0">
                <a:latin typeface="+mn-lt"/>
              </a:rPr>
              <a:t>– </a:t>
            </a:r>
            <a:r>
              <a:rPr lang="sr-Latn-CS" sz="2800" u="sng" dirty="0" smtClean="0">
                <a:latin typeface="+mn-lt"/>
              </a:rPr>
              <a:t>primati</a:t>
            </a:r>
            <a:r>
              <a:rPr lang="sr-Latn-CS" sz="2800" dirty="0" smtClean="0">
                <a:latin typeface="+mn-lt"/>
              </a:rPr>
              <a:t>, psi, goveda, papagaji</a:t>
            </a:r>
          </a:p>
          <a:p>
            <a:pPr lvl="1">
              <a:spcBef>
                <a:spcPct val="50000"/>
              </a:spcBef>
              <a:defRPr/>
            </a:pPr>
            <a:r>
              <a:rPr lang="sr-Latn-CS" sz="2800" i="1" dirty="0" smtClean="0">
                <a:solidFill>
                  <a:srgbClr val="FF3300"/>
                </a:solidFill>
                <a:latin typeface="+mn-lt"/>
              </a:rPr>
              <a:t>M. bovis </a:t>
            </a:r>
            <a:r>
              <a:rPr lang="sr-Latn-CS" sz="2800" dirty="0" smtClean="0">
                <a:latin typeface="+mn-lt"/>
              </a:rPr>
              <a:t>– </a:t>
            </a:r>
            <a:r>
              <a:rPr lang="sr-Latn-CS" sz="2800" u="sng" dirty="0" smtClean="0">
                <a:latin typeface="+mn-lt"/>
              </a:rPr>
              <a:t>sisari- goveda</a:t>
            </a:r>
            <a:r>
              <a:rPr lang="sr-Latn-CS" sz="2800" dirty="0" smtClean="0">
                <a:latin typeface="+mn-lt"/>
              </a:rPr>
              <a:t>, jelen, jazavac, ljudi...</a:t>
            </a:r>
          </a:p>
          <a:p>
            <a:pPr>
              <a:spcBef>
                <a:spcPct val="50000"/>
              </a:spcBef>
              <a:defRPr/>
            </a:pPr>
            <a:r>
              <a:rPr lang="sr-Latn-CS" sz="2800" dirty="0" smtClean="0">
                <a:latin typeface="+mn-lt"/>
              </a:rPr>
              <a:t>     </a:t>
            </a:r>
            <a:r>
              <a:rPr lang="sr-Latn-CS" sz="2800" i="1" dirty="0" smtClean="0">
                <a:solidFill>
                  <a:srgbClr val="FF3300"/>
                </a:solidFill>
                <a:latin typeface="+mn-lt"/>
              </a:rPr>
              <a:t>M. africanum </a:t>
            </a:r>
            <a:r>
              <a:rPr lang="sr-Latn-CS" sz="2800" dirty="0" smtClean="0">
                <a:latin typeface="+mn-lt"/>
              </a:rPr>
              <a:t>- </a:t>
            </a:r>
            <a:r>
              <a:rPr lang="sr-Latn-CS" sz="2800" u="sng" dirty="0" smtClean="0">
                <a:latin typeface="+mn-lt"/>
              </a:rPr>
              <a:t>ljudi</a:t>
            </a:r>
          </a:p>
          <a:p>
            <a:pPr>
              <a:spcBef>
                <a:spcPct val="50000"/>
              </a:spcBef>
              <a:defRPr/>
            </a:pPr>
            <a:r>
              <a:rPr lang="sr-Latn-CS" sz="2800" dirty="0" smtClean="0">
                <a:solidFill>
                  <a:srgbClr val="FF99FF"/>
                </a:solidFill>
                <a:latin typeface="+mn-lt"/>
              </a:rPr>
              <a:t>     </a:t>
            </a:r>
            <a:r>
              <a:rPr lang="sr-Latn-CS" sz="2800" i="1" dirty="0" smtClean="0">
                <a:solidFill>
                  <a:srgbClr val="FF3300"/>
                </a:solidFill>
                <a:latin typeface="+mn-lt"/>
              </a:rPr>
              <a:t>M. microti</a:t>
            </a:r>
            <a:r>
              <a:rPr lang="sr-Latn-CS" sz="2800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r-Latn-CS" sz="2800" dirty="0" smtClean="0">
                <a:latin typeface="+mn-lt"/>
              </a:rPr>
              <a:t>- </a:t>
            </a:r>
            <a:r>
              <a:rPr lang="sr-Latn-CS" sz="2800" u="sng" dirty="0" smtClean="0">
                <a:latin typeface="+mn-lt"/>
              </a:rPr>
              <a:t>glodari , </a:t>
            </a:r>
            <a:r>
              <a:rPr lang="sr-Latn-CS" sz="2800" dirty="0" smtClean="0">
                <a:latin typeface="+mn-lt"/>
              </a:rPr>
              <a:t>retko druge vrsta </a:t>
            </a:r>
          </a:p>
          <a:p>
            <a:pPr>
              <a:spcBef>
                <a:spcPct val="50000"/>
              </a:spcBef>
              <a:defRPr/>
            </a:pPr>
            <a:r>
              <a:rPr lang="sr-Latn-CS" sz="2800" dirty="0" smtClean="0">
                <a:solidFill>
                  <a:srgbClr val="FF3300"/>
                </a:solidFill>
                <a:latin typeface="+mn-lt"/>
              </a:rPr>
              <a:t>     </a:t>
            </a:r>
            <a:r>
              <a:rPr lang="sr-Latn-CS" sz="2800" i="1" dirty="0" smtClean="0">
                <a:solidFill>
                  <a:srgbClr val="FF3300"/>
                </a:solidFill>
                <a:latin typeface="+mn-lt"/>
              </a:rPr>
              <a:t>M. caprae </a:t>
            </a:r>
            <a:r>
              <a:rPr lang="sr-Latn-CS" sz="2800" dirty="0" smtClean="0">
                <a:latin typeface="+mn-lt"/>
              </a:rPr>
              <a:t>–</a:t>
            </a:r>
            <a:r>
              <a:rPr lang="sr-Latn-CS" sz="2800" u="sng" dirty="0" smtClean="0">
                <a:latin typeface="+mn-lt"/>
              </a:rPr>
              <a:t> koze</a:t>
            </a:r>
            <a:r>
              <a:rPr lang="sr-Latn-CS" sz="2800" dirty="0" smtClean="0">
                <a:latin typeface="+mn-lt"/>
              </a:rPr>
              <a:t>, goveda, </a:t>
            </a:r>
          </a:p>
          <a:p>
            <a:pPr>
              <a:spcBef>
                <a:spcPct val="50000"/>
              </a:spcBef>
              <a:defRPr/>
            </a:pPr>
            <a:r>
              <a:rPr lang="sr-Latn-CS" sz="2800" dirty="0" smtClean="0">
                <a:latin typeface="+mn-lt"/>
              </a:rPr>
              <a:t>     </a:t>
            </a:r>
            <a:r>
              <a:rPr lang="sr-Latn-CS" sz="2800" i="1" dirty="0" smtClean="0">
                <a:solidFill>
                  <a:srgbClr val="FF3300"/>
                </a:solidFill>
                <a:latin typeface="+mn-lt"/>
              </a:rPr>
              <a:t>M. pinnipeppi</a:t>
            </a:r>
            <a:r>
              <a:rPr lang="sr-Latn-CS" sz="2800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r-Latn-CS" sz="2800" u="sng" dirty="0" smtClean="0">
                <a:latin typeface="+mn-lt"/>
              </a:rPr>
              <a:t>– foke, morski lav</a:t>
            </a:r>
            <a:r>
              <a:rPr lang="sr-Latn-CS" sz="2800" dirty="0" smtClean="0">
                <a:latin typeface="+mn-lt"/>
              </a:rPr>
              <a:t>, </a:t>
            </a:r>
            <a:r>
              <a:rPr lang="en-US" sz="2800" dirty="0" err="1" smtClean="0">
                <a:latin typeface="+mn-lt"/>
              </a:rPr>
              <a:t>retko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druge</a:t>
            </a:r>
            <a:r>
              <a:rPr lang="sr-Latn-RS" sz="2800" dirty="0" smtClean="0">
                <a:latin typeface="+mn-lt"/>
              </a:rPr>
              <a:t> vrsta</a:t>
            </a:r>
            <a:r>
              <a:rPr lang="en-US" sz="2800" dirty="0" smtClean="0">
                <a:latin typeface="+mn-lt"/>
              </a:rPr>
              <a:t> </a:t>
            </a:r>
            <a:endParaRPr lang="sr-Latn-CS" sz="2800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sl-S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vitary T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417456"/>
            <a:ext cx="525621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MTB Lung gross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09600" y="1603987"/>
            <a:ext cx="2133600" cy="3200400"/>
          </a:xfrm>
          <a:noFill/>
        </p:spPr>
      </p:pic>
      <p:sp>
        <p:nvSpPr>
          <p:cNvPr id="1935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19003" y="4997"/>
            <a:ext cx="7543800" cy="1061803"/>
          </a:xfrm>
        </p:spPr>
        <p:txBody>
          <a:bodyPr/>
          <a:lstStyle/>
          <a:p>
            <a:pPr>
              <a:defRPr/>
            </a:pP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Kaverne 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u plućima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95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TB CXR 8 Mar 91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3059113" y="620713"/>
            <a:ext cx="359251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7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lijarna tuberkulo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47800"/>
            <a:ext cx="64738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287339"/>
            <a:ext cx="7086600" cy="855662"/>
          </a:xfrm>
        </p:spPr>
        <p:txBody>
          <a:bodyPr/>
          <a:lstStyle/>
          <a:p>
            <a:pPr>
              <a:defRPr/>
            </a:pPr>
            <a:r>
              <a:rPr lang="sr-Latn-CS" sz="28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Milijarna tuberkuloza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2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Tuberkuloza ostecenje krvnih sudov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47080" y="1295400"/>
            <a:ext cx="6625320" cy="4768850"/>
          </a:xfrm>
          <a:noFill/>
        </p:spPr>
      </p:pic>
      <p:sp>
        <p:nvSpPr>
          <p:cNvPr id="196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1524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sr-Latn-CS" sz="2800" dirty="0">
                <a:latin typeface="+mn-lt"/>
              </a:rPr>
              <a:t>	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Oštećenje krvnih sudova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86868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dirty="0">
                <a:solidFill>
                  <a:srgbClr val="FF9900"/>
                </a:solidFill>
                <a:latin typeface="+mn-lt"/>
              </a:rPr>
              <a:t>	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Laboratorijska dijagnostika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uzorci – žive životinje – aspirati, bioptati, traheobronhijalna lavaža, mleko                                   	   </a:t>
            </a:r>
            <a:r>
              <a:rPr lang="en-US" sz="2400" dirty="0">
                <a:latin typeface="+mn-lt"/>
              </a:rPr>
              <a:t>                              </a:t>
            </a:r>
            <a:r>
              <a:rPr lang="sl-SI" sz="2400" dirty="0">
                <a:latin typeface="+mn-lt"/>
              </a:rPr>
              <a:t> </a:t>
            </a:r>
            <a:endParaRPr lang="sl-SI" sz="2400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400" dirty="0" smtClean="0">
                <a:latin typeface="+mn-lt"/>
              </a:rPr>
              <a:t>– </a:t>
            </a:r>
            <a:r>
              <a:rPr lang="sl-SI" sz="2400" dirty="0">
                <a:latin typeface="+mn-lt"/>
              </a:rPr>
              <a:t>uginule životinje – sveže i fiksirano</a:t>
            </a: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tkivo u 10% formalinu, limfni čvorovi..                    </a:t>
            </a: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400" b="1" dirty="0" smtClean="0">
                <a:solidFill>
                  <a:srgbClr val="002060"/>
                </a:solidFill>
                <a:latin typeface="+mn-lt"/>
              </a:rPr>
              <a:t>mikroskopski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preparati direktno iz materijala </a:t>
            </a:r>
            <a:endParaRPr lang="sl-SI" sz="2400" b="1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sl-SI" sz="2400" dirty="0" smtClean="0">
                <a:latin typeface="+mn-lt"/>
              </a:rPr>
              <a:t>bojenje </a:t>
            </a:r>
            <a:r>
              <a:rPr lang="sl-SI" sz="2400" dirty="0">
                <a:latin typeface="+mn-lt"/>
              </a:rPr>
              <a:t>po Zeihl-Neelson-u ili sa fluorohromima (auramine, acridine-orange ...), tanki izduženi štapići 0,2-0,6 x 1,0-10,0 </a:t>
            </a:r>
            <a:r>
              <a:rPr lang="sl-SI" sz="2400" dirty="0">
                <a:latin typeface="Symbol" pitchFamily="18" charset="2"/>
              </a:rPr>
              <a:t>m</a:t>
            </a:r>
            <a:r>
              <a:rPr lang="sl-SI" sz="2400" dirty="0">
                <a:latin typeface="+mn-lt"/>
              </a:rPr>
              <a:t>m       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sl-SI" sz="2400" b="1" i="1" dirty="0">
                <a:solidFill>
                  <a:srgbClr val="FF3300"/>
                </a:solidFill>
                <a:latin typeface="+mn-lt"/>
              </a:rPr>
              <a:t>M.bovis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 i </a:t>
            </a:r>
            <a:r>
              <a:rPr lang="sl-SI" sz="2400" b="1" i="1" dirty="0">
                <a:solidFill>
                  <a:srgbClr val="FF3300"/>
                </a:solidFill>
                <a:latin typeface="+mn-lt"/>
              </a:rPr>
              <a:t>M.avium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subsp.</a:t>
            </a:r>
            <a:r>
              <a:rPr lang="sl-SI" sz="2400" b="1" i="1" dirty="0">
                <a:solidFill>
                  <a:srgbClr val="FF3300"/>
                </a:solidFill>
                <a:latin typeface="+mn-lt"/>
              </a:rPr>
              <a:t>avium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400" dirty="0">
                <a:latin typeface="+mn-lt"/>
              </a:rPr>
              <a:t>preko 4 </a:t>
            </a:r>
            <a:r>
              <a:rPr lang="sl-SI" sz="2400" dirty="0">
                <a:latin typeface="Symbol" pitchFamily="18" charset="2"/>
              </a:rPr>
              <a:t>m</a:t>
            </a:r>
            <a:r>
              <a:rPr lang="sl-SI" sz="2400" dirty="0">
                <a:latin typeface="+mn-lt"/>
              </a:rPr>
              <a:t>m, </a:t>
            </a:r>
            <a:r>
              <a:rPr lang="sl-SI" sz="2400" dirty="0" smtClean="0">
                <a:latin typeface="+mn-lt"/>
              </a:rPr>
              <a:t>                                     </a:t>
            </a:r>
            <a:r>
              <a:rPr lang="sl-SI" sz="2400" b="1" i="1" dirty="0" smtClean="0">
                <a:solidFill>
                  <a:srgbClr val="FF3300"/>
                </a:solidFill>
                <a:latin typeface="+mn-lt"/>
              </a:rPr>
              <a:t>M.avium</a:t>
            </a:r>
            <a:r>
              <a:rPr lang="sl-SI" sz="24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subsp. </a:t>
            </a:r>
            <a:r>
              <a:rPr lang="sl-SI" sz="2400" b="1" i="1" dirty="0">
                <a:solidFill>
                  <a:srgbClr val="FF3300"/>
                </a:solidFill>
                <a:latin typeface="+mn-lt"/>
              </a:rPr>
              <a:t>paratuberculosis </a:t>
            </a:r>
            <a:r>
              <a:rPr lang="sl-SI" sz="2400" dirty="0">
                <a:latin typeface="+mn-lt"/>
              </a:rPr>
              <a:t>manji od 2 </a:t>
            </a:r>
            <a:r>
              <a:rPr lang="sl-SI" sz="2400" dirty="0">
                <a:latin typeface="Symbol" pitchFamily="18" charset="2"/>
              </a:rPr>
              <a:t>m</a:t>
            </a:r>
            <a:r>
              <a:rPr lang="sl-SI" sz="2400" dirty="0">
                <a:latin typeface="+mn-lt"/>
              </a:rPr>
              <a:t>m 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04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MAI Spleen HIV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752600"/>
            <a:ext cx="5427662" cy="3690938"/>
          </a:xfrm>
        </p:spPr>
      </p:pic>
      <p:sp>
        <p:nvSpPr>
          <p:cNvPr id="198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143000"/>
          </a:xfrm>
        </p:spPr>
        <p:txBody>
          <a:bodyPr/>
          <a:lstStyle/>
          <a:p>
            <a:pPr>
              <a:defRPr/>
            </a:pPr>
            <a:r>
              <a:rPr lang="sl-SI" sz="28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Bojenje po Zeihl-Neelson-u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8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Mcb Auromine Rhodamin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-2000" contrast="18000"/>
          </a:blip>
          <a:stretch>
            <a:fillRect/>
          </a:stretch>
        </p:blipFill>
        <p:spPr>
          <a:xfrm>
            <a:off x="990600" y="1600200"/>
            <a:ext cx="6632575" cy="4448175"/>
          </a:xfrm>
          <a:noFill/>
        </p:spPr>
      </p:pic>
      <p:sp>
        <p:nvSpPr>
          <p:cNvPr id="199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sr-Latn-CS" sz="28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Bojenje sa fluorohromima                                    	     - 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Sputum - TB 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Auromine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/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Rhodamine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6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382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b="1" dirty="0">
                <a:solidFill>
                  <a:srgbClr val="FF3300"/>
                </a:solidFill>
                <a:latin typeface="+mn-lt"/>
              </a:rPr>
              <a:t>	Izolacija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opasnost po zdravlje ljudi – rad u Biohazard komorama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sl-SI" sz="2400" b="1" dirty="0">
                <a:solidFill>
                  <a:srgbClr val="002060"/>
                </a:solidFill>
                <a:latin typeface="+mn-lt"/>
              </a:rPr>
              <a:t>selektivna dekontaminacija </a:t>
            </a:r>
            <a:r>
              <a:rPr lang="sl-SI" sz="2400" dirty="0">
                <a:latin typeface="+mn-lt"/>
              </a:rPr>
              <a:t>– 2-4% NaOH, 5% oksalinska kiselina ...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 rastvaranje mucina </a:t>
            </a:r>
            <a:r>
              <a:rPr lang="sl-SI" sz="2400" dirty="0">
                <a:latin typeface="+mn-lt"/>
              </a:rPr>
              <a:t>– </a:t>
            </a:r>
            <a:r>
              <a:rPr lang="sl-SI" sz="2400" dirty="0" smtClean="0">
                <a:latin typeface="+mn-lt"/>
              </a:rPr>
              <a:t>N-acetil-L-cistin</a:t>
            </a:r>
            <a:endParaRPr lang="sl-SI" sz="24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 koncentrisanje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FF3300"/>
                </a:solidFill>
                <a:latin typeface="+mn-lt"/>
              </a:rPr>
              <a:t> Hranljive podloge                                 </a:t>
            </a:r>
            <a:r>
              <a:rPr lang="en-US" sz="2400" b="1" dirty="0">
                <a:solidFill>
                  <a:srgbClr val="FF3300"/>
                </a:solidFill>
                <a:latin typeface="+mn-lt"/>
              </a:rPr>
              <a:t>                       </a:t>
            </a:r>
            <a:r>
              <a:rPr lang="sr-Latn-RS" sz="24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400" b="1" dirty="0" smtClean="0">
                <a:solidFill>
                  <a:srgbClr val="FF3300"/>
                </a:solidFill>
                <a:latin typeface="+mn-lt"/>
              </a:rPr>
              <a:t>Lowenstein-Jensen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i Stonebri</a:t>
            </a:r>
            <a:r>
              <a:rPr lang="en-US" sz="2400" b="1" dirty="0">
                <a:solidFill>
                  <a:srgbClr val="FF3300"/>
                </a:solidFill>
                <a:latin typeface="+mn-lt"/>
              </a:rPr>
              <a:t>n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ks</a:t>
            </a:r>
          </a:p>
          <a:p>
            <a:pPr>
              <a:spcBef>
                <a:spcPct val="50000"/>
              </a:spcBef>
              <a:defRPr/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27651" name="Picture 3" descr="Mycobacterium tuberculosis-bolj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1" y="1981200"/>
            <a:ext cx="199025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9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Bactec 13 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18000" contrast="2000"/>
          </a:blip>
          <a:srcRect/>
          <a:stretch>
            <a:fillRect/>
          </a:stretch>
        </p:blipFill>
        <p:spPr>
          <a:xfrm>
            <a:off x="1524000" y="2057400"/>
            <a:ext cx="5508625" cy="3789713"/>
          </a:xfrm>
          <a:noFill/>
        </p:spPr>
      </p:pic>
      <p:sp>
        <p:nvSpPr>
          <p:cNvPr id="201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8839200" cy="1143000"/>
          </a:xfrm>
        </p:spPr>
        <p:txBody>
          <a:bodyPr>
            <a:normAutofit fontScale="90000"/>
          </a:bodyPr>
          <a:lstStyle/>
          <a:p>
            <a:pPr>
              <a:buFontTx/>
              <a:buChar char="-"/>
              <a:defRPr/>
            </a:pPr>
            <a:r>
              <a:rPr lang="sr-Latn-CS" sz="4000" dirty="0"/>
              <a:t> </a:t>
            </a:r>
            <a:r>
              <a:rPr lang="sr-Latn-CS" sz="2800" b="1" dirty="0">
                <a:solidFill>
                  <a:srgbClr val="FF3300"/>
                </a:solidFill>
                <a:effectLst/>
                <a:latin typeface="+mn-lt"/>
              </a:rPr>
              <a:t>Sporo rastu </a:t>
            </a:r>
            <a:r>
              <a:rPr lang="sr-Latn-CS" sz="2800" dirty="0">
                <a:latin typeface="+mn-lt"/>
              </a:rPr>
              <a:t>– </a:t>
            </a:r>
            <a:r>
              <a:rPr lang="sr-Latn-CS" sz="2800" b="1" dirty="0">
                <a:latin typeface="+mn-lt"/>
              </a:rPr>
              <a:t>generacijski period 24 časa</a:t>
            </a:r>
            <a:br>
              <a:rPr lang="sr-Latn-CS" sz="2800" b="1" dirty="0">
                <a:latin typeface="+mn-lt"/>
              </a:rPr>
            </a:br>
            <a:r>
              <a:rPr lang="sr-Latn-CS" sz="2800" b="1" dirty="0">
                <a:latin typeface="+mn-lt"/>
              </a:rPr>
              <a:t>- Kulture čuvati najmanje 6 nedelja</a:t>
            </a:r>
            <a:br>
              <a:rPr lang="sr-Latn-CS" sz="2800" b="1" dirty="0">
                <a:latin typeface="+mn-lt"/>
              </a:rPr>
            </a:br>
            <a:r>
              <a:rPr lang="sr-Latn-CS" sz="2800" b="1" dirty="0">
                <a:latin typeface="+mn-lt"/>
              </a:rPr>
              <a:t>- Brži rast na tečnim podlogama 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2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owenstain Y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6822" y="1752600"/>
            <a:ext cx="25939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533400"/>
            <a:ext cx="83058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</a:rPr>
              <a:t>	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Identifikacija vrste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 uslovi kultivisanja, brzina rasta, izgled kolonija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biohemijske osobine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 biološki ogled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hromatografija – masne kiseline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FF3300"/>
                </a:solidFill>
                <a:latin typeface="+mn-lt"/>
              </a:rPr>
              <a:t> molekularne tehnike </a:t>
            </a:r>
            <a:r>
              <a:rPr lang="sl-SI" sz="2400" b="1" dirty="0" smtClean="0">
                <a:solidFill>
                  <a:srgbClr val="FF3300"/>
                </a:solidFill>
                <a:latin typeface="+mn-lt"/>
              </a:rPr>
              <a:t>– PCR, DNK probe</a:t>
            </a:r>
            <a:r>
              <a:rPr lang="sl-SI" sz="24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274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8839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i="1" dirty="0">
                <a:latin typeface="+mn-lt"/>
              </a:rPr>
              <a:t> </a:t>
            </a:r>
            <a:r>
              <a:rPr lang="sl-SI" sz="2800" b="1" i="1" dirty="0">
                <a:solidFill>
                  <a:srgbClr val="FF3300"/>
                </a:solidFill>
                <a:latin typeface="+mn-lt"/>
              </a:rPr>
              <a:t>Mycobacterium avium 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complex </a:t>
            </a:r>
            <a:endParaRPr lang="sl-SI" sz="2800" b="1" dirty="0" smtClean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b="1" i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M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. avium 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subsp. </a:t>
            </a:r>
            <a:r>
              <a:rPr lang="sl-SI" sz="2800" i="1" dirty="0">
                <a:solidFill>
                  <a:srgbClr val="FF3300"/>
                </a:solidFill>
                <a:latin typeface="+mn-lt"/>
              </a:rPr>
              <a:t>avium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800" dirty="0">
                <a:latin typeface="+mn-lt"/>
              </a:rPr>
              <a:t>– </a:t>
            </a:r>
            <a:r>
              <a:rPr lang="sl-SI" sz="2800" u="sng" dirty="0" smtClean="0">
                <a:latin typeface="+mn-lt"/>
              </a:rPr>
              <a:t>ptice – </a:t>
            </a:r>
            <a:r>
              <a:rPr lang="sl-SI" sz="2800" dirty="0" smtClean="0">
                <a:latin typeface="+mn-lt"/>
              </a:rPr>
              <a:t>izuzetak papagaji</a:t>
            </a:r>
            <a:endParaRPr lang="sr-Latn-RS" sz="2800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r-Latn-RS" sz="2800" i="1" dirty="0" smtClean="0">
                <a:solidFill>
                  <a:srgbClr val="FF99FF"/>
                </a:solidFill>
                <a:latin typeface="+mn-lt"/>
              </a:rPr>
              <a:t> 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M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. avium </a:t>
            </a:r>
            <a:r>
              <a:rPr lang="sl-SI" sz="2800" dirty="0" smtClean="0">
                <a:solidFill>
                  <a:srgbClr val="FF3300"/>
                </a:solidFill>
                <a:latin typeface="+mn-lt"/>
              </a:rPr>
              <a:t>subsp. 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hominissuis</a:t>
            </a:r>
            <a:r>
              <a:rPr lang="sl-SI" sz="2800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800" dirty="0" smtClean="0">
                <a:latin typeface="+mn-lt"/>
              </a:rPr>
              <a:t>– </a:t>
            </a:r>
            <a:r>
              <a:rPr lang="sl-SI" sz="2800" u="sng" dirty="0" smtClean="0">
                <a:latin typeface="+mn-lt"/>
              </a:rPr>
              <a:t>ptice</a:t>
            </a:r>
            <a:r>
              <a:rPr lang="sl-SI" sz="2800" dirty="0" smtClean="0">
                <a:latin typeface="+mn-lt"/>
              </a:rPr>
              <a:t>, svinje, goveda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 M. avium 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subsp. </a:t>
            </a:r>
            <a:r>
              <a:rPr lang="sl-SI" sz="2800" i="1" dirty="0">
                <a:solidFill>
                  <a:srgbClr val="FF3300"/>
                </a:solidFill>
                <a:latin typeface="+mn-lt"/>
              </a:rPr>
              <a:t>paratuberculosis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800" dirty="0">
                <a:latin typeface="+mn-lt"/>
              </a:rPr>
              <a:t>– g</a:t>
            </a:r>
            <a:r>
              <a:rPr lang="sl-SI" sz="2800" u="sng" dirty="0" smtClean="0">
                <a:latin typeface="+mn-lt"/>
              </a:rPr>
              <a:t>oveda</a:t>
            </a:r>
            <a:r>
              <a:rPr lang="sl-SI" sz="2800" u="sng" dirty="0">
                <a:latin typeface="+mn-lt"/>
              </a:rPr>
              <a:t>, ovce, koze - </a:t>
            </a:r>
            <a:r>
              <a:rPr lang="en-US" sz="2800" u="sng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 p</a:t>
            </a:r>
            <a:r>
              <a:rPr lang="sl-SI" sz="2800" dirty="0" smtClean="0">
                <a:latin typeface="+mn-lt"/>
              </a:rPr>
              <a:t>aratuberkuloza</a:t>
            </a:r>
            <a:endParaRPr lang="sl-SI" sz="2800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GB" sz="2800" i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M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. avium </a:t>
            </a:r>
            <a:r>
              <a:rPr lang="sl-SI" sz="2800" dirty="0" smtClean="0">
                <a:solidFill>
                  <a:srgbClr val="FF3300"/>
                </a:solidFill>
                <a:latin typeface="+mn-lt"/>
              </a:rPr>
              <a:t>subsp. 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silvaticum</a:t>
            </a:r>
            <a:r>
              <a:rPr lang="sl-SI" sz="2800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sl-SI" sz="2800" dirty="0" smtClean="0">
                <a:latin typeface="+mn-lt"/>
              </a:rPr>
              <a:t>– </a:t>
            </a:r>
            <a:r>
              <a:rPr lang="sl-SI" sz="2800" u="sng" dirty="0" smtClean="0">
                <a:latin typeface="+mn-lt"/>
              </a:rPr>
              <a:t>ptice</a:t>
            </a:r>
            <a:r>
              <a:rPr lang="sl-SI" sz="2800" dirty="0" smtClean="0">
                <a:latin typeface="+mn-lt"/>
              </a:rPr>
              <a:t> – nije utvrđena patogenost</a:t>
            </a:r>
            <a:endParaRPr lang="sl-SI" sz="28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8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84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186250"/>
              </p:ext>
            </p:extLst>
          </p:nvPr>
        </p:nvGraphicFramePr>
        <p:xfrm>
          <a:off x="76198" y="188913"/>
          <a:ext cx="8915401" cy="6178551"/>
        </p:xfrm>
        <a:graphic>
          <a:graphicData uri="http://schemas.openxmlformats.org/drawingml/2006/table">
            <a:tbl>
              <a:tblPr/>
              <a:tblGrid>
                <a:gridCol w="1687575"/>
                <a:gridCol w="2105003"/>
                <a:gridCol w="1481298"/>
                <a:gridCol w="1504037"/>
                <a:gridCol w="2137488"/>
              </a:tblGrid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M. tuberculosis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M. bovis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M. avium</a:t>
                      </a: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 complex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M. avium </a:t>
                      </a: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subsp.</a:t>
                      </a:r>
                      <a:r>
                        <a:rPr kumimoji="0" lang="sl-SI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 paratuberculosis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Brzina rasta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3-8 nedelja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3-8 nedelja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2-6 ned.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i preko 16 nedelja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Opt. 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temperatura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37 </a:t>
                      </a:r>
                      <a:r>
                        <a:rPr kumimoji="0" lang="sl-SI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o</a:t>
                      </a: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C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37 </a:t>
                      </a:r>
                      <a:r>
                        <a:rPr kumimoji="0" lang="sl-SI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o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37-43 </a:t>
                      </a:r>
                      <a:r>
                        <a:rPr kumimoji="0" lang="sl-SI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o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37 </a:t>
                      </a:r>
                      <a:r>
                        <a:rPr kumimoji="0" lang="sl-SI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o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Kolonije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rapave, čvrste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Krem boje, trošne, ispupčene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Lepljive, beličaste, trošne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Sitne,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Faktori rasta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mikobactin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Glicerol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Poboljšava rast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Eugoničan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Inhibira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Disgoničan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Poboljšava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Eugoničan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Na-piruvat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Nema efekat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Poboljšava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Nema efekat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Niacin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/</a:t>
                      </a:r>
                      <a:r>
                        <a:rPr kumimoji="0" lang="sr-Latn-C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  </a:t>
                      </a: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nitrati  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P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YR proba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5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24969"/>
            <a:ext cx="42672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6106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i="1" dirty="0">
                <a:solidFill>
                  <a:srgbClr val="FF3300"/>
                </a:solidFill>
                <a:latin typeface="Times New Roman" pitchFamily="18" charset="0"/>
              </a:rPr>
              <a:t>	</a:t>
            </a:r>
            <a:r>
              <a:rPr lang="en-US" sz="2800" b="1" i="1" dirty="0">
                <a:solidFill>
                  <a:srgbClr val="FF3300"/>
                </a:solidFill>
                <a:latin typeface="+mn-lt"/>
              </a:rPr>
              <a:t>M</a:t>
            </a:r>
            <a:r>
              <a:rPr lang="en-US" sz="2800" b="1" i="1" dirty="0" smtClean="0">
                <a:solidFill>
                  <a:srgbClr val="FF3300"/>
                </a:solidFill>
                <a:latin typeface="+mn-lt"/>
              </a:rPr>
              <a:t>.</a:t>
            </a:r>
            <a:r>
              <a:rPr lang="sr-Latn-RS" sz="2800" b="1" i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i="1" dirty="0" smtClean="0">
                <a:solidFill>
                  <a:srgbClr val="FF3300"/>
                </a:solidFill>
                <a:latin typeface="+mn-lt"/>
              </a:rPr>
              <a:t>tuberculosis </a:t>
            </a:r>
            <a:endParaRPr lang="sl-SI" sz="2800" b="1" i="1" dirty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</a:rPr>
              <a:t>Lowenstein-Jensen -p</a:t>
            </a:r>
            <a:r>
              <a:rPr lang="en-US" sz="2800" dirty="0" err="1">
                <a:latin typeface="+mn-lt"/>
              </a:rPr>
              <a:t>odloga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malahit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zelenim</a:t>
            </a:r>
            <a:endParaRPr lang="sl-SI" sz="2800" dirty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</a:rPr>
              <a:t>Bolja selektivnost – cyclohexamide, lincomycin, nalidiksinska kiselina</a:t>
            </a: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31748" name="Picture 4" descr="Kolonije Mcb tuberculo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088512"/>
            <a:ext cx="1928812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36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199"/>
            <a:ext cx="419100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33400" y="457200"/>
            <a:ext cx="78486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FF3300"/>
                </a:solidFill>
                <a:latin typeface="+mn-lt"/>
              </a:rPr>
              <a:t>	</a:t>
            </a:r>
            <a:r>
              <a:rPr lang="sl-SI" sz="2800" b="1" i="1" dirty="0">
                <a:solidFill>
                  <a:srgbClr val="FF3300"/>
                </a:solidFill>
                <a:latin typeface="+mn-lt"/>
              </a:rPr>
              <a:t>M</a:t>
            </a:r>
            <a:r>
              <a:rPr lang="sl-SI" sz="2800" b="1" i="1" dirty="0" smtClean="0">
                <a:solidFill>
                  <a:srgbClr val="FF3300"/>
                </a:solidFill>
                <a:latin typeface="+mn-lt"/>
              </a:rPr>
              <a:t>. bovis</a:t>
            </a:r>
            <a:endParaRPr lang="sl-SI" sz="2800" b="1" i="1" dirty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</a:rPr>
              <a:t>-Lowenstein-Jensen sa piruvatom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 </a:t>
            </a:r>
            <a:endParaRPr lang="en-US" sz="2800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2772" name="Picture 4" descr="M bovis kolonija"/>
          <p:cNvPicPr>
            <a:picLocks noChangeAspect="1" noChangeArrowheads="1"/>
          </p:cNvPicPr>
          <p:nvPr/>
        </p:nvPicPr>
        <p:blipFill>
          <a:blip r:embed="rId4" cstate="print">
            <a:lum bright="12000" contrast="22000"/>
          </a:blip>
          <a:srcRect/>
          <a:stretch>
            <a:fillRect/>
          </a:stretch>
        </p:blipFill>
        <p:spPr bwMode="auto">
          <a:xfrm>
            <a:off x="4953000" y="1981199"/>
            <a:ext cx="4029075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60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121" y="2057400"/>
            <a:ext cx="4075113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525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FF7C80"/>
                </a:solidFill>
                <a:latin typeface="Times New Roman" pitchFamily="18" charset="0"/>
              </a:rPr>
              <a:t>	</a:t>
            </a:r>
            <a:r>
              <a:rPr lang="sl-SI" sz="2800" b="1" i="1" dirty="0">
                <a:solidFill>
                  <a:srgbClr val="FF3300"/>
                </a:solidFill>
                <a:latin typeface="+mn-lt"/>
              </a:rPr>
              <a:t>M</a:t>
            </a:r>
            <a:r>
              <a:rPr lang="sl-SI" sz="2800" b="1" i="1" dirty="0" smtClean="0">
                <a:solidFill>
                  <a:srgbClr val="FF3300"/>
                </a:solidFill>
                <a:latin typeface="+mn-lt"/>
              </a:rPr>
              <a:t>. avium </a:t>
            </a:r>
            <a:r>
              <a:rPr lang="sl-SI" sz="2800" b="1" dirty="0" smtClean="0">
                <a:solidFill>
                  <a:srgbClr val="FF3300"/>
                </a:solidFill>
                <a:latin typeface="+mn-lt"/>
              </a:rPr>
              <a:t>subsp. </a:t>
            </a:r>
            <a:r>
              <a:rPr lang="sl-SI" sz="2800" b="1" i="1" dirty="0" smtClean="0">
                <a:solidFill>
                  <a:srgbClr val="FF3300"/>
                </a:solidFill>
                <a:latin typeface="+mn-lt"/>
              </a:rPr>
              <a:t>avium</a:t>
            </a:r>
            <a:r>
              <a:rPr lang="sl-SI" sz="2800" b="1" dirty="0" smtClean="0">
                <a:solidFill>
                  <a:srgbClr val="FF3300"/>
                </a:solidFill>
                <a:latin typeface="+mn-lt"/>
              </a:rPr>
              <a:t> 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3796" name="Picture 4" descr="MAI koloni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086131"/>
            <a:ext cx="35750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AI MTB kolonije"/>
          <p:cNvPicPr>
            <a:picLocks noChangeAspect="1" noChangeArrowheads="1"/>
          </p:cNvPicPr>
          <p:nvPr/>
        </p:nvPicPr>
        <p:blipFill>
          <a:blip r:embed="rId3" cstate="print">
            <a:lum bright="-22000"/>
          </a:blip>
          <a:srcRect/>
          <a:stretch>
            <a:fillRect/>
          </a:stretch>
        </p:blipFill>
        <p:spPr bwMode="auto">
          <a:xfrm>
            <a:off x="971550" y="1484313"/>
            <a:ext cx="7242175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543800" cy="1008062"/>
          </a:xfrm>
        </p:spPr>
        <p:txBody>
          <a:bodyPr/>
          <a:lstStyle/>
          <a:p>
            <a:pPr>
              <a:defRPr/>
            </a:pPr>
            <a:r>
              <a:rPr lang="sr-Latn-CS" sz="2800" b="1" dirty="0">
                <a:solidFill>
                  <a:srgbClr val="FF3300"/>
                </a:solidFill>
                <a:latin typeface="+mn-lt"/>
              </a:rPr>
              <a:t>Razlika kolonija </a:t>
            </a:r>
            <a:r>
              <a:rPr lang="sr-Latn-CS" sz="2800" b="1" i="1" dirty="0">
                <a:solidFill>
                  <a:srgbClr val="FF3300"/>
                </a:solidFill>
                <a:latin typeface="+mn-lt"/>
              </a:rPr>
              <a:t>Mycobacterium </a:t>
            </a:r>
            <a:r>
              <a:rPr lang="sr-Latn-CS" sz="2800" b="1" i="1" dirty="0" smtClean="0">
                <a:solidFill>
                  <a:srgbClr val="FF3300"/>
                </a:solidFill>
                <a:latin typeface="+mn-lt"/>
              </a:rPr>
              <a:t>avium </a:t>
            </a: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i 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	</a:t>
            </a:r>
            <a:r>
              <a:rPr lang="sr-Latn-CS" sz="2800" b="1" i="1" dirty="0" smtClean="0">
                <a:solidFill>
                  <a:srgbClr val="FF3300"/>
                </a:solidFill>
                <a:latin typeface="+mn-lt"/>
              </a:rPr>
              <a:t>Mycobacterium tuberculosis</a:t>
            </a:r>
            <a:endParaRPr lang="en-US" sz="2800" b="1" i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8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925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039190"/>
              </p:ext>
            </p:extLst>
          </p:nvPr>
        </p:nvGraphicFramePr>
        <p:xfrm>
          <a:off x="304800" y="228600"/>
          <a:ext cx="8496300" cy="5721352"/>
        </p:xfrm>
        <a:graphic>
          <a:graphicData uri="http://schemas.openxmlformats.org/drawingml/2006/table">
            <a:tbl>
              <a:tblPr/>
              <a:tblGrid>
                <a:gridCol w="2087562"/>
                <a:gridCol w="2192338"/>
                <a:gridCol w="2128837"/>
                <a:gridCol w="2087563"/>
              </a:tblGrid>
              <a:tr h="141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Biološki ogled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M. tuberculosis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M. bovis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M. avium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Kunić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Intravenozna inokulacija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pluća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++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milijarna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++ generalizovana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Zamorac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Subkutana inokulacija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++ generalizovana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++ generalizovana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(+)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fokalna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Arial" charset="0"/>
                        </a:rPr>
                        <a:t>Kokoška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Intravenozna inokulacija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_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_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charset="0"/>
                        </a:rPr>
                        <a:t>++ generalizovana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6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uberkulinizacija1"/>
          <p:cNvPicPr>
            <a:picLocks noChangeAspect="1" noChangeArrowheads="1"/>
          </p:cNvPicPr>
          <p:nvPr/>
        </p:nvPicPr>
        <p:blipFill>
          <a:blip r:embed="rId3" cstate="print">
            <a:lum bright="10000" contrast="12000"/>
          </a:blip>
          <a:srcRect/>
          <a:stretch>
            <a:fillRect/>
          </a:stretch>
        </p:blipFill>
        <p:spPr bwMode="auto">
          <a:xfrm>
            <a:off x="1600200" y="2209800"/>
            <a:ext cx="5803900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23850" y="381000"/>
            <a:ext cx="88201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</a:rPr>
              <a:t>Tuberkulinizacija</a:t>
            </a:r>
            <a:r>
              <a:rPr lang="sl-SI" sz="2800" dirty="0">
                <a:latin typeface="+mn-lt"/>
              </a:rPr>
              <a:t> – M'Fadyean 1899. godine                 </a:t>
            </a:r>
            <a:r>
              <a:rPr lang="sl-SI" sz="2800" dirty="0" smtClean="0">
                <a:latin typeface="+mn-lt"/>
              </a:rPr>
              <a:t>                 </a:t>
            </a:r>
            <a:r>
              <a:rPr lang="sl-SI" sz="2800" b="1" dirty="0" smtClean="0">
                <a:solidFill>
                  <a:srgbClr val="FF3300"/>
                </a:solidFill>
                <a:latin typeface="+mn-lt"/>
              </a:rPr>
              <a:t>- 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reakcija kasne preosetljivosti </a:t>
            </a:r>
            <a:r>
              <a:rPr lang="sl-SI" sz="2800" dirty="0">
                <a:latin typeface="+mn-lt"/>
              </a:rPr>
              <a:t>intradermalna 	inokulacija 0,1 ml tuberkulina – PPD                                                 - zadebljanje kože –maksimalno nakon 72 časa-4mm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991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</a:rPr>
              <a:t>Tuberkulinizacija</a:t>
            </a:r>
            <a:r>
              <a:rPr lang="sl-SI" sz="2800" dirty="0">
                <a:latin typeface="+mn-lt"/>
              </a:rPr>
              <a:t> – M'Fadyean 1899. </a:t>
            </a:r>
            <a:r>
              <a:rPr lang="sl-SI" sz="2800" dirty="0" smtClean="0">
                <a:latin typeface="+mn-lt"/>
              </a:rPr>
              <a:t>godine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 smtClean="0">
                <a:latin typeface="+mn-lt"/>
              </a:rPr>
              <a:t>Kod ljudi se naziva Mantoux </a:t>
            </a:r>
            <a:r>
              <a:rPr lang="sl-SI" sz="2800" dirty="0">
                <a:latin typeface="+mn-lt"/>
              </a:rPr>
              <a:t>test                        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905000"/>
            <a:ext cx="812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</a:rPr>
              <a:t>Tuberkulinizacija</a:t>
            </a:r>
            <a:r>
              <a:rPr lang="sl-SI" sz="2800" dirty="0">
                <a:latin typeface="+mn-lt"/>
              </a:rPr>
              <a:t> – M'Fadyean 1899. </a:t>
            </a:r>
            <a:r>
              <a:rPr lang="sl-SI" sz="2800" dirty="0" smtClean="0">
                <a:latin typeface="+mn-lt"/>
              </a:rPr>
              <a:t>godine</a:t>
            </a:r>
            <a:r>
              <a:rPr lang="sl-SI" sz="2800" dirty="0" smtClean="0">
                <a:latin typeface="+mn-lt"/>
              </a:rPr>
              <a:t>                   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7816166" cy="47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0999"/>
            <a:ext cx="6474502" cy="546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4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425450"/>
            <a:ext cx="8686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 smtClean="0">
                <a:latin typeface="+mn-lt"/>
              </a:rPr>
              <a:t>-</a:t>
            </a:r>
            <a:r>
              <a:rPr lang="sl-SI" sz="2800" i="1" dirty="0" smtClean="0">
                <a:latin typeface="+mn-lt"/>
              </a:rPr>
              <a:t> </a:t>
            </a:r>
            <a:r>
              <a:rPr lang="sl-SI" sz="2800" i="1" dirty="0">
                <a:solidFill>
                  <a:srgbClr val="FF3300"/>
                </a:solidFill>
                <a:latin typeface="+mn-lt"/>
              </a:rPr>
              <a:t>M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. lepraemurium </a:t>
            </a:r>
            <a:r>
              <a:rPr lang="sl-SI" sz="2800" dirty="0">
                <a:latin typeface="+mn-lt"/>
              </a:rPr>
              <a:t>– </a:t>
            </a:r>
            <a:r>
              <a:rPr lang="sl-SI" sz="2800" u="sng" dirty="0">
                <a:latin typeface="+mn-lt"/>
              </a:rPr>
              <a:t>pacovi, miševi, mačke </a:t>
            </a:r>
            <a:r>
              <a:rPr lang="sl-SI" sz="2800" dirty="0" smtClean="0">
                <a:latin typeface="+mn-lt"/>
              </a:rPr>
              <a:t> </a:t>
            </a:r>
            <a:r>
              <a:rPr lang="sl-SI" sz="2800" dirty="0">
                <a:latin typeface="+mn-lt"/>
              </a:rPr>
              <a:t>				- </a:t>
            </a:r>
            <a:r>
              <a:rPr lang="en-US" sz="2800" dirty="0">
                <a:latin typeface="+mn-lt"/>
              </a:rPr>
              <a:t>  l</a:t>
            </a:r>
            <a:r>
              <a:rPr lang="sl-SI" sz="2800" dirty="0">
                <a:latin typeface="+mn-lt"/>
              </a:rPr>
              <a:t>epra glodara i mačaka </a:t>
            </a:r>
            <a:endParaRPr lang="sl-SI" sz="2800" u="sng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 M. leprae</a:t>
            </a:r>
            <a:r>
              <a:rPr lang="sl-SI" sz="2800" dirty="0" smtClean="0">
                <a:solidFill>
                  <a:srgbClr val="FF3300"/>
                </a:solidFill>
                <a:latin typeface="+mn-lt"/>
              </a:rPr>
              <a:t>  </a:t>
            </a:r>
            <a:r>
              <a:rPr lang="sl-SI" sz="2800" dirty="0">
                <a:latin typeface="+mn-lt"/>
              </a:rPr>
              <a:t>- </a:t>
            </a:r>
            <a:r>
              <a:rPr lang="en-US" sz="2800" dirty="0">
                <a:latin typeface="+mn-lt"/>
              </a:rPr>
              <a:t>l</a:t>
            </a:r>
            <a:r>
              <a:rPr lang="sl-SI" sz="2800" dirty="0">
                <a:latin typeface="+mn-lt"/>
              </a:rPr>
              <a:t>epra ljudi </a:t>
            </a:r>
            <a:endParaRPr lang="sl-SI" sz="2800" dirty="0" smtClean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 smtClean="0">
                <a:latin typeface="+mn-lt"/>
              </a:rPr>
              <a:t> </a:t>
            </a:r>
            <a:r>
              <a:rPr lang="sl-SI" sz="2800" i="1" dirty="0" smtClean="0">
                <a:solidFill>
                  <a:srgbClr val="FF3300"/>
                </a:solidFill>
                <a:latin typeface="+mn-lt"/>
              </a:rPr>
              <a:t>M. senegalense, M. farcinogenes</a:t>
            </a:r>
            <a:r>
              <a:rPr lang="sl-SI" sz="2800" i="1" dirty="0" smtClean="0">
                <a:solidFill>
                  <a:srgbClr val="FF7C80"/>
                </a:solidFill>
                <a:latin typeface="+mn-lt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 smtClean="0">
                <a:latin typeface="+mn-lt"/>
              </a:rPr>
              <a:t>	– ulceralni limfagenitis goveda</a:t>
            </a:r>
            <a:endParaRPr lang="en-US" sz="2800" dirty="0">
              <a:solidFill>
                <a:srgbClr val="D60093"/>
              </a:solidFill>
              <a:latin typeface="+mn-lt"/>
            </a:endParaRPr>
          </a:p>
        </p:txBody>
      </p:sp>
      <p:pic>
        <p:nvPicPr>
          <p:cNvPr id="144386" name="Picture 2" descr="&amp;Rcy;&amp;iecy;&amp;zcy;&amp;ucy;&amp;lcy;&amp;tcy;&amp;acy;&amp;tcy; &amp;scy;&amp;lcy;&amp;icy;&amp;kcy;&amp;acy; &amp;zcy;&amp;acy; mycobacterium lep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733800"/>
            <a:ext cx="2019300" cy="2266951"/>
          </a:xfrm>
          <a:prstGeom prst="rect">
            <a:avLst/>
          </a:prstGeom>
          <a:noFill/>
        </p:spPr>
      </p:pic>
      <p:pic>
        <p:nvPicPr>
          <p:cNvPr id="144388" name="Picture 4" descr="&amp;Scy;&amp;rcy;&amp;ocy;&amp;dcy;&amp;ncy;&amp;acy; &amp;scy;&amp;lcy;&amp;icy;&amp;k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657600"/>
            <a:ext cx="3667125" cy="2471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</a:rPr>
              <a:t>Tuberkulinizacija</a:t>
            </a:r>
            <a:r>
              <a:rPr lang="sl-SI" sz="2800" dirty="0">
                <a:latin typeface="+mn-lt"/>
              </a:rPr>
              <a:t> – M'Fadyean 1899. </a:t>
            </a:r>
            <a:r>
              <a:rPr lang="sl-SI" sz="2800" dirty="0" smtClean="0">
                <a:latin typeface="+mn-lt"/>
              </a:rPr>
              <a:t>godine</a:t>
            </a:r>
            <a:r>
              <a:rPr lang="sl-SI" sz="2800" dirty="0" smtClean="0">
                <a:latin typeface="+mn-lt"/>
              </a:rPr>
              <a:t>                     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549347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</a:rPr>
              <a:t>Tuberkulinizacija</a:t>
            </a:r>
            <a:r>
              <a:rPr lang="sl-SI" sz="2800" dirty="0">
                <a:latin typeface="+mn-lt"/>
              </a:rPr>
              <a:t> – M'Fadyean 1899. </a:t>
            </a:r>
            <a:r>
              <a:rPr lang="sl-SI" sz="2800" dirty="0" smtClean="0">
                <a:latin typeface="+mn-lt"/>
              </a:rPr>
              <a:t>godine</a:t>
            </a:r>
            <a:r>
              <a:rPr lang="sl-SI" sz="2800" dirty="0" smtClean="0">
                <a:latin typeface="+mn-lt"/>
              </a:rPr>
              <a:t>                     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3610"/>
            <a:ext cx="6293868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648200"/>
            <a:ext cx="3505504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6868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 smtClean="0">
                <a:solidFill>
                  <a:srgbClr val="FF3300"/>
                </a:solidFill>
                <a:latin typeface="+mn-lt"/>
              </a:rPr>
              <a:t>Tuberkulinizacija - Pravilnik 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o utvrđivanju Programa mera zdravstvene zaštite životinja za 2020. godinu</a:t>
            </a:r>
          </a:p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sl-SI" sz="2800" dirty="0" smtClean="0">
                <a:solidFill>
                  <a:srgbClr val="002060"/>
                </a:solidFill>
                <a:latin typeface="+mn-lt"/>
              </a:rPr>
              <a:t> Goveda</a:t>
            </a:r>
            <a:r>
              <a:rPr lang="sl-SI" sz="2800" dirty="0">
                <a:solidFill>
                  <a:srgbClr val="002060"/>
                </a:solidFill>
                <a:latin typeface="+mn-lt"/>
              </a:rPr>
              <a:t>, ovce i koze dijagnostički se ispituju jednom godišnje, i to goveda na: brucelozu, tuberkulozu i enzootsku leukozu, a ovce i koze na brucelozu, pri čemu period od poslednjeg ispitivanja ne sme da bude kraći od šest ni duži od 12 meseci, odnosno u cil</a:t>
            </a:r>
            <a:r>
              <a:rPr lang="sr-Cyrl-RS" sz="2800" dirty="0">
                <a:solidFill>
                  <a:srgbClr val="002060"/>
                </a:solidFill>
                <a:latin typeface="+mn-lt"/>
              </a:rPr>
              <a:t>ј</a:t>
            </a:r>
            <a:r>
              <a:rPr lang="sl-SI" sz="2800" dirty="0">
                <a:solidFill>
                  <a:srgbClr val="002060"/>
                </a:solidFill>
                <a:latin typeface="+mn-lt"/>
              </a:rPr>
              <a:t>u određivanja statusa gazdinstva na navedene bolesti kod goveda, prema planu Ministarstva.</a:t>
            </a:r>
          </a:p>
        </p:txBody>
      </p:sp>
    </p:spTree>
    <p:extLst>
      <p:ext uri="{BB962C8B-B14F-4D97-AF65-F5344CB8AC3E}">
        <p14:creationId xmlns:p14="http://schemas.microsoft.com/office/powerpoint/2010/main" val="35341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"/>
            <a:ext cx="751055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96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8591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b="1" dirty="0">
                <a:solidFill>
                  <a:srgbClr val="FF3300"/>
                </a:solidFill>
                <a:latin typeface="Times New Roman"/>
              </a:rPr>
              <a:t> </a:t>
            </a:r>
            <a:r>
              <a:rPr lang="sl-SI" sz="3200" b="1" dirty="0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sl-SI" sz="3200" b="1" dirty="0">
                <a:solidFill>
                  <a:srgbClr val="FF3300"/>
                </a:solidFill>
                <a:latin typeface="Times New Roman"/>
              </a:rPr>
              <a:t> interferonski test </a:t>
            </a:r>
            <a:endParaRPr lang="sr-Latn-RS" sz="3200" b="1" dirty="0" smtClean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8051867" cy="2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8591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b="1" dirty="0">
                <a:solidFill>
                  <a:srgbClr val="FF3300"/>
                </a:solidFill>
                <a:latin typeface="Times New Roman"/>
              </a:rPr>
              <a:t> </a:t>
            </a:r>
            <a:r>
              <a:rPr lang="sl-SI" sz="3200" b="1" dirty="0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sl-SI" sz="3200" b="1" dirty="0">
                <a:solidFill>
                  <a:srgbClr val="FF3300"/>
                </a:solidFill>
                <a:latin typeface="Times New Roman"/>
              </a:rPr>
              <a:t> interferonski test </a:t>
            </a:r>
            <a:endParaRPr lang="sr-Latn-RS" sz="3200" b="1" dirty="0" smtClean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" y="1447800"/>
            <a:ext cx="8925376" cy="31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0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8591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b="1" dirty="0">
                <a:solidFill>
                  <a:srgbClr val="FF3300"/>
                </a:solidFill>
                <a:latin typeface="Times New Roman"/>
              </a:rPr>
              <a:t> </a:t>
            </a:r>
            <a:r>
              <a:rPr lang="sl-SI" sz="3200" b="1" dirty="0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sl-SI" sz="3200" b="1" dirty="0">
                <a:solidFill>
                  <a:srgbClr val="FF3300"/>
                </a:solidFill>
                <a:latin typeface="Times New Roman"/>
              </a:rPr>
              <a:t> interferonski test </a:t>
            </a:r>
            <a:endParaRPr lang="sr-Latn-RS" sz="3200" b="1" dirty="0" smtClean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84076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59155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      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Eradikacija </a:t>
            </a:r>
            <a:r>
              <a:rPr lang="sl-SI" sz="2800" b="1" dirty="0" smtClean="0">
                <a:solidFill>
                  <a:srgbClr val="FF3300"/>
                </a:solidFill>
                <a:latin typeface="+mn-lt"/>
              </a:rPr>
              <a:t>tuberkuloze</a:t>
            </a:r>
            <a:endParaRPr lang="sr-Latn-RS" sz="2800" b="1" dirty="0" smtClean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– ubijanje inficiranih životinja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dirty="0">
                <a:latin typeface="+mn-lt"/>
              </a:rPr>
              <a:t>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Ljudi – BCG – Bacillus </a:t>
            </a:r>
            <a:r>
              <a:rPr lang="sl-SI" sz="2400" b="1" dirty="0" smtClean="0">
                <a:solidFill>
                  <a:srgbClr val="FF3300"/>
                </a:solidFill>
                <a:latin typeface="+mn-lt"/>
              </a:rPr>
              <a:t>Calmette-Guerin</a:t>
            </a:r>
            <a:r>
              <a:rPr lang="sr-Latn-RS" sz="2400" b="1" dirty="0">
                <a:solidFill>
                  <a:srgbClr val="FF3300"/>
                </a:solidFill>
                <a:latin typeface="+mn-lt"/>
              </a:rPr>
              <a:t> </a:t>
            </a:r>
            <a:endParaRPr lang="sr-Latn-RS" sz="2400" b="1" dirty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r-Latn-RS" sz="2400" dirty="0" smtClean="0">
                <a:solidFill>
                  <a:srgbClr val="FF7C80"/>
                </a:solidFill>
                <a:latin typeface="+mn-lt"/>
              </a:rPr>
              <a:t> </a:t>
            </a:r>
            <a:r>
              <a:rPr lang="sl-SI" sz="2400" dirty="0" smtClean="0">
                <a:latin typeface="+mn-lt"/>
              </a:rPr>
              <a:t>230 </a:t>
            </a:r>
            <a:r>
              <a:rPr lang="sl-SI" sz="2400" dirty="0">
                <a:latin typeface="+mn-lt"/>
              </a:rPr>
              <a:t>pasaža 1908- 1921.godina podloga</a:t>
            </a: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sa glicerolom, žuči i krompirom</a:t>
            </a: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dirty="0">
                <a:latin typeface="+mn-lt"/>
              </a:rPr>
              <a:t> P</a:t>
            </a:r>
            <a:r>
              <a:rPr lang="sl-SI" sz="2400" dirty="0">
                <a:latin typeface="+mn-lt"/>
              </a:rPr>
              <a:t>asterizacija mleka 63 </a:t>
            </a:r>
            <a:r>
              <a:rPr lang="sl-SI" sz="2400" baseline="30000" dirty="0">
                <a:latin typeface="+mn-lt"/>
              </a:rPr>
              <a:t>o</a:t>
            </a:r>
            <a:r>
              <a:rPr lang="sl-SI" sz="2400" dirty="0">
                <a:latin typeface="+mn-lt"/>
              </a:rPr>
              <a:t>C 30 </a:t>
            </a:r>
            <a:r>
              <a:rPr lang="sl-SI" sz="2400" dirty="0" smtClean="0">
                <a:latin typeface="+mn-lt"/>
              </a:rPr>
              <a:t>minuta ili 72 </a:t>
            </a:r>
            <a:r>
              <a:rPr lang="sl-SI" sz="2400" baseline="30000" dirty="0">
                <a:latin typeface="+mn-lt"/>
              </a:rPr>
              <a:t>o</a:t>
            </a:r>
            <a:r>
              <a:rPr lang="sl-SI" sz="2400" dirty="0">
                <a:latin typeface="+mn-lt"/>
              </a:rPr>
              <a:t>C 15 sekundi </a:t>
            </a:r>
            <a:r>
              <a:rPr lang="sl-SI" sz="2400" dirty="0">
                <a:solidFill>
                  <a:srgbClr val="FF7C80"/>
                </a:solidFill>
                <a:latin typeface="+mn-lt"/>
              </a:rPr>
              <a:t>	</a:t>
            </a:r>
            <a:endParaRPr lang="en-US" sz="2400" dirty="0">
              <a:solidFill>
                <a:srgbClr val="FF7C8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</a:rPr>
              <a:t>  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Terapija - ljudi </a:t>
            </a:r>
          </a:p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+mn-lt"/>
              </a:rPr>
              <a:t>- I - izonijazid, rifampin, etambutol, pirizinamid</a:t>
            </a:r>
          </a:p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+mn-lt"/>
              </a:rPr>
              <a:t>- II – streptomicin, kanamicin, ofloksacin,</a:t>
            </a:r>
            <a:r>
              <a:rPr lang="en-US" sz="2400" dirty="0">
                <a:latin typeface="+mn-lt"/>
              </a:rPr>
              <a:t> </a:t>
            </a:r>
            <a:r>
              <a:rPr lang="sl-SI" sz="2400" dirty="0">
                <a:latin typeface="+mn-lt"/>
              </a:rPr>
              <a:t>ciprofloksacin       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066800"/>
            <a:ext cx="3892550" cy="266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5921375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FF7C80"/>
                </a:solidFill>
                <a:latin typeface="Times New Roman" pitchFamily="18" charset="0"/>
              </a:rPr>
              <a:t>  </a:t>
            </a:r>
            <a:r>
              <a:rPr lang="sl-SI" sz="2800" b="1" i="1" dirty="0">
                <a:solidFill>
                  <a:srgbClr val="FF3300"/>
                </a:solidFill>
                <a:latin typeface="+mn-lt"/>
              </a:rPr>
              <a:t>M.avium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 subsp.</a:t>
            </a:r>
            <a:r>
              <a:rPr lang="sl-SI" sz="2800" b="1" i="1" dirty="0">
                <a:solidFill>
                  <a:srgbClr val="FF3300"/>
                </a:solidFill>
                <a:latin typeface="+mn-lt"/>
              </a:rPr>
              <a:t>paratuberculosis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 </a:t>
            </a:r>
          </a:p>
          <a:p>
            <a:pPr>
              <a:defRPr/>
            </a:pPr>
            <a:endParaRPr lang="sl-SI" sz="2400" dirty="0">
              <a:solidFill>
                <a:srgbClr val="FFFF99"/>
              </a:solidFill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sl-SI" sz="2400" b="1" dirty="0">
                <a:solidFill>
                  <a:srgbClr val="FF3300"/>
                </a:solidFill>
                <a:latin typeface="+mn-lt"/>
              </a:rPr>
              <a:t>Paratuberkuloza</a:t>
            </a:r>
            <a:r>
              <a:rPr lang="en-US" sz="2400" dirty="0">
                <a:solidFill>
                  <a:srgbClr val="FF0066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- h</a:t>
            </a:r>
            <a:r>
              <a:rPr lang="sl-SI" sz="2400" dirty="0">
                <a:latin typeface="+mn-lt"/>
              </a:rPr>
              <a:t>ronična,                         kontagiozna bolest domaćih                                     i divljih preživara - enteritis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sr-Latn-CS" sz="2400" dirty="0">
                <a:latin typeface="+mn-lt"/>
              </a:rPr>
              <a:t> Prvi put opisana 1895.godine                                    </a:t>
            </a:r>
            <a:r>
              <a:rPr lang="sr-Latn-CS" sz="2400" b="1" dirty="0">
                <a:solidFill>
                  <a:srgbClr val="FF3300"/>
                </a:solidFill>
                <a:latin typeface="+mn-lt"/>
              </a:rPr>
              <a:t>Johne i Frothingham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sr-Latn-CS" sz="2400" dirty="0">
                <a:latin typeface="+mn-lt"/>
              </a:rPr>
              <a:t> Bang 1906.godine nije tuberkuloza</a:t>
            </a:r>
          </a:p>
          <a:p>
            <a:pPr>
              <a:lnSpc>
                <a:spcPct val="150000"/>
              </a:lnSpc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Crohns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-ova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bolest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ljudi</a:t>
            </a:r>
            <a:r>
              <a:rPr lang="sr-Latn-CS" sz="24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sr-Latn-CS" sz="2400" b="1" dirty="0">
                <a:solidFill>
                  <a:srgbClr val="002060"/>
                </a:solidFill>
                <a:latin typeface="+mn-lt"/>
              </a:rPr>
            </a:br>
            <a:r>
              <a:rPr lang="sr-Latn-CS" sz="2400" b="1" dirty="0">
                <a:solidFill>
                  <a:srgbClr val="002060"/>
                </a:solidFill>
                <a:latin typeface="+mn-lt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Preživljava</a:t>
            </a:r>
            <a:r>
              <a:rPr lang="sr-Latn-CS" sz="2400" b="1" dirty="0">
                <a:solidFill>
                  <a:srgbClr val="002060"/>
                </a:solidFill>
                <a:latin typeface="+mn-lt"/>
              </a:rPr>
              <a:t>ju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pasterizaciju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?</a:t>
            </a:r>
            <a:r>
              <a:rPr lang="en-US" sz="2400" dirty="0">
                <a:solidFill>
                  <a:srgbClr val="FF0066"/>
                </a:solidFill>
                <a:latin typeface="+mn-lt"/>
              </a:rPr>
              <a:t/>
            </a:r>
            <a:br>
              <a:rPr lang="en-US" sz="2400" dirty="0">
                <a:solidFill>
                  <a:srgbClr val="FF0066"/>
                </a:solidFill>
                <a:latin typeface="+mn-lt"/>
              </a:rPr>
            </a:br>
            <a:endParaRPr lang="en-US" sz="2400" dirty="0">
              <a:solidFill>
                <a:srgbClr val="FF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19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3600" dirty="0">
                <a:solidFill>
                  <a:srgbClr val="FF7C80"/>
                </a:solidFill>
                <a:latin typeface="Times New Roman" pitchFamily="18" charset="0"/>
              </a:rPr>
              <a:t>	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rgbClr val="FF3300"/>
                </a:solidFill>
                <a:latin typeface="+mn-lt"/>
              </a:rPr>
              <a:t>Mycobacterium</a:t>
            </a:r>
            <a:r>
              <a:rPr lang="en-US" sz="3200" b="1" dirty="0">
                <a:solidFill>
                  <a:srgbClr val="FF3300"/>
                </a:solidFill>
                <a:latin typeface="+mn-lt"/>
              </a:rPr>
              <a:t> spp.</a:t>
            </a:r>
            <a:r>
              <a:rPr lang="sl-SI" sz="3200" b="1" dirty="0">
                <a:solidFill>
                  <a:srgbClr val="FF3300"/>
                </a:solidFill>
                <a:latin typeface="+mn-lt"/>
              </a:rPr>
              <a:t> </a:t>
            </a:r>
            <a:endParaRPr lang="en-GB" sz="3200" b="1" dirty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+mn-lt"/>
              </a:rPr>
              <a:t>   </a:t>
            </a:r>
            <a:endParaRPr lang="en-US" sz="3200" dirty="0">
              <a:solidFill>
                <a:srgbClr val="D6009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1000" dirty="0">
                <a:solidFill>
                  <a:srgbClr val="D60093"/>
                </a:solidFill>
                <a:latin typeface="+mn-lt"/>
              </a:rPr>
              <a:t>                                           </a:t>
            </a:r>
            <a:endParaRPr lang="en-GB" sz="1000" dirty="0">
              <a:solidFill>
                <a:srgbClr val="D6009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FF3300"/>
                </a:solidFill>
                <a:latin typeface="+mn-lt"/>
              </a:rPr>
              <a:t> </a:t>
            </a:r>
            <a:r>
              <a:rPr lang="sr-Latn-CS" sz="2800" dirty="0">
                <a:solidFill>
                  <a:srgbClr val="FF3300"/>
                </a:solidFill>
                <a:latin typeface="+mn-lt"/>
              </a:rPr>
              <a:t>- a</a:t>
            </a:r>
            <a:r>
              <a:rPr lang="en-US" sz="2800" dirty="0" err="1">
                <a:solidFill>
                  <a:srgbClr val="FF3300"/>
                </a:solidFill>
                <a:latin typeface="+mn-lt"/>
              </a:rPr>
              <a:t>erobn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e</a:t>
            </a:r>
            <a:r>
              <a:rPr lang="en-US" sz="2800" dirty="0">
                <a:solidFill>
                  <a:srgbClr val="FF3300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rgbClr val="FF3300"/>
                </a:solidFill>
                <a:latin typeface="+mn-lt"/>
              </a:rPr>
              <a:t>aspor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o</a:t>
            </a:r>
            <a:r>
              <a:rPr lang="en-US" sz="2800" dirty="0">
                <a:solidFill>
                  <a:srgbClr val="FF3300"/>
                </a:solidFill>
                <a:latin typeface="+mn-lt"/>
              </a:rPr>
              <a:t>gen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e</a:t>
            </a:r>
            <a:r>
              <a:rPr lang="en-US" sz="2800" dirty="0">
                <a:solidFill>
                  <a:srgbClr val="FF3300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rgbClr val="FF3300"/>
                </a:solidFill>
                <a:latin typeface="+mn-lt"/>
              </a:rPr>
              <a:t>nepokretn</a:t>
            </a:r>
            <a:r>
              <a:rPr lang="sl-SI" sz="2800" dirty="0">
                <a:solidFill>
                  <a:srgbClr val="FF3300"/>
                </a:solidFill>
                <a:latin typeface="+mn-lt"/>
              </a:rPr>
              <a:t>e bakterije štapićastog oblika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</a:rPr>
              <a:t> citohemijski imaju ćelijski zid kao Gram pozitivne bakterije, ali visok sadržaj lipida i mikolinske kiseline onemoguju prijem boje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</a:rPr>
              <a:t> vrlo otporne, prisutne u zemljištu, vodi ...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sl-SI" sz="3200" dirty="0">
              <a:latin typeface="Times New Roman" pitchFamily="18" charset="0"/>
            </a:endParaRPr>
          </a:p>
        </p:txBody>
      </p:sp>
      <p:pic>
        <p:nvPicPr>
          <p:cNvPr id="6147" name="Content Placeholder 3" descr="gentb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36004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73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609600"/>
            <a:ext cx="86106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sr-Latn-RS" sz="2800" b="1" dirty="0" smtClean="0">
                <a:solidFill>
                  <a:srgbClr val="002060"/>
                </a:solidFill>
                <a:latin typeface="+mn-lt"/>
              </a:rPr>
              <a:t>Infekcija-telad, inkubacija duga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r-Latn-RS" sz="2800" dirty="0" smtClean="0">
                <a:latin typeface="+mn-lt"/>
              </a:rPr>
              <a:t> Karakteristike - put infekcije – oralno                   			    - tropizam – creva              				                                     - patogenost specifičnost prema domaćinu – preživari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r-Latn-RS" sz="2800" dirty="0" smtClean="0">
                <a:latin typeface="+mn-lt"/>
              </a:rPr>
              <a:t> Uzorci – bioptat creva, mezenterijalnih limfnih čvorova, feces – 15 g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r-Latn-RS" sz="2800" dirty="0" smtClean="0">
                <a:latin typeface="+mn-lt"/>
              </a:rPr>
              <a:t> Bojenje po Zeihl- Neelson-u kratki crveni štapići u grupicama</a:t>
            </a:r>
            <a:endParaRPr lang="sr-Latn-R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42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"/>
          <p:cNvPicPr>
            <a:picLocks noChangeAspect="1" noChangeArrowheads="1"/>
          </p:cNvPicPr>
          <p:nvPr/>
        </p:nvPicPr>
        <p:blipFill>
          <a:blip r:embed="rId3" cstate="print">
            <a:lum bright="16000" contrast="18000"/>
          </a:blip>
          <a:srcRect/>
          <a:stretch>
            <a:fillRect/>
          </a:stretch>
        </p:blipFill>
        <p:spPr bwMode="auto">
          <a:xfrm>
            <a:off x="1447800" y="2743200"/>
            <a:ext cx="5029200" cy="312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4800" y="260350"/>
            <a:ext cx="8991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</a:rPr>
              <a:t>	</a:t>
            </a:r>
            <a:r>
              <a:rPr lang="sl-SI" sz="2400" b="1" dirty="0">
                <a:solidFill>
                  <a:srgbClr val="FF3300"/>
                </a:solidFill>
                <a:latin typeface="+mn-lt"/>
              </a:rPr>
              <a:t>Izolacija </a:t>
            </a:r>
            <a:r>
              <a:rPr lang="en-US" sz="2400" b="1" dirty="0">
                <a:solidFill>
                  <a:srgbClr val="FF3300"/>
                </a:solidFill>
                <a:latin typeface="+mn-lt"/>
              </a:rPr>
              <a:t>                                                                          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sl-SI" sz="2400" dirty="0" smtClean="0">
                <a:latin typeface="+mn-lt"/>
              </a:rPr>
              <a:t>Herrold </a:t>
            </a:r>
            <a:r>
              <a:rPr lang="sl-SI" sz="2400" dirty="0">
                <a:latin typeface="+mn-lt"/>
              </a:rPr>
              <a:t>podloga sa jajima i </a:t>
            </a:r>
            <a:r>
              <a:rPr lang="sl-SI" sz="2400" dirty="0" smtClean="0">
                <a:latin typeface="+mn-lt"/>
              </a:rPr>
              <a:t>mikobaktino</a:t>
            </a:r>
            <a:r>
              <a:rPr lang="sr-Latn-RS" sz="2400" dirty="0">
                <a:latin typeface="+mn-lt"/>
              </a:rPr>
              <a:t>m</a:t>
            </a:r>
            <a:r>
              <a:rPr lang="en-US" sz="2400" dirty="0" smtClean="0">
                <a:latin typeface="+mn-lt"/>
              </a:rPr>
              <a:t>           </a:t>
            </a:r>
            <a:r>
              <a:rPr lang="en-US" sz="2400" dirty="0">
                <a:latin typeface="+mn-lt"/>
              </a:rPr>
              <a:t>	</a:t>
            </a:r>
            <a:endParaRPr lang="sr-Latn-RS" sz="2400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sl-SI" sz="2400" dirty="0" smtClean="0">
                <a:latin typeface="+mn-lt"/>
              </a:rPr>
              <a:t>Kolonije </a:t>
            </a:r>
            <a:r>
              <a:rPr lang="sl-SI" sz="2400" dirty="0">
                <a:latin typeface="+mn-lt"/>
              </a:rPr>
              <a:t>pojava i nakon 16 nedelja</a:t>
            </a:r>
          </a:p>
          <a:p>
            <a:pPr>
              <a:spcBef>
                <a:spcPct val="50000"/>
              </a:spcBef>
              <a:defRPr/>
            </a:pPr>
            <a:r>
              <a:rPr lang="sl-SI" sz="2400" dirty="0" smtClean="0">
                <a:latin typeface="+mn-lt"/>
              </a:rPr>
              <a:t>-   Prevencija i kontrola - higijena</a:t>
            </a:r>
            <a:r>
              <a:rPr lang="sl-SI" sz="2400" dirty="0">
                <a:latin typeface="+mn-lt"/>
              </a:rPr>
              <a:t>, odvajanje teladi od majki, vakcina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5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acka-lep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971800"/>
            <a:ext cx="37338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978046"/>
            <a:ext cx="34004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8534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b="1" i="1" dirty="0">
                <a:solidFill>
                  <a:srgbClr val="FF3300"/>
                </a:solidFill>
                <a:latin typeface="+mn-lt"/>
              </a:rPr>
              <a:t>M</a:t>
            </a:r>
            <a:r>
              <a:rPr lang="sl-SI" sz="2800" b="1" i="1" dirty="0" smtClean="0">
                <a:solidFill>
                  <a:srgbClr val="FF3300"/>
                </a:solidFill>
                <a:latin typeface="+mn-lt"/>
              </a:rPr>
              <a:t>. lepraemurium </a:t>
            </a:r>
            <a:r>
              <a:rPr lang="sl-SI" sz="2800" b="1" dirty="0">
                <a:latin typeface="+mn-lt"/>
              </a:rPr>
              <a:t>– </a:t>
            </a:r>
            <a:r>
              <a:rPr lang="sl-SI" sz="2400" dirty="0">
                <a:latin typeface="+mn-lt"/>
              </a:rPr>
              <a:t>mačke formiranje granuloma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nodularne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lezije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ko</a:t>
            </a:r>
            <a:r>
              <a:rPr lang="sl-SI" sz="2400" dirty="0">
                <a:latin typeface="+mn-lt"/>
              </a:rPr>
              <a:t>ži, ulceracije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- </a:t>
            </a:r>
            <a:r>
              <a:rPr lang="en-US" sz="2400" dirty="0" err="1">
                <a:latin typeface="+mn-lt"/>
              </a:rPr>
              <a:t>kultivisanje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specijalna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podloga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spor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rast</a:t>
            </a:r>
            <a:endParaRPr lang="sl-SI" sz="2400" dirty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+mn-lt"/>
              </a:rPr>
              <a:t>Bojenje po Zeihl-Neelson-u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histopatologija</a:t>
            </a:r>
            <a:r>
              <a:rPr lang="en-US" sz="24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9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cb tuberculosis celijski z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133600"/>
            <a:ext cx="44132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1"/>
            <a:ext cx="8208962" cy="1447800"/>
          </a:xfrm>
        </p:spPr>
        <p:txBody>
          <a:bodyPr/>
          <a:lstStyle/>
          <a:p>
            <a:pPr>
              <a:defRPr/>
            </a:pPr>
            <a:r>
              <a:rPr lang="sr-Latn-CS" sz="2800" b="1" dirty="0">
                <a:solidFill>
                  <a:srgbClr val="002060"/>
                </a:solidFill>
                <a:effectLst/>
                <a:latin typeface="+mn-lt"/>
              </a:rPr>
              <a:t>Hemijski trokomponentni superpolimer </a:t>
            </a:r>
            <a:r>
              <a:rPr lang="sr-Latn-CS" sz="2800" b="1" dirty="0">
                <a:effectLst/>
                <a:latin typeface="+mn-lt"/>
              </a:rPr>
              <a:t>– peptidoglikan, arabinogalaktan i mikolinska kiselina</a:t>
            </a:r>
            <a:endParaRPr lang="en-US" sz="2800" b="1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07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304800" y="914400"/>
            <a:ext cx="8686800" cy="483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FF3300"/>
                </a:solidFill>
                <a:latin typeface="+mn-lt"/>
                <a:cs typeface="Arial" pitchFamily="34" charset="0"/>
              </a:rPr>
              <a:t>Bojenje po Ziehl-Neelson-u </a:t>
            </a:r>
            <a:r>
              <a:rPr lang="sl-SI" sz="2800" dirty="0">
                <a:latin typeface="+mn-lt"/>
                <a:cs typeface="Arial" pitchFamily="34" charset="0"/>
              </a:rPr>
              <a:t>teško otpuštaju boju i nakon ispiranja kiselim alkoholom (3% HCl u 96% etanolu)</a:t>
            </a:r>
            <a:endParaRPr lang="en-GB" sz="2800" dirty="0">
              <a:latin typeface="+mn-lt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FF5050"/>
                </a:solidFill>
                <a:latin typeface="+mn-lt"/>
                <a:cs typeface="Arial" pitchFamily="34" charset="0"/>
              </a:rPr>
              <a:t>Acidorezistentni m.</a:t>
            </a:r>
            <a:r>
              <a:rPr lang="en-GB" sz="2800" dirty="0">
                <a:solidFill>
                  <a:srgbClr val="FF5050"/>
                </a:solidFill>
                <a:latin typeface="+mn-lt"/>
                <a:cs typeface="Arial" pitchFamily="34" charset="0"/>
              </a:rPr>
              <a:t>o.</a:t>
            </a:r>
            <a:endParaRPr lang="sl-SI" sz="2800" dirty="0">
              <a:solidFill>
                <a:srgbClr val="FF505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FF5050"/>
                </a:solidFill>
                <a:latin typeface="+mn-lt"/>
                <a:cs typeface="Arial" pitchFamily="34" charset="0"/>
              </a:rPr>
              <a:t>   crveni 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003399"/>
                </a:solidFill>
                <a:latin typeface="+mn-lt"/>
                <a:cs typeface="Arial" pitchFamily="34" charset="0"/>
              </a:rPr>
              <a:t> </a:t>
            </a:r>
            <a:endParaRPr lang="en-US" sz="2800" dirty="0">
              <a:solidFill>
                <a:srgbClr val="003399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l-SI" sz="2800" dirty="0">
              <a:solidFill>
                <a:srgbClr val="003399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GB" sz="2800" dirty="0" smtClean="0">
              <a:solidFill>
                <a:srgbClr val="003399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 smtClean="0">
                <a:solidFill>
                  <a:srgbClr val="003399"/>
                </a:solidFill>
                <a:latin typeface="+mn-lt"/>
                <a:cs typeface="Arial" pitchFamily="34" charset="0"/>
              </a:rPr>
              <a:t>Ostali </a:t>
            </a:r>
            <a:r>
              <a:rPr lang="sl-SI" sz="2800" dirty="0">
                <a:solidFill>
                  <a:srgbClr val="003399"/>
                </a:solidFill>
                <a:latin typeface="+mn-lt"/>
                <a:cs typeface="Arial" pitchFamily="34" charset="0"/>
              </a:rPr>
              <a:t>m</a:t>
            </a:r>
            <a:r>
              <a:rPr lang="en-GB" sz="2800" dirty="0" err="1">
                <a:solidFill>
                  <a:srgbClr val="003399"/>
                </a:solidFill>
                <a:latin typeface="+mn-lt"/>
                <a:cs typeface="Arial" pitchFamily="34" charset="0"/>
              </a:rPr>
              <a:t>ikroorganizmi</a:t>
            </a:r>
            <a:r>
              <a:rPr lang="sl-SI" sz="2800" dirty="0">
                <a:solidFill>
                  <a:srgbClr val="003399"/>
                </a:solidFill>
                <a:latin typeface="+mn-lt"/>
                <a:cs typeface="Arial" pitchFamily="34" charset="0"/>
              </a:rPr>
              <a:t>-plavi</a:t>
            </a:r>
            <a:endParaRPr lang="en-US" sz="2800" dirty="0">
              <a:solidFill>
                <a:srgbClr val="003399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8195" name="Picture 3" descr="ZN Tuberkuloza"/>
          <p:cNvPicPr>
            <a:picLocks noChangeAspect="1" noChangeArrowheads="1"/>
          </p:cNvPicPr>
          <p:nvPr/>
        </p:nvPicPr>
        <p:blipFill>
          <a:blip r:embed="rId3" cstate="print">
            <a:lum bright="-6000" contrast="16000"/>
          </a:blip>
          <a:srcRect/>
          <a:stretch>
            <a:fillRect/>
          </a:stretch>
        </p:blipFill>
        <p:spPr bwMode="auto">
          <a:xfrm>
            <a:off x="4838075" y="2199481"/>
            <a:ext cx="39624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1828800" y="4419600"/>
            <a:ext cx="533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32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609600" y="4191000"/>
            <a:ext cx="914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1524000" y="3886200"/>
            <a:ext cx="6858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2743200" y="4191000"/>
            <a:ext cx="2286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2514600" y="3733800"/>
            <a:ext cx="9144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4267200" y="31242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4267200" y="2895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4267200" y="35814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4267200" y="3810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4267200" y="3352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3581400" y="4343400"/>
            <a:ext cx="9144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0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1600" y="152400"/>
            <a:ext cx="7772400" cy="1219200"/>
          </a:xfrm>
        </p:spPr>
        <p:txBody>
          <a:bodyPr>
            <a:normAutofit/>
          </a:bodyPr>
          <a:lstStyle/>
          <a:p>
            <a:r>
              <a:rPr lang="sl-SI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Bojenje po Ziehl-Neelson-u</a:t>
            </a: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5890" name="Picture 2" descr="&amp;Rcy;&amp;iecy;&amp;zcy;&amp;ucy;&amp;lcy;&amp;tcy;&amp;acy;&amp;tcy; &amp;scy;&amp;lcy;&amp;icy;&amp;kcy;&amp;acy; &amp;zcy;&amp;acy; mycobacterium ziehl neels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5357444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610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FF3300"/>
                </a:solidFill>
                <a:latin typeface="+mn-lt"/>
              </a:rPr>
              <a:t>	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Patogeneza</a:t>
            </a:r>
            <a:r>
              <a:rPr lang="sl-SI" sz="2800" b="1" dirty="0">
                <a:solidFill>
                  <a:srgbClr val="FF3300"/>
                </a:solidFill>
                <a:latin typeface="+mn-lt"/>
              </a:rPr>
              <a:t> 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sr-Latn-CS" sz="2400" dirty="0">
                <a:latin typeface="+mn-lt"/>
              </a:rPr>
              <a:t>Nije ustanovljeno stvaranje toksina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r-Latn-CS" sz="2400" dirty="0">
                <a:latin typeface="+mn-lt"/>
              </a:rPr>
              <a:t> Oštećenje posledica burnog zapaljenskog i imunskog odgovora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r-Latn-CS" sz="2400" dirty="0">
                <a:latin typeface="+mn-lt"/>
              </a:rPr>
              <a:t> </a:t>
            </a:r>
            <a:r>
              <a:rPr lang="sr-Latn-CS" sz="2400" b="1" dirty="0">
                <a:solidFill>
                  <a:srgbClr val="002060"/>
                </a:solidFill>
                <a:latin typeface="+mn-lt"/>
              </a:rPr>
              <a:t>HIPERSENZITIVNOST </a:t>
            </a:r>
            <a:r>
              <a:rPr lang="sr-Latn-CS" sz="2400" dirty="0">
                <a:solidFill>
                  <a:srgbClr val="000099"/>
                </a:solidFill>
                <a:latin typeface="+mn-lt"/>
              </a:rPr>
              <a:t>  </a:t>
            </a:r>
            <a:r>
              <a:rPr lang="sr-Latn-CS" sz="2400" dirty="0">
                <a:latin typeface="+mn-lt"/>
              </a:rPr>
              <a:t>                                          	</a:t>
            </a:r>
            <a:r>
              <a:rPr lang="en-US" sz="2400" dirty="0">
                <a:latin typeface="+mn-lt"/>
              </a:rPr>
              <a:t>            </a:t>
            </a:r>
            <a:r>
              <a:rPr lang="en-US" sz="2400" dirty="0" smtClean="0">
                <a:latin typeface="+mn-lt"/>
              </a:rPr>
              <a:t> </a:t>
            </a:r>
            <a:r>
              <a:rPr lang="sr-Latn-CS" sz="2400" dirty="0" smtClean="0">
                <a:latin typeface="+mn-lt"/>
              </a:rPr>
              <a:t>– </a:t>
            </a:r>
            <a:r>
              <a:rPr lang="sr-Latn-CS" sz="2400" dirty="0">
                <a:latin typeface="+mn-lt"/>
              </a:rPr>
              <a:t>negativan efekat na domaćina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r-Latn-CS" sz="2400" dirty="0">
                <a:solidFill>
                  <a:srgbClr val="FF99FF"/>
                </a:solidFill>
                <a:latin typeface="+mn-lt"/>
              </a:rPr>
              <a:t> </a:t>
            </a:r>
            <a:r>
              <a:rPr lang="sr-Latn-CS" sz="2400" b="1" dirty="0">
                <a:solidFill>
                  <a:srgbClr val="002060"/>
                </a:solidFill>
                <a:latin typeface="+mn-lt"/>
              </a:rPr>
              <a:t>IMUNOST</a:t>
            </a:r>
            <a:r>
              <a:rPr lang="sr-Latn-CS" sz="2400" dirty="0">
                <a:solidFill>
                  <a:srgbClr val="000099"/>
                </a:solidFill>
                <a:latin typeface="+mn-lt"/>
              </a:rPr>
              <a:t>      </a:t>
            </a:r>
            <a:r>
              <a:rPr lang="sr-Latn-CS" sz="2400" dirty="0">
                <a:latin typeface="+mn-lt"/>
              </a:rPr>
              <a:t>                                                       	</a:t>
            </a:r>
            <a:r>
              <a:rPr lang="en-US" sz="2400" dirty="0">
                <a:latin typeface="+mn-lt"/>
              </a:rPr>
              <a:t>            </a:t>
            </a:r>
            <a:r>
              <a:rPr lang="en-US" sz="2400" dirty="0" smtClean="0">
                <a:latin typeface="+mn-lt"/>
              </a:rPr>
              <a:t>                    </a:t>
            </a:r>
            <a:r>
              <a:rPr lang="sr-Latn-CS" sz="2400" dirty="0" smtClean="0">
                <a:latin typeface="+mn-lt"/>
              </a:rPr>
              <a:t>– </a:t>
            </a:r>
            <a:r>
              <a:rPr lang="sr-Latn-CS" sz="2400" dirty="0">
                <a:latin typeface="+mn-lt"/>
              </a:rPr>
              <a:t>negativan efekat </a:t>
            </a:r>
            <a:r>
              <a:rPr lang="sr-Latn-CS" sz="2400" dirty="0" smtClean="0">
                <a:latin typeface="+mn-lt"/>
              </a:rPr>
              <a:t>na</a:t>
            </a:r>
            <a:r>
              <a:rPr lang="en-GB" sz="2400" dirty="0" smtClean="0">
                <a:latin typeface="+mn-lt"/>
              </a:rPr>
              <a:t> </a:t>
            </a:r>
            <a:r>
              <a:rPr lang="sr-Latn-RS" sz="2400" dirty="0" smtClean="0">
                <a:latin typeface="+mn-lt"/>
              </a:rPr>
              <a:t>i na sam makroorganizam</a:t>
            </a:r>
            <a:endParaRPr lang="en-US" sz="24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5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19657</TotalTime>
  <Words>789</Words>
  <Application>Microsoft Office PowerPoint</Application>
  <PresentationFormat>On-screen Show (4:3)</PresentationFormat>
  <Paragraphs>258</Paragraphs>
  <Slides>52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Symbol</vt:lpstr>
      <vt:lpstr>Tahoma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Hemijski trokomponentni superpolimer – peptidoglikan, arabinogalaktan i mikolinska kiselina</vt:lpstr>
      <vt:lpstr>PowerPoint Presentation</vt:lpstr>
      <vt:lpstr>Bojenje po Ziehl-Neelson-u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Granulom</vt:lpstr>
      <vt:lpstr>PowerPoint Presentation</vt:lpstr>
      <vt:lpstr>Kaverne u plućima</vt:lpstr>
      <vt:lpstr>PowerPoint Presentation</vt:lpstr>
      <vt:lpstr> Milijarna tuberkuloza</vt:lpstr>
      <vt:lpstr> Oštećenje krvnih sudova</vt:lpstr>
      <vt:lpstr>PowerPoint Presentation</vt:lpstr>
      <vt:lpstr> Bojenje po Zeihl-Neelson-u</vt:lpstr>
      <vt:lpstr> Bojenje sa fluorohromima                                          - Sputum - TB Auromine/Rhodamine </vt:lpstr>
      <vt:lpstr>PowerPoint Presentation</vt:lpstr>
      <vt:lpstr> Sporo rastu – generacijski period 24 časa - Kulture čuvati najmanje 6 nedelja - Brži rast na tečnim podlogama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Razlika kolonija Mycobacterium avium i  Mycobacterium tuberculosis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Dejan Krnjaic</cp:lastModifiedBy>
  <cp:revision>461</cp:revision>
  <dcterms:created xsi:type="dcterms:W3CDTF">2002-10-17T22:18:13Z</dcterms:created>
  <dcterms:modified xsi:type="dcterms:W3CDTF">2021-03-25T11:01:48Z</dcterms:modified>
</cp:coreProperties>
</file>