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4" r:id="rId1"/>
    <p:sldMasterId id="2147484809" r:id="rId2"/>
  </p:sldMasterIdLst>
  <p:notesMasterIdLst>
    <p:notesMasterId r:id="rId101"/>
  </p:notesMasterIdLst>
  <p:handoutMasterIdLst>
    <p:handoutMasterId r:id="rId102"/>
  </p:handoutMasterIdLst>
  <p:sldIdLst>
    <p:sldId id="515" r:id="rId3"/>
    <p:sldId id="808" r:id="rId4"/>
    <p:sldId id="677" r:id="rId5"/>
    <p:sldId id="678" r:id="rId6"/>
    <p:sldId id="705" r:id="rId7"/>
    <p:sldId id="867" r:id="rId8"/>
    <p:sldId id="707" r:id="rId9"/>
    <p:sldId id="709" r:id="rId10"/>
    <p:sldId id="720" r:id="rId11"/>
    <p:sldId id="721" r:id="rId12"/>
    <p:sldId id="815" r:id="rId13"/>
    <p:sldId id="713" r:id="rId14"/>
    <p:sldId id="817" r:id="rId15"/>
    <p:sldId id="818" r:id="rId16"/>
    <p:sldId id="819" r:id="rId17"/>
    <p:sldId id="820" r:id="rId18"/>
    <p:sldId id="821" r:id="rId19"/>
    <p:sldId id="822" r:id="rId20"/>
    <p:sldId id="823" r:id="rId21"/>
    <p:sldId id="824" r:id="rId22"/>
    <p:sldId id="825" r:id="rId23"/>
    <p:sldId id="826" r:id="rId24"/>
    <p:sldId id="827" r:id="rId25"/>
    <p:sldId id="828" r:id="rId26"/>
    <p:sldId id="829" r:id="rId27"/>
    <p:sldId id="830" r:id="rId28"/>
    <p:sldId id="831" r:id="rId29"/>
    <p:sldId id="832" r:id="rId30"/>
    <p:sldId id="833" r:id="rId31"/>
    <p:sldId id="834" r:id="rId32"/>
    <p:sldId id="835" r:id="rId33"/>
    <p:sldId id="836" r:id="rId34"/>
    <p:sldId id="837" r:id="rId35"/>
    <p:sldId id="838" r:id="rId36"/>
    <p:sldId id="839" r:id="rId37"/>
    <p:sldId id="840" r:id="rId38"/>
    <p:sldId id="841" r:id="rId39"/>
    <p:sldId id="842" r:id="rId40"/>
    <p:sldId id="843" r:id="rId41"/>
    <p:sldId id="844" r:id="rId42"/>
    <p:sldId id="845" r:id="rId43"/>
    <p:sldId id="846" r:id="rId44"/>
    <p:sldId id="847" r:id="rId45"/>
    <p:sldId id="848" r:id="rId46"/>
    <p:sldId id="849" r:id="rId47"/>
    <p:sldId id="850" r:id="rId48"/>
    <p:sldId id="851" r:id="rId49"/>
    <p:sldId id="852" r:id="rId50"/>
    <p:sldId id="853" r:id="rId51"/>
    <p:sldId id="854" r:id="rId52"/>
    <p:sldId id="855" r:id="rId53"/>
    <p:sldId id="856" r:id="rId54"/>
    <p:sldId id="857" r:id="rId55"/>
    <p:sldId id="858" r:id="rId56"/>
    <p:sldId id="859" r:id="rId57"/>
    <p:sldId id="860" r:id="rId58"/>
    <p:sldId id="861" r:id="rId59"/>
    <p:sldId id="862" r:id="rId60"/>
    <p:sldId id="679" r:id="rId61"/>
    <p:sldId id="548" r:id="rId62"/>
    <p:sldId id="681" r:id="rId63"/>
    <p:sldId id="749" r:id="rId64"/>
    <p:sldId id="750" r:id="rId65"/>
    <p:sldId id="685" r:id="rId66"/>
    <p:sldId id="751" r:id="rId67"/>
    <p:sldId id="683" r:id="rId68"/>
    <p:sldId id="682" r:id="rId69"/>
    <p:sldId id="752" r:id="rId70"/>
    <p:sldId id="686" r:id="rId71"/>
    <p:sldId id="694" r:id="rId72"/>
    <p:sldId id="747" r:id="rId73"/>
    <p:sldId id="693" r:id="rId74"/>
    <p:sldId id="695" r:id="rId75"/>
    <p:sldId id="697" r:id="rId76"/>
    <p:sldId id="698" r:id="rId77"/>
    <p:sldId id="699" r:id="rId78"/>
    <p:sldId id="640" r:id="rId79"/>
    <p:sldId id="800" r:id="rId80"/>
    <p:sldId id="675" r:id="rId81"/>
    <p:sldId id="674" r:id="rId82"/>
    <p:sldId id="868" r:id="rId83"/>
    <p:sldId id="869" r:id="rId84"/>
    <p:sldId id="870" r:id="rId85"/>
    <p:sldId id="871" r:id="rId86"/>
    <p:sldId id="872" r:id="rId87"/>
    <p:sldId id="873" r:id="rId88"/>
    <p:sldId id="874" r:id="rId89"/>
    <p:sldId id="875" r:id="rId90"/>
    <p:sldId id="876" r:id="rId91"/>
    <p:sldId id="877" r:id="rId92"/>
    <p:sldId id="878" r:id="rId93"/>
    <p:sldId id="879" r:id="rId94"/>
    <p:sldId id="880" r:id="rId95"/>
    <p:sldId id="881" r:id="rId96"/>
    <p:sldId id="882" r:id="rId97"/>
    <p:sldId id="883" r:id="rId98"/>
    <p:sldId id="884" r:id="rId99"/>
    <p:sldId id="885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99"/>
    <a:srgbClr val="FF7C80"/>
    <a:srgbClr val="FF9966"/>
    <a:srgbClr val="009999"/>
    <a:srgbClr val="336699"/>
    <a:srgbClr val="006699"/>
    <a:srgbClr val="DD73B2"/>
    <a:srgbClr val="F7C9A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605" autoAdjust="0"/>
    <p:restoredTop sz="86441" autoAdjust="0"/>
  </p:normalViewPr>
  <p:slideViewPr>
    <p:cSldViewPr>
      <p:cViewPr>
        <p:scale>
          <a:sx n="90" d="100"/>
          <a:sy n="90" d="100"/>
        </p:scale>
        <p:origin x="-109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AB975-5E0D-4742-8244-3850D6BC477E}" type="doc">
      <dgm:prSet loTypeId="urn:microsoft.com/office/officeart/2005/8/layout/pyramid2" loCatId="pyramid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43EBFC-A1DC-418E-8523-A993D7B831A4}">
      <dgm:prSet phldrT="[Text]" custT="1"/>
      <dgm:spPr/>
      <dgm:t>
        <a:bodyPr/>
        <a:lstStyle/>
        <a:p>
          <a:r>
            <a:rPr lang="sr-Latn-CS" sz="2000" b="1" dirty="0" smtClean="0"/>
            <a:t>Prvi nivo</a:t>
          </a:r>
        </a:p>
        <a:p>
          <a:r>
            <a:rPr lang="sr-Latn-CS" sz="2000" b="1" dirty="0" smtClean="0">
              <a:solidFill>
                <a:srgbClr val="FF5050"/>
              </a:solidFill>
            </a:rPr>
            <a:t>Koža i sluzokoža</a:t>
          </a:r>
          <a:endParaRPr lang="en-US" sz="2000" b="1" dirty="0">
            <a:solidFill>
              <a:srgbClr val="FF5050"/>
            </a:solidFill>
          </a:endParaRPr>
        </a:p>
      </dgm:t>
    </dgm:pt>
    <dgm:pt modelId="{C2E48B8D-09E3-491C-9908-A4D005A1AD4A}" type="parTrans" cxnId="{2D477EE7-ABFE-4FCB-8646-C8DA102439A9}">
      <dgm:prSet/>
      <dgm:spPr/>
      <dgm:t>
        <a:bodyPr/>
        <a:lstStyle/>
        <a:p>
          <a:endParaRPr lang="en-US"/>
        </a:p>
      </dgm:t>
    </dgm:pt>
    <dgm:pt modelId="{EA35CB87-DECC-4B13-AC7D-A59C2F7B1AA4}" type="sibTrans" cxnId="{2D477EE7-ABFE-4FCB-8646-C8DA102439A9}">
      <dgm:prSet/>
      <dgm:spPr/>
      <dgm:t>
        <a:bodyPr/>
        <a:lstStyle/>
        <a:p>
          <a:endParaRPr lang="en-US"/>
        </a:p>
      </dgm:t>
    </dgm:pt>
    <dgm:pt modelId="{F4D9282C-B534-401E-AE97-ED533EC638C1}">
      <dgm:prSet phldrT="[Text]" custT="1"/>
      <dgm:spPr/>
      <dgm:t>
        <a:bodyPr/>
        <a:lstStyle/>
        <a:p>
          <a:r>
            <a:rPr lang="sr-Latn-CS" sz="2000" b="1" dirty="0" smtClean="0"/>
            <a:t>Treći nivo</a:t>
          </a:r>
        </a:p>
        <a:p>
          <a:r>
            <a:rPr lang="sr-Latn-CS" sz="2000" b="1" dirty="0" smtClean="0">
              <a:solidFill>
                <a:srgbClr val="FF5050"/>
              </a:solidFill>
            </a:rPr>
            <a:t>Stečena – specifična imunost </a:t>
          </a:r>
          <a:endParaRPr lang="en-US" sz="2000" b="1" dirty="0" smtClean="0">
            <a:solidFill>
              <a:srgbClr val="FF5050"/>
            </a:solidFill>
          </a:endParaRPr>
        </a:p>
        <a:p>
          <a:r>
            <a:rPr lang="sr-Latn-CS" sz="2000" b="1" dirty="0" smtClean="0">
              <a:solidFill>
                <a:srgbClr val="FF5050"/>
              </a:solidFill>
            </a:rPr>
            <a:t>Antitela i senzibilisani T limfociti</a:t>
          </a:r>
          <a:endParaRPr lang="en-US" sz="2000" b="1" dirty="0">
            <a:solidFill>
              <a:srgbClr val="FF5050"/>
            </a:solidFill>
          </a:endParaRPr>
        </a:p>
      </dgm:t>
    </dgm:pt>
    <dgm:pt modelId="{961258E3-4295-437B-8784-12EAFF95CB00}" type="parTrans" cxnId="{6B886B63-E2E4-45FB-9416-61DAFC66EEFD}">
      <dgm:prSet/>
      <dgm:spPr/>
      <dgm:t>
        <a:bodyPr/>
        <a:lstStyle/>
        <a:p>
          <a:endParaRPr lang="en-US"/>
        </a:p>
      </dgm:t>
    </dgm:pt>
    <dgm:pt modelId="{9AC3AEC3-4F78-40A7-A473-4DAD00DE84F4}" type="sibTrans" cxnId="{6B886B63-E2E4-45FB-9416-61DAFC66EEFD}">
      <dgm:prSet/>
      <dgm:spPr/>
      <dgm:t>
        <a:bodyPr/>
        <a:lstStyle/>
        <a:p>
          <a:endParaRPr lang="en-US"/>
        </a:p>
      </dgm:t>
    </dgm:pt>
    <dgm:pt modelId="{FE275DF7-16C6-4293-8B3C-D67AAB29D3B5}">
      <dgm:prSet phldrT="[Text]" custT="1"/>
      <dgm:spPr/>
      <dgm:t>
        <a:bodyPr/>
        <a:lstStyle/>
        <a:p>
          <a:r>
            <a:rPr lang="sr-Latn-CS" sz="2000" b="1" dirty="0" smtClean="0"/>
            <a:t>Drugi nivo</a:t>
          </a:r>
          <a:endParaRPr lang="sr-Latn-CS" sz="2000" b="1" dirty="0" smtClean="0">
            <a:solidFill>
              <a:srgbClr val="FF7C80"/>
            </a:solidFill>
          </a:endParaRPr>
        </a:p>
        <a:p>
          <a:r>
            <a:rPr lang="sr-Latn-CS" sz="2000" b="1" dirty="0" smtClean="0">
              <a:solidFill>
                <a:srgbClr val="FF5050"/>
              </a:solidFill>
            </a:rPr>
            <a:t>Komplement, makrofagi, neutrofili...</a:t>
          </a:r>
        </a:p>
      </dgm:t>
    </dgm:pt>
    <dgm:pt modelId="{DE798617-7B18-4E4D-BB53-D4E5FC93E5F7}" type="sibTrans" cxnId="{0C738531-3127-415E-B572-2F4B195D32F4}">
      <dgm:prSet/>
      <dgm:spPr/>
      <dgm:t>
        <a:bodyPr/>
        <a:lstStyle/>
        <a:p>
          <a:endParaRPr lang="en-US"/>
        </a:p>
      </dgm:t>
    </dgm:pt>
    <dgm:pt modelId="{5AEDD183-2456-412B-9904-2368C74A9158}" type="parTrans" cxnId="{0C738531-3127-415E-B572-2F4B195D32F4}">
      <dgm:prSet/>
      <dgm:spPr/>
      <dgm:t>
        <a:bodyPr/>
        <a:lstStyle/>
        <a:p>
          <a:endParaRPr lang="en-US"/>
        </a:p>
      </dgm:t>
    </dgm:pt>
    <dgm:pt modelId="{AE3F084F-A7AC-41B3-A029-F3C59B6BDF5C}" type="pres">
      <dgm:prSet presAssocID="{C77AB975-5E0D-4742-8244-3850D6BC477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4920EAE-D2E1-4DEB-A8F6-37C8DA11F543}" type="pres">
      <dgm:prSet presAssocID="{C77AB975-5E0D-4742-8244-3850D6BC477E}" presName="pyramid" presStyleLbl="node1" presStyleIdx="0" presStyleCnt="1" custLinFactNeighborX="34688" custLinFactNeighborY="-3947"/>
      <dgm:spPr/>
    </dgm:pt>
    <dgm:pt modelId="{36830C2F-CE01-4441-B050-C6377D88387D}" type="pres">
      <dgm:prSet presAssocID="{C77AB975-5E0D-4742-8244-3850D6BC477E}" presName="theList" presStyleCnt="0"/>
      <dgm:spPr/>
    </dgm:pt>
    <dgm:pt modelId="{360672C9-7850-46D9-A3D4-E6E1323D5F6F}" type="pres">
      <dgm:prSet presAssocID="{DD43EBFC-A1DC-418E-8523-A993D7B831A4}" presName="aNode" presStyleLbl="fgAcc1" presStyleIdx="0" presStyleCnt="3" custScaleX="118775" custScaleY="142420" custLinFactY="6690" custLinFactNeighborX="-9716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FF37D-1CDC-415E-BF91-52F663C0B067}" type="pres">
      <dgm:prSet presAssocID="{DD43EBFC-A1DC-418E-8523-A993D7B831A4}" presName="aSpace" presStyleCnt="0"/>
      <dgm:spPr/>
    </dgm:pt>
    <dgm:pt modelId="{DE19D56E-0D92-4533-907F-F587BB91D033}" type="pres">
      <dgm:prSet presAssocID="{FE275DF7-16C6-4293-8B3C-D67AAB29D3B5}" presName="aNode" presStyleLbl="fgAcc1" presStyleIdx="1" presStyleCnt="3" custScaleX="122874" custScaleY="155461" custLinFactY="20392" custLinFactNeighborX="-9309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74923-8DE9-4C58-A24F-FE2488ED3A13}" type="pres">
      <dgm:prSet presAssocID="{FE275DF7-16C6-4293-8B3C-D67AAB29D3B5}" presName="aSpace" presStyleCnt="0"/>
      <dgm:spPr/>
    </dgm:pt>
    <dgm:pt modelId="{033B306F-6969-4A03-B8CA-C376C6130AA4}" type="pres">
      <dgm:prSet presAssocID="{F4D9282C-B534-401E-AE97-ED533EC638C1}" presName="aNode" presStyleLbl="fgAcc1" presStyleIdx="2" presStyleCnt="3" custScaleX="121559" custScaleY="152658" custLinFactY="21053" custLinFactNeighborX="-9342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E6931-E228-404B-A543-DFB3BD33618D}" type="pres">
      <dgm:prSet presAssocID="{F4D9282C-B534-401E-AE97-ED533EC638C1}" presName="aSpace" presStyleCnt="0"/>
      <dgm:spPr/>
    </dgm:pt>
  </dgm:ptLst>
  <dgm:cxnLst>
    <dgm:cxn modelId="{AB843A5F-1F14-4A3B-B76C-C48A72D90419}" type="presOf" srcId="{F4D9282C-B534-401E-AE97-ED533EC638C1}" destId="{033B306F-6969-4A03-B8CA-C376C6130AA4}" srcOrd="0" destOrd="0" presId="urn:microsoft.com/office/officeart/2005/8/layout/pyramid2"/>
    <dgm:cxn modelId="{6B886B63-E2E4-45FB-9416-61DAFC66EEFD}" srcId="{C77AB975-5E0D-4742-8244-3850D6BC477E}" destId="{F4D9282C-B534-401E-AE97-ED533EC638C1}" srcOrd="2" destOrd="0" parTransId="{961258E3-4295-437B-8784-12EAFF95CB00}" sibTransId="{9AC3AEC3-4F78-40A7-A473-4DAD00DE84F4}"/>
    <dgm:cxn modelId="{0C738531-3127-415E-B572-2F4B195D32F4}" srcId="{C77AB975-5E0D-4742-8244-3850D6BC477E}" destId="{FE275DF7-16C6-4293-8B3C-D67AAB29D3B5}" srcOrd="1" destOrd="0" parTransId="{5AEDD183-2456-412B-9904-2368C74A9158}" sibTransId="{DE798617-7B18-4E4D-BB53-D4E5FC93E5F7}"/>
    <dgm:cxn modelId="{497A9F05-DD56-453D-85F6-E68ED19B2B3C}" type="presOf" srcId="{DD43EBFC-A1DC-418E-8523-A993D7B831A4}" destId="{360672C9-7850-46D9-A3D4-E6E1323D5F6F}" srcOrd="0" destOrd="0" presId="urn:microsoft.com/office/officeart/2005/8/layout/pyramid2"/>
    <dgm:cxn modelId="{2D477EE7-ABFE-4FCB-8646-C8DA102439A9}" srcId="{C77AB975-5E0D-4742-8244-3850D6BC477E}" destId="{DD43EBFC-A1DC-418E-8523-A993D7B831A4}" srcOrd="0" destOrd="0" parTransId="{C2E48B8D-09E3-491C-9908-A4D005A1AD4A}" sibTransId="{EA35CB87-DECC-4B13-AC7D-A59C2F7B1AA4}"/>
    <dgm:cxn modelId="{C880428E-939D-4044-98FC-F9B8AB4A82AC}" type="presOf" srcId="{C77AB975-5E0D-4742-8244-3850D6BC477E}" destId="{AE3F084F-A7AC-41B3-A029-F3C59B6BDF5C}" srcOrd="0" destOrd="0" presId="urn:microsoft.com/office/officeart/2005/8/layout/pyramid2"/>
    <dgm:cxn modelId="{D265631F-86F1-47DC-9FFE-A21C88396788}" type="presOf" srcId="{FE275DF7-16C6-4293-8B3C-D67AAB29D3B5}" destId="{DE19D56E-0D92-4533-907F-F587BB91D033}" srcOrd="0" destOrd="0" presId="urn:microsoft.com/office/officeart/2005/8/layout/pyramid2"/>
    <dgm:cxn modelId="{B9C5844C-2550-4D4D-BB0A-9344FF6ECF91}" type="presParOf" srcId="{AE3F084F-A7AC-41B3-A029-F3C59B6BDF5C}" destId="{F4920EAE-D2E1-4DEB-A8F6-37C8DA11F543}" srcOrd="0" destOrd="0" presId="urn:microsoft.com/office/officeart/2005/8/layout/pyramid2"/>
    <dgm:cxn modelId="{E3BA41ED-419A-41C3-844C-EC0575FF39AA}" type="presParOf" srcId="{AE3F084F-A7AC-41B3-A029-F3C59B6BDF5C}" destId="{36830C2F-CE01-4441-B050-C6377D88387D}" srcOrd="1" destOrd="0" presId="urn:microsoft.com/office/officeart/2005/8/layout/pyramid2"/>
    <dgm:cxn modelId="{6624AEE6-2834-4A18-87A2-AA6CD65443A8}" type="presParOf" srcId="{36830C2F-CE01-4441-B050-C6377D88387D}" destId="{360672C9-7850-46D9-A3D4-E6E1323D5F6F}" srcOrd="0" destOrd="0" presId="urn:microsoft.com/office/officeart/2005/8/layout/pyramid2"/>
    <dgm:cxn modelId="{3296D742-44ED-4BAB-BC5F-DABB3C69EF51}" type="presParOf" srcId="{36830C2F-CE01-4441-B050-C6377D88387D}" destId="{C8AFF37D-1CDC-415E-BF91-52F663C0B067}" srcOrd="1" destOrd="0" presId="urn:microsoft.com/office/officeart/2005/8/layout/pyramid2"/>
    <dgm:cxn modelId="{789DEDF6-F382-4D75-97BE-43683FED918A}" type="presParOf" srcId="{36830C2F-CE01-4441-B050-C6377D88387D}" destId="{DE19D56E-0D92-4533-907F-F587BB91D033}" srcOrd="2" destOrd="0" presId="urn:microsoft.com/office/officeart/2005/8/layout/pyramid2"/>
    <dgm:cxn modelId="{E6B60EFC-C22D-40A3-AE0F-F8A52EE00889}" type="presParOf" srcId="{36830C2F-CE01-4441-B050-C6377D88387D}" destId="{D5E74923-8DE9-4C58-A24F-FE2488ED3A13}" srcOrd="3" destOrd="0" presId="urn:microsoft.com/office/officeart/2005/8/layout/pyramid2"/>
    <dgm:cxn modelId="{E170C3A3-0D0C-4E06-9454-9F16CC544B16}" type="presParOf" srcId="{36830C2F-CE01-4441-B050-C6377D88387D}" destId="{033B306F-6969-4A03-B8CA-C376C6130AA4}" srcOrd="4" destOrd="0" presId="urn:microsoft.com/office/officeart/2005/8/layout/pyramid2"/>
    <dgm:cxn modelId="{3E4F3FD3-9632-4967-9EDE-ADF30E98665A}" type="presParOf" srcId="{36830C2F-CE01-4441-B050-C6377D88387D}" destId="{914E6931-E228-404B-A543-DFB3BD33618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20EAE-D2E1-4DEB-A8F6-37C8DA11F543}">
      <dsp:nvSpPr>
        <dsp:cNvPr id="0" name=""/>
        <dsp:cNvSpPr/>
      </dsp:nvSpPr>
      <dsp:spPr>
        <a:xfrm>
          <a:off x="3035651" y="0"/>
          <a:ext cx="5791200" cy="57912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0672C9-7850-46D9-A3D4-E6E1323D5F6F}">
      <dsp:nvSpPr>
        <dsp:cNvPr id="0" name=""/>
        <dsp:cNvSpPr/>
      </dsp:nvSpPr>
      <dsp:spPr>
        <a:xfrm>
          <a:off x="0" y="761995"/>
          <a:ext cx="4471023" cy="1351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Prvi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Koža i sluzokoža</a:t>
          </a:r>
          <a:endParaRPr lang="en-US" sz="2000" b="1" kern="1200" dirty="0">
            <a:solidFill>
              <a:srgbClr val="FF5050"/>
            </a:solidFill>
          </a:endParaRPr>
        </a:p>
      </dsp:txBody>
      <dsp:txXfrm>
        <a:off x="65977" y="827972"/>
        <a:ext cx="4339069" cy="1219594"/>
      </dsp:txXfrm>
    </dsp:sp>
    <dsp:sp modelId="{DE19D56E-0D92-4533-907F-F587BB91D033}">
      <dsp:nvSpPr>
        <dsp:cNvPr id="0" name=""/>
        <dsp:cNvSpPr/>
      </dsp:nvSpPr>
      <dsp:spPr>
        <a:xfrm>
          <a:off x="0" y="2362197"/>
          <a:ext cx="4625321" cy="14753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548258"/>
              <a:satOff val="15522"/>
              <a:lumOff val="-10784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Drugi nivo</a:t>
          </a:r>
          <a:endParaRPr lang="sr-Latn-CS" sz="2000" b="1" kern="1200" dirty="0" smtClean="0">
            <a:solidFill>
              <a:srgbClr val="FF7C8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Komplement, makrofagi, neutrofili...</a:t>
          </a:r>
        </a:p>
      </dsp:txBody>
      <dsp:txXfrm>
        <a:off x="72018" y="2434215"/>
        <a:ext cx="4481285" cy="1331269"/>
      </dsp:txXfrm>
    </dsp:sp>
    <dsp:sp modelId="{033B306F-6969-4A03-B8CA-C376C6130AA4}">
      <dsp:nvSpPr>
        <dsp:cNvPr id="0" name=""/>
        <dsp:cNvSpPr/>
      </dsp:nvSpPr>
      <dsp:spPr>
        <a:xfrm>
          <a:off x="1" y="3962399"/>
          <a:ext cx="4575821" cy="1448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096517"/>
              <a:satOff val="31044"/>
              <a:lumOff val="-2156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/>
            <a:t>Treći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Stečena – specifična imunost </a:t>
          </a:r>
          <a:endParaRPr lang="en-US" sz="2000" b="1" kern="1200" dirty="0" smtClean="0">
            <a:solidFill>
              <a:srgbClr val="FF505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Antitela i senzibilisani T limfociti</a:t>
          </a:r>
          <a:endParaRPr lang="en-US" sz="2000" b="1" kern="1200" dirty="0">
            <a:solidFill>
              <a:srgbClr val="FF5050"/>
            </a:solidFill>
          </a:endParaRPr>
        </a:p>
      </dsp:txBody>
      <dsp:txXfrm>
        <a:off x="70721" y="4033119"/>
        <a:ext cx="4434381" cy="1307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2/28/2022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8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2/28/2022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32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E6181D-BB64-4734-9853-EA5075F8CD2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5BC045-10FD-463E-9741-DA7D1731057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F41EB-4EED-47BE-952D-1E922145C117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33C743-78A4-4314-96B0-4ED4244EE85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95733-9979-461E-830A-00048F364A0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94A56A-7CEA-4838-A177-B17BA5622169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430787-F6BC-4604-B0AF-11228E809138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A61A02-FF78-4A43-B3B4-A740603D47A0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80CEF0-E9C3-4A92-8C56-7ACD3DF697FB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A52E28-227E-41F2-B100-FF849696F43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8CB244-D5BA-4D9A-AA5F-88C6816C69E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CD9B04-99E3-464E-8F7F-B23E65E3F52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977A0-9CFC-4CAE-AD6D-DB4FA95C63D3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F86A2-3E73-4AC3-8BE6-A8E6EE6D446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AABCE9-49A3-4435-B0D7-BFE6100A7EA6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A8C052-EAA2-4363-8427-C876B5CC3ADB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23E587-7046-4AAE-AF43-F6745B9BE990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51AF7-1EAE-4659-BC33-82407091E2F1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CF3EA1-B5E9-41E5-BB55-3653EEC39FDC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07172F-FA66-4076-83A6-401F606298A3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606797-7DF6-4651-B47B-87FC718A8531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FCB02-37D7-4D9B-BE31-BDBA8618E92E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6E00BC-4409-4023-BF56-1C8779B552A0}" type="slidenum">
              <a:rPr lang="en-GB" smtClean="0"/>
              <a:pPr/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1E5C14-6E17-49F8-B9B9-AFC682804E3B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F50BE-598F-4959-9B53-337EF4D20D19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461296-B49B-438A-B331-C2FD3B665F87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D5D814-8DC8-4342-9841-5E08BDCCF5CD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D884F-4267-409F-9FAE-A4172C194786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2215B0-968E-4382-A865-27D348F5E186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5E226-FC80-4358-BC4D-34E75A332D18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D87AE0-A89C-48EC-830B-C8D8A917B4B5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392AC-7749-431F-A9AC-829D6D76A5AD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9EE727-27E5-4D09-87B4-962BEE23EB84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70A273-83AF-478F-9654-4CC7DFE1BFFC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30CB0E-9858-471D-912F-CD7D3C6C88A3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26EED3-0A9B-431D-950E-E10E8FBA8A3F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5594F-3136-4206-9F00-4A16CF767AD0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97C62A-3533-4EF3-AB37-01A1E5F72F0C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35A1C8-5EDF-424C-B28C-313319C82508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D2FF4-8015-441C-9383-C987DA43BBAE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78615-EC00-4719-B2C9-A0D1CE2149B1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39E43F-042D-40AA-BD44-522F31CC7A7E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FC9F0B-0436-4F66-A2D0-4C3D43B7E065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B77106-FAC3-4CF9-8F4E-8C5DC2CAEF32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E7A7D1-1F5C-4C27-BD93-A63DBF76915D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1DBA57-19EA-4F37-82D2-8F15DA56E606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573313-D605-4109-816A-67ACDED685EE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2CF42C-0A55-419A-8DDB-F4C9302441F1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F797F7-1DF1-461B-9E27-532EBAE0AD84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A214E-D170-440D-9304-B3C378A303E7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BB41C8-58F8-4CD5-94DD-EFC5CBAC4BD0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947F28-FCF3-487A-BA4E-EFCEB799FFBA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B3055-67AD-412C-B986-CC73373C5332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81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41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E9B1C3-D8B9-47C9-B0B7-0624249A39B9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82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703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FB38A7-8634-4D31-B88A-5B96AA97CB11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83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3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01D9A-9386-460B-BCE1-7365E00D3FE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10C65E-5F38-4966-ADCE-BC583DEE1F23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84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264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E018B8-4361-4245-ABAC-60D51C5ABC6F}" type="slidenum">
              <a:rPr lang="en-US" smtClean="0">
                <a:solidFill>
                  <a:prstClr val="black"/>
                </a:solidFill>
                <a:cs typeface="Arial" pitchFamily="34" charset="0"/>
              </a:rPr>
              <a:pPr/>
              <a:t>85</a:t>
            </a:fld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737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787227-8D9A-4B72-80AD-D55BB23980FE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86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087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4CD6C3-7720-42B1-9F6E-7678B0EA3107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87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94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D3F822-972C-4B34-90EF-95958842A45B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88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813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D3F822-972C-4B34-90EF-95958842A45B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89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874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D3F822-972C-4B34-90EF-95958842A45B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90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910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70AFC0-5045-485E-81C4-CC2693448323}" type="slidenum">
              <a:rPr lang="en-US" smtClean="0">
                <a:solidFill>
                  <a:prstClr val="black"/>
                </a:solidFill>
                <a:cs typeface="Arial" pitchFamily="34" charset="0"/>
              </a:rPr>
              <a:pPr/>
              <a:t>91</a:t>
            </a:fld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817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D3F822-972C-4B34-90EF-95958842A45B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92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683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B5F117-AD2A-4B7A-A48D-C2EFA76FA6E2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93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8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F7DA71-86B0-49EA-BB67-AE084CF78B54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9257FC-4DF5-4501-A26A-DBA4039F40F9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94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098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9257FC-4DF5-4501-A26A-DBA4039F40F9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95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73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9257FC-4DF5-4501-A26A-DBA4039F40F9}" type="slidenum">
              <a:rPr lang="en-GB" smtClean="0">
                <a:solidFill>
                  <a:prstClr val="black"/>
                </a:solidFill>
                <a:cs typeface="Arial" pitchFamily="34" charset="0"/>
              </a:rPr>
              <a:pPr/>
              <a:t>96</a:t>
            </a:fld>
            <a:endParaRPr lang="en-GB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67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964FC1-250C-48B4-B2A6-C5907BD0AD25}" type="slidenum">
              <a:rPr lang="en-US" smtClean="0">
                <a:solidFill>
                  <a:prstClr val="black"/>
                </a:solidFill>
                <a:cs typeface="Arial" pitchFamily="34" charset="0"/>
              </a:rPr>
              <a:pPr/>
              <a:t>97</a:t>
            </a:fld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635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150293-DBAB-4ABD-A1DF-B013AF1791D4}" type="slidenum">
              <a:rPr lang="en-US" smtClean="0">
                <a:solidFill>
                  <a:prstClr val="black"/>
                </a:solidFill>
                <a:cs typeface="Arial" pitchFamily="34" charset="0"/>
              </a:rPr>
              <a:pPr/>
              <a:t>98</a:t>
            </a:fld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0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027DF9-3315-426B-9356-618787153F1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CB2E5-D850-4201-9852-75F3E1E03CD5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E5F66-731E-4C5E-9425-096FBFB31D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5566-206B-44E1-8079-C36AD3E04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E2A89-2CBD-4158-BF71-70308A8D6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F2F2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97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3F764D-D624-42BF-B9CA-FE5933A522AF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462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720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9825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89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3F764D-D624-42BF-B9CA-FE5933A52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63375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4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55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83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89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4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3652-04AD-4AEC-A1EB-26FDE26FE1D5}" type="slidenum">
              <a:rPr lang="en-GB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62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9D9D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9D9D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5566-206B-44E1-8079-C36AD3E047A6}" type="slidenum">
              <a:rPr lang="en-US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46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D9D9D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D9D9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DEF158-AD6B-49CD-BCDC-471C27C498E9}" type="slidenum">
              <a:rPr lang="en-CA">
                <a:solidFill>
                  <a:srgbClr val="D9D9D9"/>
                </a:solidFill>
              </a:rPr>
              <a:pPr/>
              <a:t>‹#›</a:t>
            </a:fld>
            <a:endParaRPr lang="en-CA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95" r:id="rId1"/>
    <p:sldLayoutId id="2147484796" r:id="rId2"/>
    <p:sldLayoutId id="2147484797" r:id="rId3"/>
    <p:sldLayoutId id="2147484798" r:id="rId4"/>
    <p:sldLayoutId id="2147484799" r:id="rId5"/>
    <p:sldLayoutId id="2147484800" r:id="rId6"/>
    <p:sldLayoutId id="2147484801" r:id="rId7"/>
    <p:sldLayoutId id="2147484802" r:id="rId8"/>
    <p:sldLayoutId id="2147484803" r:id="rId9"/>
    <p:sldLayoutId id="2147484804" r:id="rId10"/>
    <p:sldLayoutId id="2147484805" r:id="rId11"/>
    <p:sldLayoutId id="2147484806" r:id="rId12"/>
    <p:sldLayoutId id="2147484807" r:id="rId13"/>
    <p:sldLayoutId id="214748480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D9D9D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>
                <a:solidFill>
                  <a:srgbClr val="D9D9D9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9D9D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0877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  <p:sldLayoutId id="2147484821" r:id="rId12"/>
    <p:sldLayoutId id="2147484822" r:id="rId13"/>
    <p:sldLayoutId id="2147484823" r:id="rId14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398" y="533400"/>
            <a:ext cx="7010400" cy="2133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Latn-RS" sz="32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Urođeni i stečeni mehanizmi odbrane organizma od infekcija izazvanih bakterijama i gljivicama</a:t>
            </a:r>
          </a:p>
        </p:txBody>
      </p:sp>
      <p:pic>
        <p:nvPicPr>
          <p:cNvPr id="281602" name="Picture 2" descr="http://cache3.asset-cache.net/xt/140892316.jpg?v=1&amp;g=fs1%7C0%7CSPF%7C92%7C316&amp;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923836"/>
            <a:ext cx="3352800" cy="2524463"/>
          </a:xfrm>
          <a:prstGeom prst="rect">
            <a:avLst/>
          </a:prstGeom>
          <a:noFill/>
        </p:spPr>
      </p:pic>
      <p:pic>
        <p:nvPicPr>
          <p:cNvPr id="281604" name="Picture 4" descr="http://www.sciencephoto.com/image/453429/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923836"/>
            <a:ext cx="3454399" cy="2524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376595" y="381000"/>
            <a:ext cx="6813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sr-Latn-CS" sz="2800" b="1" dirty="0">
                <a:solidFill>
                  <a:srgbClr val="FF7C80"/>
                </a:solidFill>
                <a:latin typeface="+mn-lt"/>
              </a:rPr>
              <a:t>Receptori za prepoznavanje obrazaca 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34195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Membranski </a:t>
            </a:r>
          </a:p>
          <a:p>
            <a:pPr>
              <a:defRPr/>
            </a:pP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(Receptori slični Tollu, TLR)</a:t>
            </a:r>
            <a:endParaRPr lang="en-US" sz="2000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5410200" y="2743200"/>
            <a:ext cx="3306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- na plazma membrani </a:t>
            </a:r>
            <a:endParaRPr lang="en-US" sz="2000" dirty="0">
              <a:latin typeface="+mn-lt"/>
            </a:endParaRP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5486400" y="3124200"/>
            <a:ext cx="3497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- na endozomalnoj membrani</a:t>
            </a:r>
            <a:endParaRPr lang="en-US" sz="2000" dirty="0">
              <a:latin typeface="+mn-lt"/>
            </a:endParaRPr>
          </a:p>
        </p:txBody>
      </p:sp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4953000" y="5791200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latin typeface="+mn-lt"/>
              </a:rPr>
              <a:t>Proteini plazme koji prepoznaju obrasce </a:t>
            </a:r>
            <a:r>
              <a:rPr lang="sr-Latn-CS" sz="2000" dirty="0" smtClean="0">
                <a:latin typeface="+mn-lt"/>
              </a:rPr>
              <a:t>(CRP</a:t>
            </a:r>
            <a:r>
              <a:rPr lang="sr-Latn-CS" sz="2000" dirty="0">
                <a:latin typeface="+mn-lt"/>
              </a:rPr>
              <a:t>...)</a:t>
            </a:r>
            <a:endParaRPr lang="en-US" sz="2000" dirty="0"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53038" y="3478143"/>
            <a:ext cx="38290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Citoplazmatski </a:t>
            </a:r>
            <a:r>
              <a:rPr lang="en-U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NOD </a:t>
            </a:r>
            <a:r>
              <a:rPr lang="sr-Latn-CS" sz="2000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proteini</a:t>
            </a:r>
          </a:p>
          <a:p>
            <a:pPr>
              <a:defRPr/>
            </a:pPr>
            <a:r>
              <a:rPr lang="sr-Latn-CS" sz="1000" dirty="0">
                <a:latin typeface="+mn-lt"/>
              </a:rPr>
              <a:t> </a:t>
            </a:r>
          </a:p>
          <a:p>
            <a:pPr>
              <a:defRPr/>
            </a:pPr>
            <a:r>
              <a:rPr lang="sr-Latn-CS" sz="2000" dirty="0">
                <a:latin typeface="+mn-lt"/>
              </a:rPr>
              <a:t>   </a:t>
            </a:r>
            <a:r>
              <a:rPr lang="sr-Latn-RS" sz="2000" dirty="0" smtClean="0">
                <a:latin typeface="+mn-lt"/>
              </a:rPr>
              <a:t>prepoznaju peptidoglikan  </a:t>
            </a:r>
          </a:p>
          <a:p>
            <a:pPr>
              <a:defRPr/>
            </a:pPr>
            <a:r>
              <a:rPr lang="sr-Latn-RS" sz="2000" dirty="0" smtClean="0">
                <a:latin typeface="+mn-lt"/>
              </a:rPr>
              <a:t>   bakterija unutar ćelije</a:t>
            </a:r>
            <a:endParaRPr lang="sr-Latn-RS" sz="2000" dirty="0">
              <a:latin typeface="+mn-lt"/>
            </a:endParaRPr>
          </a:p>
        </p:txBody>
      </p:sp>
      <p:pic>
        <p:nvPicPr>
          <p:cNvPr id="136200" name="Picture 15" descr="f002-002-X46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4643437" cy="46736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10200" y="1170057"/>
            <a:ext cx="30979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400" b="1" i="1" u="sng" dirty="0">
                <a:solidFill>
                  <a:srgbClr val="FFCCFF"/>
                </a:solidFill>
                <a:latin typeface="+mn-lt"/>
              </a:rPr>
              <a:t>U/na </a:t>
            </a:r>
            <a:r>
              <a:rPr lang="sr-Latn-CS" sz="2400" b="1" i="1" u="sng" dirty="0" smtClean="0">
                <a:solidFill>
                  <a:srgbClr val="FFCCFF"/>
                </a:solidFill>
                <a:latin typeface="+mn-lt"/>
              </a:rPr>
              <a:t>ćeliji</a:t>
            </a:r>
          </a:p>
          <a:p>
            <a:pPr>
              <a:defRPr/>
            </a:pPr>
            <a:endParaRPr lang="en-US" sz="2000" u="sng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15000" y="5257800"/>
            <a:ext cx="199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400" b="1" i="1" u="sng" dirty="0">
                <a:solidFill>
                  <a:srgbClr val="FFCCFF"/>
                </a:solidFill>
                <a:latin typeface="+mn-lt"/>
              </a:rPr>
              <a:t>U cirkulaciji</a:t>
            </a:r>
            <a:r>
              <a:rPr lang="en-US" sz="2400" b="1" i="1" u="sng" dirty="0">
                <a:solidFill>
                  <a:srgbClr val="FFCCFF"/>
                </a:solidFill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1981200"/>
          </a:xfrm>
        </p:spPr>
        <p:txBody>
          <a:bodyPr>
            <a:noAutofit/>
          </a:bodyPr>
          <a:lstStyle/>
          <a:p>
            <a:pPr algn="just"/>
            <a:r>
              <a:rPr lang="sr-Latn-RS" sz="2400" b="1" noProof="0" dirty="0" smtClean="0">
                <a:solidFill>
                  <a:srgbClr val="FF7C80"/>
                </a:solidFill>
                <a:effectLst/>
              </a:rPr>
              <a:t>Molekulski obrasci patogena - pathogen–associated molecular patterns (PAMPs) i signali opasnosti - danger – associated molecular patterns ( DAMPs ) ili alarmini </a:t>
            </a:r>
            <a:r>
              <a:rPr lang="sr-Latn-RS" sz="2400" noProof="0" dirty="0" smtClean="0">
                <a:effectLst/>
              </a:rPr>
              <a:t/>
            </a:r>
            <a:br>
              <a:rPr lang="sr-Latn-RS" sz="2400" noProof="0" dirty="0" smtClean="0">
                <a:effectLst/>
              </a:rPr>
            </a:br>
            <a:endParaRPr lang="sr-Latn-RS" sz="2400" noProof="0" dirty="0">
              <a:effectLst/>
            </a:endParaRPr>
          </a:p>
        </p:txBody>
      </p:sp>
      <p:pic>
        <p:nvPicPr>
          <p:cNvPr id="6" name="Picture 5" descr="DAMP and PAMP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981200"/>
            <a:ext cx="6629400" cy="461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28600"/>
            <a:ext cx="8610600" cy="45307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sr-Latn-RS" sz="3200" noProof="0" dirty="0" smtClean="0">
                <a:solidFill>
                  <a:srgbClr val="FF7C80"/>
                </a:solidFill>
                <a:latin typeface="+mj-lt"/>
              </a:rPr>
              <a:t>    </a:t>
            </a:r>
            <a:r>
              <a:rPr lang="sr-Latn-RS" sz="3200" b="1" noProof="0" dirty="0" smtClean="0">
                <a:solidFill>
                  <a:srgbClr val="FF7C80"/>
                </a:solidFill>
                <a:latin typeface="+mj-lt"/>
              </a:rPr>
              <a:t>Inflamacija - zapaljenska reakcija</a:t>
            </a:r>
            <a:endParaRPr lang="sr-Latn-RS" sz="3200" noProof="0" dirty="0" smtClean="0">
              <a:solidFill>
                <a:srgbClr val="FF7C80"/>
              </a:solidFill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b="1" noProof="0" dirty="0" smtClean="0">
                <a:solidFill>
                  <a:srgbClr val="FFCCFF"/>
                </a:solidFill>
                <a:latin typeface="+mj-lt"/>
              </a:rPr>
              <a:t>Važan aspekt urođenog imunskog sistema je sposobnost ciljanog usmeravanja odbrane prema mestima infekcije u organizmu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noProof="0" dirty="0" smtClean="0">
                <a:latin typeface="+mj-lt"/>
              </a:rPr>
              <a:t>Lokalne promene i oštećenja u tkivu dovode do povećanog dotoka krvi i prikupljanja ćelija koje su sposobne da unište mikroorganizme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noProof="0" dirty="0" smtClean="0">
                <a:latin typeface="+mj-lt"/>
              </a:rPr>
              <a:t>Nakon invazije mikroorganizama - stimulacija makrofaga oslobađa se </a:t>
            </a:r>
            <a:r>
              <a:rPr lang="sr-Latn-RS" sz="2400" b="1" noProof="0" dirty="0" smtClean="0">
                <a:solidFill>
                  <a:srgbClr val="FFCCFF"/>
                </a:solidFill>
                <a:latin typeface="+mj-lt"/>
              </a:rPr>
              <a:t>IL -1, IL – 6, TNF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r-Latn-RS" sz="2400" noProof="0" dirty="0" smtClean="0">
                <a:latin typeface="+mj-lt"/>
              </a:rPr>
              <a:t> </a:t>
            </a:r>
          </a:p>
        </p:txBody>
      </p:sp>
      <p:pic>
        <p:nvPicPr>
          <p:cNvPr id="3" name="Picture 1027" descr="D:\digital_content\chapt25\art_library\color_art_library\25_07.jpg"/>
          <p:cNvPicPr>
            <a:picLocks noChangeAspect="1" noChangeArrowheads="1"/>
          </p:cNvPicPr>
          <p:nvPr/>
        </p:nvPicPr>
        <p:blipFill>
          <a:blip r:embed="rId3" cstate="print"/>
          <a:srcRect t="10500" b="10500"/>
          <a:stretch>
            <a:fillRect/>
          </a:stretch>
        </p:blipFill>
        <p:spPr bwMode="auto">
          <a:xfrm>
            <a:off x="4343400" y="4343400"/>
            <a:ext cx="3937000" cy="2332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laj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88" y="1314450"/>
            <a:ext cx="4238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8313" y="730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Latn-CS" sz="3200" b="1" dirty="0">
                <a:solidFill>
                  <a:srgbClr val="FF5050"/>
                </a:solidFill>
                <a:latin typeface="+mn-lt"/>
              </a:rPr>
              <a:t>Redosled događaja u infekciji</a:t>
            </a:r>
            <a:endParaRPr lang="en-US" sz="32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laj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4233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laj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438400" y="404813"/>
            <a:ext cx="4303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lajd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4233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lajd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lajd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lajd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6402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81000"/>
            <a:ext cx="8229600" cy="27432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Imunski sistem </a:t>
            </a:r>
            <a:r>
              <a:rPr lang="sr-Latn-CS" sz="2400" dirty="0" smtClean="0">
                <a:latin typeface="+mj-lt"/>
              </a:rPr>
              <a:t>- k</a:t>
            </a:r>
            <a:r>
              <a:rPr lang="en-GB" sz="2400" dirty="0" err="1" smtClean="0">
                <a:latin typeface="+mj-lt"/>
              </a:rPr>
              <a:t>ompleksni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međusobno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povezani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mehanizmi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odbrane</a:t>
            </a:r>
            <a:r>
              <a:rPr lang="en-GB" sz="2400" dirty="0" smtClean="0">
                <a:latin typeface="+mj-lt"/>
              </a:rPr>
              <a:t> org</a:t>
            </a:r>
            <a:r>
              <a:rPr lang="sr-Latn-CS" sz="2400" dirty="0" smtClean="0">
                <a:latin typeface="+mj-lt"/>
              </a:rPr>
              <a:t>anizma </a:t>
            </a:r>
            <a:r>
              <a:rPr lang="en-GB" sz="2400" dirty="0" err="1" smtClean="0">
                <a:latin typeface="+mj-lt"/>
              </a:rPr>
              <a:t>čiji</a:t>
            </a:r>
            <a:r>
              <a:rPr lang="en-GB" sz="2400" dirty="0" smtClean="0">
                <a:latin typeface="+mj-lt"/>
              </a:rPr>
              <a:t> je </a:t>
            </a:r>
            <a:r>
              <a:rPr lang="en-GB" sz="2400" dirty="0" err="1" smtClean="0">
                <a:latin typeface="+mj-lt"/>
              </a:rPr>
              <a:t>cilj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sprečavanje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pojave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oboljenja</a:t>
            </a:r>
            <a:r>
              <a:rPr lang="sr-Latn-RS" sz="2400" dirty="0" smtClean="0">
                <a:latin typeface="+mj-lt"/>
              </a:rPr>
              <a:t>.</a:t>
            </a:r>
            <a:endParaRPr lang="sr-Latn-CS" sz="2400" dirty="0" smtClean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r-Latn-RS" sz="2400" b="1" dirty="0" smtClean="0">
                <a:solidFill>
                  <a:srgbClr val="FF7C80"/>
                </a:solidFill>
                <a:latin typeface="+mj-lt"/>
              </a:rPr>
              <a:t>Osnova -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prepoznavanj</a:t>
            </a:r>
            <a:r>
              <a:rPr lang="sr-Latn-RS" sz="2400" b="1" dirty="0">
                <a:solidFill>
                  <a:srgbClr val="FF7C80"/>
                </a:solidFill>
                <a:latin typeface="+mj-lt"/>
              </a:rPr>
              <a:t>e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svojih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od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stranih</a:t>
            </a:r>
            <a:r>
              <a:rPr lang="en-GB" sz="2400" b="1" dirty="0" smtClean="0">
                <a:solidFill>
                  <a:srgbClr val="FF7C80"/>
                </a:solidFill>
                <a:latin typeface="+mj-lt"/>
              </a:rPr>
              <a:t> </a:t>
            </a:r>
            <a:r>
              <a:rPr lang="en-GB" sz="2400" b="1" dirty="0" err="1" smtClean="0">
                <a:solidFill>
                  <a:srgbClr val="FF7C80"/>
                </a:solidFill>
                <a:latin typeface="+mj-lt"/>
              </a:rPr>
              <a:t>materija</a:t>
            </a:r>
            <a:endParaRPr lang="sr-Latn-RS" sz="2400" b="1" dirty="0" smtClean="0">
              <a:solidFill>
                <a:srgbClr val="FF7C80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3" name="Picture 2" descr="mreza"/>
          <p:cNvPicPr>
            <a:picLocks noChangeAspect="1" noChangeArrowheads="1"/>
          </p:cNvPicPr>
          <p:nvPr/>
        </p:nvPicPr>
        <p:blipFill>
          <a:blip r:embed="rId3" cstate="print"/>
          <a:srcRect t="9143" b="9404"/>
          <a:stretch>
            <a:fillRect/>
          </a:stretch>
        </p:blipFill>
        <p:spPr bwMode="auto">
          <a:xfrm>
            <a:off x="533400" y="2362200"/>
            <a:ext cx="8077200" cy="43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lajd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8738"/>
            <a:ext cx="42195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97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lajd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97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lajd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741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lajd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741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lajd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lajd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lajd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lajd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lajd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lajd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838200"/>
            <a:ext cx="7315200" cy="685800"/>
          </a:xfrm>
        </p:spPr>
        <p:txBody>
          <a:bodyPr>
            <a:normAutofit fontScale="92500" lnSpcReduction="20000"/>
          </a:bodyPr>
          <a:lstStyle/>
          <a:p>
            <a:pPr marL="18288" indent="0" algn="ctr">
              <a:buNone/>
            </a:pPr>
            <a:r>
              <a:rPr lang="sr-Latn-RS" sz="2400" b="1" noProof="0" dirty="0" smtClean="0"/>
              <a:t>Zavisi od veoma kompleksnih interakcija između mikroorganizma i imunskog sistema domaćina</a:t>
            </a:r>
            <a:r>
              <a:rPr lang="sr-Latn-RS" sz="2400" noProof="0" dirty="0" smtClean="0"/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624840"/>
          </a:xfrm>
        </p:spPr>
        <p:txBody>
          <a:bodyPr/>
          <a:lstStyle/>
          <a:p>
            <a:pPr algn="ctr"/>
            <a:r>
              <a:rPr lang="sr-Latn-RS" sz="3200" b="1" noProof="0" dirty="0" smtClean="0">
                <a:solidFill>
                  <a:srgbClr val="FF7C80"/>
                </a:solidFill>
                <a:effectLst/>
                <a:latin typeface="+mn-lt"/>
              </a:rPr>
              <a:t>Tok i ishod infekcije </a:t>
            </a:r>
            <a:endParaRPr lang="sr-Latn-RS" sz="3200" b="1" noProof="0" dirty="0">
              <a:solidFill>
                <a:srgbClr val="FF7C80"/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1967" y="1706880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Imunski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sistem mora da prepozna i spreči ulazak mikroorganizma, a u slučaju njegovog prodora da ograniči njegovu replikaciju i širenje po organizmu i eliminiše ga.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752600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Mikroorganizam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pokušava da prodre u organizam – kroz kožu i sluzokože, da izbegne mehanizme odbrane i kolonizuje domaćina</a:t>
            </a:r>
          </a:p>
        </p:txBody>
      </p:sp>
      <p:pic>
        <p:nvPicPr>
          <p:cNvPr id="1027" name="Picture 3" descr="C:\Users\Andrea\Downloads\clipart15992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82719"/>
            <a:ext cx="202776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a\Downloads\clipart9359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3204922" cy="18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drea\Downloads\clipart1058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0716">
            <a:off x="7752654" y="5184306"/>
            <a:ext cx="1539243" cy="12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drea\Downloads\pngeg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84536"/>
            <a:ext cx="29419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lajd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505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505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lajd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lajd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37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slajd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lajd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lajd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838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lajd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lajd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lajd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405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lajd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a\Downloads\pngwing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4419600" cy="4124958"/>
          </a:xfrm>
          <a:prstGeom prst="rect">
            <a:avLst/>
          </a:prstGeom>
          <a:noFill/>
          <a:effectLst>
            <a:glow rad="127000">
              <a:schemeClr val="accent1">
                <a:alpha val="5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02125"/>
            <a:ext cx="3581400" cy="365943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Osobine patogenog mikroorganizma </a:t>
            </a:r>
            <a:endParaRPr lang="sr-Latn-RS" sz="2400" noProof="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Odnos prema ćeliji domaćina</a:t>
            </a: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Broj mikroorganizama </a:t>
            </a:r>
            <a:endParaRPr lang="sr-Latn-RS" sz="2400" noProof="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8288" indent="0" algn="ctr">
              <a:buNone/>
            </a:pPr>
            <a:r>
              <a:rPr lang="sr-Latn-RS" sz="2400" b="1" noProof="0" dirty="0" smtClean="0">
                <a:solidFill>
                  <a:schemeClr val="tx2">
                    <a:lumMod val="50000"/>
                  </a:schemeClr>
                </a:solidFill>
              </a:rPr>
              <a:t>Virulencija mikroorganizama</a:t>
            </a:r>
            <a:endParaRPr lang="sr-Latn-RS" sz="2400" b="1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620000" cy="762000"/>
          </a:xfrm>
        </p:spPr>
        <p:txBody>
          <a:bodyPr/>
          <a:lstStyle/>
          <a:p>
            <a:r>
              <a:rPr lang="sr-Latn-RS" sz="3200" b="1" noProof="0" dirty="0" smtClean="0">
                <a:solidFill>
                  <a:srgbClr val="FF7C80"/>
                </a:solidFill>
                <a:effectLst/>
              </a:rPr>
              <a:t>     Mehanizmi odbrane organizma </a:t>
            </a:r>
            <a:endParaRPr lang="sr-Latn-RS" sz="3200" b="1" noProof="0" dirty="0">
              <a:solidFill>
                <a:srgbClr val="FF7C8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1748945"/>
            <a:ext cx="32004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algn="ctr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Imunološki odgovor domaćina – nivoi odbrane</a:t>
            </a:r>
          </a:p>
          <a:p>
            <a:pPr marL="18288" lvl="0" algn="ctr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Prisustvo oštećenih tkiva</a:t>
            </a: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4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lajd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slajd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lajd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lajd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15925" y="404813"/>
            <a:ext cx="787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i antitela napuštaju limfni čvor...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lajd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3189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lajd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3189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lajd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lajd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slajd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7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slajd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8786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43800" cy="914400"/>
          </a:xfrm>
        </p:spPr>
        <p:txBody>
          <a:bodyPr>
            <a:normAutofit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 nivoa odbrane organizma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181600" y="2209800"/>
            <a:ext cx="1066800" cy="2286000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72200" y="2514600"/>
            <a:ext cx="2667000" cy="1600200"/>
          </a:xfrm>
          <a:prstGeom prst="roundRect">
            <a:avLst/>
          </a:prstGeom>
          <a:solidFill>
            <a:srgbClr val="F8F8F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Latn-CS" sz="2000" b="1" dirty="0" smtClean="0">
                <a:solidFill>
                  <a:srgbClr val="FF5050"/>
                </a:solidFill>
              </a:rPr>
              <a:t>Urođena - nespecifična imunost </a:t>
            </a:r>
            <a:endParaRPr lang="en-US" sz="2000" dirty="0">
              <a:solidFill>
                <a:srgbClr val="FF5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slajd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lajd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09688"/>
            <a:ext cx="42195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slajd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99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slajd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lajd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lajd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lajd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slajd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7359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slajd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193675" y="5943600"/>
            <a:ext cx="8950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CC"/>
                </a:solidFill>
              </a:rPr>
              <a:t>http://instruction.cvhs.okstate.edu/vmed5253/immunobiology.swf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51050" y="404813"/>
            <a:ext cx="5035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</a:rPr>
              <a:t>Patogen je uklonjen iz organizma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6933" y="1219200"/>
            <a:ext cx="6417733" cy="48006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000" noProof="0" dirty="0" smtClean="0"/>
              <a:t>U organizmu se replikuju van ćelije (npr. cirkulacija, tkiva i lumeni šupljih organa).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b="1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Patogeni efekat ispoljavaju produkcijom toksina </a:t>
            </a:r>
            <a:r>
              <a:rPr lang="sr-Latn-RS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ili indukcijom zapaljenja</a:t>
            </a:r>
            <a:r>
              <a:rPr lang="sr-Latn-RS" sz="2000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b="1" noProof="0" dirty="0" smtClean="0">
                <a:solidFill>
                  <a:srgbClr val="FFCCFF"/>
                </a:solidFill>
              </a:rPr>
              <a:t>U odbrani od ekstracelularnih bakterija u okviru urođene imunosti najvažniju ulogu imaju komplement i fagociti.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 smtClean="0"/>
              <a:t>Alternativni </a:t>
            </a:r>
            <a:r>
              <a:rPr lang="sr-Latn-RS" sz="2000" b="1" dirty="0"/>
              <a:t>i </a:t>
            </a:r>
            <a:r>
              <a:rPr lang="sr-Latn-RS" sz="2000" b="1" dirty="0" smtClean="0"/>
              <a:t>lektinski </a:t>
            </a:r>
            <a:r>
              <a:rPr lang="sr-Latn-RS" sz="2000" b="1" noProof="0" dirty="0" smtClean="0"/>
              <a:t>put aktivacije sistema komplementa</a:t>
            </a:r>
            <a:endParaRPr lang="sr-Latn-RS" sz="2000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7543800" cy="7620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urođene odbrane od ekstracelularnih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6146" name="Picture 2" descr="Scanning electron micrograph of clump of Staphylococcus epidermidis Stock  Photo - Ala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3524381" cy="49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551" name="Group 2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83960985"/>
              </p:ext>
            </p:extLst>
          </p:nvPr>
        </p:nvGraphicFramePr>
        <p:xfrm>
          <a:off x="381000" y="609600"/>
          <a:ext cx="8534400" cy="5410199"/>
        </p:xfrm>
        <a:graphic>
          <a:graphicData uri="http://schemas.openxmlformats.org/drawingml/2006/table">
            <a:tbl>
              <a:tblPr/>
              <a:tblGrid>
                <a:gridCol w="1340254"/>
                <a:gridCol w="1377031"/>
                <a:gridCol w="1867876"/>
                <a:gridCol w="1410220"/>
                <a:gridCol w="1340254"/>
                <a:gridCol w="1198765"/>
              </a:tblGrid>
              <a:tr h="706716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99"/>
                          </a:solidFill>
                          <a:effectLst/>
                          <a:latin typeface="+mn-lt"/>
                        </a:rPr>
                        <a:t>       </a:t>
                      </a:r>
                      <a:r>
                        <a:rPr kumimoji="0" lang="sr-Latn-C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99"/>
                          </a:solidFill>
                          <a:effectLst/>
                          <a:latin typeface="+mn-lt"/>
                        </a:rPr>
                        <a:t>Funkcionalni elementi imunskog sistema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99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458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Komponente urođene - prirodne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– nespecifične otpornosti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7C8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/>
                          <a:latin typeface="+mn-lt"/>
                        </a:rPr>
                        <a:t>Komponente stečene -specifične otpornosti - imunosti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7C8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Anatomske strukture i mehaničke aktivnosti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Inhibitorni sekreti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Antimikrobni faktori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Sekreti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7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Koža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Sluznice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HCl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Masne    kiseline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Žuč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Mucin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Lizozim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Komplement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Interferon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Proteini akutne faze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Properdin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Laktoperoksidaza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Makrofagi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Dendritične ćelije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Neutrofili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Eozinofili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NK ćelije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T limfociti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B limfociti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Citokini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FF"/>
                          </a:solidFill>
                          <a:effectLst/>
                          <a:latin typeface="+mn-lt"/>
                        </a:rPr>
                        <a:t>Antitela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FF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6" descr="Prilog 2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14400"/>
            <a:ext cx="3585460" cy="50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200" y="76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+mn-lt"/>
              </a:rPr>
              <a:t>Sistem </a:t>
            </a:r>
            <a:r>
              <a:rPr lang="sr-Latn-CS" sz="2800" b="1" dirty="0" smtClean="0">
                <a:solidFill>
                  <a:srgbClr val="FF7C80"/>
                </a:solidFill>
                <a:latin typeface="+mn-lt"/>
              </a:rPr>
              <a:t>komplementa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030307"/>
            <a:ext cx="502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000" b="1" dirty="0">
                <a:latin typeface="+mn-lt"/>
              </a:rPr>
              <a:t>Različite strukture ćelijskog zida bakterija </a:t>
            </a:r>
            <a:r>
              <a:rPr lang="sr-Latn-RS" sz="2000" dirty="0" smtClean="0">
                <a:latin typeface="+mn-lt"/>
              </a:rPr>
              <a:t>(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LPS</a:t>
            </a:r>
            <a:r>
              <a:rPr lang="sr-Latn-RS" sz="2000" dirty="0" smtClean="0">
                <a:latin typeface="+mn-lt"/>
              </a:rPr>
              <a:t> i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peptidoglikan)</a:t>
            </a:r>
            <a:r>
              <a:rPr lang="sr-Latn-RS" sz="2000" dirty="0" smtClean="0">
                <a:latin typeface="+mn-lt"/>
              </a:rPr>
              <a:t> mogu </a:t>
            </a:r>
            <a:r>
              <a:rPr lang="sr-Latn-RS" sz="2000" dirty="0">
                <a:latin typeface="+mn-lt"/>
              </a:rPr>
              <a:t>da </a:t>
            </a:r>
            <a:r>
              <a:rPr lang="sr-Latn-RS" sz="2000" b="1" dirty="0">
                <a:solidFill>
                  <a:srgbClr val="FFCCFF"/>
                </a:solidFill>
                <a:latin typeface="+mn-lt"/>
              </a:rPr>
              <a:t>aktiviraju komplement alternativnim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putem.</a:t>
            </a:r>
          </a:p>
          <a:p>
            <a:pPr algn="just">
              <a:buFont typeface="Arial" pitchFamily="34" charset="0"/>
              <a:buChar char="•"/>
            </a:pPr>
            <a:endParaRPr lang="sr-Latn-RS" sz="2000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Manoza</a:t>
            </a:r>
            <a:r>
              <a:rPr lang="sr-Latn-RS" sz="2000" b="1" dirty="0" smtClean="0">
                <a:latin typeface="+mn-lt"/>
              </a:rPr>
              <a:t> </a:t>
            </a:r>
            <a:r>
              <a:rPr lang="sr-Latn-RS" sz="2000" dirty="0">
                <a:latin typeface="+mn-lt"/>
              </a:rPr>
              <a:t>prisutna na površini mnogih bakterija reaguje sa lektinom koji vezuje manozu (MBL) i pokreće lektinski </a:t>
            </a:r>
            <a:r>
              <a:rPr lang="sr-Latn-RS" sz="2000" dirty="0" smtClean="0">
                <a:latin typeface="+mn-lt"/>
              </a:rPr>
              <a:t>put.</a:t>
            </a:r>
          </a:p>
          <a:p>
            <a:pPr algn="just">
              <a:buFont typeface="Arial" pitchFamily="34" charset="0"/>
              <a:buChar char="•"/>
            </a:pPr>
            <a:endParaRPr lang="sr-Latn-RS" sz="2000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Opsonizacija </a:t>
            </a:r>
            <a:r>
              <a:rPr lang="sr-Latn-RS" sz="2000" b="1" dirty="0">
                <a:solidFill>
                  <a:srgbClr val="FFCCFF"/>
                </a:solidFill>
                <a:latin typeface="+mn-lt"/>
              </a:rPr>
              <a:t>bakterija</a:t>
            </a:r>
            <a:r>
              <a:rPr lang="sr-Latn-RS" sz="2000" dirty="0">
                <a:solidFill>
                  <a:srgbClr val="FFCCFF"/>
                </a:solidFill>
                <a:latin typeface="+mn-lt"/>
              </a:rPr>
              <a:t> </a:t>
            </a:r>
            <a:r>
              <a:rPr lang="sr-Latn-RS" sz="2000" dirty="0" smtClean="0">
                <a:latin typeface="+mn-lt"/>
              </a:rPr>
              <a:t>posredovana C3b </a:t>
            </a:r>
            <a:r>
              <a:rPr lang="sr-Latn-RS" sz="2000" dirty="0">
                <a:latin typeface="+mn-lt"/>
              </a:rPr>
              <a:t>fragmentom i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olakšana fagocitoz</a:t>
            </a:r>
            <a:r>
              <a:rPr lang="en-US" sz="2000" b="1" dirty="0" smtClean="0">
                <a:solidFill>
                  <a:srgbClr val="FFCCFF"/>
                </a:solidFill>
                <a:latin typeface="+mn-lt"/>
              </a:rPr>
              <a:t>a</a:t>
            </a:r>
            <a:r>
              <a:rPr lang="sr-Latn-RS" sz="2000" b="1" dirty="0" smtClean="0">
                <a:latin typeface="+mn-lt"/>
              </a:rPr>
              <a:t>,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stimulacija </a:t>
            </a:r>
            <a:r>
              <a:rPr lang="sr-Latn-RS" sz="2000" b="1" dirty="0">
                <a:solidFill>
                  <a:srgbClr val="FFCCFF"/>
                </a:solidFill>
                <a:latin typeface="+mn-lt"/>
              </a:rPr>
              <a:t>procesa zapaljenja</a:t>
            </a:r>
            <a:r>
              <a:rPr lang="sr-Latn-RS" sz="2000" b="1" dirty="0">
                <a:latin typeface="+mn-lt"/>
              </a:rPr>
              <a:t> </a:t>
            </a:r>
            <a:r>
              <a:rPr lang="sr-Latn-RS" sz="2000" dirty="0">
                <a:latin typeface="+mn-lt"/>
              </a:rPr>
              <a:t>preko C3a, C4a i C5a i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direktno ubijanje </a:t>
            </a:r>
            <a:r>
              <a:rPr lang="sr-Latn-RS" sz="2000" b="1" dirty="0">
                <a:solidFill>
                  <a:srgbClr val="FFCCFF"/>
                </a:solidFill>
                <a:latin typeface="+mn-lt"/>
              </a:rPr>
              <a:t>bakterija </a:t>
            </a:r>
            <a:r>
              <a:rPr lang="sr-Latn-RS" sz="2000" b="1" dirty="0" smtClean="0">
                <a:solidFill>
                  <a:srgbClr val="FFCCFF"/>
                </a:solidFill>
                <a:latin typeface="+mn-lt"/>
              </a:rPr>
              <a:t>lizom</a:t>
            </a:r>
            <a:r>
              <a:rPr lang="sr-Latn-RS" sz="2000" dirty="0" smtClean="0">
                <a:latin typeface="+mn-lt"/>
              </a:rPr>
              <a:t> </a:t>
            </a:r>
            <a:r>
              <a:rPr lang="sr-Latn-RS" sz="2000" dirty="0">
                <a:latin typeface="+mn-lt"/>
              </a:rPr>
              <a:t>posredovanom kompleksom koji oštećuje membranu (</a:t>
            </a:r>
            <a:r>
              <a:rPr lang="sr-Latn-RS" sz="2000" dirty="0" smtClean="0">
                <a:latin typeface="+mn-lt"/>
              </a:rPr>
              <a:t>MAC) – npr. G- bakterije </a:t>
            </a:r>
            <a:r>
              <a:rPr lang="sr-Latn-RS" sz="2000" dirty="0">
                <a:latin typeface="+mn-lt"/>
              </a:rPr>
              <a:t>sa tankim ćelijskim zidom.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8575" y="228600"/>
            <a:ext cx="8734424" cy="48006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Neutrofili i makrofagi </a:t>
            </a:r>
            <a:r>
              <a:rPr lang="sr-Latn-RS" sz="2400" noProof="0" dirty="0" smtClean="0"/>
              <a:t>imaju sposobnost da prepoznaju PAMP na bakterijama (i drugim patogenima) putem </a:t>
            </a:r>
            <a:r>
              <a:rPr lang="en-US" sz="2400" noProof="0" dirty="0" smtClean="0"/>
              <a:t>T</a:t>
            </a:r>
            <a:r>
              <a:rPr lang="sr-Latn-RS" sz="2400" noProof="0" dirty="0" smtClean="0"/>
              <a:t>LR, aktiviraju se,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fagocituju i ubiju ingestirane bakterije.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Fagociti imaju i receptore za opsonine </a:t>
            </a:r>
            <a:r>
              <a:rPr lang="sr-Latn-RS" sz="2400" noProof="0" dirty="0" smtClean="0"/>
              <a:t>(npr. C3b) - fagocitoza i ubijanje inkapsuliranih bakterija sa polisaharidnom kapsulom koja sprečava prepoznavanje PAMP i fagocitozu u odsustvu opsonizacije.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200" y="2286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sz="3200" b="1" dirty="0" smtClean="0">
                <a:solidFill>
                  <a:srgbClr val="FF7C80"/>
                </a:solidFill>
                <a:latin typeface="+mn-lt"/>
              </a:rPr>
              <a:t>Fagociti</a:t>
            </a:r>
            <a:endParaRPr lang="en-US" sz="3200" b="1" dirty="0">
              <a:solidFill>
                <a:srgbClr val="FF7C8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629025" cy="2567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" y="457200"/>
            <a:ext cx="8702040" cy="2743200"/>
          </a:xfrm>
        </p:spPr>
        <p:txBody>
          <a:bodyPr>
            <a:noAutofit/>
          </a:bodyPr>
          <a:lstStyle/>
          <a:p>
            <a:pPr marL="18288" indent="0" algn="just">
              <a:buNone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Nakon prepoznavanja patogena fagociti luče TNF, IL-1 i druge citokine koji indukuju zapaljenje </a:t>
            </a:r>
            <a:r>
              <a:rPr lang="sr-Latn-RS" sz="2400" noProof="0" dirty="0" smtClean="0"/>
              <a:t>i dovode do nakupljanja novih leukocita i proteina iz krvi (npr. proteina komplementa) na mestu infekcije. </a:t>
            </a:r>
            <a:endParaRPr lang="sr-Latn-RS" sz="2400" noProof="0" dirty="0"/>
          </a:p>
        </p:txBody>
      </p:sp>
      <p:pic>
        <p:nvPicPr>
          <p:cNvPr id="1026" name="Picture 2" descr="&amp;Rcy;&amp;iecy;&amp;zcy;&amp;ucy;&amp;lcy;&amp;tcy;&amp;acy;&amp;tcy; &amp;scy;&amp;lcy;&amp;icy;&amp;kcy;&amp;acy; &amp;zcy;&amp;acy; bacteria macroph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352800"/>
            <a:ext cx="2514600" cy="2514601"/>
          </a:xfrm>
          <a:prstGeom prst="rect">
            <a:avLst/>
          </a:prstGeom>
          <a:noFill/>
        </p:spPr>
      </p:pic>
      <p:pic>
        <p:nvPicPr>
          <p:cNvPr id="1028" name="Picture 4" descr="&amp;Rcy;&amp;iecy;&amp;zcy;&amp;ucy;&amp;lcy;&amp;tcy;&amp;acy;&amp;tcy; &amp;scy;&amp;lcy;&amp;icy;&amp;kcy;&amp;acy; &amp;zcy;&amp;acy; macrophage engulfing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3429000" cy="2514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84425"/>
            <a:ext cx="8488680" cy="4800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Glavni mehanizam je humoralni imunitet posredovan antitelima </a:t>
            </a:r>
            <a:r>
              <a:rPr lang="sr-Latn-RS" sz="2400" noProof="0" dirty="0" smtClean="0"/>
              <a:t>koje stvaraju aktivisani B-limfociti diferentovani u plazmocite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Antitela </a:t>
            </a:r>
            <a:r>
              <a:rPr lang="sr-Latn-RS" sz="2400" dirty="0" smtClean="0"/>
              <a:t>su </a:t>
            </a:r>
            <a:r>
              <a:rPr lang="sr-Latn-RS" sz="2400" noProof="0" dirty="0" smtClean="0"/>
              <a:t>usmerena na</a:t>
            </a:r>
          </a:p>
          <a:p>
            <a:pPr marL="18288" indent="0" algn="just">
              <a:buNone/>
            </a:pPr>
            <a:r>
              <a:rPr lang="sr-Latn-RS" sz="2400" noProof="0" dirty="0" smtClean="0"/>
              <a:t>Ag na površini bakterija (proteini/polisaharidi) </a:t>
            </a:r>
          </a:p>
          <a:p>
            <a:pPr marL="18288" indent="0" algn="just">
              <a:buNone/>
            </a:pPr>
            <a:r>
              <a:rPr lang="sr-Latn-RS" sz="2400" dirty="0" smtClean="0"/>
              <a:t>T</a:t>
            </a:r>
            <a:r>
              <a:rPr lang="sr-Latn-RS" sz="2400" noProof="0" dirty="0" smtClean="0"/>
              <a:t>oksine (najčešće proteini)</a:t>
            </a:r>
          </a:p>
          <a:p>
            <a:pPr algn="just"/>
            <a:endParaRPr lang="sr-Latn-RS" sz="2400" noProof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9906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stečene odbrane od ekstracelularnih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8196" name="Picture 4" descr="Amazon.com: Posterazzi Conceptual image of antibody attaching and killing  bacteria Poster Print, (35 x 22): Posters &amp; Pr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71925"/>
            <a:ext cx="4267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2871" y="1466255"/>
            <a:ext cx="8534400" cy="3352800"/>
          </a:xfrm>
        </p:spPr>
        <p:txBody>
          <a:bodyPr>
            <a:normAutofit/>
          </a:bodyPr>
          <a:lstStyle/>
          <a:p>
            <a:pPr marL="18288" indent="0" algn="just">
              <a:buNone/>
            </a:pPr>
            <a:endParaRPr lang="sr-Latn-RS" sz="2400" b="1" noProof="0" dirty="0" smtClean="0">
              <a:solidFill>
                <a:schemeClr val="tx2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Neutralizacija</a:t>
            </a:r>
            <a:r>
              <a:rPr lang="sr-Latn-RS" sz="2400" noProof="0" dirty="0" smtClean="0"/>
              <a:t> - efikasan mehanizam u borbi protiv bakterijskih toksina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Produkcija neutrali</a:t>
            </a:r>
            <a:r>
              <a:rPr lang="en-US" sz="2400" noProof="0" dirty="0" smtClean="0"/>
              <a:t>z</a:t>
            </a:r>
            <a:r>
              <a:rPr lang="sr-Latn-RS" sz="2400" noProof="0" dirty="0" smtClean="0"/>
              <a:t>ujućih antitela (ugl. IgG i IgA klase) vezuju se visokim afinitetom za toksine i sprečavaju da se oni vežu za receptore na ćelijama domaćina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7543800" cy="990600"/>
          </a:xfrm>
        </p:spPr>
        <p:txBody>
          <a:bodyPr>
            <a:normAutofit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Funkcija antitela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334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Neutralizacija</a:t>
            </a:r>
          </a:p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Opsonizacija </a:t>
            </a:r>
          </a:p>
          <a:p>
            <a:r>
              <a:rPr lang="sr-Latn-RS" b="1" dirty="0" smtClean="0">
                <a:solidFill>
                  <a:schemeClr val="tx2"/>
                </a:solidFill>
                <a:latin typeface="+mn-lt"/>
              </a:rPr>
              <a:t>Aktivacija </a:t>
            </a:r>
            <a:r>
              <a:rPr lang="sr-Latn-RS" b="1" dirty="0">
                <a:solidFill>
                  <a:schemeClr val="tx2"/>
                </a:solidFill>
                <a:latin typeface="+mn-lt"/>
              </a:rPr>
              <a:t>komplementa klasičnim putem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19500" y="704848"/>
            <a:ext cx="495300" cy="2330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9500" y="990600"/>
            <a:ext cx="6477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19500" y="1035395"/>
            <a:ext cx="571500" cy="21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42" y="4800600"/>
            <a:ext cx="518545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960" y="76200"/>
            <a:ext cx="4795839" cy="358140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sr-Latn-RS" sz="2400" b="1" dirty="0">
                <a:solidFill>
                  <a:srgbClr val="FFCCFF"/>
                </a:solidFill>
              </a:rPr>
              <a:t>O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psonizacija</a:t>
            </a:r>
            <a:r>
              <a:rPr lang="sr-Latn-RS" sz="2400" noProof="0" dirty="0" smtClean="0"/>
              <a:t> - posredovana IgG koja prepoznaju Ag ćelijskog zida ili kapsule bakterija i oblože ih.</a:t>
            </a:r>
          </a:p>
          <a:p>
            <a:pPr marL="18288" indent="0">
              <a:buNone/>
            </a:pPr>
            <a:r>
              <a:rPr lang="sr-Latn-RS" sz="2400" noProof="0" dirty="0" smtClean="0"/>
              <a:t>Fagociti imaju receptor za Fc fragment IgG prepoznaju vezana IgG, aktiviraju se i efikasnije fagocituju i ubijaju opsonizovane bakterije. </a:t>
            </a:r>
          </a:p>
        </p:txBody>
      </p:sp>
      <p:pic>
        <p:nvPicPr>
          <p:cNvPr id="9218" name="Picture 2" descr="Superior Surface Protection of Gold Nanoparticles With Short-Chain 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68720"/>
            <a:ext cx="3647072" cy="30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0" y="152400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Klasični put aktivacije komplementa </a:t>
            </a: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- za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nastali kompleks </a:t>
            </a:r>
            <a:r>
              <a:rPr lang="sr-Latn-R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Ag-At se veže </a:t>
            </a:r>
            <a:r>
              <a:rPr lang="sr-Latn-R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C1 komponenta, aktivira i pokrene enzimsku kaskadu koja na kraju može da dovede do lize ili opsonizacije bakterije i indukcije zapaljenja. </a:t>
            </a:r>
          </a:p>
        </p:txBody>
      </p:sp>
      <p:pic>
        <p:nvPicPr>
          <p:cNvPr id="9220" name="Picture 4" descr="Complement System Part 2 - Activation of the Complement System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3031" r="8046"/>
          <a:stretch/>
        </p:blipFill>
        <p:spPr bwMode="auto">
          <a:xfrm>
            <a:off x="4038600" y="3568720"/>
            <a:ext cx="4930662" cy="30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28600"/>
            <a:ext cx="8810625" cy="4191000"/>
          </a:xfrm>
        </p:spPr>
        <p:txBody>
          <a:bodyPr>
            <a:normAutofit/>
          </a:bodyPr>
          <a:lstStyle/>
          <a:p>
            <a:pPr marL="18288" indent="0" algn="just">
              <a:buNone/>
            </a:pPr>
            <a:r>
              <a:rPr lang="sr-Latn-RS" sz="2200" b="1" noProof="0" dirty="0" smtClean="0">
                <a:solidFill>
                  <a:srgbClr val="FFCCFF"/>
                </a:solidFill>
              </a:rPr>
              <a:t>-Pomoć B-limfocitima </a:t>
            </a:r>
            <a:r>
              <a:rPr lang="sr-Latn-RS" sz="2200" noProof="0" dirty="0" smtClean="0"/>
              <a:t>- određuju koju će klasu antitela plazmociti da produkuju. </a:t>
            </a:r>
            <a:endParaRPr lang="sr-Latn-RS" sz="2200" dirty="0"/>
          </a:p>
          <a:p>
            <a:pPr marL="18288" indent="0" algn="just">
              <a:buNone/>
            </a:pPr>
            <a:r>
              <a:rPr lang="sr-Latn-RS" sz="2200" b="1" noProof="0" dirty="0" smtClean="0">
                <a:solidFill>
                  <a:srgbClr val="FFCCFF"/>
                </a:solidFill>
              </a:rPr>
              <a:t>-Stimulišu fagocite citokinima</a:t>
            </a:r>
            <a:r>
              <a:rPr lang="sr-Latn-RS" sz="2200" noProof="0" dirty="0" smtClean="0"/>
              <a:t>, kao što su </a:t>
            </a:r>
            <a:r>
              <a:rPr lang="sr-Latn-RS" sz="2200" b="1" noProof="0" dirty="0" smtClean="0">
                <a:solidFill>
                  <a:srgbClr val="FFCCFF"/>
                </a:solidFill>
              </a:rPr>
              <a:t>IFN-γ</a:t>
            </a:r>
            <a:r>
              <a:rPr lang="sr-Latn-RS" sz="2200" noProof="0" dirty="0" smtClean="0"/>
              <a:t>, kojeg produkuju TH1 ćelije i koji sitmuliše fagocitnu i mikrobicidnu aktivnost makrofaga</a:t>
            </a:r>
          </a:p>
          <a:p>
            <a:pPr marL="18288" indent="0" algn="just">
              <a:buNone/>
            </a:pPr>
            <a:r>
              <a:rPr lang="sr-Latn-RS" sz="2200" b="1" dirty="0" smtClean="0">
                <a:solidFill>
                  <a:srgbClr val="FFCCFF"/>
                </a:solidFill>
              </a:rPr>
              <a:t>-Indukuju </a:t>
            </a:r>
            <a:r>
              <a:rPr lang="sr-Latn-RS" sz="2200" b="1" dirty="0">
                <a:solidFill>
                  <a:srgbClr val="FFCCFF"/>
                </a:solidFill>
              </a:rPr>
              <a:t>inflamaciju </a:t>
            </a:r>
            <a:r>
              <a:rPr lang="sr-Latn-RS" sz="2200" dirty="0"/>
              <a:t>(ili pojačavaju već </a:t>
            </a:r>
            <a:r>
              <a:rPr lang="sr-Latn-RS" sz="2200" dirty="0" smtClean="0"/>
              <a:t>postojeću) - luče </a:t>
            </a:r>
            <a:r>
              <a:rPr lang="sr-Latn-RS" sz="2200" noProof="0" dirty="0" smtClean="0"/>
              <a:t>pro-inflamatorne citokine (npr. TNF)</a:t>
            </a:r>
            <a:endParaRPr lang="sr-Latn-RS" sz="2200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620000" cy="838200"/>
          </a:xfrm>
        </p:spPr>
        <p:txBody>
          <a:bodyPr>
            <a:noAutofit/>
          </a:bodyPr>
          <a:lstStyle/>
          <a:p>
            <a:pPr marL="18288" indent="0"/>
            <a:r>
              <a:rPr lang="en-GB" sz="2800" b="1" dirty="0">
                <a:solidFill>
                  <a:srgbClr val="FFCCFF"/>
                </a:solidFill>
              </a:rPr>
              <a:t>P</a:t>
            </a:r>
            <a:r>
              <a:rPr lang="sr-Latn-RS" sz="2800" b="1" dirty="0">
                <a:solidFill>
                  <a:srgbClr val="FFCCFF"/>
                </a:solidFill>
              </a:rPr>
              <a:t>omoćnički </a:t>
            </a:r>
            <a:r>
              <a:rPr lang="en-GB" sz="2800" b="1" dirty="0">
                <a:solidFill>
                  <a:srgbClr val="FFCCFF"/>
                </a:solidFill>
              </a:rPr>
              <a:t>/ helper </a:t>
            </a:r>
            <a:r>
              <a:rPr lang="sr-Latn-RS" sz="2800" b="1" dirty="0">
                <a:solidFill>
                  <a:srgbClr val="FFCCFF"/>
                </a:solidFill>
              </a:rPr>
              <a:t>CD4+ T-limfociti </a:t>
            </a:r>
          </a:p>
        </p:txBody>
      </p:sp>
      <p:pic>
        <p:nvPicPr>
          <p:cNvPr id="11266" name="Picture 2" descr="Immune system - Activation of T and B lymphocyte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74580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49941"/>
            <a:ext cx="8534400" cy="3962400"/>
          </a:xfrm>
        </p:spPr>
        <p:txBody>
          <a:bodyPr>
            <a:noAutofit/>
          </a:bodyPr>
          <a:lstStyle/>
          <a:p>
            <a:pPr marL="18288" indent="0" algn="just">
              <a:buNone/>
            </a:pPr>
            <a:r>
              <a:rPr lang="en-US" sz="2400" noProof="0" dirty="0" smtClean="0"/>
              <a:t>P</a:t>
            </a:r>
            <a:r>
              <a:rPr lang="sr-Latn-RS" sz="2400" noProof="0" dirty="0" smtClean="0"/>
              <a:t>reživ</a:t>
            </a:r>
            <a:r>
              <a:rPr lang="en-US" sz="2400" noProof="0" dirty="0" err="1" smtClean="0"/>
              <a:t>ljavaju</a:t>
            </a:r>
            <a:r>
              <a:rPr lang="sr-Latn-RS" sz="2400" noProof="0" dirty="0" smtClean="0"/>
              <a:t> i replikuju</a:t>
            </a:r>
            <a:r>
              <a:rPr lang="en-US" sz="2400" noProof="0" dirty="0" smtClean="0"/>
              <a:t> se</a:t>
            </a:r>
            <a:r>
              <a:rPr lang="sr-Latn-RS" sz="2400" noProof="0" dirty="0" smtClean="0"/>
              <a:t> unutar ćelija domaćina. </a:t>
            </a:r>
            <a:endParaRPr lang="en-US" sz="2400" noProof="0" dirty="0" smtClean="0"/>
          </a:p>
          <a:p>
            <a:pPr marL="18288" indent="0" algn="just">
              <a:buNone/>
            </a:pPr>
            <a:r>
              <a:rPr lang="sr-Latn-RS" sz="2400" noProof="0" dirty="0" smtClean="0"/>
              <a:t>Većina </a:t>
            </a:r>
            <a:r>
              <a:rPr lang="en-US" sz="2400" noProof="0" dirty="0" err="1" smtClean="0"/>
              <a:t>mo</a:t>
            </a:r>
            <a:r>
              <a:rPr lang="sr-Latn-RS" sz="2400" dirty="0" smtClean="0"/>
              <a:t>že </a:t>
            </a:r>
            <a:r>
              <a:rPr lang="sr-Latn-RS" sz="2400" noProof="0" dirty="0" smtClean="0"/>
              <a:t>da se replikuje i izvan ćelije-fakultativno intracelularne bakterije (npr. bakterije iz roda </a:t>
            </a:r>
            <a:r>
              <a:rPr lang="sr-Latn-RS" sz="2400" i="1" noProof="0" dirty="0" smtClean="0"/>
              <a:t>Mycobacterium</a:t>
            </a:r>
            <a:r>
              <a:rPr lang="sr-Latn-RS" sz="2400" noProof="0" dirty="0" smtClean="0"/>
              <a:t>), Neke preživljavaju isključivo u ćeliji-striktno intracelularne bakterije (npr. bakterije iz roda </a:t>
            </a:r>
            <a:r>
              <a:rPr lang="sr-Latn-RS" sz="2400" i="1" noProof="0" dirty="0" smtClean="0"/>
              <a:t>Chlamydia</a:t>
            </a:r>
            <a:r>
              <a:rPr lang="sr-Latn-RS" sz="2400" noProof="0" dirty="0" smtClean="0"/>
              <a:t>).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533400"/>
          </a:xfrm>
        </p:spPr>
        <p:txBody>
          <a:bodyPr>
            <a:noAutofit/>
          </a:bodyPr>
          <a:lstStyle/>
          <a:p>
            <a:r>
              <a:rPr lang="sr-Latn-RS" sz="2800" b="1" noProof="0" dirty="0" smtClean="0">
                <a:solidFill>
                  <a:srgbClr val="FF7C80"/>
                </a:solidFill>
              </a:rPr>
              <a:t>Mehanizmi odbrane od intracelularnih bakterija</a:t>
            </a:r>
            <a:endParaRPr lang="sr-Latn-RS" sz="2800" b="1" noProof="0" dirty="0">
              <a:solidFill>
                <a:srgbClr val="FF7C80"/>
              </a:solidFill>
            </a:endParaRPr>
          </a:p>
        </p:txBody>
      </p:sp>
      <p:pic>
        <p:nvPicPr>
          <p:cNvPr id="72706" name="Picture 2" descr="Tuberculosis: a problem with persist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8163017" cy="2802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5575" y="762000"/>
            <a:ext cx="8610600" cy="39624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Inficiraju fagocite i druge ćelije u organizmu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Prodiru endocitozom (najčešće fagocitozom ili posredstvom određenih receptora).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Tokom evolucije su razvile različite mehanizme kojima izbegavaju intracelularno ubijanje-preživljavanje unutar fagocita.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575" y="381000"/>
            <a:ext cx="8759825" cy="533400"/>
          </a:xfrm>
        </p:spPr>
        <p:txBody>
          <a:bodyPr>
            <a:noAutofit/>
          </a:bodyPr>
          <a:lstStyle/>
          <a:p>
            <a:r>
              <a:rPr lang="sr-Latn-RS" sz="2800" b="1" noProof="0" dirty="0" smtClean="0">
                <a:solidFill>
                  <a:srgbClr val="FF7C80"/>
                </a:solidFill>
              </a:rPr>
              <a:t>Mehanizmi odbrane od intracelularnih bakterija</a:t>
            </a:r>
            <a:endParaRPr lang="sr-Latn-RS" sz="2800" b="1" noProof="0" dirty="0">
              <a:solidFill>
                <a:srgbClr val="FF7C80"/>
              </a:solidFill>
            </a:endParaRPr>
          </a:p>
        </p:txBody>
      </p:sp>
      <p:sp>
        <p:nvSpPr>
          <p:cNvPr id="1026" name="AutoShape 2" descr="&amp;Rcy;&amp;iecy;&amp;zcy;&amp;ucy;&amp;lcy;&amp;tcy;&amp;acy;&amp;tcy; &amp;scy;&amp;lcy;&amp;icy;&amp;kcy;&amp;acy; &amp;zcy;&amp;acy; chlamydia intracellular"/>
          <p:cNvSpPr>
            <a:spLocks noChangeAspect="1" noChangeArrowheads="1"/>
          </p:cNvSpPr>
          <p:nvPr/>
        </p:nvSpPr>
        <p:spPr bwMode="auto">
          <a:xfrm>
            <a:off x="155575" y="-1058863"/>
            <a:ext cx="2990850" cy="2209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hlamy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680896"/>
            <a:ext cx="3962400" cy="292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04800"/>
            <a:ext cx="8458200" cy="45720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Nedostupne su dejstvu humoralnih faktora (At ili komplement).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Imunološki odgovor često nije dovoljno efikasan da ih u potpunosti eliminiše iz organizma</a:t>
            </a:r>
            <a:r>
              <a:rPr lang="sr-Latn-RS" sz="2400" dirty="0"/>
              <a:t> </a:t>
            </a:r>
            <a:r>
              <a:rPr lang="sr-Latn-RS" sz="2400" noProof="0" dirty="0" smtClean="0"/>
              <a:t>- imaju tendenciju da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perzistiraju</a:t>
            </a:r>
            <a:r>
              <a:rPr lang="sr-Latn-RS" sz="2400" noProof="0" dirty="0" smtClean="0"/>
              <a:t> i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izazivaju hronične infekcije</a:t>
            </a:r>
            <a:r>
              <a:rPr lang="sr-Latn-RS" sz="2400" b="1" noProof="0" dirty="0" smtClean="0"/>
              <a:t>.</a:t>
            </a:r>
            <a:endParaRPr lang="sr-Latn-RS" sz="2400" b="1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1026" name="Picture 2" descr="Chlamydia Vaccine On The Horizon - Thailand Medical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0"/>
            <a:ext cx="8534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56032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800" b="1" u="sng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Prvi nivo odbrane </a:t>
            </a:r>
          </a:p>
          <a:p>
            <a:pPr marL="18288" lvl="0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Koža i sluzokože - </a:t>
            </a:r>
            <a:r>
              <a:rPr lang="sr-Latn-RS" sz="24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fizička barijera organizma</a:t>
            </a:r>
          </a:p>
        </p:txBody>
      </p:sp>
      <p:sp>
        <p:nvSpPr>
          <p:cNvPr id="9" name="Rectangle 8"/>
          <p:cNvSpPr/>
          <p:nvPr/>
        </p:nvSpPr>
        <p:spPr>
          <a:xfrm>
            <a:off x="-76200" y="1178784"/>
            <a:ext cx="5257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sr-Latn-RS" b="1" dirty="0" smtClean="0">
                <a:solidFill>
                  <a:srgbClr val="FF7C80"/>
                </a:solidFill>
                <a:latin typeface="+mn-lt"/>
              </a:rPr>
              <a:t>Mehanički </a:t>
            </a:r>
            <a:r>
              <a:rPr lang="sr-Latn-RS" b="1" dirty="0">
                <a:solidFill>
                  <a:srgbClr val="FF7C80"/>
                </a:solidFill>
                <a:latin typeface="+mn-lt"/>
              </a:rPr>
              <a:t>faktori</a:t>
            </a:r>
            <a:r>
              <a:rPr lang="sr-Latn-RS" b="1" dirty="0">
                <a:latin typeface="+mn-lt"/>
              </a:rPr>
              <a:t> – </a:t>
            </a:r>
            <a:r>
              <a:rPr lang="sr-Latn-RS" dirty="0">
                <a:latin typeface="+mn-lt"/>
              </a:rPr>
              <a:t>odstranjivanje mikroorganizama čišćenjem svoje površine: </a:t>
            </a:r>
            <a:r>
              <a:rPr lang="sr-Latn-RS" dirty="0" smtClean="0">
                <a:latin typeface="+mn-lt"/>
              </a:rPr>
              <a:t>kašalj</a:t>
            </a:r>
            <a:r>
              <a:rPr lang="sr-Latn-RS" dirty="0">
                <a:latin typeface="+mn-lt"/>
              </a:rPr>
              <a:t>, nosni </a:t>
            </a:r>
            <a:r>
              <a:rPr lang="sr-Latn-RS" dirty="0" smtClean="0">
                <a:latin typeface="+mn-lt"/>
              </a:rPr>
              <a:t>iscedak </a:t>
            </a:r>
            <a:r>
              <a:rPr lang="sr-Latn-RS" dirty="0">
                <a:latin typeface="+mn-lt"/>
              </a:rPr>
              <a:t>ili </a:t>
            </a:r>
            <a:r>
              <a:rPr lang="sr-Latn-RS" dirty="0" smtClean="0">
                <a:latin typeface="+mn-lt"/>
              </a:rPr>
              <a:t>mucini (RT) </a:t>
            </a:r>
            <a:r>
              <a:rPr lang="sr-Latn-RS" dirty="0">
                <a:latin typeface="+mn-lt"/>
              </a:rPr>
              <a:t>povraćanje i dijareja </a:t>
            </a:r>
            <a:r>
              <a:rPr lang="sr-Latn-RS" dirty="0" smtClean="0">
                <a:latin typeface="+mn-lt"/>
              </a:rPr>
              <a:t>(GIT)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sr-Latn-RS" dirty="0" smtClean="0">
                <a:latin typeface="+mn-lt"/>
              </a:rPr>
              <a:t>mokraća (UT)</a:t>
            </a:r>
            <a:endParaRPr lang="sr-Latn-RS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19265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" lvl="0" indent="0">
              <a:buNone/>
            </a:pPr>
            <a:r>
              <a:rPr lang="sr-Latn-RS" b="1" dirty="0">
                <a:solidFill>
                  <a:srgbClr val="FF7C80"/>
                </a:solidFill>
                <a:latin typeface="+mn-lt"/>
              </a:rPr>
              <a:t>Hemijski faktori</a:t>
            </a:r>
            <a:r>
              <a:rPr lang="sr-Latn-RS" b="1" dirty="0">
                <a:solidFill>
                  <a:prstClr val="white"/>
                </a:solidFill>
                <a:latin typeface="+mn-lt"/>
              </a:rPr>
              <a:t>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masne kiseline – koža        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enzimi – lizozim – pljuvačka, suze, znoj   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niska pH – želudac                               </a:t>
            </a:r>
          </a:p>
          <a:p>
            <a:pPr marL="18288" lvl="0" indent="0">
              <a:buNone/>
            </a:pPr>
            <a:r>
              <a:rPr lang="sr-Latn-RS" dirty="0">
                <a:solidFill>
                  <a:prstClr val="white"/>
                </a:solidFill>
                <a:latin typeface="+mn-lt"/>
              </a:rPr>
              <a:t>antibakterijski peptidi – defenzini – koža, creva, kriptidini - creva </a:t>
            </a:r>
            <a:endParaRPr lang="en-US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160" y="4038600"/>
            <a:ext cx="3977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 indent="0">
              <a:buNone/>
            </a:pPr>
            <a:r>
              <a:rPr lang="sr-Latn-RS" b="1" dirty="0" smtClean="0">
                <a:solidFill>
                  <a:srgbClr val="FF7C80"/>
                </a:solidFill>
                <a:latin typeface="+mn-lt"/>
              </a:rPr>
              <a:t>Mikrobiološki </a:t>
            </a:r>
            <a:r>
              <a:rPr lang="sr-Latn-RS" b="1" dirty="0">
                <a:solidFill>
                  <a:srgbClr val="FF7C80"/>
                </a:solidFill>
                <a:latin typeface="+mn-lt"/>
              </a:rPr>
              <a:t>faktor</a:t>
            </a:r>
            <a:r>
              <a:rPr lang="sr-Latn-RS" b="1" dirty="0">
                <a:solidFill>
                  <a:prstClr val="white"/>
                </a:solidFill>
                <a:latin typeface="+mn-lt"/>
              </a:rPr>
              <a:t> </a:t>
            </a:r>
            <a:r>
              <a:rPr lang="sr-Latn-RS" dirty="0">
                <a:solidFill>
                  <a:prstClr val="white"/>
                </a:solidFill>
                <a:latin typeface="+mn-lt"/>
              </a:rPr>
              <a:t>– normalna mikroflora – kompeticija za hranljive materije, adherencija za receptore epitelnih ćelija</a:t>
            </a:r>
          </a:p>
          <a:p>
            <a:pPr lvl="1" eaLnBrk="1" hangingPunct="1">
              <a:buFont typeface="Wingdings" pitchFamily="2" charset="2"/>
              <a:buNone/>
            </a:pPr>
            <a:endParaRPr lang="sr-Latn-RS" dirty="0">
              <a:latin typeface="+mn-lt"/>
            </a:endParaRPr>
          </a:p>
        </p:txBody>
      </p:sp>
      <p:pic>
        <p:nvPicPr>
          <p:cNvPr id="3074" name="Picture 2" descr="https://img2.pngio.com/kennel-cough-mar-vista-animal-medical-center-kennel-cough-png-576_3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2133600"/>
            <a:ext cx="2667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1uh25tb22-flywheel.netdna-ssl.com/wp-content/uploads/2017/02/blog-bacteria-flow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86200"/>
            <a:ext cx="2057400" cy="21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drea\Downloads\ClipartKey_10671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880" y="3307937"/>
            <a:ext cx="238887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905000"/>
            <a:ext cx="8763000" cy="48768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/>
              <a:t>Glavne ćelije -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fagociti i NK ćelije</a:t>
            </a:r>
            <a:r>
              <a:rPr lang="sr-Latn-RS" sz="2400" b="1" noProof="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chemeClr val="tx2"/>
                </a:solidFill>
              </a:rPr>
              <a:t>Fagocitoza, u odusustvu stimulacije je neefikasna u borbi protiv intracelularnih bakterija</a:t>
            </a:r>
            <a:r>
              <a:rPr lang="sr-Latn-RS" sz="2400" noProof="0" dirty="0" smtClean="0">
                <a:solidFill>
                  <a:schemeClr val="tx2"/>
                </a:solidFill>
              </a:rPr>
              <a:t>.</a:t>
            </a:r>
            <a:r>
              <a:rPr lang="sr-Latn-RS" sz="2400" noProof="0" dirty="0" smtClean="0"/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dirty="0" smtClean="0">
                <a:solidFill>
                  <a:srgbClr val="FF9999"/>
                </a:solidFill>
              </a:rPr>
              <a:t>Intracelularne </a:t>
            </a:r>
            <a:r>
              <a:rPr lang="sr-Latn-RS" sz="2400" b="1" dirty="0">
                <a:solidFill>
                  <a:srgbClr val="FF9999"/>
                </a:solidFill>
              </a:rPr>
              <a:t>bakterije </a:t>
            </a:r>
            <a:endParaRPr lang="sr-Latn-RS" sz="2400" b="1" dirty="0" smtClean="0">
              <a:solidFill>
                <a:srgbClr val="FF9999"/>
              </a:solidFill>
            </a:endParaRPr>
          </a:p>
          <a:p>
            <a:pPr marL="18288" indent="0" algn="just">
              <a:buNone/>
            </a:pPr>
            <a:r>
              <a:rPr lang="sr-Latn-RS" sz="2400" dirty="0" smtClean="0"/>
              <a:t>- indukuju </a:t>
            </a:r>
            <a:r>
              <a:rPr lang="sr-Latn-RS" sz="2400" dirty="0"/>
              <a:t>ekspresiju aktivacionih liganada za NK </a:t>
            </a:r>
            <a:r>
              <a:rPr lang="sr-Latn-RS" sz="2400" dirty="0" smtClean="0"/>
              <a:t>ćelije na inf. ćelijama - </a:t>
            </a:r>
            <a:r>
              <a:rPr lang="sr-Latn-RS" sz="2400" u="sng" dirty="0" smtClean="0"/>
              <a:t>stimulišu </a:t>
            </a:r>
            <a:r>
              <a:rPr lang="sr-Latn-RS" sz="2400" u="sng" dirty="0"/>
              <a:t>NK </a:t>
            </a:r>
            <a:endParaRPr lang="sr-Latn-RS" sz="2400" u="sng" dirty="0" smtClean="0"/>
          </a:p>
          <a:p>
            <a:pPr marL="18288" indent="0" algn="just">
              <a:buNone/>
            </a:pPr>
            <a:r>
              <a:rPr lang="sr-Latn-RS" sz="2400" dirty="0" smtClean="0"/>
              <a:t>- stimulišu </a:t>
            </a:r>
            <a:r>
              <a:rPr lang="sr-Latn-RS" sz="2400" dirty="0"/>
              <a:t>makrofage (i dendritske ćelije) da produkuju</a:t>
            </a:r>
            <a:r>
              <a:rPr lang="sr-Latn-RS" sz="2400" b="1" dirty="0">
                <a:solidFill>
                  <a:srgbClr val="FFCCFF"/>
                </a:solidFill>
              </a:rPr>
              <a:t> IL-12</a:t>
            </a:r>
            <a:r>
              <a:rPr lang="sr-Latn-RS" sz="2400" dirty="0"/>
              <a:t>, </a:t>
            </a:r>
            <a:r>
              <a:rPr lang="sr-Latn-RS" sz="2400" u="sng" dirty="0" smtClean="0"/>
              <a:t>aktiviraju NK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dirty="0" smtClean="0"/>
              <a:t>NK </a:t>
            </a:r>
            <a:r>
              <a:rPr lang="sr-Latn-RS" sz="2400" dirty="0"/>
              <a:t>ćelije, </a:t>
            </a:r>
            <a:r>
              <a:rPr lang="sr-Latn-RS" sz="2400" dirty="0" smtClean="0"/>
              <a:t>produkuju </a:t>
            </a:r>
            <a:r>
              <a:rPr lang="sr-Latn-RS" sz="2400" b="1" dirty="0">
                <a:solidFill>
                  <a:srgbClr val="FFCCFF"/>
                </a:solidFill>
              </a:rPr>
              <a:t>IFN-γ</a:t>
            </a:r>
            <a:r>
              <a:rPr lang="sr-Latn-RS" sz="2400" dirty="0"/>
              <a:t> koji aktivira makrofage i stimuliše njihove ubilačke mehanizame</a:t>
            </a:r>
            <a:endParaRPr lang="sr-Latn-RS" sz="2400" noProof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7630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  <a:effectLst/>
              </a:rPr>
              <a:t>Mehanizmi urođene odbrane od intracelularnih bakterija</a:t>
            </a:r>
            <a:endParaRPr lang="sr-Latn-RS" sz="3200" b="1" noProof="0" dirty="0">
              <a:solidFill>
                <a:srgbClr val="FF7C8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32004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6172200" cy="914400"/>
          </a:xfrm>
        </p:spPr>
        <p:txBody>
          <a:bodyPr>
            <a:normAutofit/>
          </a:bodyPr>
          <a:lstStyle/>
          <a:p>
            <a:r>
              <a:rPr lang="sr-Latn-RS" sz="2800" b="1" noProof="0" dirty="0" smtClean="0">
                <a:solidFill>
                  <a:srgbClr val="FF7C80"/>
                </a:solidFill>
                <a:effectLst/>
              </a:rPr>
              <a:t>NK ćelije</a:t>
            </a:r>
            <a:endParaRPr lang="sr-Latn-RS" sz="2800" b="1" noProof="0" dirty="0">
              <a:solidFill>
                <a:srgbClr val="FF7C80"/>
              </a:solidFill>
              <a:effectLst/>
            </a:endParaRPr>
          </a:p>
        </p:txBody>
      </p:sp>
      <p:pic>
        <p:nvPicPr>
          <p:cNvPr id="166914" name="Picture 2" descr="http://edoc.hu-berlin.de/dissertationen/corrales-aguilar-eugenia-2008-10-16/HTML/image0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5969724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2438400"/>
          </a:xfrm>
        </p:spPr>
        <p:txBody>
          <a:bodyPr>
            <a:noAutofit/>
          </a:bodyPr>
          <a:lstStyle/>
          <a:p>
            <a:pPr marL="18288" indent="0" algn="just">
              <a:buNone/>
            </a:pPr>
            <a:r>
              <a:rPr lang="sr-Latn-RS" sz="2400" noProof="0" dirty="0" smtClean="0"/>
              <a:t>Fagociti i NK ćelije obično nisu sposobni da ih eliminišu iz organizma</a:t>
            </a:r>
          </a:p>
          <a:p>
            <a:pPr marL="18288" indent="0" algn="just">
              <a:buNone/>
            </a:pPr>
            <a:r>
              <a:rPr lang="sr-Latn-RS" sz="2400" noProof="0" dirty="0" smtClean="0"/>
              <a:t>Urođeni imunitet ih drži pod kontrolom i sprečava njihovo širenje sve dok se ne razvije </a:t>
            </a:r>
            <a:r>
              <a:rPr lang="sr-Latn-RS" sz="2400" b="1" noProof="0" dirty="0" smtClean="0">
                <a:solidFill>
                  <a:srgbClr val="FF9999"/>
                </a:solidFill>
              </a:rPr>
              <a:t>stečeni imunski odgovor. </a:t>
            </a:r>
            <a:endParaRPr lang="sr-Latn-RS" sz="2400" b="1" noProof="0" dirty="0">
              <a:solidFill>
                <a:srgbClr val="FF99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urođene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682" y="3429001"/>
            <a:ext cx="5881494" cy="32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52600"/>
            <a:ext cx="8839200" cy="24384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Ćelijski imunitet posredovan T-limfocitima-najvažniji mehanizam u odbrani od intracelularnih bakterija.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Ona obuhvata aktivnost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CD4+ T-ćelija </a:t>
            </a:r>
            <a:r>
              <a:rPr lang="sr-Latn-RS" sz="2400" noProof="0" dirty="0" smtClean="0"/>
              <a:t>(prevashodno TH1 subpopulacije) i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CD8+ T-ćelija</a:t>
            </a:r>
            <a:r>
              <a:rPr lang="sr-Latn-RS" sz="2400" noProof="0" dirty="0" smtClean="0"/>
              <a:t>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CD4+ TH1 ćelije nastaju diferencijacijom naivnih T-ćelija pod uticajem</a:t>
            </a:r>
            <a:r>
              <a:rPr lang="sr-Latn-RS" sz="2400" noProof="0" dirty="0" smtClean="0">
                <a:solidFill>
                  <a:srgbClr val="FFCCFF"/>
                </a:solidFill>
              </a:rPr>
              <a:t> </a:t>
            </a:r>
            <a:r>
              <a:rPr lang="sr-Latn-RS" sz="2400" b="1" noProof="0" dirty="0" smtClean="0">
                <a:solidFill>
                  <a:srgbClr val="FFCCFF"/>
                </a:solidFill>
              </a:rPr>
              <a:t>IL-12</a:t>
            </a:r>
            <a:r>
              <a:rPr lang="sr-Latn-RS" sz="2400" noProof="0" dirty="0" smtClean="0">
                <a:solidFill>
                  <a:srgbClr val="FFCCFF"/>
                </a:solidFill>
              </a:rPr>
              <a:t> </a:t>
            </a:r>
            <a:r>
              <a:rPr lang="sr-Latn-RS" sz="2400" noProof="0" dirty="0" smtClean="0"/>
              <a:t>koga produkuju makrofagi i dendritske ćelije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stečene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3074" name="Picture 2" descr="TH1 and TH2 Lymphocyte Development and Regulation of TH Cell–Mediated  Immune Responses of the Skin - ScienceDi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" b="44789"/>
          <a:stretch/>
        </p:blipFill>
        <p:spPr bwMode="auto">
          <a:xfrm>
            <a:off x="2133600" y="4572000"/>
            <a:ext cx="49053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24384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Neke intracelularne bakterije (npr. </a:t>
            </a:r>
            <a:r>
              <a:rPr lang="sr-Latn-RS" sz="2400" i="1" noProof="0" dirty="0" smtClean="0"/>
              <a:t>Listeria monocytogenes</a:t>
            </a:r>
            <a:r>
              <a:rPr lang="sr-Latn-RS" sz="2400" noProof="0" dirty="0" smtClean="0"/>
              <a:t>) imaju sposobnost da napuste fagolizozom i pređu u citoplazmu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Izbegavaju ubijanje kada se makrofag aktivira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Efikasna borba - saradnja između CD4+ i CD8+ T-limfocita.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Latn-RS" sz="3200" b="1" noProof="0" dirty="0" smtClean="0">
                <a:solidFill>
                  <a:srgbClr val="FF7C80"/>
                </a:solidFill>
              </a:rPr>
              <a:t>Mehanizmi stečene odbrane od intracelularnih bakterija</a:t>
            </a:r>
            <a:endParaRPr lang="sr-Latn-RS" sz="3200" b="1" noProof="0" dirty="0">
              <a:solidFill>
                <a:srgbClr val="FF7C80"/>
              </a:solidFill>
            </a:endParaRPr>
          </a:p>
        </p:txBody>
      </p:sp>
      <p:pic>
        <p:nvPicPr>
          <p:cNvPr id="4098" name="Picture 2" descr="Listeria monocytogenes | Mechanisms of Pathogeni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6896100" cy="3198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3962400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r-Latn-RS" sz="2400" b="1" dirty="0" smtClean="0">
                <a:solidFill>
                  <a:srgbClr val="FFCCFF"/>
                </a:solidFill>
              </a:rPr>
              <a:t>Fagociti</a:t>
            </a:r>
            <a:r>
              <a:rPr lang="sr-Latn-RS" sz="2400" noProof="0" dirty="0" smtClean="0"/>
              <a:t> prepoznaju strukture na površini gljiva (npr. polimere glukoze i manoze) i uspešno ih fagocituju i ubijaju.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Neutrofili</a:t>
            </a:r>
            <a:r>
              <a:rPr lang="sr-Latn-RS" sz="2400" noProof="0" dirty="0" smtClean="0"/>
              <a:t> imaju važnu ulogu i osobe sa neutropenijom su veoma osetljive na gljivične infekcije.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noProof="0" dirty="0" smtClean="0"/>
              <a:t>Neutrofili i makrofagi mogu direktno da ubijaju gljive, oslobađenjem mikrobicidnih susptanci (npr. reaktivnih oblika kiseonika). 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Sistem komplementa </a:t>
            </a:r>
            <a:r>
              <a:rPr lang="sr-Latn-RS" sz="2400" noProof="0" dirty="0" smtClean="0"/>
              <a:t>može da doprinese odbrani, s obzirom da mnoge gljive aktiviraju alternativni i lektinski put komplementa.</a:t>
            </a:r>
            <a:endParaRPr lang="sr-Latn-RS" sz="2400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533400"/>
          </a:xfrm>
        </p:spPr>
        <p:txBody>
          <a:bodyPr>
            <a:normAutofit/>
          </a:bodyPr>
          <a:lstStyle/>
          <a:p>
            <a:r>
              <a:rPr lang="sr-Latn-RS" sz="2800" b="1" noProof="0" dirty="0" smtClean="0">
                <a:solidFill>
                  <a:srgbClr val="FF7C80"/>
                </a:solidFill>
              </a:rPr>
              <a:t>Mehanizmi urođene odbrane od gljivica</a:t>
            </a:r>
            <a:endParaRPr lang="sr-Latn-RS" sz="2800" b="1" noProof="0" dirty="0">
              <a:solidFill>
                <a:srgbClr val="FF7C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" y="2381251"/>
            <a:ext cx="6210300" cy="23622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Ćelijski imunitet, posredovan CD4+ T-ćelijama</a:t>
            </a:r>
          </a:p>
          <a:p>
            <a:pPr>
              <a:buFont typeface="Arial" pitchFamily="34" charset="0"/>
              <a:buChar char="•"/>
            </a:pPr>
            <a:endParaRPr lang="sr-Latn-RS" sz="2400" b="1" noProof="0" dirty="0" smtClean="0">
              <a:solidFill>
                <a:srgbClr val="FFCC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sr-Latn-RS" sz="2400" noProof="0" dirty="0" smtClean="0"/>
              <a:t>Citokini CD4+ T-ćelija:</a:t>
            </a:r>
          </a:p>
          <a:p>
            <a:pPr marL="18288" indent="0">
              <a:buNone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IFN-γ </a:t>
            </a:r>
            <a:r>
              <a:rPr lang="sr-Latn-RS" sz="2400" noProof="0" dirty="0" smtClean="0"/>
              <a:t>(TH1 ćelije) stimuliše makrofage</a:t>
            </a:r>
          </a:p>
          <a:p>
            <a:pPr marL="18288" indent="0">
              <a:buNone/>
            </a:pPr>
            <a:r>
              <a:rPr lang="sr-Latn-RS" sz="2400" b="1" noProof="0" dirty="0" smtClean="0">
                <a:solidFill>
                  <a:srgbClr val="FFCCFF"/>
                </a:solidFill>
              </a:rPr>
              <a:t>IL-17 </a:t>
            </a:r>
            <a:r>
              <a:rPr lang="sr-Latn-RS" sz="2400" noProof="0" dirty="0" smtClean="0"/>
              <a:t>(produkt TH17) aktivator neutrofila</a:t>
            </a:r>
            <a:endParaRPr lang="sr-Latn-RS" sz="2400" dirty="0"/>
          </a:p>
          <a:p>
            <a:pPr marL="18288" indent="0">
              <a:buNone/>
            </a:pPr>
            <a:endParaRPr lang="sr-Latn-RS" sz="2400" noProof="0" dirty="0" smtClean="0"/>
          </a:p>
          <a:p>
            <a:pPr>
              <a:buFont typeface="Arial" pitchFamily="34" charset="0"/>
              <a:buChar char="•"/>
            </a:pPr>
            <a:r>
              <a:rPr lang="sr-Latn-RS" sz="2400" noProof="0" dirty="0" smtClean="0"/>
              <a:t>U odbrani od nekih gljiva (npr. </a:t>
            </a:r>
            <a:r>
              <a:rPr lang="sr-Latn-RS" sz="2400" i="1" noProof="0" dirty="0" smtClean="0"/>
              <a:t>Cryptococcus neoformans</a:t>
            </a:r>
            <a:r>
              <a:rPr lang="sr-Latn-RS" sz="2400" noProof="0" dirty="0" smtClean="0"/>
              <a:t>) i CD8+ T-ćelije mogu da imaju značajnu ulogu. </a:t>
            </a:r>
            <a:endParaRPr lang="sr-Latn-RS" sz="2400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7696200" cy="533400"/>
          </a:xfrm>
        </p:spPr>
        <p:txBody>
          <a:bodyPr>
            <a:normAutofit/>
          </a:bodyPr>
          <a:lstStyle/>
          <a:p>
            <a:r>
              <a:rPr lang="sr-Latn-RS" sz="2800" b="1" noProof="0" dirty="0" smtClean="0">
                <a:solidFill>
                  <a:srgbClr val="FF7C80"/>
                </a:solidFill>
              </a:rPr>
              <a:t>Mehanizmi stečene odbrane od gljivica</a:t>
            </a:r>
            <a:endParaRPr lang="sr-Latn-RS" sz="2800" b="1" noProof="0" dirty="0">
              <a:solidFill>
                <a:srgbClr val="FF7C80"/>
              </a:solidFill>
            </a:endParaRPr>
          </a:p>
        </p:txBody>
      </p:sp>
      <p:pic>
        <p:nvPicPr>
          <p:cNvPr id="5122" name="Picture 2" descr="Th17 Cells Bounce off the Fungal Wall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2619375" cy="28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r="17500"/>
          <a:stretch/>
        </p:blipFill>
        <p:spPr bwMode="auto">
          <a:xfrm>
            <a:off x="5886450" y="3733800"/>
            <a:ext cx="18859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497888" cy="4114800"/>
          </a:xfrm>
        </p:spPr>
        <p:txBody>
          <a:bodyPr>
            <a:normAutofit/>
          </a:bodyPr>
          <a:lstStyle/>
          <a:p>
            <a:pPr algn="just" eaLnBrk="1" hangingPunct="1">
              <a:buFont typeface="Arial" pitchFamily="34" charset="0"/>
              <a:buChar char="•"/>
            </a:pPr>
            <a:r>
              <a:rPr lang="sr-Latn-RS" sz="2000" noProof="0" dirty="0" smtClean="0">
                <a:solidFill>
                  <a:srgbClr val="FFCCFF"/>
                </a:solidFill>
              </a:rPr>
              <a:t>Određene bakterije ostaju samo na primarnom mestu infekcije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sr-Latn-RS" sz="2000" noProof="0" dirty="0" smtClean="0">
                <a:solidFill>
                  <a:srgbClr val="FFCCFF"/>
                </a:solidFill>
              </a:rPr>
              <a:t>Bakterijemija, septikemija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sr-Latn-RS" sz="2000" noProof="0" dirty="0" smtClean="0">
                <a:solidFill>
                  <a:srgbClr val="FFCCFF"/>
                </a:solidFill>
              </a:rPr>
              <a:t>Kolagenaze, lipaze, hijaluronidaze, fibrolizin</a:t>
            </a:r>
          </a:p>
          <a:p>
            <a:pPr algn="just" eaLnBrk="1" hangingPunct="1">
              <a:buFont typeface="Arial" pitchFamily="34" charset="0"/>
              <a:buChar char="•"/>
            </a:pPr>
            <a:endParaRPr lang="sr-Latn-RS" sz="2000" noProof="0" dirty="0" smtClean="0">
              <a:solidFill>
                <a:srgbClr val="FFCCFF"/>
              </a:solidFill>
            </a:endParaRP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677150" cy="11398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b="1" noProof="0" dirty="0" smtClean="0">
                <a:solidFill>
                  <a:srgbClr val="FF7C80"/>
                </a:solidFill>
                <a:latin typeface="+mn-lt"/>
              </a:rPr>
              <a:t>Izbegavanje mehanizama odbrane organizma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36576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nfektivni agensi su razvili različite strategije </a:t>
            </a:r>
            <a:r>
              <a:rPr lang="sr-Latn-R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zbeg</a:t>
            </a:r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avanja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urođen</a:t>
            </a:r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og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 stečen</a:t>
            </a:r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og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imun</a:t>
            </a:r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iteta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domaćina, što je neminovno dovelo do usložnjavanja imun</a:t>
            </a:r>
            <a:r>
              <a:rPr lang="sr-Latn-R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ološkog</a:t>
            </a:r>
            <a:r>
              <a:rPr lang="vi-V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sistema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45620"/>
              </p:ext>
            </p:extLst>
          </p:nvPr>
        </p:nvGraphicFramePr>
        <p:xfrm>
          <a:off x="533400" y="533400"/>
          <a:ext cx="8382000" cy="528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4191000"/>
              </a:tblGrid>
              <a:tr h="685800">
                <a:tc gridSpan="2"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Mehanizmi izbegavanja imunskog odgovora od strane mikroorganizama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3469">
                <a:tc gridSpan="2">
                  <a:txBody>
                    <a:bodyPr/>
                    <a:lstStyle/>
                    <a:p>
                      <a:pPr algn="ctr"/>
                      <a:r>
                        <a:rPr lang="sr-Latn-CS" sz="2000" b="1" dirty="0" smtClean="0">
                          <a:solidFill>
                            <a:srgbClr val="FF7C80"/>
                          </a:solidFill>
                        </a:rPr>
                        <a:t>Ekstracelularne</a:t>
                      </a:r>
                      <a:r>
                        <a:rPr lang="sr-Latn-CS" sz="2000" b="1" baseline="0" dirty="0" smtClean="0">
                          <a:solidFill>
                            <a:srgbClr val="FF7C80"/>
                          </a:solidFill>
                        </a:rPr>
                        <a:t> bakterije</a:t>
                      </a:r>
                      <a:endParaRPr lang="en-US" sz="2000" b="1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88571">
                <a:tc>
                  <a:txBody>
                    <a:bodyPr/>
                    <a:lstStyle/>
                    <a:p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Antigene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varijacije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Escherichia coli, Salmonella</a:t>
                      </a:r>
                      <a:r>
                        <a:rPr lang="sr-Latn-CS" b="1" i="1" baseline="0" dirty="0" smtClean="0">
                          <a:solidFill>
                            <a:srgbClr val="002060"/>
                          </a:solidFill>
                        </a:rPr>
                        <a:t> typhimurium, Mycoplasma </a:t>
                      </a:r>
                      <a:r>
                        <a:rPr lang="sr-Latn-CS" b="1" i="0" baseline="0" dirty="0" smtClean="0">
                          <a:solidFill>
                            <a:srgbClr val="002060"/>
                          </a:solidFill>
                        </a:rPr>
                        <a:t>spp.</a:t>
                      </a:r>
                      <a:endParaRPr lang="en-US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3469">
                <a:tc>
                  <a:txBody>
                    <a:bodyPr/>
                    <a:lstStyle/>
                    <a:p>
                      <a:endParaRPr lang="sr-Latn-CS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Rezistencija prema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fagocitozi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Pneumococcus</a:t>
                      </a:r>
                      <a:endParaRPr lang="en-US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688571">
                <a:tc>
                  <a:txBody>
                    <a:bodyPr/>
                    <a:lstStyle/>
                    <a:p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Otpornost prema nascentnom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kiseoniku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Staphylococcus</a:t>
                      </a:r>
                      <a:r>
                        <a:rPr lang="sr-Latn-CS" b="1" i="1" baseline="0" dirty="0" smtClean="0">
                          <a:solidFill>
                            <a:srgbClr val="002060"/>
                          </a:solidFill>
                        </a:rPr>
                        <a:t> aureus</a:t>
                      </a:r>
                      <a:endParaRPr lang="en-US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3469">
                <a:tc gridSpan="2">
                  <a:txBody>
                    <a:bodyPr/>
                    <a:lstStyle/>
                    <a:p>
                      <a:pPr algn="ctr"/>
                      <a:r>
                        <a:rPr lang="sr-Latn-CS" sz="2000" b="1" dirty="0" smtClean="0">
                          <a:solidFill>
                            <a:srgbClr val="FF7C80"/>
                          </a:solidFill>
                        </a:rPr>
                        <a:t>Intracelularne</a:t>
                      </a:r>
                      <a:r>
                        <a:rPr lang="sr-Latn-CS" sz="2000" b="1" baseline="0" dirty="0" smtClean="0">
                          <a:solidFill>
                            <a:srgbClr val="FF7C80"/>
                          </a:solidFill>
                        </a:rPr>
                        <a:t> bakterije</a:t>
                      </a:r>
                      <a:endParaRPr lang="en-US" sz="2000" b="1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3469">
                <a:tc>
                  <a:txBody>
                    <a:bodyPr/>
                    <a:lstStyle/>
                    <a:p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Inhibicija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stvaranje fagolizozoma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Mycobacterium</a:t>
                      </a:r>
                      <a:r>
                        <a:rPr lang="sr-Latn-CS" b="1" i="1" baseline="0" dirty="0" smtClean="0">
                          <a:solidFill>
                            <a:srgbClr val="002060"/>
                          </a:solidFill>
                        </a:rPr>
                        <a:t> tuberculosis</a:t>
                      </a:r>
                      <a:endParaRPr lang="en-US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688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Otvornost prema nascentnom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kiseoniku</a:t>
                      </a:r>
                      <a:endParaRPr lang="en-US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Mycobacterium</a:t>
                      </a:r>
                      <a:r>
                        <a:rPr lang="sr-Latn-CS" b="1" i="1" baseline="0" dirty="0" smtClean="0">
                          <a:solidFill>
                            <a:srgbClr val="002060"/>
                          </a:solidFill>
                        </a:rPr>
                        <a:t> leprae</a:t>
                      </a:r>
                      <a:endParaRPr lang="en-US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688571">
                <a:tc>
                  <a:txBody>
                    <a:bodyPr/>
                    <a:lstStyle/>
                    <a:p>
                      <a:r>
                        <a:rPr lang="sr-Latn-CS" b="1" dirty="0" smtClean="0">
                          <a:solidFill>
                            <a:srgbClr val="002060"/>
                          </a:solidFill>
                        </a:rPr>
                        <a:t>Destrukcija</a:t>
                      </a:r>
                      <a:r>
                        <a:rPr lang="sr-Latn-CS" b="1" baseline="0" dirty="0" smtClean="0">
                          <a:solidFill>
                            <a:srgbClr val="002060"/>
                          </a:solidFill>
                        </a:rPr>
                        <a:t> membrane fagozoma, beg u citoplazmu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b="1" i="1" dirty="0" smtClean="0">
                          <a:solidFill>
                            <a:srgbClr val="002060"/>
                          </a:solidFill>
                        </a:rPr>
                        <a:t>Listeria monocytogenes</a:t>
                      </a:r>
                      <a:endParaRPr lang="en-US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19391"/>
              </p:ext>
            </p:extLst>
          </p:nvPr>
        </p:nvGraphicFramePr>
        <p:xfrm>
          <a:off x="304800" y="381000"/>
          <a:ext cx="8534400" cy="5305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688178"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Komponenta</a:t>
                      </a:r>
                      <a:r>
                        <a:rPr lang="sr-Latn-CS" sz="2000" baseline="0" dirty="0" smtClean="0">
                          <a:solidFill>
                            <a:srgbClr val="FF7C80"/>
                          </a:solidFill>
                        </a:rPr>
                        <a:t> mikroorganizma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Mehanizam</a:t>
                      </a:r>
                      <a:r>
                        <a:rPr lang="sr-Latn-CS" sz="2000" baseline="0" dirty="0" smtClean="0">
                          <a:solidFill>
                            <a:srgbClr val="FF7C80"/>
                          </a:solidFill>
                        </a:rPr>
                        <a:t> izbegavanja dejstva komplementa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Primer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98707">
                <a:tc gridSpan="3">
                  <a:txBody>
                    <a:bodyPr/>
                    <a:lstStyle/>
                    <a:p>
                      <a:pPr algn="ctr"/>
                      <a:r>
                        <a:rPr lang="sr-Latn-C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Gram-pozitivne</a:t>
                      </a:r>
                      <a:r>
                        <a:rPr lang="sr-Latn-CS" sz="2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bakterije</a:t>
                      </a:r>
                      <a:endParaRPr 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Peptidoglikan ćelijskog zida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Debeli soj omemogućava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inserciju MAC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Streptococcus </a:t>
                      </a:r>
                      <a:r>
                        <a:rPr lang="sr-Latn-CS" sz="1600" b="1" i="0" baseline="0" dirty="0" smtClean="0">
                          <a:solidFill>
                            <a:srgbClr val="002060"/>
                          </a:solidFill>
                        </a:rPr>
                        <a:t>spp.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Kapsula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Fizička barijera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između deponovanog C3b i CR1 fagocitnih ćelija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Streptococcus pneumoniae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M protein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Antifagocitna uloga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Streptococcus equi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Fc vezujuću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proteini – protein 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Sprečavaju opsonizaciju – odnosno fagocitozu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Staphylococcus</a:t>
                      </a:r>
                      <a:r>
                        <a:rPr lang="sr-Latn-CS" sz="1600" b="1" i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sr-Latn-CS" sz="1600" b="1" i="0" baseline="0" dirty="0" smtClean="0">
                          <a:solidFill>
                            <a:srgbClr val="002060"/>
                          </a:solidFill>
                        </a:rPr>
                        <a:t>spp. </a:t>
                      </a:r>
                    </a:p>
                    <a:p>
                      <a:r>
                        <a:rPr lang="sr-Latn-CS" sz="1600" b="1" i="1" baseline="0" dirty="0" smtClean="0">
                          <a:solidFill>
                            <a:srgbClr val="002060"/>
                          </a:solidFill>
                        </a:rPr>
                        <a:t>Streptococcus </a:t>
                      </a:r>
                      <a:r>
                        <a:rPr lang="sr-Latn-CS" sz="1600" b="1" i="0" baseline="0" dirty="0" smtClean="0">
                          <a:solidFill>
                            <a:srgbClr val="002060"/>
                          </a:solidFill>
                        </a:rPr>
                        <a:t>spp.</a:t>
                      </a:r>
                      <a:endParaRPr lang="en-US" sz="16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Koagulaza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Pretvaranje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fibrinogena u fibrin i izolacija mesta infekcije 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Staphylococcus</a:t>
                      </a:r>
                      <a:r>
                        <a:rPr lang="sr-Latn-CS" sz="1600" b="1" i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sr-Latn-CS" sz="1600" b="1" i="0" baseline="0" dirty="0" smtClean="0">
                          <a:solidFill>
                            <a:srgbClr val="002060"/>
                          </a:solidFill>
                        </a:rPr>
                        <a:t>spp.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Izlazak iz fagozoma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Preživljavanje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fagocitoze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Listeria monocytogenes</a:t>
                      </a:r>
                    </a:p>
                    <a:p>
                      <a:r>
                        <a:rPr lang="sr-Latn-CS" sz="1600" b="1" i="0" dirty="0" smtClean="0">
                          <a:solidFill>
                            <a:srgbClr val="002060"/>
                          </a:solidFill>
                        </a:rPr>
                        <a:t>Neke</a:t>
                      </a:r>
                      <a:r>
                        <a:rPr lang="sr-Latn-CS" sz="1600" b="1" i="0" baseline="0" dirty="0" smtClean="0">
                          <a:solidFill>
                            <a:srgbClr val="002060"/>
                          </a:solidFill>
                        </a:rPr>
                        <a:t> vrste rikecija</a:t>
                      </a:r>
                      <a:endParaRPr lang="sr-Latn-CS" sz="1600" b="1" i="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191"/>
            <a:ext cx="8305800" cy="188180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r-Latn-RS" sz="2800" b="1" u="sng" noProof="0" dirty="0" smtClean="0">
                <a:solidFill>
                  <a:srgbClr val="FF7C80"/>
                </a:solidFill>
              </a:rPr>
              <a:t>Drugi nivo odbrane </a:t>
            </a:r>
          </a:p>
          <a:p>
            <a:pPr eaLnBrk="1" hangingPunct="1"/>
            <a:endParaRPr lang="sr-Latn-RS" sz="2800" noProof="0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99060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Char char="•"/>
            </a:pPr>
            <a:r>
              <a:rPr lang="sr-Latn-RS" b="1" dirty="0">
                <a:solidFill>
                  <a:srgbClr val="FF9999"/>
                </a:solidFill>
                <a:latin typeface="+mn-lt"/>
              </a:rPr>
              <a:t>Zasniva se na činjenici da se mikroorganizmi hemijski razlikuju od ćelija organizma</a:t>
            </a:r>
          </a:p>
        </p:txBody>
      </p:sp>
      <p:pic>
        <p:nvPicPr>
          <p:cNvPr id="6" name="Picture 6" descr="C:\Users\Andrea\Downloads\pnge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75" y="76200"/>
            <a:ext cx="29419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ndrea\Downloads\ClipartKey_24361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0800"/>
            <a:ext cx="1376071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drea\Downloads\ClipartKey_15052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8472" y="981307"/>
            <a:ext cx="105584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391" y="2209800"/>
            <a:ext cx="8839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048" lvl="1" algn="just" fontAlgn="auto">
              <a:spcBef>
                <a:spcPct val="20000"/>
              </a:spcBef>
              <a:spcAft>
                <a:spcPts val="0"/>
              </a:spcAft>
              <a:buSzPct val="60000"/>
            </a:pPr>
            <a:r>
              <a:rPr lang="sr-Latn-RS" sz="2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Neutrofilni </a:t>
            </a:r>
            <a:r>
              <a:rPr lang="sr-Latn-RS" sz="20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granulociti i monociti</a:t>
            </a:r>
            <a:r>
              <a:rPr lang="sr-Latn-RS" sz="20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 </a:t>
            </a:r>
            <a:r>
              <a:rPr lang="sr-Latn-R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su sposobni </a:t>
            </a:r>
            <a:r>
              <a:rPr lang="sr-Latn-R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da otkriju molekularne strukture mikroorganizama i izazovu njihovu </a:t>
            </a:r>
            <a:r>
              <a:rPr lang="sr-Latn-R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cs typeface="+mn-cs"/>
              </a:rPr>
              <a:t>destrukciju</a:t>
            </a:r>
          </a:p>
          <a:p>
            <a:pPr marL="384048" lvl="1" algn="just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 smtClean="0">
                <a:solidFill>
                  <a:srgbClr val="FF7C80"/>
                </a:solidFill>
                <a:latin typeface="+mn-lt"/>
              </a:rPr>
              <a:t>Molekulski </a:t>
            </a:r>
            <a:r>
              <a:rPr lang="sr-Latn-RS" sz="2000" b="1" dirty="0">
                <a:solidFill>
                  <a:srgbClr val="FF7C80"/>
                </a:solidFill>
                <a:latin typeface="+mn-lt"/>
              </a:rPr>
              <a:t>obrasci patogena</a:t>
            </a:r>
            <a:r>
              <a:rPr lang="sr-Latn-RS" sz="2000" dirty="0">
                <a:solidFill>
                  <a:srgbClr val="FF7C80"/>
                </a:solidFill>
                <a:latin typeface="+mn-lt"/>
              </a:rPr>
              <a:t> - pathogen–associated molecular patterns </a:t>
            </a:r>
            <a:r>
              <a:rPr lang="sr-Latn-RS" sz="2000" dirty="0">
                <a:latin typeface="+mn-lt"/>
              </a:rPr>
              <a:t>(PAMPs)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b="1" dirty="0">
                <a:solidFill>
                  <a:srgbClr val="FF7C80"/>
                </a:solidFill>
                <a:latin typeface="+mn-lt"/>
              </a:rPr>
              <a:t>Receptori prepoznavanja obrasaca </a:t>
            </a:r>
            <a:r>
              <a:rPr lang="sr-Latn-RS" sz="2000" dirty="0">
                <a:solidFill>
                  <a:srgbClr val="FF7C80"/>
                </a:solidFill>
                <a:latin typeface="+mn-lt"/>
              </a:rPr>
              <a:t>- pattern recognition receptors </a:t>
            </a:r>
            <a:r>
              <a:rPr lang="sr-Latn-RS" sz="2000" dirty="0">
                <a:latin typeface="+mn-lt"/>
              </a:rPr>
              <a:t>(PRRs) prepoznaju neinfektivne sopstvene od infektivnih stranih komponenti</a:t>
            </a:r>
          </a:p>
          <a:p>
            <a:pPr algn="just">
              <a:buFont typeface="Arial" pitchFamily="34" charset="0"/>
              <a:buChar char="•"/>
            </a:pPr>
            <a:r>
              <a:rPr lang="sr-Latn-RS" sz="2000" dirty="0">
                <a:latin typeface="+mn-lt"/>
              </a:rPr>
              <a:t>Oštećenje tkiva, smrt ćelija </a:t>
            </a:r>
            <a:r>
              <a:rPr lang="sr-Latn-RS" sz="2000" b="1" dirty="0">
                <a:solidFill>
                  <a:srgbClr val="FF7C80"/>
                </a:solidFill>
                <a:latin typeface="+mn-lt"/>
              </a:rPr>
              <a:t>- signali opasnosti - danger – associated molecular patterns ( DAMPs ) </a:t>
            </a:r>
            <a:r>
              <a:rPr lang="sr-Latn-RS" sz="2000" dirty="0">
                <a:latin typeface="+mn-lt"/>
              </a:rPr>
              <a:t>ili alarmini — HMGB1,protein vezan za hromatin, interleukini 1 α (IL - 1 α ) i IL – 33</a:t>
            </a:r>
          </a:p>
          <a:p>
            <a:pPr marL="384048" lvl="1" algn="just" fontAlgn="auto">
              <a:spcBef>
                <a:spcPct val="20000"/>
              </a:spcBef>
              <a:spcAft>
                <a:spcPts val="0"/>
              </a:spcAft>
              <a:buSzPct val="60000"/>
            </a:pPr>
            <a:endParaRPr lang="sr-Latn-R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86878"/>
              </p:ext>
            </p:extLst>
          </p:nvPr>
        </p:nvGraphicFramePr>
        <p:xfrm>
          <a:off x="304800" y="838200"/>
          <a:ext cx="8534400" cy="394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688178"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Komponenta</a:t>
                      </a:r>
                      <a:r>
                        <a:rPr lang="sr-Latn-CS" sz="2000" baseline="0" dirty="0" smtClean="0">
                          <a:solidFill>
                            <a:srgbClr val="FF7C80"/>
                          </a:solidFill>
                        </a:rPr>
                        <a:t> mikroorganizma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Mehanizam</a:t>
                      </a:r>
                      <a:r>
                        <a:rPr lang="sr-Latn-CS" sz="2000" baseline="0" dirty="0" smtClean="0">
                          <a:solidFill>
                            <a:srgbClr val="FF7C80"/>
                          </a:solidFill>
                        </a:rPr>
                        <a:t> izbegavanja dejstva komplementa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2000" dirty="0" smtClean="0">
                          <a:solidFill>
                            <a:srgbClr val="FF7C80"/>
                          </a:solidFill>
                        </a:rPr>
                        <a:t>Primer</a:t>
                      </a:r>
                      <a:endParaRPr lang="en-US" sz="2000" dirty="0">
                        <a:solidFill>
                          <a:srgbClr val="FF7C8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98707">
                <a:tc gridSpan="3">
                  <a:txBody>
                    <a:bodyPr/>
                    <a:lstStyle/>
                    <a:p>
                      <a:pPr algn="ctr"/>
                      <a:r>
                        <a:rPr lang="sr-Latn-CS" sz="2800" b="1" dirty="0" smtClean="0">
                          <a:solidFill>
                            <a:srgbClr val="FF5050"/>
                          </a:solidFill>
                        </a:rPr>
                        <a:t>Gram-negativne bakterije</a:t>
                      </a:r>
                      <a:endParaRPr lang="en-US" sz="2800" b="1" dirty="0">
                        <a:solidFill>
                          <a:srgbClr val="FF505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22638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Dugi polisaharidni lanci u ćelijskom zidu LPS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Sprečavanju inserciju MAC u ćelijsku membranu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Određeni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sojevi </a:t>
                      </a:r>
                      <a:r>
                        <a:rPr lang="sr-Latn-CS" sz="1600" b="1" i="1" baseline="0" dirty="0" smtClean="0">
                          <a:solidFill>
                            <a:srgbClr val="002060"/>
                          </a:solidFill>
                        </a:rPr>
                        <a:t>E.coli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ili </a:t>
                      </a:r>
                      <a:r>
                        <a:rPr lang="sr-Latn-CS" sz="1600" b="1" i="1" baseline="0" dirty="0" smtClean="0">
                          <a:solidFill>
                            <a:srgbClr val="002060"/>
                          </a:solidFill>
                        </a:rPr>
                        <a:t>Salmonella spp.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622638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Proteini spoljašnje membrane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Interakcija sa MAC-om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i sprečavanje vezivanja za membranu 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Određeni sojevi </a:t>
                      </a:r>
                      <a:r>
                        <a:rPr lang="sr-Latn-CS" sz="1600" b="1" i="1" smtClean="0">
                          <a:solidFill>
                            <a:srgbClr val="002060"/>
                          </a:solidFill>
                        </a:rPr>
                        <a:t>Neisseria</a:t>
                      </a:r>
                      <a:r>
                        <a:rPr lang="sr-Latn-CS" sz="1600" b="1" i="1" baseline="0" smtClean="0">
                          <a:solidFill>
                            <a:srgbClr val="002060"/>
                          </a:solidFill>
                        </a:rPr>
                        <a:t> gonorroeae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Elastaze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Inaktivacija</a:t>
                      </a:r>
                      <a:r>
                        <a:rPr lang="sr-Latn-CS" sz="1600" b="1" baseline="0" dirty="0" smtClean="0">
                          <a:solidFill>
                            <a:srgbClr val="002060"/>
                          </a:solidFill>
                        </a:rPr>
                        <a:t> C3a i C5a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1" dirty="0" smtClean="0">
                          <a:solidFill>
                            <a:srgbClr val="002060"/>
                          </a:solidFill>
                        </a:rPr>
                        <a:t>Pseudomonas aeruginosa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8707"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Kapsula </a:t>
                      </a:r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dirty="0" smtClean="0">
                          <a:solidFill>
                            <a:srgbClr val="002060"/>
                          </a:solidFill>
                        </a:rPr>
                        <a:t>Antifagocitna uloga</a:t>
                      </a:r>
                    </a:p>
                    <a:p>
                      <a:endParaRPr lang="en-US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CS" sz="1600" b="1" i="0" dirty="0" smtClean="0">
                          <a:solidFill>
                            <a:srgbClr val="002060"/>
                          </a:solidFill>
                        </a:rPr>
                        <a:t>Mnoge vrste</a:t>
                      </a:r>
                      <a:endParaRPr lang="en-US" sz="16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7C80"/>
                </a:solidFill>
              </a:rPr>
              <a:t> </a:t>
            </a:r>
            <a:r>
              <a:rPr lang="sr-Latn-CS" sz="3600" b="1" dirty="0" smtClean="0">
                <a:solidFill>
                  <a:srgbClr val="FF7C80"/>
                </a:solidFill>
              </a:rPr>
              <a:t>Imunska tolerancija i imunska</a:t>
            </a:r>
            <a:r>
              <a:rPr lang="en-GB" sz="3600" b="1" dirty="0" smtClean="0">
                <a:solidFill>
                  <a:srgbClr val="FF7C80"/>
                </a:solidFill>
              </a:rPr>
              <a:t> </a:t>
            </a:r>
            <a:r>
              <a:rPr lang="sr-Latn-CS" sz="3600" b="1" dirty="0" smtClean="0">
                <a:solidFill>
                  <a:srgbClr val="FF7C80"/>
                </a:solidFill>
              </a:rPr>
              <a:t>supresija</a:t>
            </a:r>
            <a:endParaRPr lang="en-US" sz="3600" b="1" dirty="0" smtClean="0">
              <a:solidFill>
                <a:srgbClr val="FF7C80"/>
              </a:solidFill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236482" y="1600200"/>
            <a:ext cx="8602717" cy="4754563"/>
          </a:xfrm>
        </p:spPr>
        <p:txBody>
          <a:bodyPr/>
          <a:lstStyle/>
          <a:p>
            <a:pPr algn="just">
              <a:buClr>
                <a:srgbClr val="FF5050"/>
              </a:buClr>
              <a:defRPr/>
            </a:pP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Sposobnost imunskog sistema da ne reaguje na sopstven</a:t>
            </a:r>
            <a:r>
              <a:rPr lang="en-GB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en-GB" sz="2800" b="1" dirty="0" err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antigene</a:t>
            </a:r>
            <a:endParaRPr lang="sr-Latn-CS" sz="1200" dirty="0" smtClean="0">
              <a:solidFill>
                <a:srgbClr val="FF7C80"/>
              </a:solidFill>
            </a:endParaRPr>
          </a:p>
          <a:p>
            <a:pPr algn="just">
              <a:buClr>
                <a:srgbClr val="FF5050"/>
              </a:buClr>
              <a:buFont typeface="Arial" pitchFamily="34" charset="0"/>
              <a:buNone/>
              <a:defRPr/>
            </a:pPr>
            <a:endParaRPr lang="sr-Latn-CS" sz="1200" b="1" dirty="0" smtClean="0">
              <a:solidFill>
                <a:srgbClr val="002060"/>
              </a:solidFill>
            </a:endParaRPr>
          </a:p>
          <a:p>
            <a:pPr algn="just">
              <a:buClr>
                <a:srgbClr val="FF5050"/>
              </a:buClr>
              <a:defRPr/>
            </a:pPr>
            <a:r>
              <a:rPr lang="sr-Latn-CS" sz="2800" b="1" dirty="0" smtClean="0">
                <a:solidFill>
                  <a:srgbClr val="FF7C80"/>
                </a:solidFill>
              </a:rPr>
              <a:t>Imunska tolerancija </a:t>
            </a:r>
            <a:r>
              <a:rPr lang="sr-Latn-CS" sz="2800" dirty="0" smtClean="0">
                <a:solidFill>
                  <a:srgbClr val="002060"/>
                </a:solidFill>
              </a:rPr>
              <a:t>– areaktivnost prema određenom antigenu koja je indukovana prethodnom ekspozicijom prema istom antigenu</a:t>
            </a:r>
          </a:p>
          <a:p>
            <a:pPr algn="just">
              <a:buClr>
                <a:srgbClr val="FF5050"/>
              </a:buClr>
              <a:defRPr/>
            </a:pPr>
            <a:endParaRPr lang="sr-Latn-CS" sz="1200" dirty="0" smtClean="0">
              <a:solidFill>
                <a:srgbClr val="002060"/>
              </a:solidFill>
            </a:endParaRPr>
          </a:p>
          <a:p>
            <a:pPr algn="just">
              <a:buClr>
                <a:srgbClr val="FF5050"/>
              </a:buClr>
              <a:defRPr/>
            </a:pPr>
            <a:r>
              <a:rPr lang="sr-Latn-CS" sz="2800" b="1" dirty="0" smtClean="0">
                <a:solidFill>
                  <a:srgbClr val="FF7C80"/>
                </a:solidFill>
              </a:rPr>
              <a:t>Imunska supresija </a:t>
            </a:r>
            <a:r>
              <a:rPr lang="sr-Latn-CS" sz="2800" dirty="0" smtClean="0">
                <a:solidFill>
                  <a:srgbClr val="002060"/>
                </a:solidFill>
              </a:rPr>
              <a:t>– opšte smanjenje imunske reakcije organizma</a:t>
            </a:r>
          </a:p>
        </p:txBody>
      </p:sp>
    </p:spTree>
    <p:extLst>
      <p:ext uri="{BB962C8B-B14F-4D97-AF65-F5344CB8AC3E}">
        <p14:creationId xmlns:p14="http://schemas.microsoft.com/office/powerpoint/2010/main" val="39917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781800" cy="1143000"/>
          </a:xfrm>
        </p:spPr>
        <p:txBody>
          <a:bodyPr>
            <a:normAutofit/>
          </a:bodyPr>
          <a:lstStyle/>
          <a:p>
            <a:r>
              <a:rPr lang="sr-Latn-CS" sz="3600" b="1" dirty="0" smtClean="0">
                <a:solidFill>
                  <a:srgbClr val="FF7C80"/>
                </a:solidFill>
              </a:rPr>
              <a:t>Imunska tolerancija</a:t>
            </a:r>
            <a:endParaRPr lang="en-US" sz="3600" b="1" dirty="0" smtClean="0">
              <a:solidFill>
                <a:srgbClr val="FF7C80"/>
              </a:solidFill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953000"/>
          </a:xfrm>
        </p:spPr>
        <p:txBody>
          <a:bodyPr/>
          <a:lstStyle/>
          <a:p>
            <a:pPr algn="just">
              <a:buClr>
                <a:srgbClr val="FF5050"/>
              </a:buClr>
            </a:pPr>
            <a:r>
              <a:rPr lang="vi-VN" sz="2800" b="1" dirty="0" smtClean="0">
                <a:solidFill>
                  <a:srgbClr val="002060"/>
                </a:solidFill>
              </a:rPr>
              <a:t>IMUN</a:t>
            </a:r>
            <a:r>
              <a:rPr lang="sr-Latn-CS" sz="2800" b="1" dirty="0" smtClean="0">
                <a:solidFill>
                  <a:srgbClr val="002060"/>
                </a:solidFill>
              </a:rPr>
              <a:t>SKA</a:t>
            </a:r>
            <a:r>
              <a:rPr lang="vi-VN" sz="2800" b="1" dirty="0" smtClean="0">
                <a:solidFill>
                  <a:srgbClr val="002060"/>
                </a:solidFill>
              </a:rPr>
              <a:t> TOLERANCIJA </a:t>
            </a:r>
            <a:r>
              <a:rPr lang="vi-VN" sz="2800" dirty="0" smtClean="0">
                <a:solidFill>
                  <a:srgbClr val="002060"/>
                </a:solidFill>
              </a:rPr>
              <a:t>– areaktivnost prema određenom </a:t>
            </a:r>
            <a:r>
              <a:rPr lang="sr-Latn-CS" sz="2800" dirty="0" smtClean="0">
                <a:solidFill>
                  <a:srgbClr val="002060"/>
                </a:solidFill>
              </a:rPr>
              <a:t>antigenom </a:t>
            </a:r>
            <a:r>
              <a:rPr lang="vi-VN" sz="2800" dirty="0" smtClean="0">
                <a:solidFill>
                  <a:srgbClr val="002060"/>
                </a:solidFill>
              </a:rPr>
              <a:t>stimulusu</a:t>
            </a:r>
            <a:endParaRPr lang="sr-Latn-CS" sz="2800" dirty="0" smtClean="0">
              <a:solidFill>
                <a:srgbClr val="002060"/>
              </a:solidFill>
            </a:endParaRPr>
          </a:p>
          <a:p>
            <a:pPr algn="just">
              <a:buClr>
                <a:srgbClr val="FF5050"/>
              </a:buClr>
              <a:buFont typeface="Arial" pitchFamily="34" charset="0"/>
              <a:buNone/>
            </a:pPr>
            <a:endParaRPr lang="vi-VN" sz="1600" dirty="0" smtClean="0">
              <a:solidFill>
                <a:srgbClr val="002060"/>
              </a:solidFill>
            </a:endParaRPr>
          </a:p>
          <a:p>
            <a:pPr algn="just">
              <a:buClr>
                <a:srgbClr val="FF5050"/>
              </a:buClr>
            </a:pPr>
            <a:r>
              <a:rPr lang="vi-VN" sz="2800" dirty="0" smtClean="0">
                <a:solidFill>
                  <a:srgbClr val="002060"/>
                </a:solidFill>
              </a:rPr>
              <a:t>Specifična inhibicija humoralne ili ćelijske imun</a:t>
            </a:r>
            <a:r>
              <a:rPr lang="en-US" sz="2800" dirty="0" err="1" smtClean="0">
                <a:solidFill>
                  <a:srgbClr val="002060"/>
                </a:solidFill>
              </a:rPr>
              <a:t>ske</a:t>
            </a:r>
            <a:r>
              <a:rPr lang="vi-VN" sz="2800" dirty="0" smtClean="0">
                <a:solidFill>
                  <a:srgbClr val="002060"/>
                </a:solidFill>
              </a:rPr>
              <a:t> reakcije prema određenom Ag (posle prethodnog kontakta sa tim Ag) – </a:t>
            </a:r>
            <a:r>
              <a:rPr lang="vi-VN" sz="2800" b="1" dirty="0" smtClean="0">
                <a:solidFill>
                  <a:srgbClr val="FF7C80"/>
                </a:solidFill>
              </a:rPr>
              <a:t>TOLEROGENI</a:t>
            </a:r>
          </a:p>
          <a:p>
            <a:pPr algn="just">
              <a:buClr>
                <a:srgbClr val="FF5050"/>
              </a:buClr>
            </a:pPr>
            <a:r>
              <a:rPr lang="vi-VN" sz="2800" dirty="0" smtClean="0">
                <a:solidFill>
                  <a:srgbClr val="002060"/>
                </a:solidFill>
              </a:rPr>
              <a:t>TOLEROGENI – prot</a:t>
            </a:r>
            <a:r>
              <a:rPr lang="sr-Latn-CS" sz="2800" dirty="0" smtClean="0">
                <a:solidFill>
                  <a:srgbClr val="002060"/>
                </a:solidFill>
              </a:rPr>
              <a:t>eini, </a:t>
            </a:r>
            <a:r>
              <a:rPr lang="vi-VN" sz="2800" dirty="0" smtClean="0">
                <a:solidFill>
                  <a:srgbClr val="002060"/>
                </a:solidFill>
              </a:rPr>
              <a:t>polisaharidi, hapt</a:t>
            </a:r>
            <a:r>
              <a:rPr lang="sr-Latn-CS" sz="2800" dirty="0" smtClean="0">
                <a:solidFill>
                  <a:srgbClr val="002060"/>
                </a:solidFill>
              </a:rPr>
              <a:t>enske </a:t>
            </a:r>
            <a:r>
              <a:rPr lang="vi-VN" sz="2800" dirty="0" smtClean="0">
                <a:solidFill>
                  <a:srgbClr val="002060"/>
                </a:solidFill>
              </a:rPr>
              <a:t>grupe </a:t>
            </a:r>
          </a:p>
        </p:txBody>
      </p:sp>
    </p:spTree>
    <p:extLst>
      <p:ext uri="{BB962C8B-B14F-4D97-AF65-F5344CB8AC3E}">
        <p14:creationId xmlns:p14="http://schemas.microsoft.com/office/powerpoint/2010/main" val="42314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010400" cy="1143000"/>
          </a:xfrm>
        </p:spPr>
        <p:txBody>
          <a:bodyPr>
            <a:normAutofit/>
          </a:bodyPr>
          <a:lstStyle/>
          <a:p>
            <a:r>
              <a:rPr lang="sr-Latn-CS" sz="3600" b="1" dirty="0" smtClean="0">
                <a:solidFill>
                  <a:srgbClr val="FF7C80"/>
                </a:solidFill>
              </a:rPr>
              <a:t>Imunska tolerancija</a:t>
            </a:r>
            <a:endParaRPr lang="en-US" sz="3600" b="1" dirty="0" smtClean="0">
              <a:solidFill>
                <a:srgbClr val="FF7C80"/>
              </a:solidFill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15159" y="1295400"/>
            <a:ext cx="8424041" cy="4754563"/>
          </a:xfrm>
        </p:spPr>
        <p:txBody>
          <a:bodyPr>
            <a:noAutofit/>
          </a:bodyPr>
          <a:lstStyle/>
          <a:p>
            <a:pPr>
              <a:buClr>
                <a:srgbClr val="FF5050"/>
              </a:buClr>
            </a:pPr>
            <a:r>
              <a:rPr lang="sr-Latn-CS" sz="2800" dirty="0" smtClean="0">
                <a:solidFill>
                  <a:srgbClr val="002060"/>
                </a:solidFill>
              </a:rPr>
              <a:t>Imunska tolerancija se deli na:</a:t>
            </a:r>
          </a:p>
          <a:p>
            <a:pPr>
              <a:buClr>
                <a:srgbClr val="FF5050"/>
              </a:buClr>
            </a:pPr>
            <a:r>
              <a:rPr lang="sr-Latn-CS" sz="2800" b="1" u="sng" dirty="0" smtClean="0">
                <a:solidFill>
                  <a:srgbClr val="FF7C80"/>
                </a:solidFill>
              </a:rPr>
              <a:t>Fetalnu i neonatalnu toleranciju</a:t>
            </a:r>
          </a:p>
          <a:p>
            <a:pPr>
              <a:buClr>
                <a:srgbClr val="FF5050"/>
              </a:buClr>
            </a:pPr>
            <a:r>
              <a:rPr lang="sr-Latn-CS" sz="2800" b="1" dirty="0" smtClean="0">
                <a:solidFill>
                  <a:srgbClr val="002060"/>
                </a:solidFill>
              </a:rPr>
              <a:t>Prirodna imunska tolerancija </a:t>
            </a:r>
            <a:r>
              <a:rPr lang="sr-Latn-CS" sz="2800" dirty="0" smtClean="0">
                <a:solidFill>
                  <a:srgbClr val="002060"/>
                </a:solidFill>
              </a:rPr>
              <a:t>– sazrevanje ćelija imunskog sistema – T, B limfociti prepoznavanje sopstvenih antigena – traje ceo život  </a:t>
            </a:r>
          </a:p>
          <a:p>
            <a:pPr>
              <a:buClr>
                <a:srgbClr val="FF5050"/>
              </a:buClr>
            </a:pPr>
            <a:r>
              <a:rPr lang="sr-Latn-CS" sz="2800" dirty="0" smtClean="0">
                <a:solidFill>
                  <a:srgbClr val="002060"/>
                </a:solidFill>
              </a:rPr>
              <a:t>	- Burnet hipoteza1949 godine</a:t>
            </a:r>
          </a:p>
          <a:p>
            <a:pPr>
              <a:buClr>
                <a:srgbClr val="FF5050"/>
              </a:buClr>
            </a:pPr>
            <a:r>
              <a:rPr lang="sr-Latn-CS" sz="2800" b="1" u="sng" dirty="0" smtClean="0">
                <a:solidFill>
                  <a:srgbClr val="FF7C80"/>
                </a:solidFill>
              </a:rPr>
              <a:t>Postnatalno indukovana</a:t>
            </a:r>
          </a:p>
          <a:p>
            <a:pPr>
              <a:buClr>
                <a:srgbClr val="FF5050"/>
              </a:buClr>
            </a:pPr>
            <a:r>
              <a:rPr lang="sr-Latn-CS" sz="2800" dirty="0" smtClean="0">
                <a:solidFill>
                  <a:srgbClr val="002060"/>
                </a:solidFill>
              </a:rPr>
              <a:t>prema antigenu prema kome bi T i B limfociti odgovorili u normalnim uslovima</a:t>
            </a:r>
          </a:p>
          <a:p>
            <a:pPr lvl="1">
              <a:buClr>
                <a:srgbClr val="FF5050"/>
              </a:buClr>
            </a:pPr>
            <a:r>
              <a:rPr lang="sr-Latn-CS" sz="2800" dirty="0" smtClean="0">
                <a:solidFill>
                  <a:srgbClr val="002060"/>
                </a:solidFill>
              </a:rPr>
              <a:t>Nije doživotna</a:t>
            </a:r>
          </a:p>
        </p:txBody>
      </p:sp>
    </p:spTree>
    <p:extLst>
      <p:ext uri="{BB962C8B-B14F-4D97-AF65-F5344CB8AC3E}">
        <p14:creationId xmlns:p14="http://schemas.microsoft.com/office/powerpoint/2010/main" val="36679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447800"/>
            <a:ext cx="71628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600" b="1" dirty="0" smtClean="0">
                <a:solidFill>
                  <a:srgbClr val="FF7C80"/>
                </a:solidFill>
              </a:rPr>
              <a:t>Fetalna i neonatalna imunska toleranciju</a:t>
            </a:r>
            <a:r>
              <a:rPr lang="sr-Latn-C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sr-Latn-C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3600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828800"/>
          </a:xfrm>
        </p:spPr>
        <p:txBody>
          <a:bodyPr/>
          <a:lstStyle/>
          <a:p>
            <a:pPr>
              <a:buClr>
                <a:srgbClr val="FF5050"/>
              </a:buClr>
            </a:pPr>
            <a:r>
              <a:rPr lang="sr-Latn-CS" sz="2800" b="1" dirty="0" smtClean="0">
                <a:solidFill>
                  <a:srgbClr val="002060"/>
                </a:solidFill>
              </a:rPr>
              <a:t>Owen 1945 godine </a:t>
            </a:r>
          </a:p>
          <a:p>
            <a:pPr>
              <a:buClr>
                <a:srgbClr val="FF5050"/>
              </a:buClr>
            </a:pPr>
            <a:r>
              <a:rPr lang="sr-Latn-CS" sz="2800" dirty="0" smtClean="0">
                <a:solidFill>
                  <a:srgbClr val="002060"/>
                </a:solidFill>
              </a:rPr>
              <a:t>Telad - dvojajčani blizanci prihvataju transplantaciju kože bez odbacivanja kalema </a:t>
            </a:r>
          </a:p>
          <a:p>
            <a:pPr>
              <a:buClr>
                <a:srgbClr val="FF5050"/>
              </a:buClr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29559"/>
            <a:ext cx="4074526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64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Latn-CS" sz="3200" b="1" dirty="0">
                <a:solidFill>
                  <a:srgbClr val="FF7C80"/>
                </a:solidFill>
                <a:latin typeface="Times New Roman"/>
              </a:rPr>
              <a:t>Fetalna i neonatalna imunska tolerancija</a:t>
            </a:r>
            <a:endParaRPr lang="en-US" sz="3200" b="1" dirty="0">
              <a:solidFill>
                <a:srgbClr val="8C7B70"/>
              </a:solidFill>
              <a:latin typeface="Times New Roman"/>
            </a:endParaRPr>
          </a:p>
        </p:txBody>
      </p:sp>
      <p:sp>
        <p:nvSpPr>
          <p:cNvPr id="6147" name="AutoShape 7"/>
          <p:cNvSpPr>
            <a:spLocks noChangeArrowheads="1"/>
          </p:cNvSpPr>
          <p:nvPr/>
        </p:nvSpPr>
        <p:spPr bwMode="auto">
          <a:xfrm>
            <a:off x="4267200" y="2133600"/>
            <a:ext cx="16002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FF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6148" name="AutoShape 8"/>
          <p:cNvSpPr>
            <a:spLocks noChangeArrowheads="1"/>
          </p:cNvSpPr>
          <p:nvPr/>
        </p:nvSpPr>
        <p:spPr bwMode="auto">
          <a:xfrm rot="16200000" flipH="1">
            <a:off x="6591300" y="4838700"/>
            <a:ext cx="7620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5350 h 21600"/>
              <a:gd name="T20" fmla="*/ 1773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165" y="0"/>
                </a:moveTo>
                <a:lnTo>
                  <a:pt x="8730" y="8730"/>
                </a:lnTo>
                <a:lnTo>
                  <a:pt x="12600" y="8730"/>
                </a:lnTo>
                <a:lnTo>
                  <a:pt x="12600" y="15350"/>
                </a:lnTo>
                <a:lnTo>
                  <a:pt x="0" y="15350"/>
                </a:lnTo>
                <a:lnTo>
                  <a:pt x="0" y="21600"/>
                </a:lnTo>
                <a:lnTo>
                  <a:pt x="17730" y="21600"/>
                </a:lnTo>
                <a:lnTo>
                  <a:pt x="17730" y="8730"/>
                </a:lnTo>
                <a:lnTo>
                  <a:pt x="21600" y="873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0348" y="3732540"/>
            <a:ext cx="3200400" cy="18589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Latn-CS" sz="2400" b="1" dirty="0">
                <a:solidFill>
                  <a:srgbClr val="002060"/>
                </a:solidFill>
                <a:latin typeface="Times New Roman"/>
              </a:rPr>
              <a:t>Medawar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sr-Latn-CS" sz="2400" b="1" dirty="0">
                <a:solidFill>
                  <a:srgbClr val="002060"/>
                </a:solidFill>
                <a:latin typeface="Times New Roman"/>
              </a:rPr>
              <a:t>   1953 godine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Latn-CS" sz="2400" dirty="0">
                <a:solidFill>
                  <a:srgbClr val="002060"/>
                </a:solidFill>
                <a:latin typeface="Times New Roman"/>
              </a:rPr>
              <a:t>Stečena imunska tolerancija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sr-Latn-CS" sz="2400" dirty="0">
              <a:solidFill>
                <a:srgbClr val="F2F2F2"/>
              </a:solidFill>
              <a:latin typeface="Times New Roman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F2F2F2"/>
              </a:solidFill>
              <a:latin typeface="Times New Roman"/>
            </a:endParaRPr>
          </a:p>
        </p:txBody>
      </p:sp>
      <p:pic>
        <p:nvPicPr>
          <p:cNvPr id="6150" name="Picture 8" descr="CH13F32 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35052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 descr="CH13F32 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14400"/>
            <a:ext cx="29337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CH13F32 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581400"/>
            <a:ext cx="29718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57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l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00200"/>
            <a:ext cx="6553200" cy="419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41384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7630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200" b="1" dirty="0" smtClean="0">
                <a:solidFill>
                  <a:srgbClr val="FF7C80"/>
                </a:solidFill>
              </a:rPr>
              <a:t>Postnatalno indukovana imunska tolerancija</a:t>
            </a:r>
            <a:r>
              <a:rPr lang="sr-Latn-C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sr-Latn-C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3200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4983163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5050"/>
              </a:buClr>
            </a:pPr>
            <a:r>
              <a:rPr lang="sr-Latn-CS" sz="3600" dirty="0" smtClean="0">
                <a:solidFill>
                  <a:srgbClr val="002060"/>
                </a:solidFill>
              </a:rPr>
              <a:t>Faktor antigena - tolerogen</a:t>
            </a:r>
          </a:p>
          <a:p>
            <a:pPr lvl="1">
              <a:buClr>
                <a:srgbClr val="FF5050"/>
              </a:buClr>
            </a:pPr>
            <a:r>
              <a:rPr lang="sr-Latn-CS" sz="3600" b="1" dirty="0" smtClean="0">
                <a:solidFill>
                  <a:srgbClr val="FF7C80"/>
                </a:solidFill>
              </a:rPr>
              <a:t>Doza antigena </a:t>
            </a:r>
            <a:r>
              <a:rPr lang="sr-Latn-CS" sz="3600" dirty="0" smtClean="0">
                <a:solidFill>
                  <a:srgbClr val="002060"/>
                </a:solidFill>
              </a:rPr>
              <a:t>– Visoka i niska doza antigena</a:t>
            </a:r>
          </a:p>
          <a:p>
            <a:pPr lvl="1">
              <a:buClr>
                <a:srgbClr val="FF5050"/>
              </a:buClr>
            </a:pPr>
            <a:r>
              <a:rPr lang="sr-Latn-CS" sz="3600" b="1" dirty="0" smtClean="0">
                <a:solidFill>
                  <a:srgbClr val="FF7C80"/>
                </a:solidFill>
              </a:rPr>
              <a:t>Tip antigena </a:t>
            </a:r>
            <a:r>
              <a:rPr lang="sr-Latn-CS" sz="3600" dirty="0" smtClean="0">
                <a:solidFill>
                  <a:srgbClr val="002060"/>
                </a:solidFill>
              </a:rPr>
              <a:t>– jednostavna struktura, mali, rastvorljivi antigen</a:t>
            </a:r>
          </a:p>
          <a:p>
            <a:pPr lvl="2">
              <a:buClr>
                <a:srgbClr val="FF5050"/>
              </a:buClr>
            </a:pPr>
            <a:r>
              <a:rPr lang="sr-Latn-CS" sz="3600" dirty="0" smtClean="0">
                <a:solidFill>
                  <a:srgbClr val="002060"/>
                </a:solidFill>
              </a:rPr>
              <a:t>fizičko hemijske karakteristike – polimeri bolje se fagocituju i prezentuju</a:t>
            </a:r>
          </a:p>
          <a:p>
            <a:pPr lvl="1">
              <a:buClr>
                <a:srgbClr val="FF5050"/>
              </a:buClr>
            </a:pPr>
            <a:r>
              <a:rPr lang="sr-Latn-CS" sz="3600" b="1" dirty="0" smtClean="0">
                <a:solidFill>
                  <a:srgbClr val="FF7C80"/>
                </a:solidFill>
              </a:rPr>
              <a:t>Put unošenja antigena </a:t>
            </a:r>
            <a:r>
              <a:rPr lang="sr-Latn-CS" sz="3600" dirty="0" smtClean="0">
                <a:solidFill>
                  <a:srgbClr val="002060"/>
                </a:solidFill>
              </a:rPr>
              <a:t>– per os </a:t>
            </a:r>
            <a:r>
              <a:rPr lang="en-US" sz="3600" dirty="0" smtClean="0">
                <a:solidFill>
                  <a:srgbClr val="002060"/>
                </a:solidFill>
              </a:rPr>
              <a:t>&gt; </a:t>
            </a:r>
            <a:r>
              <a:rPr lang="en-US" sz="3600" dirty="0" err="1" smtClean="0">
                <a:solidFill>
                  <a:srgbClr val="002060"/>
                </a:solidFill>
              </a:rPr>
              <a:t>i.v</a:t>
            </a:r>
            <a:r>
              <a:rPr lang="en-US" sz="3600" dirty="0" smtClean="0">
                <a:solidFill>
                  <a:srgbClr val="002060"/>
                </a:solidFill>
              </a:rPr>
              <a:t>. &gt; </a:t>
            </a:r>
            <a:r>
              <a:rPr lang="en-US" sz="3600" dirty="0" err="1" smtClean="0">
                <a:solidFill>
                  <a:srgbClr val="002060"/>
                </a:solidFill>
              </a:rPr>
              <a:t>i.p</a:t>
            </a:r>
            <a:r>
              <a:rPr lang="en-US" sz="3600" dirty="0" smtClean="0">
                <a:solidFill>
                  <a:srgbClr val="002060"/>
                </a:solidFill>
              </a:rPr>
              <a:t>. &gt; </a:t>
            </a:r>
            <a:r>
              <a:rPr lang="en-US" sz="3600" dirty="0" err="1" smtClean="0">
                <a:solidFill>
                  <a:srgbClr val="002060"/>
                </a:solidFill>
              </a:rPr>
              <a:t>s.c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</a:p>
          <a:p>
            <a:pPr lvl="2">
              <a:buClr>
                <a:srgbClr val="FF5050"/>
              </a:buClr>
            </a:pPr>
            <a:r>
              <a:rPr lang="en-US" sz="3600" dirty="0" smtClean="0">
                <a:solidFill>
                  <a:srgbClr val="002060"/>
                </a:solidFill>
              </a:rPr>
              <a:t>Per </a:t>
            </a:r>
            <a:r>
              <a:rPr lang="en-US" sz="3600" dirty="0" err="1" smtClean="0">
                <a:solidFill>
                  <a:srgbClr val="002060"/>
                </a:solidFill>
              </a:rPr>
              <a:t>os</a:t>
            </a:r>
            <a:r>
              <a:rPr lang="en-US" sz="3600" dirty="0" smtClean="0">
                <a:solidFill>
                  <a:srgbClr val="002060"/>
                </a:solidFill>
              </a:rPr>
              <a:t> – split </a:t>
            </a:r>
            <a:r>
              <a:rPr lang="en-US" sz="3600" dirty="0" err="1" smtClean="0">
                <a:solidFill>
                  <a:srgbClr val="002060"/>
                </a:solidFill>
              </a:rPr>
              <a:t>tolerancija</a:t>
            </a:r>
            <a:r>
              <a:rPr lang="en-US" sz="3600" dirty="0" smtClean="0">
                <a:solidFill>
                  <a:srgbClr val="002060"/>
                </a:solidFill>
              </a:rPr>
              <a:t> – </a:t>
            </a:r>
            <a:r>
              <a:rPr lang="en-US" sz="3600" dirty="0" err="1" smtClean="0">
                <a:solidFill>
                  <a:srgbClr val="002060"/>
                </a:solidFill>
              </a:rPr>
              <a:t>indukovan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lokalni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imunski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odgovor</a:t>
            </a:r>
            <a:r>
              <a:rPr lang="en-US" sz="3600" dirty="0" smtClean="0">
                <a:solidFill>
                  <a:srgbClr val="002060"/>
                </a:solidFill>
              </a:rPr>
              <a:t> a </a:t>
            </a:r>
            <a:r>
              <a:rPr lang="en-US" sz="3600" dirty="0" err="1" smtClean="0">
                <a:solidFill>
                  <a:srgbClr val="002060"/>
                </a:solidFill>
              </a:rPr>
              <a:t>pojava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sistemske</a:t>
            </a:r>
            <a:r>
              <a:rPr lang="sr-Latn-CS" sz="3600" dirty="0" smtClean="0">
                <a:solidFill>
                  <a:srgbClr val="002060"/>
                </a:solidFill>
              </a:rPr>
              <a:t> imunske tolerancije </a:t>
            </a:r>
          </a:p>
          <a:p>
            <a:pPr lvl="1">
              <a:buClr>
                <a:srgbClr val="FF5050"/>
              </a:buClr>
            </a:pPr>
            <a:r>
              <a:rPr lang="sr-Latn-CS" sz="3600" b="1" dirty="0" smtClean="0">
                <a:solidFill>
                  <a:srgbClr val="FF7C80"/>
                </a:solidFill>
              </a:rPr>
              <a:t>Karakteristike epitopa antigena </a:t>
            </a:r>
          </a:p>
          <a:p>
            <a:pPr>
              <a:buClr>
                <a:srgbClr val="FF5050"/>
              </a:buClr>
            </a:pPr>
            <a:r>
              <a:rPr lang="sr-Latn-CS" sz="3600" dirty="0" smtClean="0">
                <a:solidFill>
                  <a:srgbClr val="002060"/>
                </a:solidFill>
              </a:rPr>
              <a:t>Antigenske varijacije</a:t>
            </a:r>
          </a:p>
          <a:p>
            <a:pPr>
              <a:spcBef>
                <a:spcPct val="50000"/>
              </a:spcBef>
              <a:buNone/>
            </a:pPr>
            <a:endParaRPr lang="sr-Latn-CS" sz="24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34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312479" y="0"/>
            <a:ext cx="7010400" cy="1219200"/>
          </a:xfrm>
        </p:spPr>
        <p:txBody>
          <a:bodyPr>
            <a:norm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26679" y="1752600"/>
            <a:ext cx="7696200" cy="4525963"/>
          </a:xfrm>
        </p:spPr>
        <p:txBody>
          <a:bodyPr/>
          <a:lstStyle/>
          <a:p>
            <a:pPr>
              <a:buClr>
                <a:srgbClr val="FF5050"/>
              </a:buClr>
            </a:pPr>
            <a:r>
              <a:rPr lang="sr-Latn-CS" sz="3200" b="1" dirty="0" smtClean="0">
                <a:solidFill>
                  <a:srgbClr val="FF7C80"/>
                </a:solidFill>
              </a:rPr>
              <a:t>Centralna tolerancija</a:t>
            </a:r>
            <a:r>
              <a:rPr lang="en-US" sz="3200" b="1" dirty="0" smtClean="0">
                <a:solidFill>
                  <a:srgbClr val="FF7C8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– </a:t>
            </a:r>
            <a:r>
              <a:rPr lang="en-US" sz="2800" b="1" dirty="0" smtClean="0">
                <a:solidFill>
                  <a:srgbClr val="002060"/>
                </a:solidFill>
              </a:rPr>
              <a:t>u </a:t>
            </a:r>
            <a:r>
              <a:rPr lang="en-US" sz="2800" b="1" dirty="0" err="1" smtClean="0">
                <a:solidFill>
                  <a:srgbClr val="002060"/>
                </a:solidFill>
              </a:rPr>
              <a:t>primarnim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limfoidnim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organima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tkivu</a:t>
            </a:r>
            <a:r>
              <a:rPr lang="en-US" sz="2800" b="1" dirty="0" smtClean="0">
                <a:solidFill>
                  <a:srgbClr val="002060"/>
                </a:solidFill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</a:rPr>
              <a:t>timus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sr-Latn-RS" sz="2800" b="1" dirty="0" smtClean="0">
                <a:solidFill>
                  <a:srgbClr val="002060"/>
                </a:solidFill>
              </a:rPr>
              <a:t>i </a:t>
            </a:r>
            <a:r>
              <a:rPr lang="en-US" sz="2800" b="1" dirty="0" smtClean="0">
                <a:solidFill>
                  <a:srgbClr val="002060"/>
                </a:solidFill>
              </a:rPr>
              <a:t>k</a:t>
            </a:r>
            <a:r>
              <a:rPr lang="sr-Latn-RS" sz="2800" b="1" dirty="0" smtClean="0">
                <a:solidFill>
                  <a:srgbClr val="002060"/>
                </a:solidFill>
              </a:rPr>
              <a:t>oštana srž</a:t>
            </a:r>
            <a:endParaRPr lang="sr-Latn-CS" sz="2800" b="1" dirty="0" smtClean="0">
              <a:solidFill>
                <a:srgbClr val="002060"/>
              </a:solidFill>
            </a:endParaRPr>
          </a:p>
          <a:p>
            <a:pPr>
              <a:buClr>
                <a:srgbClr val="FF5050"/>
              </a:buClr>
            </a:pPr>
            <a:r>
              <a:rPr lang="sr-Latn-CS" sz="3200" b="1" dirty="0" smtClean="0">
                <a:solidFill>
                  <a:srgbClr val="FF7C80"/>
                </a:solidFill>
              </a:rPr>
              <a:t>Periferna tolerancija </a:t>
            </a:r>
            <a:r>
              <a:rPr lang="sr-Latn-CS" sz="2800" b="1" dirty="0" smtClean="0">
                <a:solidFill>
                  <a:srgbClr val="002060"/>
                </a:solidFill>
              </a:rPr>
              <a:t>– limfni ćvorovi, slezina, tkiva...</a:t>
            </a:r>
          </a:p>
          <a:p>
            <a:endParaRPr lang="sr-Latn-C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665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6554867" cy="762000"/>
          </a:xfrm>
        </p:spPr>
        <p:txBody>
          <a:bodyPr>
            <a:norm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762000" y="1332186"/>
            <a:ext cx="7467600" cy="4525963"/>
          </a:xfrm>
        </p:spPr>
        <p:txBody>
          <a:bodyPr/>
          <a:lstStyle/>
          <a:p>
            <a:pPr marL="0" indent="0">
              <a:buNone/>
            </a:pPr>
            <a:endParaRPr lang="sr-Latn-CS" sz="2800" b="1" dirty="0"/>
          </a:p>
          <a:p>
            <a:pPr marL="0" indent="0">
              <a:buNone/>
            </a:pPr>
            <a:r>
              <a:rPr lang="sr-Latn-CS" sz="2800" b="1" dirty="0" smtClean="0">
                <a:solidFill>
                  <a:srgbClr val="FF7C80"/>
                </a:solidFill>
              </a:rPr>
              <a:t>Centralna tolerancija </a:t>
            </a:r>
            <a:r>
              <a:rPr lang="sr-Latn-CS" sz="2800" b="1" dirty="0" smtClean="0">
                <a:solidFill>
                  <a:srgbClr val="002060"/>
                </a:solidFill>
              </a:rPr>
              <a:t>– tolerancija prema sopstvenom antigenu</a:t>
            </a:r>
          </a:p>
          <a:p>
            <a:pPr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2060"/>
                </a:solidFill>
              </a:rPr>
              <a:t>	1. Brisanje – delecija klona T limfocita – negativna selekcija</a:t>
            </a:r>
            <a:endParaRPr kumimoji="1" lang="en-US" altLang="zh-CN" sz="28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2060"/>
                </a:solidFill>
              </a:rPr>
              <a:t>	2. Iscrpljenje – deplecija klona B limfocita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122547" y="143435"/>
            <a:ext cx="34018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+mn-lt"/>
              </a:rPr>
              <a:t>Molekulski obrasci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38196" y="666655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CCFF"/>
                </a:solidFill>
                <a:latin typeface="+mn-lt"/>
              </a:rPr>
              <a:t>Strukture prisutne na 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određenim grupama/klasama </a:t>
            </a:r>
            <a:r>
              <a:rPr lang="sr-Latn-CS" sz="2400" b="1" dirty="0">
                <a:solidFill>
                  <a:srgbClr val="FFCCFF"/>
                </a:solidFill>
                <a:latin typeface="+mn-lt"/>
              </a:rPr>
              <a:t>patogena</a:t>
            </a:r>
            <a:endParaRPr lang="en-US" sz="2400" b="1" dirty="0">
              <a:solidFill>
                <a:srgbClr val="FFCCFF"/>
              </a:solidFill>
              <a:latin typeface="+mn-lt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1905000" y="1231526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sr-Latn-CS" sz="2000" dirty="0">
                <a:latin typeface="+mn-lt"/>
              </a:rPr>
              <a:t> neophodne za njihov život i replikaciju</a:t>
            </a: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0" y="2286000"/>
            <a:ext cx="4567381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GB" sz="2400" b="1" dirty="0" smtClean="0">
                <a:solidFill>
                  <a:srgbClr val="FFCCFF"/>
                </a:solidFill>
                <a:latin typeface="+mn-lt"/>
              </a:rPr>
              <a:t> </a:t>
            </a: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Nukleinske kiseline - dvolančana RNK</a:t>
            </a:r>
            <a:r>
              <a:rPr lang="en-US" sz="2400" b="1" dirty="0" smtClean="0">
                <a:solidFill>
                  <a:srgbClr val="FFCCFF"/>
                </a:solidFill>
                <a:latin typeface="+mn-lt"/>
              </a:rPr>
              <a:t>..</a:t>
            </a:r>
          </a:p>
          <a:p>
            <a:pPr>
              <a:buFontTx/>
              <a:buChar char="-"/>
              <a:defRPr/>
            </a:pP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Strukture ćelijskog zida bakterija LPS, peptidoglikan, flagelin, pili...</a:t>
            </a:r>
          </a:p>
          <a:p>
            <a:pPr>
              <a:buFontTx/>
              <a:buChar char="-"/>
              <a:defRPr/>
            </a:pPr>
            <a:r>
              <a:rPr lang="sr-Latn-CS" sz="2400" b="1" dirty="0" smtClean="0">
                <a:solidFill>
                  <a:srgbClr val="FFCCFF"/>
                </a:solidFill>
                <a:latin typeface="+mn-lt"/>
              </a:rPr>
              <a:t> Oligosaharidi bogati manozom</a:t>
            </a:r>
            <a:endParaRPr lang="en-US" sz="2400" b="1" dirty="0" smtClean="0">
              <a:solidFill>
                <a:srgbClr val="FFCCFF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862511" y="1655108"/>
            <a:ext cx="4659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sr-Latn-CS" sz="2000" dirty="0">
                <a:latin typeface="+mn-lt"/>
              </a:rPr>
              <a:t> ne nalaze se na ćelijama sisara i ptica</a:t>
            </a:r>
            <a:endParaRPr lang="en-US" sz="2000" dirty="0">
              <a:latin typeface="+mn-lt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096" y="2434735"/>
            <a:ext cx="4419600" cy="40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1219200"/>
          </a:xfrm>
        </p:spPr>
        <p:txBody>
          <a:bodyPr>
            <a:noAutofit/>
          </a:bodyPr>
          <a:lstStyle/>
          <a:p>
            <a:r>
              <a:rPr lang="sr-Latn-CS" sz="2800" b="1" dirty="0" smtClean="0">
                <a:solidFill>
                  <a:srgbClr val="FF7C80"/>
                </a:solidFill>
              </a:rPr>
              <a:t>Mehanizam imunske tolerancije</a:t>
            </a:r>
            <a:endParaRPr lang="en-US" sz="2800" b="1" dirty="0" smtClean="0">
              <a:solidFill>
                <a:srgbClr val="FF7C8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4800"/>
            <a:ext cx="473033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15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524000" y="3048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CS" altLang="zh-CN" sz="2800" b="1" dirty="0">
                <a:solidFill>
                  <a:srgbClr val="FF7C80"/>
                </a:solidFill>
                <a:latin typeface="Times New Roman"/>
              </a:rPr>
              <a:t>Teorija delecije klonova</a:t>
            </a:r>
            <a:r>
              <a:rPr lang="en-US" altLang="zh-CN" sz="2800" b="1" dirty="0">
                <a:solidFill>
                  <a:srgbClr val="FF7C80"/>
                </a:solidFill>
                <a:latin typeface="Times New Roman"/>
              </a:rPr>
              <a:t>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599"/>
            <a:ext cx="6553200" cy="421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33527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962400" cy="1219200"/>
          </a:xfrm>
        </p:spPr>
        <p:txBody>
          <a:bodyPr>
            <a:normAutofit/>
          </a:bodyPr>
          <a:lstStyle/>
          <a:p>
            <a:r>
              <a:rPr lang="sr-Latn-CS" sz="36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600" b="1" dirty="0" smtClean="0">
              <a:solidFill>
                <a:srgbClr val="FF7C8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609600"/>
            <a:ext cx="464354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8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98080" cy="1143000"/>
          </a:xfrm>
        </p:spPr>
        <p:txBody>
          <a:bodyPr>
            <a:norm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6008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sr-Latn-CS" sz="2800" b="1" dirty="0" smtClean="0"/>
          </a:p>
          <a:p>
            <a:pPr marL="0" indent="0" algn="just">
              <a:buNone/>
            </a:pPr>
            <a:r>
              <a:rPr lang="sr-Latn-CS" sz="2800" b="1" dirty="0" smtClean="0">
                <a:solidFill>
                  <a:srgbClr val="FF7C80"/>
                </a:solidFill>
              </a:rPr>
              <a:t>    Periferna tolerancija</a:t>
            </a:r>
          </a:p>
          <a:p>
            <a:pPr algn="just"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2060"/>
                </a:solidFill>
              </a:rPr>
              <a:t>1. Delecija klona i imunsko ignorisanje </a:t>
            </a:r>
          </a:p>
          <a:p>
            <a:pPr algn="just">
              <a:buFont typeface="Arial" pitchFamily="34" charset="0"/>
              <a:buNone/>
            </a:pPr>
            <a:r>
              <a:rPr lang="sr-Latn-CS" sz="2400" dirty="0" smtClean="0">
                <a:solidFill>
                  <a:srgbClr val="002060"/>
                </a:solidFill>
              </a:rPr>
              <a:t>Nereaktivnost T limfocita – nedostatak drugog signala – CD 28- B7, disfunkcija signala aktivacije i proliferacije, doza antigena – preniska za indukciju imunskog odgovora</a:t>
            </a:r>
          </a:p>
          <a:p>
            <a:pPr algn="just">
              <a:buFont typeface="Arial" pitchFamily="34" charset="0"/>
              <a:buNone/>
            </a:pPr>
            <a:r>
              <a:rPr lang="sr-Latn-CS" sz="2400" dirty="0" smtClean="0">
                <a:solidFill>
                  <a:srgbClr val="002060"/>
                </a:solidFill>
              </a:rPr>
              <a:t>   Imunsko ignorisanje – koenzistencija klonova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sr-Latn-CS" sz="2400" dirty="0" smtClean="0">
                <a:solidFill>
                  <a:srgbClr val="002060"/>
                </a:solidFill>
              </a:rPr>
              <a:t>T limfocita i specifičnih antigena u tkivima </a:t>
            </a:r>
          </a:p>
          <a:p>
            <a:pPr>
              <a:buFont typeface="Arial" pitchFamily="34" charset="0"/>
              <a:buNone/>
            </a:pPr>
            <a:endParaRPr lang="sr-Latn-CS" sz="2800" b="1" dirty="0" smtClean="0"/>
          </a:p>
          <a:p>
            <a:pPr>
              <a:buFont typeface="Arial" pitchFamily="34" charset="0"/>
              <a:buNone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3838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1143000"/>
          </a:xfrm>
        </p:spPr>
        <p:txBody>
          <a:bodyPr>
            <a:norm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47244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  <a:defRPr/>
            </a:pPr>
            <a:r>
              <a:rPr lang="sr-Latn-CS" sz="2800" b="1" dirty="0"/>
              <a:t> </a:t>
            </a:r>
            <a:r>
              <a:rPr lang="sr-Latn-CS" sz="2800" b="1" dirty="0" smtClean="0"/>
              <a:t>       </a:t>
            </a:r>
            <a:r>
              <a:rPr lang="sr-Latn-CS" sz="4500" b="1" dirty="0" smtClean="0">
                <a:solidFill>
                  <a:srgbClr val="FF7C80"/>
                </a:solidFill>
              </a:rPr>
              <a:t>Periferna tolerancija</a:t>
            </a:r>
          </a:p>
          <a:p>
            <a:pPr algn="just">
              <a:buFont typeface="Arial" charset="0"/>
              <a:buNone/>
              <a:defRPr/>
            </a:pPr>
            <a:r>
              <a:rPr lang="sr-Latn-CS" sz="4500" b="1" dirty="0" smtClean="0">
                <a:solidFill>
                  <a:srgbClr val="002060"/>
                </a:solidFill>
              </a:rPr>
              <a:t>2. Klonska nereaktivnost </a:t>
            </a:r>
            <a:r>
              <a:rPr lang="sr-Latn-CS" sz="3800" dirty="0" smtClean="0">
                <a:solidFill>
                  <a:srgbClr val="002060"/>
                </a:solidFill>
              </a:rPr>
              <a:t>– nema molekula stimulacije na den</a:t>
            </a:r>
            <a:r>
              <a:rPr lang="en-US" sz="3800" dirty="0" smtClean="0">
                <a:solidFill>
                  <a:srgbClr val="002060"/>
                </a:solidFill>
              </a:rPr>
              <a:t>d</a:t>
            </a:r>
            <a:r>
              <a:rPr lang="sr-Latn-CS" sz="3800" dirty="0" smtClean="0">
                <a:solidFill>
                  <a:srgbClr val="002060"/>
                </a:solidFill>
              </a:rPr>
              <a:t>ritičnim ćelijama</a:t>
            </a:r>
          </a:p>
          <a:p>
            <a:pPr algn="just">
              <a:buFont typeface="Arial" charset="0"/>
              <a:buNone/>
              <a:defRPr/>
            </a:pPr>
            <a:r>
              <a:rPr lang="sr-Latn-CS" sz="4500" b="1" dirty="0" smtClean="0">
                <a:solidFill>
                  <a:srgbClr val="002060"/>
                </a:solidFill>
              </a:rPr>
              <a:t>3. Imunosupresija </a:t>
            </a:r>
            <a:r>
              <a:rPr lang="sr-Latn-CS" sz="3800" dirty="0" smtClean="0">
                <a:solidFill>
                  <a:srgbClr val="002060"/>
                </a:solidFill>
              </a:rPr>
              <a:t>– T supresorska ćelija stvara 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3800" dirty="0" smtClean="0">
                <a:solidFill>
                  <a:srgbClr val="002060"/>
                </a:solidFill>
              </a:rPr>
              <a:t>    </a:t>
            </a:r>
            <a:r>
              <a:rPr kumimoji="1" lang="en-US" altLang="zh-CN" sz="3800" dirty="0" smtClean="0">
                <a:solidFill>
                  <a:srgbClr val="002060"/>
                </a:solidFill>
              </a:rPr>
              <a:t>TGF-</a:t>
            </a:r>
            <a:r>
              <a:rPr kumimoji="1" lang="en-US" altLang="zh-CN" sz="3800" dirty="0" smtClean="0">
                <a:solidFill>
                  <a:srgbClr val="002060"/>
                </a:solidFill>
                <a:sym typeface="Symbol" pitchFamily="18" charset="2"/>
              </a:rPr>
              <a:t> </a:t>
            </a:r>
            <a:r>
              <a:rPr kumimoji="1" lang="sr-Latn-CS" altLang="zh-CN" sz="3800" dirty="0" smtClean="0">
                <a:solidFill>
                  <a:srgbClr val="002060"/>
                </a:solidFill>
                <a:sym typeface="Symbol" pitchFamily="18" charset="2"/>
              </a:rPr>
              <a:t>i dovodi do inhibicije T helper ćelije i CLT funkcije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4500" b="1" dirty="0" smtClean="0">
                <a:solidFill>
                  <a:srgbClr val="002060"/>
                </a:solidFill>
                <a:sym typeface="Symbol" pitchFamily="18" charset="2"/>
              </a:rPr>
              <a:t>4. Delovanje citokina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4500" b="1" dirty="0" smtClean="0">
                <a:solidFill>
                  <a:srgbClr val="002060"/>
                </a:solidFill>
                <a:sym typeface="Symbol" pitchFamily="18" charset="2"/>
              </a:rPr>
              <a:t>5. Disfunkcija transdukcije signala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4500" b="1" dirty="0" smtClean="0">
                <a:solidFill>
                  <a:srgbClr val="002060"/>
                </a:solidFill>
                <a:sym typeface="Symbol" pitchFamily="18" charset="2"/>
              </a:rPr>
              <a:t>6. Antigen se nalazi u imunski izolovanim lokacijama </a:t>
            </a:r>
            <a:r>
              <a:rPr kumimoji="1" lang="sr-Latn-CS" altLang="zh-CN" sz="3800" b="1" dirty="0" smtClean="0">
                <a:solidFill>
                  <a:srgbClr val="002060"/>
                </a:solidFill>
                <a:sym typeface="Symbol" pitchFamily="18" charset="2"/>
              </a:rPr>
              <a:t>– </a:t>
            </a:r>
            <a:r>
              <a:rPr kumimoji="1" lang="sr-Latn-CS" altLang="zh-CN" sz="3800" dirty="0" smtClean="0">
                <a:solidFill>
                  <a:srgbClr val="002060"/>
                </a:solidFill>
                <a:sym typeface="Symbol" pitchFamily="18" charset="2"/>
              </a:rPr>
              <a:t>mozak, prednja očna komora, placenta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3800" dirty="0" smtClean="0">
                <a:solidFill>
                  <a:srgbClr val="002060"/>
                </a:solidFill>
                <a:sym typeface="Symbol" pitchFamily="18" charset="2"/>
              </a:rPr>
              <a:t>    1. fiziološka barijera</a:t>
            </a:r>
          </a:p>
          <a:p>
            <a:pPr algn="just">
              <a:buFont typeface="Arial" charset="0"/>
              <a:buNone/>
              <a:defRPr/>
            </a:pPr>
            <a:r>
              <a:rPr kumimoji="1" lang="sr-Latn-CS" altLang="zh-CN" sz="3800" dirty="0" smtClean="0">
                <a:solidFill>
                  <a:srgbClr val="002060"/>
                </a:solidFill>
                <a:sym typeface="Symbol" pitchFamily="18" charset="2"/>
              </a:rPr>
              <a:t>    2. inhibitorni citokini - </a:t>
            </a:r>
            <a:r>
              <a:rPr kumimoji="1" lang="en-US" altLang="zh-CN" sz="3800" dirty="0" smtClean="0">
                <a:solidFill>
                  <a:srgbClr val="002060"/>
                </a:solidFill>
                <a:ea typeface="Beijing"/>
                <a:cs typeface="Beijing"/>
              </a:rPr>
              <a:t>TGF-</a:t>
            </a:r>
            <a:r>
              <a:rPr kumimoji="1" lang="en-US" altLang="zh-CN" sz="3800" dirty="0" smtClean="0">
                <a:solidFill>
                  <a:srgbClr val="002060"/>
                </a:solidFill>
                <a:latin typeface="Symbol" pitchFamily="18" charset="2"/>
                <a:ea typeface="Beijing"/>
                <a:cs typeface="Beijing"/>
              </a:rPr>
              <a:t>b</a:t>
            </a:r>
            <a:r>
              <a:rPr kumimoji="1" lang="en-US" altLang="zh-CN" sz="3800" dirty="0" smtClean="0">
                <a:solidFill>
                  <a:srgbClr val="002060"/>
                </a:solidFill>
                <a:ea typeface="Beijing"/>
                <a:cs typeface="Beijing"/>
              </a:rPr>
              <a:t> , IL-4/IL-10</a:t>
            </a:r>
            <a:r>
              <a:rPr kumimoji="1" lang="sr-Latn-CS" altLang="zh-CN" sz="3800" dirty="0" smtClean="0">
                <a:solidFill>
                  <a:srgbClr val="002060"/>
                </a:solidFill>
                <a:ea typeface="Beijing"/>
                <a:cs typeface="Beijing"/>
              </a:rPr>
              <a:t> inhibicija </a:t>
            </a:r>
            <a:r>
              <a:rPr kumimoji="1" lang="en-US" altLang="zh-CN" sz="3800" dirty="0" smtClean="0">
                <a:solidFill>
                  <a:srgbClr val="002060"/>
                </a:solidFill>
                <a:ea typeface="Beijing"/>
                <a:cs typeface="Beijing"/>
              </a:rPr>
              <a:t>Th1 </a:t>
            </a:r>
            <a:r>
              <a:rPr kumimoji="1" lang="sr-Latn-CS" altLang="zh-CN" sz="3800" dirty="0" smtClean="0">
                <a:solidFill>
                  <a:srgbClr val="002060"/>
                </a:solidFill>
                <a:sym typeface="Symbol" pitchFamily="18" charset="2"/>
              </a:rPr>
              <a:t>citotrofoblasti placente i epitelne ćelije endometrijuma</a:t>
            </a:r>
            <a:r>
              <a:rPr kumimoji="1" lang="en-US" altLang="zh-CN" sz="3800" dirty="0" smtClean="0">
                <a:solidFill>
                  <a:srgbClr val="002060"/>
                </a:solidFill>
              </a:rPr>
              <a:t> </a:t>
            </a:r>
            <a:endParaRPr kumimoji="1" lang="sr-Latn-CS" altLang="zh-CN" sz="3800" dirty="0" smtClean="0">
              <a:solidFill>
                <a:srgbClr val="00206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53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1143000"/>
          </a:xfrm>
        </p:spPr>
        <p:txBody>
          <a:bodyPr>
            <a:norm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6705600" cy="522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75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7086600" cy="1143000"/>
          </a:xfrm>
        </p:spPr>
        <p:txBody>
          <a:bodyPr/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Mehanizam imunske tolerancije</a:t>
            </a:r>
            <a:endParaRPr lang="en-US" sz="3200" b="1" dirty="0" smtClean="0">
              <a:solidFill>
                <a:srgbClr val="FF7C8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324600" cy="536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71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1524000" y="304800"/>
            <a:ext cx="7391400" cy="563562"/>
          </a:xfrm>
        </p:spPr>
        <p:txBody>
          <a:bodyPr>
            <a:no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Imunska supresija</a:t>
            </a:r>
            <a:endParaRPr lang="en-US" sz="3200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-152400" y="868362"/>
            <a:ext cx="8763000" cy="5181600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160000"/>
              </a:lnSpc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B0F0"/>
                </a:solidFill>
              </a:rPr>
              <a:t>	</a:t>
            </a:r>
            <a:r>
              <a:rPr lang="sr-Latn-CS" sz="2800" b="1" u="sng" dirty="0" smtClean="0">
                <a:solidFill>
                  <a:srgbClr val="002060"/>
                </a:solidFill>
              </a:rPr>
              <a:t>Supresija stvaranja antitela</a:t>
            </a:r>
            <a:r>
              <a:rPr lang="sr-Latn-CS" sz="2800" u="sng" dirty="0" smtClean="0">
                <a:solidFill>
                  <a:srgbClr val="002060"/>
                </a:solidFill>
              </a:rPr>
              <a:t>:</a:t>
            </a:r>
            <a:endParaRPr lang="sr-Latn-CS" sz="2400" u="sng" dirty="0" smtClean="0">
              <a:solidFill>
                <a:srgbClr val="002060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2060"/>
                </a:solidFill>
              </a:rPr>
              <a:t>	</a:t>
            </a:r>
            <a:r>
              <a:rPr lang="sr-Latn-CS" sz="2800" b="1" u="sng" dirty="0" smtClean="0">
                <a:solidFill>
                  <a:srgbClr val="002060"/>
                </a:solidFill>
              </a:rPr>
              <a:t>Specifična</a:t>
            </a:r>
            <a:r>
              <a:rPr lang="sr-Latn-CS" sz="2800" b="1" dirty="0" smtClean="0">
                <a:solidFill>
                  <a:srgbClr val="002060"/>
                </a:solidFill>
              </a:rPr>
              <a:t> </a:t>
            </a:r>
            <a:r>
              <a:rPr lang="sr-Latn-CS" sz="2800" dirty="0" smtClean="0">
                <a:solidFill>
                  <a:srgbClr val="002060"/>
                </a:solidFill>
              </a:rPr>
              <a:t>- pojava kada antitela blokiraju receptore na B i T ćelijama i sprečavaju stvaranje imunoglobulina određenih izotipova, alotipova i idiotipova. Zahvaćene su i T ćelije (njihovo diferentovanje)</a:t>
            </a:r>
          </a:p>
          <a:p>
            <a:pPr marL="609600" indent="-609600" algn="just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sr-Latn-CS" sz="2800" b="1" dirty="0" smtClean="0">
                <a:solidFill>
                  <a:srgbClr val="002060"/>
                </a:solidFill>
              </a:rPr>
              <a:t>	</a:t>
            </a:r>
            <a:r>
              <a:rPr lang="sr-Latn-CS" sz="2800" b="1" u="sng" dirty="0" smtClean="0">
                <a:solidFill>
                  <a:srgbClr val="002060"/>
                </a:solidFill>
              </a:rPr>
              <a:t>Nespecifična</a:t>
            </a:r>
            <a:r>
              <a:rPr lang="sr-Latn-CS" sz="2800" dirty="0" smtClean="0">
                <a:solidFill>
                  <a:srgbClr val="002060"/>
                </a:solidFill>
              </a:rPr>
              <a:t>  - posledica dejstva fizičko-hemijskih agenasa: </a:t>
            </a:r>
          </a:p>
          <a:p>
            <a:pPr marL="609600" indent="-609600" algn="just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sr-Latn-CS" sz="2800" dirty="0" smtClean="0">
                <a:solidFill>
                  <a:srgbClr val="002060"/>
                </a:solidFill>
              </a:rPr>
              <a:t>      - </a:t>
            </a:r>
            <a:r>
              <a:rPr lang="sr-Latn-CS" sz="2800" b="1" dirty="0" smtClean="0">
                <a:solidFill>
                  <a:srgbClr val="002060"/>
                </a:solidFill>
              </a:rPr>
              <a:t>limfolitičkih - alkalizirajući agensi </a:t>
            </a:r>
            <a:r>
              <a:rPr lang="sr-Latn-CS" sz="2800" dirty="0" smtClean="0">
                <a:solidFill>
                  <a:srgbClr val="002060"/>
                </a:solidFill>
              </a:rPr>
              <a:t>- HNO</a:t>
            </a:r>
            <a:r>
              <a:rPr lang="sr-Latn-CS" sz="2800" baseline="-25000" dirty="0" smtClean="0">
                <a:solidFill>
                  <a:srgbClr val="002060"/>
                </a:solidFill>
              </a:rPr>
              <a:t>2</a:t>
            </a:r>
            <a:r>
              <a:rPr lang="sr-Latn-CS" sz="2800" dirty="0" smtClean="0">
                <a:solidFill>
                  <a:srgbClr val="002060"/>
                </a:solidFill>
              </a:rPr>
              <a:t>, steroidi, X i </a:t>
            </a:r>
            <a:r>
              <a:rPr lang="el-GR" sz="2800" dirty="0" smtClean="0">
                <a:solidFill>
                  <a:srgbClr val="002060"/>
                </a:solidFill>
                <a:cs typeface="Times New Roman" pitchFamily="18" charset="0"/>
              </a:rPr>
              <a:t>γ</a:t>
            </a:r>
            <a:r>
              <a:rPr lang="sr-Latn-CS" sz="28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sr-Latn-CS" sz="2800" dirty="0" smtClean="0">
                <a:solidFill>
                  <a:srgbClr val="002060"/>
                </a:solidFill>
                <a:cs typeface="Times New Roman" pitchFamily="18" charset="0"/>
              </a:rPr>
              <a:t>zraci</a:t>
            </a:r>
            <a:endParaRPr lang="sr-Latn-CS" sz="2800" dirty="0" smtClean="0">
              <a:solidFill>
                <a:srgbClr val="002060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sr-Latn-CS" sz="2800" dirty="0" smtClean="0">
                <a:solidFill>
                  <a:srgbClr val="002060"/>
                </a:solidFill>
              </a:rPr>
              <a:t>       -</a:t>
            </a:r>
            <a:r>
              <a:rPr lang="sr-Latn-CS" sz="2800" b="1" dirty="0" smtClean="0">
                <a:solidFill>
                  <a:srgbClr val="002060"/>
                </a:solidFill>
              </a:rPr>
              <a:t>analoga metabolita </a:t>
            </a:r>
            <a:r>
              <a:rPr lang="sr-Latn-CS" sz="2800" dirty="0" smtClean="0">
                <a:solidFill>
                  <a:srgbClr val="002060"/>
                </a:solidFill>
              </a:rPr>
              <a:t>(analoga purina, pirimidina), antibiotika – inhibicija sinteze proteina, sinteze RNK (aktinomicin D) ili DNK (mitomicin C)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239000" cy="563562"/>
          </a:xfrm>
        </p:spPr>
        <p:txBody>
          <a:bodyPr>
            <a:noAutofit/>
          </a:bodyPr>
          <a:lstStyle/>
          <a:p>
            <a:r>
              <a:rPr lang="sr-Latn-CS" sz="3200" b="1" dirty="0" smtClean="0">
                <a:solidFill>
                  <a:srgbClr val="FF7C80"/>
                </a:solidFill>
              </a:rPr>
              <a:t>Imunska supresija</a:t>
            </a:r>
            <a:endParaRPr lang="en-US" sz="32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3628" y="1447800"/>
            <a:ext cx="8458200" cy="4800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rgbClr val="FF505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CS" sz="2800" b="1" dirty="0" smtClean="0">
                <a:solidFill>
                  <a:srgbClr val="002060"/>
                </a:solidFill>
              </a:rPr>
              <a:t>Sprečavanje proliferacije i izražena toksičnost za ćelije koje se brzo dele </a:t>
            </a:r>
            <a:r>
              <a:rPr lang="sr-Latn-CS" sz="2800" dirty="0" smtClean="0">
                <a:solidFill>
                  <a:srgbClr val="002060"/>
                </a:solidFill>
              </a:rPr>
              <a:t>(ćelija tumora, kostne srži, crevnog epitela kao i proliferišućih limfocita stimulisanih Ag</a:t>
            </a:r>
            <a:endParaRPr lang="sr-Latn-CS" sz="2800" b="1" dirty="0" smtClean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90000"/>
              </a:lnSpc>
              <a:buClr>
                <a:srgbClr val="FF505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CS" sz="2800" b="1" dirty="0" smtClean="0">
                <a:solidFill>
                  <a:srgbClr val="002060"/>
                </a:solidFill>
              </a:rPr>
              <a:t>Kortikosteroidi </a:t>
            </a:r>
            <a:r>
              <a:rPr lang="sr-Latn-CS" sz="2800" dirty="0" smtClean="0">
                <a:solidFill>
                  <a:srgbClr val="002060"/>
                </a:solidFill>
              </a:rPr>
              <a:t>(faktori stresa, dugotrajna terapija) – izrazita destrukcija malih limfocita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lementa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">
  <a:themeElements>
    <a:clrScheme name="Custom 10">
      <a:dk1>
        <a:srgbClr val="F2F2F2"/>
      </a:dk1>
      <a:lt1>
        <a:srgbClr val="F2F2F2"/>
      </a:lt1>
      <a:dk2>
        <a:srgbClr val="F2F2F2"/>
      </a:dk2>
      <a:lt2>
        <a:srgbClr val="D9D9D9"/>
      </a:lt2>
      <a:accent1>
        <a:srgbClr val="648C60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16667</TotalTime>
  <Words>2476</Words>
  <Application>Microsoft Office PowerPoint</Application>
  <PresentationFormat>On-screen Show (4:3)</PresentationFormat>
  <Paragraphs>427</Paragraphs>
  <Slides>98</Slides>
  <Notes>74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0" baseType="lpstr">
      <vt:lpstr>Elemental</vt:lpstr>
      <vt:lpstr>Paper</vt:lpstr>
      <vt:lpstr>Urođeni i stečeni mehanizmi odbrane organizma od infekcija izazvanih bakterijama i gljivicama</vt:lpstr>
      <vt:lpstr>PowerPoint Presentation</vt:lpstr>
      <vt:lpstr>Tok i ishod infekcije </vt:lpstr>
      <vt:lpstr>     Mehanizmi odbrane organizma </vt:lpstr>
      <vt:lpstr>Tri nivoa odbrane organizma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Molekulski obrasci patogena - pathogen–associated molecular patterns (PAMPs) i signali opasnosti - danger – associated molecular patterns ( DAMPs ) ili alarmini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Mehanizmi urođene odbrane od ekstracelularnih bakterija</vt:lpstr>
      <vt:lpstr>PowerPoint Presentation</vt:lpstr>
      <vt:lpstr>PowerPoint Presentation</vt:lpstr>
      <vt:lpstr>PowerPoint Presentation</vt:lpstr>
      <vt:lpstr>Mehanizmi stečene odbrane od ekstracelularnih bakterija</vt:lpstr>
      <vt:lpstr>Funkcija antitela</vt:lpstr>
      <vt:lpstr>PowerPoint Presentation</vt:lpstr>
      <vt:lpstr>Pomoćnički / helper CD4+ T-limfociti </vt:lpstr>
      <vt:lpstr>Mehanizmi odbrane od intracelularnih bakterija</vt:lpstr>
      <vt:lpstr>Mehanizmi odbrane od intracelularnih bakterija</vt:lpstr>
      <vt:lpstr>Mehanizmi odbrane od intracelularnih bakterija</vt:lpstr>
      <vt:lpstr>Mehanizmi urođene odbrane od intracelularnih bakterija</vt:lpstr>
      <vt:lpstr>NK ćelije</vt:lpstr>
      <vt:lpstr>Mehanizmi urođene odbrane od intracelularnih bakterija</vt:lpstr>
      <vt:lpstr>Mehanizmi stečene odbrane od intracelularnih bakterija</vt:lpstr>
      <vt:lpstr>Mehanizmi stečene odbrane od intracelularnih bakterija</vt:lpstr>
      <vt:lpstr>Mehanizmi urođene odbrane od gljivica</vt:lpstr>
      <vt:lpstr>Mehanizmi stečene odbrane od gljivica</vt:lpstr>
      <vt:lpstr>Izbegavanje mehanizama odbrane organizma</vt:lpstr>
      <vt:lpstr>PowerPoint Presentation</vt:lpstr>
      <vt:lpstr>PowerPoint Presentation</vt:lpstr>
      <vt:lpstr>PowerPoint Presentation</vt:lpstr>
      <vt:lpstr> Imunska tolerancija i imunska supresija</vt:lpstr>
      <vt:lpstr>Imunska tolerancija</vt:lpstr>
      <vt:lpstr>Imunska tolerancija</vt:lpstr>
      <vt:lpstr>Fetalna i neonatalna imunska toleranciju </vt:lpstr>
      <vt:lpstr>PowerPoint Presentation</vt:lpstr>
      <vt:lpstr>PowerPoint Presentation</vt:lpstr>
      <vt:lpstr>Postnatalno indukovana imunska tolerancija </vt:lpstr>
      <vt:lpstr>Mehanizam imunske tolerancije</vt:lpstr>
      <vt:lpstr>Mehanizam imunske tolerancije</vt:lpstr>
      <vt:lpstr>Mehanizam imunske tolerancije</vt:lpstr>
      <vt:lpstr>PowerPoint Presentation</vt:lpstr>
      <vt:lpstr>Mehanizam imunske tolerancije</vt:lpstr>
      <vt:lpstr>Mehanizam imunske tolerancije</vt:lpstr>
      <vt:lpstr>Mehanizam imunske tolerancije</vt:lpstr>
      <vt:lpstr>Mehanizam imunske tolerancije</vt:lpstr>
      <vt:lpstr>Mehanizam imunske tolerancije</vt:lpstr>
      <vt:lpstr>Imunska supresija</vt:lpstr>
      <vt:lpstr>Imunska supresija</vt:lpstr>
    </vt:vector>
  </TitlesOfParts>
  <Company>VET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Windows User</cp:lastModifiedBy>
  <cp:revision>484</cp:revision>
  <dcterms:created xsi:type="dcterms:W3CDTF">2002-10-17T22:18:13Z</dcterms:created>
  <dcterms:modified xsi:type="dcterms:W3CDTF">2022-02-28T22:38:14Z</dcterms:modified>
</cp:coreProperties>
</file>