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54"/>
  </p:notesMasterIdLst>
  <p:handoutMasterIdLst>
    <p:handoutMasterId r:id="rId55"/>
  </p:handoutMasterIdLst>
  <p:sldIdLst>
    <p:sldId id="791" r:id="rId2"/>
    <p:sldId id="792" r:id="rId3"/>
    <p:sldId id="675" r:id="rId4"/>
    <p:sldId id="676" r:id="rId5"/>
    <p:sldId id="677" r:id="rId6"/>
    <p:sldId id="678" r:id="rId7"/>
    <p:sldId id="712" r:id="rId8"/>
    <p:sldId id="680" r:id="rId9"/>
    <p:sldId id="681" r:id="rId10"/>
    <p:sldId id="682" r:id="rId11"/>
    <p:sldId id="683" r:id="rId12"/>
    <p:sldId id="684" r:id="rId13"/>
    <p:sldId id="685" r:id="rId14"/>
    <p:sldId id="730" r:id="rId15"/>
    <p:sldId id="729" r:id="rId16"/>
    <p:sldId id="728" r:id="rId17"/>
    <p:sldId id="742" r:id="rId18"/>
    <p:sldId id="785" r:id="rId19"/>
    <p:sldId id="784" r:id="rId20"/>
    <p:sldId id="783" r:id="rId21"/>
    <p:sldId id="743" r:id="rId22"/>
    <p:sldId id="744" r:id="rId23"/>
    <p:sldId id="786" r:id="rId24"/>
    <p:sldId id="746" r:id="rId25"/>
    <p:sldId id="748" r:id="rId26"/>
    <p:sldId id="747" r:id="rId27"/>
    <p:sldId id="749" r:id="rId28"/>
    <p:sldId id="793" r:id="rId29"/>
    <p:sldId id="750" r:id="rId30"/>
    <p:sldId id="751" r:id="rId31"/>
    <p:sldId id="789" r:id="rId32"/>
    <p:sldId id="752" r:id="rId33"/>
    <p:sldId id="753" r:id="rId34"/>
    <p:sldId id="754" r:id="rId35"/>
    <p:sldId id="755" r:id="rId36"/>
    <p:sldId id="756" r:id="rId37"/>
    <p:sldId id="757" r:id="rId38"/>
    <p:sldId id="790" r:id="rId39"/>
    <p:sldId id="758" r:id="rId40"/>
    <p:sldId id="745" r:id="rId41"/>
    <p:sldId id="759" r:id="rId42"/>
    <p:sldId id="760" r:id="rId43"/>
    <p:sldId id="788" r:id="rId44"/>
    <p:sldId id="761" r:id="rId45"/>
    <p:sldId id="762" r:id="rId46"/>
    <p:sldId id="763" r:id="rId47"/>
    <p:sldId id="764" r:id="rId48"/>
    <p:sldId id="778" r:id="rId49"/>
    <p:sldId id="779" r:id="rId50"/>
    <p:sldId id="780" r:id="rId51"/>
    <p:sldId id="781" r:id="rId52"/>
    <p:sldId id="782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FFFFFF"/>
    <a:srgbClr val="FFFFCC"/>
    <a:srgbClr val="FFCCFF"/>
    <a:srgbClr val="FFFF99"/>
    <a:srgbClr val="FF5050"/>
    <a:srgbClr val="FFC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94961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270D6-968F-41A3-B568-2FEE2D5295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D6C5766-0D66-4671-9B55-65AB45E6A53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1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Campylobacter</a:t>
          </a:r>
          <a:r>
            <a:rPr kumimoji="0" lang="sr-Latn-CS" sz="2000" b="1" i="0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 vrste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rgbClr val="FF9999"/>
            </a:solidFill>
            <a:effectLst/>
            <a:latin typeface="Times New Roman" pitchFamily="18" charset="0"/>
            <a:cs typeface="Arial" pitchFamily="34" charset="0"/>
          </a:endParaRPr>
        </a:p>
      </dgm:t>
    </dgm:pt>
    <dgm:pt modelId="{5B8C81E2-2BCA-4FD5-9A42-79A6CB64D530}" type="parTrans" cxnId="{F755455A-49F0-407D-8ED1-6731FDDB86BB}">
      <dgm:prSet/>
      <dgm:spPr/>
      <dgm:t>
        <a:bodyPr/>
        <a:lstStyle/>
        <a:p>
          <a:endParaRPr lang="en-US"/>
        </a:p>
      </dgm:t>
    </dgm:pt>
    <dgm:pt modelId="{2556DFE4-C05C-4DF5-BE0B-B6CF8A1E7652}" type="sibTrans" cxnId="{F755455A-49F0-407D-8ED1-6731FDDB86BB}">
      <dgm:prSet/>
      <dgm:spPr/>
      <dgm:t>
        <a:bodyPr/>
        <a:lstStyle/>
        <a:p>
          <a:endParaRPr lang="en-US"/>
        </a:p>
      </dgm:t>
    </dgm:pt>
    <dgm:pt modelId="{9886E5A7-225E-404E-A21D-DAEFA55C053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1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C. fetus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0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subsp. </a:t>
          </a:r>
          <a:r>
            <a:rPr kumimoji="0" lang="sr-Latn-CS" sz="2000" b="1" i="1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veneralis</a:t>
          </a:r>
          <a:endParaRPr kumimoji="0" lang="en-US" sz="2000" b="1" i="1" u="none" strike="noStrike" cap="none" normalizeH="0" baseline="0" dirty="0" smtClean="0">
            <a:ln>
              <a:noFill/>
            </a:ln>
            <a:solidFill>
              <a:srgbClr val="FF9999"/>
            </a:solidFill>
            <a:effectLst/>
            <a:latin typeface="Times New Roman" pitchFamily="18" charset="0"/>
            <a:cs typeface="Arial" pitchFamily="34" charset="0"/>
          </a:endParaRPr>
        </a:p>
      </dgm:t>
    </dgm:pt>
    <dgm:pt modelId="{DEF8EF5C-12A0-4429-AD28-0782D2861307}" type="parTrans" cxnId="{0CC1BFA9-38DA-481D-98A2-7CA6B5AA3EAE}">
      <dgm:prSet/>
      <dgm:spPr/>
      <dgm:t>
        <a:bodyPr/>
        <a:lstStyle/>
        <a:p>
          <a:endParaRPr lang="en-US"/>
        </a:p>
      </dgm:t>
    </dgm:pt>
    <dgm:pt modelId="{7A7468AB-3A53-483A-AECF-E97C6E5984F0}" type="sibTrans" cxnId="{0CC1BFA9-38DA-481D-98A2-7CA6B5AA3EAE}">
      <dgm:prSet/>
      <dgm:spPr/>
      <dgm:t>
        <a:bodyPr/>
        <a:lstStyle/>
        <a:p>
          <a:endParaRPr lang="en-US"/>
        </a:p>
      </dgm:t>
    </dgm:pt>
    <dgm:pt modelId="{5B5114EC-A48E-4873-938F-79B7707D3F2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Venerično oboljenje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goveda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rana embrionalna smrt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sterilitet 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pitchFamily="34" charset="0"/>
          </a:endParaRPr>
        </a:p>
      </dgm:t>
    </dgm:pt>
    <dgm:pt modelId="{50690361-01B0-4FE0-A633-DCCD9B1377D0}" type="parTrans" cxnId="{69DFB9B2-C013-4D34-8170-BB98E6001ECA}">
      <dgm:prSet/>
      <dgm:spPr/>
      <dgm:t>
        <a:bodyPr/>
        <a:lstStyle/>
        <a:p>
          <a:endParaRPr lang="en-US"/>
        </a:p>
      </dgm:t>
    </dgm:pt>
    <dgm:pt modelId="{7E55B038-BE13-4A61-B021-3DDF56661890}" type="sibTrans" cxnId="{69DFB9B2-C013-4D34-8170-BB98E6001ECA}">
      <dgm:prSet/>
      <dgm:spPr/>
      <dgm:t>
        <a:bodyPr/>
        <a:lstStyle/>
        <a:p>
          <a:endParaRPr lang="en-US"/>
        </a:p>
      </dgm:t>
    </dgm:pt>
    <dgm:pt modelId="{7B1680C4-EB66-43D1-9DF7-604FFDC99F3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r-Latn-CS" sz="1600" b="1" i="1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1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C.fetu</a:t>
          </a:r>
          <a:r>
            <a:rPr kumimoji="0" lang="sr-Latn-CS" sz="2000" b="1" i="0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0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subsp. </a:t>
          </a:r>
          <a:r>
            <a:rPr kumimoji="0" lang="sr-Latn-CS" sz="2000" b="1" i="1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fetus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r-Latn-CS" sz="1600" b="1" i="1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endParaRPr>
        </a:p>
      </dgm:t>
    </dgm:pt>
    <dgm:pt modelId="{6B54A31E-3978-483B-A1A2-44E9232AEBFF}" type="parTrans" cxnId="{7461D65E-650E-4A4E-9E0B-EEE9D053AF78}">
      <dgm:prSet/>
      <dgm:spPr/>
      <dgm:t>
        <a:bodyPr/>
        <a:lstStyle/>
        <a:p>
          <a:endParaRPr lang="en-US"/>
        </a:p>
      </dgm:t>
    </dgm:pt>
    <dgm:pt modelId="{4A9254FD-3432-40BE-95C9-25D891913084}" type="sibTrans" cxnId="{7461D65E-650E-4A4E-9E0B-EEE9D053AF78}">
      <dgm:prSet/>
      <dgm:spPr/>
      <dgm:t>
        <a:bodyPr/>
        <a:lstStyle/>
        <a:p>
          <a:endParaRPr lang="en-US"/>
        </a:p>
      </dgm:t>
    </dgm:pt>
    <dgm:pt modelId="{7E4BE7FB-359E-4719-B67D-BED642E7F86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Abortu</a:t>
          </a:r>
          <a:r>
            <a: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s, rađanje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uginulih plodova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ovce, koze, goveda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pitchFamily="34" charset="0"/>
          </a:endParaRPr>
        </a:p>
      </dgm:t>
    </dgm:pt>
    <dgm:pt modelId="{2D6F466C-F2A5-44E1-BDA0-3729C9BA5D66}" type="parTrans" cxnId="{7715C87A-CD2B-491C-919A-EDA15B86E124}">
      <dgm:prSet/>
      <dgm:spPr/>
      <dgm:t>
        <a:bodyPr/>
        <a:lstStyle/>
        <a:p>
          <a:endParaRPr lang="en-US"/>
        </a:p>
      </dgm:t>
    </dgm:pt>
    <dgm:pt modelId="{1DFBA0EC-E41F-401B-AC42-64E398396DDC}" type="sibTrans" cxnId="{7715C87A-CD2B-491C-919A-EDA15B86E124}">
      <dgm:prSet/>
      <dgm:spPr/>
      <dgm:t>
        <a:bodyPr/>
        <a:lstStyle/>
        <a:p>
          <a:endParaRPr lang="en-US"/>
        </a:p>
      </dgm:t>
    </dgm:pt>
    <dgm:pt modelId="{7313080B-DFE2-4A70-9F7E-C16927B8E04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1" i="1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C. jejuni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1" i="0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supsp. </a:t>
          </a:r>
          <a:r>
            <a:rPr kumimoji="0" lang="sr-Latn-CS" b="1" i="1" u="none" strike="noStrike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jejuni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endParaRPr>
        </a:p>
      </dgm:t>
    </dgm:pt>
    <dgm:pt modelId="{B9546DBA-FF63-45C0-B619-059D06DB3796}" type="parTrans" cxnId="{5213830F-3D42-4E51-AE52-3F949DBD1411}">
      <dgm:prSet/>
      <dgm:spPr/>
      <dgm:t>
        <a:bodyPr/>
        <a:lstStyle/>
        <a:p>
          <a:endParaRPr lang="en-US"/>
        </a:p>
      </dgm:t>
    </dgm:pt>
    <dgm:pt modelId="{68E6327F-D3FD-4F47-BA7D-1BCA29414157}" type="sibTrans" cxnId="{5213830F-3D42-4E51-AE52-3F949DBD1411}">
      <dgm:prSet/>
      <dgm:spPr/>
      <dgm:t>
        <a:bodyPr/>
        <a:lstStyle/>
        <a:p>
          <a:endParaRPr lang="en-US"/>
        </a:p>
      </dgm:t>
    </dgm:pt>
    <dgm:pt modelId="{75445AE7-5CD2-487F-ACAD-68EF7F9301A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Abortus – ovce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Enteritis – psi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Hepatitis – živina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Enterocolitis - ljudi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pitchFamily="34" charset="0"/>
          </a:endParaRPr>
        </a:p>
      </dgm:t>
    </dgm:pt>
    <dgm:pt modelId="{B95EF9BD-8EFC-40BF-B348-0634E78D1003}" type="parTrans" cxnId="{F31D99DA-A3EF-4129-A428-E6254BC217E0}">
      <dgm:prSet/>
      <dgm:spPr/>
      <dgm:t>
        <a:bodyPr/>
        <a:lstStyle/>
        <a:p>
          <a:endParaRPr lang="en-US"/>
        </a:p>
      </dgm:t>
    </dgm:pt>
    <dgm:pt modelId="{7FF2C9A1-AD88-441C-96C5-1F5EDFDE2C37}" type="sibTrans" cxnId="{F31D99DA-A3EF-4129-A428-E6254BC217E0}">
      <dgm:prSet/>
      <dgm:spPr/>
      <dgm:t>
        <a:bodyPr/>
        <a:lstStyle/>
        <a:p>
          <a:endParaRPr lang="en-US"/>
        </a:p>
      </dgm:t>
    </dgm:pt>
    <dgm:pt modelId="{62C78846-AE96-459A-BF03-BFE182F7AD11}" type="pres">
      <dgm:prSet presAssocID="{D25270D6-968F-41A3-B568-2FEE2D5295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F8C4B1-4CB4-4CC3-9F4A-C4135206D18A}" type="pres">
      <dgm:prSet presAssocID="{4D6C5766-0D66-4671-9B55-65AB45E6A539}" presName="hierRoot1" presStyleCnt="0">
        <dgm:presLayoutVars>
          <dgm:hierBranch/>
        </dgm:presLayoutVars>
      </dgm:prSet>
      <dgm:spPr/>
    </dgm:pt>
    <dgm:pt modelId="{1CBFDFBF-3E42-460D-9AB5-7C2D85B5C3C6}" type="pres">
      <dgm:prSet presAssocID="{4D6C5766-0D66-4671-9B55-65AB45E6A539}" presName="rootComposite1" presStyleCnt="0"/>
      <dgm:spPr/>
    </dgm:pt>
    <dgm:pt modelId="{66C6ABDC-01E4-4376-B45B-1DD5FDECEB52}" type="pres">
      <dgm:prSet presAssocID="{4D6C5766-0D66-4671-9B55-65AB45E6A5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7B453E-A1E7-4070-AF5B-096B1AAA5F36}" type="pres">
      <dgm:prSet presAssocID="{4D6C5766-0D66-4671-9B55-65AB45E6A5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4380B4-F1F7-4DE3-ABDF-561AEF635099}" type="pres">
      <dgm:prSet presAssocID="{4D6C5766-0D66-4671-9B55-65AB45E6A539}" presName="hierChild2" presStyleCnt="0"/>
      <dgm:spPr/>
    </dgm:pt>
    <dgm:pt modelId="{C95EDB78-37A1-401B-9DAC-5E7E9556F067}" type="pres">
      <dgm:prSet presAssocID="{DEF8EF5C-12A0-4429-AD28-0782D2861307}" presName="Name35" presStyleLbl="parChTrans1D2" presStyleIdx="0" presStyleCnt="3"/>
      <dgm:spPr/>
      <dgm:t>
        <a:bodyPr/>
        <a:lstStyle/>
        <a:p>
          <a:endParaRPr lang="en-US"/>
        </a:p>
      </dgm:t>
    </dgm:pt>
    <dgm:pt modelId="{9D934DAE-C545-44B3-8A4D-5A757EB458A4}" type="pres">
      <dgm:prSet presAssocID="{9886E5A7-225E-404E-A21D-DAEFA55C0535}" presName="hierRoot2" presStyleCnt="0">
        <dgm:presLayoutVars>
          <dgm:hierBranch/>
        </dgm:presLayoutVars>
      </dgm:prSet>
      <dgm:spPr/>
    </dgm:pt>
    <dgm:pt modelId="{6BFDB653-8035-46B6-99EC-C98FDEE4AAEC}" type="pres">
      <dgm:prSet presAssocID="{9886E5A7-225E-404E-A21D-DAEFA55C0535}" presName="rootComposite" presStyleCnt="0"/>
      <dgm:spPr/>
    </dgm:pt>
    <dgm:pt modelId="{6F0A51F1-04A2-4651-9EA8-F2D3D8AB3480}" type="pres">
      <dgm:prSet presAssocID="{9886E5A7-225E-404E-A21D-DAEFA55C053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175682-9BF1-4548-82F8-FEBC5E4FC6B9}" type="pres">
      <dgm:prSet presAssocID="{9886E5A7-225E-404E-A21D-DAEFA55C0535}" presName="rootConnector" presStyleLbl="node2" presStyleIdx="0" presStyleCnt="3"/>
      <dgm:spPr/>
      <dgm:t>
        <a:bodyPr/>
        <a:lstStyle/>
        <a:p>
          <a:endParaRPr lang="en-US"/>
        </a:p>
      </dgm:t>
    </dgm:pt>
    <dgm:pt modelId="{ED78EFDB-9FF0-4240-B409-8C031BF13229}" type="pres">
      <dgm:prSet presAssocID="{9886E5A7-225E-404E-A21D-DAEFA55C0535}" presName="hierChild4" presStyleCnt="0"/>
      <dgm:spPr/>
    </dgm:pt>
    <dgm:pt modelId="{EBC17FF8-EA10-4BD2-922D-4570D18C1BD4}" type="pres">
      <dgm:prSet presAssocID="{50690361-01B0-4FE0-A633-DCCD9B1377D0}" presName="Name35" presStyleLbl="parChTrans1D3" presStyleIdx="0" presStyleCnt="3"/>
      <dgm:spPr/>
      <dgm:t>
        <a:bodyPr/>
        <a:lstStyle/>
        <a:p>
          <a:endParaRPr lang="en-US"/>
        </a:p>
      </dgm:t>
    </dgm:pt>
    <dgm:pt modelId="{33F24D14-AF2B-489A-B37A-E807D1F219B0}" type="pres">
      <dgm:prSet presAssocID="{5B5114EC-A48E-4873-938F-79B7707D3F26}" presName="hierRoot2" presStyleCnt="0">
        <dgm:presLayoutVars>
          <dgm:hierBranch val="r"/>
        </dgm:presLayoutVars>
      </dgm:prSet>
      <dgm:spPr/>
    </dgm:pt>
    <dgm:pt modelId="{7BC99109-99DA-4580-BA40-D4E129E7059C}" type="pres">
      <dgm:prSet presAssocID="{5B5114EC-A48E-4873-938F-79B7707D3F26}" presName="rootComposite" presStyleCnt="0"/>
      <dgm:spPr/>
    </dgm:pt>
    <dgm:pt modelId="{7817AE93-D3B9-4976-B67D-553C2220FE8E}" type="pres">
      <dgm:prSet presAssocID="{5B5114EC-A48E-4873-938F-79B7707D3F2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D36DE8-B673-43C8-8D62-29C6076553D1}" type="pres">
      <dgm:prSet presAssocID="{5B5114EC-A48E-4873-938F-79B7707D3F26}" presName="rootConnector" presStyleLbl="node3" presStyleIdx="0" presStyleCnt="3"/>
      <dgm:spPr/>
      <dgm:t>
        <a:bodyPr/>
        <a:lstStyle/>
        <a:p>
          <a:endParaRPr lang="en-US"/>
        </a:p>
      </dgm:t>
    </dgm:pt>
    <dgm:pt modelId="{E5E16A40-3341-470C-B6F0-5B963EF65AE9}" type="pres">
      <dgm:prSet presAssocID="{5B5114EC-A48E-4873-938F-79B7707D3F26}" presName="hierChild4" presStyleCnt="0"/>
      <dgm:spPr/>
    </dgm:pt>
    <dgm:pt modelId="{2B7D0DFE-C975-4F9A-B11E-72C4C3D9ADD0}" type="pres">
      <dgm:prSet presAssocID="{5B5114EC-A48E-4873-938F-79B7707D3F26}" presName="hierChild5" presStyleCnt="0"/>
      <dgm:spPr/>
    </dgm:pt>
    <dgm:pt modelId="{3FE40B96-1634-41EF-82B9-3D35CEE7A21D}" type="pres">
      <dgm:prSet presAssocID="{9886E5A7-225E-404E-A21D-DAEFA55C0535}" presName="hierChild5" presStyleCnt="0"/>
      <dgm:spPr/>
    </dgm:pt>
    <dgm:pt modelId="{D4F8920E-47AD-44DE-B932-6C5EA7555FB0}" type="pres">
      <dgm:prSet presAssocID="{6B54A31E-3978-483B-A1A2-44E9232AEBFF}" presName="Name35" presStyleLbl="parChTrans1D2" presStyleIdx="1" presStyleCnt="3"/>
      <dgm:spPr/>
      <dgm:t>
        <a:bodyPr/>
        <a:lstStyle/>
        <a:p>
          <a:endParaRPr lang="en-US"/>
        </a:p>
      </dgm:t>
    </dgm:pt>
    <dgm:pt modelId="{ADD324F6-E371-4024-B5E3-D26F8384F78D}" type="pres">
      <dgm:prSet presAssocID="{7B1680C4-EB66-43D1-9DF7-604FFDC99F38}" presName="hierRoot2" presStyleCnt="0">
        <dgm:presLayoutVars>
          <dgm:hierBranch/>
        </dgm:presLayoutVars>
      </dgm:prSet>
      <dgm:spPr/>
    </dgm:pt>
    <dgm:pt modelId="{FAAE112C-3E48-4CC5-8084-69093DE224CB}" type="pres">
      <dgm:prSet presAssocID="{7B1680C4-EB66-43D1-9DF7-604FFDC99F38}" presName="rootComposite" presStyleCnt="0"/>
      <dgm:spPr/>
    </dgm:pt>
    <dgm:pt modelId="{A8F4C8E3-04AD-465C-B021-825B044DDB9B}" type="pres">
      <dgm:prSet presAssocID="{7B1680C4-EB66-43D1-9DF7-604FFDC99F3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D00F4-6D1B-42A0-93AA-4DD59CF6E09D}" type="pres">
      <dgm:prSet presAssocID="{7B1680C4-EB66-43D1-9DF7-604FFDC99F38}" presName="rootConnector" presStyleLbl="node2" presStyleIdx="1" presStyleCnt="3"/>
      <dgm:spPr/>
      <dgm:t>
        <a:bodyPr/>
        <a:lstStyle/>
        <a:p>
          <a:endParaRPr lang="en-US"/>
        </a:p>
      </dgm:t>
    </dgm:pt>
    <dgm:pt modelId="{C7F862FC-C926-4551-ADA7-946D8F3803CE}" type="pres">
      <dgm:prSet presAssocID="{7B1680C4-EB66-43D1-9DF7-604FFDC99F38}" presName="hierChild4" presStyleCnt="0"/>
      <dgm:spPr/>
    </dgm:pt>
    <dgm:pt modelId="{5C847E7C-F8BE-4B28-A57F-05A8B57AC3A4}" type="pres">
      <dgm:prSet presAssocID="{2D6F466C-F2A5-44E1-BDA0-3729C9BA5D66}" presName="Name35" presStyleLbl="parChTrans1D3" presStyleIdx="1" presStyleCnt="3"/>
      <dgm:spPr/>
      <dgm:t>
        <a:bodyPr/>
        <a:lstStyle/>
        <a:p>
          <a:endParaRPr lang="en-US"/>
        </a:p>
      </dgm:t>
    </dgm:pt>
    <dgm:pt modelId="{51221E6C-0B7B-4E53-B811-A252442E244E}" type="pres">
      <dgm:prSet presAssocID="{7E4BE7FB-359E-4719-B67D-BED642E7F86A}" presName="hierRoot2" presStyleCnt="0">
        <dgm:presLayoutVars>
          <dgm:hierBranch val="r"/>
        </dgm:presLayoutVars>
      </dgm:prSet>
      <dgm:spPr/>
    </dgm:pt>
    <dgm:pt modelId="{9D4E8737-9BD6-4607-9C05-FFD70F5898E8}" type="pres">
      <dgm:prSet presAssocID="{7E4BE7FB-359E-4719-B67D-BED642E7F86A}" presName="rootComposite" presStyleCnt="0"/>
      <dgm:spPr/>
    </dgm:pt>
    <dgm:pt modelId="{9E9AEEBD-01FE-4F89-ADDE-9C78939E58EA}" type="pres">
      <dgm:prSet presAssocID="{7E4BE7FB-359E-4719-B67D-BED642E7F86A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E7F00-732E-4C68-BFC8-2DB4BFC0695E}" type="pres">
      <dgm:prSet presAssocID="{7E4BE7FB-359E-4719-B67D-BED642E7F86A}" presName="rootConnector" presStyleLbl="node3" presStyleIdx="1" presStyleCnt="3"/>
      <dgm:spPr/>
      <dgm:t>
        <a:bodyPr/>
        <a:lstStyle/>
        <a:p>
          <a:endParaRPr lang="en-US"/>
        </a:p>
      </dgm:t>
    </dgm:pt>
    <dgm:pt modelId="{D86C4FB9-C361-4B3A-B6BC-A7DA866A1A97}" type="pres">
      <dgm:prSet presAssocID="{7E4BE7FB-359E-4719-B67D-BED642E7F86A}" presName="hierChild4" presStyleCnt="0"/>
      <dgm:spPr/>
    </dgm:pt>
    <dgm:pt modelId="{7D9CE4F2-4802-428D-8257-F9EAB3FF95D2}" type="pres">
      <dgm:prSet presAssocID="{7E4BE7FB-359E-4719-B67D-BED642E7F86A}" presName="hierChild5" presStyleCnt="0"/>
      <dgm:spPr/>
    </dgm:pt>
    <dgm:pt modelId="{8C83C39E-2B7F-4A28-9617-2448B97CBD4D}" type="pres">
      <dgm:prSet presAssocID="{7B1680C4-EB66-43D1-9DF7-604FFDC99F38}" presName="hierChild5" presStyleCnt="0"/>
      <dgm:spPr/>
    </dgm:pt>
    <dgm:pt modelId="{15B34F93-D0A9-4F56-B9A3-463EFDD75985}" type="pres">
      <dgm:prSet presAssocID="{B9546DBA-FF63-45C0-B619-059D06DB3796}" presName="Name35" presStyleLbl="parChTrans1D2" presStyleIdx="2" presStyleCnt="3"/>
      <dgm:spPr/>
      <dgm:t>
        <a:bodyPr/>
        <a:lstStyle/>
        <a:p>
          <a:endParaRPr lang="en-US"/>
        </a:p>
      </dgm:t>
    </dgm:pt>
    <dgm:pt modelId="{8C100000-103B-4845-935D-B46345EBDB29}" type="pres">
      <dgm:prSet presAssocID="{7313080B-DFE2-4A70-9F7E-C16927B8E043}" presName="hierRoot2" presStyleCnt="0">
        <dgm:presLayoutVars>
          <dgm:hierBranch/>
        </dgm:presLayoutVars>
      </dgm:prSet>
      <dgm:spPr/>
    </dgm:pt>
    <dgm:pt modelId="{FF3CC41B-3E4E-4500-9AD9-089B813CFCDE}" type="pres">
      <dgm:prSet presAssocID="{7313080B-DFE2-4A70-9F7E-C16927B8E043}" presName="rootComposite" presStyleCnt="0"/>
      <dgm:spPr/>
    </dgm:pt>
    <dgm:pt modelId="{D16B467C-2A1B-47BA-83BE-B9766632D6E8}" type="pres">
      <dgm:prSet presAssocID="{7313080B-DFE2-4A70-9F7E-C16927B8E04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27AB15-DBF9-46DD-9DEE-815E2A08DBCE}" type="pres">
      <dgm:prSet presAssocID="{7313080B-DFE2-4A70-9F7E-C16927B8E043}" presName="rootConnector" presStyleLbl="node2" presStyleIdx="2" presStyleCnt="3"/>
      <dgm:spPr/>
      <dgm:t>
        <a:bodyPr/>
        <a:lstStyle/>
        <a:p>
          <a:endParaRPr lang="en-US"/>
        </a:p>
      </dgm:t>
    </dgm:pt>
    <dgm:pt modelId="{81A45528-7900-41B8-B6A3-ECE313195E0D}" type="pres">
      <dgm:prSet presAssocID="{7313080B-DFE2-4A70-9F7E-C16927B8E043}" presName="hierChild4" presStyleCnt="0"/>
      <dgm:spPr/>
    </dgm:pt>
    <dgm:pt modelId="{8EBC6CE3-F2C3-40D9-8891-86E82A88AB1F}" type="pres">
      <dgm:prSet presAssocID="{B95EF9BD-8EFC-40BF-B348-0634E78D1003}" presName="Name35" presStyleLbl="parChTrans1D3" presStyleIdx="2" presStyleCnt="3"/>
      <dgm:spPr/>
      <dgm:t>
        <a:bodyPr/>
        <a:lstStyle/>
        <a:p>
          <a:endParaRPr lang="en-US"/>
        </a:p>
      </dgm:t>
    </dgm:pt>
    <dgm:pt modelId="{26FC8B90-A8BD-4231-B73F-7ACB2C4D4621}" type="pres">
      <dgm:prSet presAssocID="{75445AE7-5CD2-487F-ACAD-68EF7F9301AE}" presName="hierRoot2" presStyleCnt="0">
        <dgm:presLayoutVars>
          <dgm:hierBranch val="r"/>
        </dgm:presLayoutVars>
      </dgm:prSet>
      <dgm:spPr/>
    </dgm:pt>
    <dgm:pt modelId="{2F92EAB8-D1B8-48EA-96BB-865D7AD9A458}" type="pres">
      <dgm:prSet presAssocID="{75445AE7-5CD2-487F-ACAD-68EF7F9301AE}" presName="rootComposite" presStyleCnt="0"/>
      <dgm:spPr/>
    </dgm:pt>
    <dgm:pt modelId="{55213AB2-8C73-47AB-965D-B080AD99E318}" type="pres">
      <dgm:prSet presAssocID="{75445AE7-5CD2-487F-ACAD-68EF7F9301A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41C909-E062-49C5-BE52-17C4B2D462D8}" type="pres">
      <dgm:prSet presAssocID="{75445AE7-5CD2-487F-ACAD-68EF7F9301AE}" presName="rootConnector" presStyleLbl="node3" presStyleIdx="2" presStyleCnt="3"/>
      <dgm:spPr/>
      <dgm:t>
        <a:bodyPr/>
        <a:lstStyle/>
        <a:p>
          <a:endParaRPr lang="en-US"/>
        </a:p>
      </dgm:t>
    </dgm:pt>
    <dgm:pt modelId="{34335F1B-E5BF-4072-A677-52E893D9F5BF}" type="pres">
      <dgm:prSet presAssocID="{75445AE7-5CD2-487F-ACAD-68EF7F9301AE}" presName="hierChild4" presStyleCnt="0"/>
      <dgm:spPr/>
    </dgm:pt>
    <dgm:pt modelId="{56D8A8B4-8CA7-4E97-9ACE-019E2853846D}" type="pres">
      <dgm:prSet presAssocID="{75445AE7-5CD2-487F-ACAD-68EF7F9301AE}" presName="hierChild5" presStyleCnt="0"/>
      <dgm:spPr/>
    </dgm:pt>
    <dgm:pt modelId="{384E30F9-2FB7-42B4-97C6-F8240DE776BC}" type="pres">
      <dgm:prSet presAssocID="{7313080B-DFE2-4A70-9F7E-C16927B8E043}" presName="hierChild5" presStyleCnt="0"/>
      <dgm:spPr/>
    </dgm:pt>
    <dgm:pt modelId="{54708CFB-FF2E-459E-AF75-9B2D78FB53B1}" type="pres">
      <dgm:prSet presAssocID="{4D6C5766-0D66-4671-9B55-65AB45E6A539}" presName="hierChild3" presStyleCnt="0"/>
      <dgm:spPr/>
    </dgm:pt>
  </dgm:ptLst>
  <dgm:cxnLst>
    <dgm:cxn modelId="{6C7E57ED-4E2B-4CEB-AE50-07627021A6B8}" type="presOf" srcId="{9886E5A7-225E-404E-A21D-DAEFA55C0535}" destId="{6F0A51F1-04A2-4651-9EA8-F2D3D8AB3480}" srcOrd="0" destOrd="0" presId="urn:microsoft.com/office/officeart/2005/8/layout/orgChart1"/>
    <dgm:cxn modelId="{1C39DC9D-2590-4135-B930-93843605DD62}" type="presOf" srcId="{7B1680C4-EB66-43D1-9DF7-604FFDC99F38}" destId="{A8F4C8E3-04AD-465C-B021-825B044DDB9B}" srcOrd="0" destOrd="0" presId="urn:microsoft.com/office/officeart/2005/8/layout/orgChart1"/>
    <dgm:cxn modelId="{F2ECD65C-2980-4287-87B4-97C6796E7180}" type="presOf" srcId="{DEF8EF5C-12A0-4429-AD28-0782D2861307}" destId="{C95EDB78-37A1-401B-9DAC-5E7E9556F067}" srcOrd="0" destOrd="0" presId="urn:microsoft.com/office/officeart/2005/8/layout/orgChart1"/>
    <dgm:cxn modelId="{F31D99DA-A3EF-4129-A428-E6254BC217E0}" srcId="{7313080B-DFE2-4A70-9F7E-C16927B8E043}" destId="{75445AE7-5CD2-487F-ACAD-68EF7F9301AE}" srcOrd="0" destOrd="0" parTransId="{B95EF9BD-8EFC-40BF-B348-0634E78D1003}" sibTransId="{7FF2C9A1-AD88-441C-96C5-1F5EDFDE2C37}"/>
    <dgm:cxn modelId="{E9B5F0E6-0DAB-4DDB-9835-93775857DC92}" type="presOf" srcId="{4D6C5766-0D66-4671-9B55-65AB45E6A539}" destId="{66C6ABDC-01E4-4376-B45B-1DD5FDECEB52}" srcOrd="0" destOrd="0" presId="urn:microsoft.com/office/officeart/2005/8/layout/orgChart1"/>
    <dgm:cxn modelId="{1533FAAD-F87D-4362-894D-E97E44580B8D}" type="presOf" srcId="{75445AE7-5CD2-487F-ACAD-68EF7F9301AE}" destId="{B241C909-E062-49C5-BE52-17C4B2D462D8}" srcOrd="1" destOrd="0" presId="urn:microsoft.com/office/officeart/2005/8/layout/orgChart1"/>
    <dgm:cxn modelId="{BADEB704-D8C6-4708-AA0A-505F8C2BF697}" type="presOf" srcId="{B95EF9BD-8EFC-40BF-B348-0634E78D1003}" destId="{8EBC6CE3-F2C3-40D9-8891-86E82A88AB1F}" srcOrd="0" destOrd="0" presId="urn:microsoft.com/office/officeart/2005/8/layout/orgChart1"/>
    <dgm:cxn modelId="{0CC1BFA9-38DA-481D-98A2-7CA6B5AA3EAE}" srcId="{4D6C5766-0D66-4671-9B55-65AB45E6A539}" destId="{9886E5A7-225E-404E-A21D-DAEFA55C0535}" srcOrd="0" destOrd="0" parTransId="{DEF8EF5C-12A0-4429-AD28-0782D2861307}" sibTransId="{7A7468AB-3A53-483A-AECF-E97C6E5984F0}"/>
    <dgm:cxn modelId="{D29C55BF-9E08-4A3D-89CC-C5EA0491B7A4}" type="presOf" srcId="{D25270D6-968F-41A3-B568-2FEE2D5295F6}" destId="{62C78846-AE96-459A-BF03-BFE182F7AD11}" srcOrd="0" destOrd="0" presId="urn:microsoft.com/office/officeart/2005/8/layout/orgChart1"/>
    <dgm:cxn modelId="{06E280C7-F4B1-46B0-981D-451C508165BE}" type="presOf" srcId="{B9546DBA-FF63-45C0-B619-059D06DB3796}" destId="{15B34F93-D0A9-4F56-B9A3-463EFDD75985}" srcOrd="0" destOrd="0" presId="urn:microsoft.com/office/officeart/2005/8/layout/orgChart1"/>
    <dgm:cxn modelId="{60BA921A-9F35-405A-9278-2C7FA134EF38}" type="presOf" srcId="{7B1680C4-EB66-43D1-9DF7-604FFDC99F38}" destId="{47AD00F4-6D1B-42A0-93AA-4DD59CF6E09D}" srcOrd="1" destOrd="0" presId="urn:microsoft.com/office/officeart/2005/8/layout/orgChart1"/>
    <dgm:cxn modelId="{9BB40303-3B2E-4C2F-BB52-B527EF8623A9}" type="presOf" srcId="{5B5114EC-A48E-4873-938F-79B7707D3F26}" destId="{A6D36DE8-B673-43C8-8D62-29C6076553D1}" srcOrd="1" destOrd="0" presId="urn:microsoft.com/office/officeart/2005/8/layout/orgChart1"/>
    <dgm:cxn modelId="{074CD71D-B3E6-4434-9A4D-CA8AE584812F}" type="presOf" srcId="{9886E5A7-225E-404E-A21D-DAEFA55C0535}" destId="{EE175682-9BF1-4548-82F8-FEBC5E4FC6B9}" srcOrd="1" destOrd="0" presId="urn:microsoft.com/office/officeart/2005/8/layout/orgChart1"/>
    <dgm:cxn modelId="{5213830F-3D42-4E51-AE52-3F949DBD1411}" srcId="{4D6C5766-0D66-4671-9B55-65AB45E6A539}" destId="{7313080B-DFE2-4A70-9F7E-C16927B8E043}" srcOrd="2" destOrd="0" parTransId="{B9546DBA-FF63-45C0-B619-059D06DB3796}" sibTransId="{68E6327F-D3FD-4F47-BA7D-1BCA29414157}"/>
    <dgm:cxn modelId="{B13CD0D0-4DFF-46BE-98D5-D445EDB726BF}" type="presOf" srcId="{5B5114EC-A48E-4873-938F-79B7707D3F26}" destId="{7817AE93-D3B9-4976-B67D-553C2220FE8E}" srcOrd="0" destOrd="0" presId="urn:microsoft.com/office/officeart/2005/8/layout/orgChart1"/>
    <dgm:cxn modelId="{A31E9385-0DF4-4556-91AD-98DDD3DD87EF}" type="presOf" srcId="{4D6C5766-0D66-4671-9B55-65AB45E6A539}" destId="{167B453E-A1E7-4070-AF5B-096B1AAA5F36}" srcOrd="1" destOrd="0" presId="urn:microsoft.com/office/officeart/2005/8/layout/orgChart1"/>
    <dgm:cxn modelId="{DA54A73A-4704-45F8-A841-BBA35DD4B5BF}" type="presOf" srcId="{7E4BE7FB-359E-4719-B67D-BED642E7F86A}" destId="{E57E7F00-732E-4C68-BFC8-2DB4BFC0695E}" srcOrd="1" destOrd="0" presId="urn:microsoft.com/office/officeart/2005/8/layout/orgChart1"/>
    <dgm:cxn modelId="{D734EBB2-F687-42FD-B402-36EA4B337C7C}" type="presOf" srcId="{6B54A31E-3978-483B-A1A2-44E9232AEBFF}" destId="{D4F8920E-47AD-44DE-B932-6C5EA7555FB0}" srcOrd="0" destOrd="0" presId="urn:microsoft.com/office/officeart/2005/8/layout/orgChart1"/>
    <dgm:cxn modelId="{FFF40580-82A6-4B64-A4BB-E3A356387506}" type="presOf" srcId="{7313080B-DFE2-4A70-9F7E-C16927B8E043}" destId="{9A27AB15-DBF9-46DD-9DEE-815E2A08DBCE}" srcOrd="1" destOrd="0" presId="urn:microsoft.com/office/officeart/2005/8/layout/orgChart1"/>
    <dgm:cxn modelId="{77C2C434-428A-4041-97A3-3D9825D47B26}" type="presOf" srcId="{7313080B-DFE2-4A70-9F7E-C16927B8E043}" destId="{D16B467C-2A1B-47BA-83BE-B9766632D6E8}" srcOrd="0" destOrd="0" presId="urn:microsoft.com/office/officeart/2005/8/layout/orgChart1"/>
    <dgm:cxn modelId="{63A3573F-B527-4ACC-8FE5-6C145E1D4E52}" type="presOf" srcId="{2D6F466C-F2A5-44E1-BDA0-3729C9BA5D66}" destId="{5C847E7C-F8BE-4B28-A57F-05A8B57AC3A4}" srcOrd="0" destOrd="0" presId="urn:microsoft.com/office/officeart/2005/8/layout/orgChart1"/>
    <dgm:cxn modelId="{A2AE8376-3035-4FAE-927F-D41DF6A7C926}" type="presOf" srcId="{7E4BE7FB-359E-4719-B67D-BED642E7F86A}" destId="{9E9AEEBD-01FE-4F89-ADDE-9C78939E58EA}" srcOrd="0" destOrd="0" presId="urn:microsoft.com/office/officeart/2005/8/layout/orgChart1"/>
    <dgm:cxn modelId="{7461D65E-650E-4A4E-9E0B-EEE9D053AF78}" srcId="{4D6C5766-0D66-4671-9B55-65AB45E6A539}" destId="{7B1680C4-EB66-43D1-9DF7-604FFDC99F38}" srcOrd="1" destOrd="0" parTransId="{6B54A31E-3978-483B-A1A2-44E9232AEBFF}" sibTransId="{4A9254FD-3432-40BE-95C9-25D891913084}"/>
    <dgm:cxn modelId="{7715C87A-CD2B-491C-919A-EDA15B86E124}" srcId="{7B1680C4-EB66-43D1-9DF7-604FFDC99F38}" destId="{7E4BE7FB-359E-4719-B67D-BED642E7F86A}" srcOrd="0" destOrd="0" parTransId="{2D6F466C-F2A5-44E1-BDA0-3729C9BA5D66}" sibTransId="{1DFBA0EC-E41F-401B-AC42-64E398396DDC}"/>
    <dgm:cxn modelId="{F755455A-49F0-407D-8ED1-6731FDDB86BB}" srcId="{D25270D6-968F-41A3-B568-2FEE2D5295F6}" destId="{4D6C5766-0D66-4671-9B55-65AB45E6A539}" srcOrd="0" destOrd="0" parTransId="{5B8C81E2-2BCA-4FD5-9A42-79A6CB64D530}" sibTransId="{2556DFE4-C05C-4DF5-BE0B-B6CF8A1E7652}"/>
    <dgm:cxn modelId="{69DFB9B2-C013-4D34-8170-BB98E6001ECA}" srcId="{9886E5A7-225E-404E-A21D-DAEFA55C0535}" destId="{5B5114EC-A48E-4873-938F-79B7707D3F26}" srcOrd="0" destOrd="0" parTransId="{50690361-01B0-4FE0-A633-DCCD9B1377D0}" sibTransId="{7E55B038-BE13-4A61-B021-3DDF56661890}"/>
    <dgm:cxn modelId="{60EAB181-8483-4405-BAA7-ACEB16025CBE}" type="presOf" srcId="{50690361-01B0-4FE0-A633-DCCD9B1377D0}" destId="{EBC17FF8-EA10-4BD2-922D-4570D18C1BD4}" srcOrd="0" destOrd="0" presId="urn:microsoft.com/office/officeart/2005/8/layout/orgChart1"/>
    <dgm:cxn modelId="{422D4C77-ADAA-49FE-A4A6-59FB41DA24B8}" type="presOf" srcId="{75445AE7-5CD2-487F-ACAD-68EF7F9301AE}" destId="{55213AB2-8C73-47AB-965D-B080AD99E318}" srcOrd="0" destOrd="0" presId="urn:microsoft.com/office/officeart/2005/8/layout/orgChart1"/>
    <dgm:cxn modelId="{56198101-C708-4BF0-AB9B-9D0E45BBE76D}" type="presParOf" srcId="{62C78846-AE96-459A-BF03-BFE182F7AD11}" destId="{DEF8C4B1-4CB4-4CC3-9F4A-C4135206D18A}" srcOrd="0" destOrd="0" presId="urn:microsoft.com/office/officeart/2005/8/layout/orgChart1"/>
    <dgm:cxn modelId="{664D5288-51A8-480E-ADB8-5B617CFB128C}" type="presParOf" srcId="{DEF8C4B1-4CB4-4CC3-9F4A-C4135206D18A}" destId="{1CBFDFBF-3E42-460D-9AB5-7C2D85B5C3C6}" srcOrd="0" destOrd="0" presId="urn:microsoft.com/office/officeart/2005/8/layout/orgChart1"/>
    <dgm:cxn modelId="{2375A241-3DEE-4AD5-A62E-592AC36D8125}" type="presParOf" srcId="{1CBFDFBF-3E42-460D-9AB5-7C2D85B5C3C6}" destId="{66C6ABDC-01E4-4376-B45B-1DD5FDECEB52}" srcOrd="0" destOrd="0" presId="urn:microsoft.com/office/officeart/2005/8/layout/orgChart1"/>
    <dgm:cxn modelId="{89A078CF-7384-4D68-8BDE-8890A4F47C1C}" type="presParOf" srcId="{1CBFDFBF-3E42-460D-9AB5-7C2D85B5C3C6}" destId="{167B453E-A1E7-4070-AF5B-096B1AAA5F36}" srcOrd="1" destOrd="0" presId="urn:microsoft.com/office/officeart/2005/8/layout/orgChart1"/>
    <dgm:cxn modelId="{6110EB59-42C1-4189-A6C0-4A9B7EFE8799}" type="presParOf" srcId="{DEF8C4B1-4CB4-4CC3-9F4A-C4135206D18A}" destId="{C54380B4-F1F7-4DE3-ABDF-561AEF635099}" srcOrd="1" destOrd="0" presId="urn:microsoft.com/office/officeart/2005/8/layout/orgChart1"/>
    <dgm:cxn modelId="{7CE79476-8BCD-4A1B-B87F-A01F0C47CD7C}" type="presParOf" srcId="{C54380B4-F1F7-4DE3-ABDF-561AEF635099}" destId="{C95EDB78-37A1-401B-9DAC-5E7E9556F067}" srcOrd="0" destOrd="0" presId="urn:microsoft.com/office/officeart/2005/8/layout/orgChart1"/>
    <dgm:cxn modelId="{5159004B-3860-4A80-821B-AD86005121AD}" type="presParOf" srcId="{C54380B4-F1F7-4DE3-ABDF-561AEF635099}" destId="{9D934DAE-C545-44B3-8A4D-5A757EB458A4}" srcOrd="1" destOrd="0" presId="urn:microsoft.com/office/officeart/2005/8/layout/orgChart1"/>
    <dgm:cxn modelId="{96BBCEA8-07AF-4EC1-BA6E-894C2C17200F}" type="presParOf" srcId="{9D934DAE-C545-44B3-8A4D-5A757EB458A4}" destId="{6BFDB653-8035-46B6-99EC-C98FDEE4AAEC}" srcOrd="0" destOrd="0" presId="urn:microsoft.com/office/officeart/2005/8/layout/orgChart1"/>
    <dgm:cxn modelId="{3D1F43CE-EEE0-431B-98E6-B49777C4135C}" type="presParOf" srcId="{6BFDB653-8035-46B6-99EC-C98FDEE4AAEC}" destId="{6F0A51F1-04A2-4651-9EA8-F2D3D8AB3480}" srcOrd="0" destOrd="0" presId="urn:microsoft.com/office/officeart/2005/8/layout/orgChart1"/>
    <dgm:cxn modelId="{8553F490-08F5-4210-847D-633823994C95}" type="presParOf" srcId="{6BFDB653-8035-46B6-99EC-C98FDEE4AAEC}" destId="{EE175682-9BF1-4548-82F8-FEBC5E4FC6B9}" srcOrd="1" destOrd="0" presId="urn:microsoft.com/office/officeart/2005/8/layout/orgChart1"/>
    <dgm:cxn modelId="{85054DC9-FF51-4171-92BF-7E0DEE01C4D7}" type="presParOf" srcId="{9D934DAE-C545-44B3-8A4D-5A757EB458A4}" destId="{ED78EFDB-9FF0-4240-B409-8C031BF13229}" srcOrd="1" destOrd="0" presId="urn:microsoft.com/office/officeart/2005/8/layout/orgChart1"/>
    <dgm:cxn modelId="{A7F09479-FAD0-43ED-8DFE-492D5DE5329D}" type="presParOf" srcId="{ED78EFDB-9FF0-4240-B409-8C031BF13229}" destId="{EBC17FF8-EA10-4BD2-922D-4570D18C1BD4}" srcOrd="0" destOrd="0" presId="urn:microsoft.com/office/officeart/2005/8/layout/orgChart1"/>
    <dgm:cxn modelId="{D1B4CBFB-7A50-4F10-A4BE-96095385C06C}" type="presParOf" srcId="{ED78EFDB-9FF0-4240-B409-8C031BF13229}" destId="{33F24D14-AF2B-489A-B37A-E807D1F219B0}" srcOrd="1" destOrd="0" presId="urn:microsoft.com/office/officeart/2005/8/layout/orgChart1"/>
    <dgm:cxn modelId="{17A4FEB2-EAC2-4C88-94ED-81D86E94BF95}" type="presParOf" srcId="{33F24D14-AF2B-489A-B37A-E807D1F219B0}" destId="{7BC99109-99DA-4580-BA40-D4E129E7059C}" srcOrd="0" destOrd="0" presId="urn:microsoft.com/office/officeart/2005/8/layout/orgChart1"/>
    <dgm:cxn modelId="{72EECBDF-1E62-4000-AAA3-BC51503148D7}" type="presParOf" srcId="{7BC99109-99DA-4580-BA40-D4E129E7059C}" destId="{7817AE93-D3B9-4976-B67D-553C2220FE8E}" srcOrd="0" destOrd="0" presId="urn:microsoft.com/office/officeart/2005/8/layout/orgChart1"/>
    <dgm:cxn modelId="{D0555B11-83D3-4951-9BB5-0E934DACBD59}" type="presParOf" srcId="{7BC99109-99DA-4580-BA40-D4E129E7059C}" destId="{A6D36DE8-B673-43C8-8D62-29C6076553D1}" srcOrd="1" destOrd="0" presId="urn:microsoft.com/office/officeart/2005/8/layout/orgChart1"/>
    <dgm:cxn modelId="{BC757B2C-B029-4485-B2B4-C63A166EF861}" type="presParOf" srcId="{33F24D14-AF2B-489A-B37A-E807D1F219B0}" destId="{E5E16A40-3341-470C-B6F0-5B963EF65AE9}" srcOrd="1" destOrd="0" presId="urn:microsoft.com/office/officeart/2005/8/layout/orgChart1"/>
    <dgm:cxn modelId="{187ABF36-73F7-4CFB-913C-0B748EFBF6F6}" type="presParOf" srcId="{33F24D14-AF2B-489A-B37A-E807D1F219B0}" destId="{2B7D0DFE-C975-4F9A-B11E-72C4C3D9ADD0}" srcOrd="2" destOrd="0" presId="urn:microsoft.com/office/officeart/2005/8/layout/orgChart1"/>
    <dgm:cxn modelId="{B59E44A4-E7BD-4DF2-9A3E-DA3A1C18FD61}" type="presParOf" srcId="{9D934DAE-C545-44B3-8A4D-5A757EB458A4}" destId="{3FE40B96-1634-41EF-82B9-3D35CEE7A21D}" srcOrd="2" destOrd="0" presId="urn:microsoft.com/office/officeart/2005/8/layout/orgChart1"/>
    <dgm:cxn modelId="{8F299D90-9924-4FD9-B048-70DD98DE270C}" type="presParOf" srcId="{C54380B4-F1F7-4DE3-ABDF-561AEF635099}" destId="{D4F8920E-47AD-44DE-B932-6C5EA7555FB0}" srcOrd="2" destOrd="0" presId="urn:microsoft.com/office/officeart/2005/8/layout/orgChart1"/>
    <dgm:cxn modelId="{62B9F813-A049-4F91-8459-AF18D37789BB}" type="presParOf" srcId="{C54380B4-F1F7-4DE3-ABDF-561AEF635099}" destId="{ADD324F6-E371-4024-B5E3-D26F8384F78D}" srcOrd="3" destOrd="0" presId="urn:microsoft.com/office/officeart/2005/8/layout/orgChart1"/>
    <dgm:cxn modelId="{B738EB5B-AC83-480C-A3F6-3981994FD9A9}" type="presParOf" srcId="{ADD324F6-E371-4024-B5E3-D26F8384F78D}" destId="{FAAE112C-3E48-4CC5-8084-69093DE224CB}" srcOrd="0" destOrd="0" presId="urn:microsoft.com/office/officeart/2005/8/layout/orgChart1"/>
    <dgm:cxn modelId="{16BAF79E-C4CD-49CB-A40C-69F257584198}" type="presParOf" srcId="{FAAE112C-3E48-4CC5-8084-69093DE224CB}" destId="{A8F4C8E3-04AD-465C-B021-825B044DDB9B}" srcOrd="0" destOrd="0" presId="urn:microsoft.com/office/officeart/2005/8/layout/orgChart1"/>
    <dgm:cxn modelId="{AAC7EE0E-1538-41EF-845C-139E0A579CAC}" type="presParOf" srcId="{FAAE112C-3E48-4CC5-8084-69093DE224CB}" destId="{47AD00F4-6D1B-42A0-93AA-4DD59CF6E09D}" srcOrd="1" destOrd="0" presId="urn:microsoft.com/office/officeart/2005/8/layout/orgChart1"/>
    <dgm:cxn modelId="{161680CD-6015-4BD0-A483-A8AFF71E6512}" type="presParOf" srcId="{ADD324F6-E371-4024-B5E3-D26F8384F78D}" destId="{C7F862FC-C926-4551-ADA7-946D8F3803CE}" srcOrd="1" destOrd="0" presId="urn:microsoft.com/office/officeart/2005/8/layout/orgChart1"/>
    <dgm:cxn modelId="{5BAE8F19-1EC3-404A-A365-9721C63CB1BB}" type="presParOf" srcId="{C7F862FC-C926-4551-ADA7-946D8F3803CE}" destId="{5C847E7C-F8BE-4B28-A57F-05A8B57AC3A4}" srcOrd="0" destOrd="0" presId="urn:microsoft.com/office/officeart/2005/8/layout/orgChart1"/>
    <dgm:cxn modelId="{04FE43EE-D8F3-435C-98EE-7CA257A7126C}" type="presParOf" srcId="{C7F862FC-C926-4551-ADA7-946D8F3803CE}" destId="{51221E6C-0B7B-4E53-B811-A252442E244E}" srcOrd="1" destOrd="0" presId="urn:microsoft.com/office/officeart/2005/8/layout/orgChart1"/>
    <dgm:cxn modelId="{306142E7-A137-48F5-9563-91096B74D828}" type="presParOf" srcId="{51221E6C-0B7B-4E53-B811-A252442E244E}" destId="{9D4E8737-9BD6-4607-9C05-FFD70F5898E8}" srcOrd="0" destOrd="0" presId="urn:microsoft.com/office/officeart/2005/8/layout/orgChart1"/>
    <dgm:cxn modelId="{D2DF5AE3-3E00-4692-A248-F52B33CFBEB9}" type="presParOf" srcId="{9D4E8737-9BD6-4607-9C05-FFD70F5898E8}" destId="{9E9AEEBD-01FE-4F89-ADDE-9C78939E58EA}" srcOrd="0" destOrd="0" presId="urn:microsoft.com/office/officeart/2005/8/layout/orgChart1"/>
    <dgm:cxn modelId="{28540B4B-38DC-4104-A3AD-7F749956D80A}" type="presParOf" srcId="{9D4E8737-9BD6-4607-9C05-FFD70F5898E8}" destId="{E57E7F00-732E-4C68-BFC8-2DB4BFC0695E}" srcOrd="1" destOrd="0" presId="urn:microsoft.com/office/officeart/2005/8/layout/orgChart1"/>
    <dgm:cxn modelId="{AED493EB-99D1-4A23-A84C-AB0543E23E16}" type="presParOf" srcId="{51221E6C-0B7B-4E53-B811-A252442E244E}" destId="{D86C4FB9-C361-4B3A-B6BC-A7DA866A1A97}" srcOrd="1" destOrd="0" presId="urn:microsoft.com/office/officeart/2005/8/layout/orgChart1"/>
    <dgm:cxn modelId="{682E1AB1-10B0-4370-9221-2669765B226C}" type="presParOf" srcId="{51221E6C-0B7B-4E53-B811-A252442E244E}" destId="{7D9CE4F2-4802-428D-8257-F9EAB3FF95D2}" srcOrd="2" destOrd="0" presId="urn:microsoft.com/office/officeart/2005/8/layout/orgChart1"/>
    <dgm:cxn modelId="{88CE4B96-D356-4C77-8900-994DDEA2CF62}" type="presParOf" srcId="{ADD324F6-E371-4024-B5E3-D26F8384F78D}" destId="{8C83C39E-2B7F-4A28-9617-2448B97CBD4D}" srcOrd="2" destOrd="0" presId="urn:microsoft.com/office/officeart/2005/8/layout/orgChart1"/>
    <dgm:cxn modelId="{B4EAF9A5-4C27-47BB-879C-6BAFA30C8D9C}" type="presParOf" srcId="{C54380B4-F1F7-4DE3-ABDF-561AEF635099}" destId="{15B34F93-D0A9-4F56-B9A3-463EFDD75985}" srcOrd="4" destOrd="0" presId="urn:microsoft.com/office/officeart/2005/8/layout/orgChart1"/>
    <dgm:cxn modelId="{BB977D2E-5A80-4B0A-9FC8-FBF72DFB5896}" type="presParOf" srcId="{C54380B4-F1F7-4DE3-ABDF-561AEF635099}" destId="{8C100000-103B-4845-935D-B46345EBDB29}" srcOrd="5" destOrd="0" presId="urn:microsoft.com/office/officeart/2005/8/layout/orgChart1"/>
    <dgm:cxn modelId="{7C6D59D2-7770-4E4E-B93E-D6795A8A7B6B}" type="presParOf" srcId="{8C100000-103B-4845-935D-B46345EBDB29}" destId="{FF3CC41B-3E4E-4500-9AD9-089B813CFCDE}" srcOrd="0" destOrd="0" presId="urn:microsoft.com/office/officeart/2005/8/layout/orgChart1"/>
    <dgm:cxn modelId="{809F826E-ECB1-417A-8FD1-3BFB5A44229E}" type="presParOf" srcId="{FF3CC41B-3E4E-4500-9AD9-089B813CFCDE}" destId="{D16B467C-2A1B-47BA-83BE-B9766632D6E8}" srcOrd="0" destOrd="0" presId="urn:microsoft.com/office/officeart/2005/8/layout/orgChart1"/>
    <dgm:cxn modelId="{59CE7385-8F0A-462C-9096-FCC57A78A19F}" type="presParOf" srcId="{FF3CC41B-3E4E-4500-9AD9-089B813CFCDE}" destId="{9A27AB15-DBF9-46DD-9DEE-815E2A08DBCE}" srcOrd="1" destOrd="0" presId="urn:microsoft.com/office/officeart/2005/8/layout/orgChart1"/>
    <dgm:cxn modelId="{BE38A055-8392-484D-BFD5-BADD5658058C}" type="presParOf" srcId="{8C100000-103B-4845-935D-B46345EBDB29}" destId="{81A45528-7900-41B8-B6A3-ECE313195E0D}" srcOrd="1" destOrd="0" presId="urn:microsoft.com/office/officeart/2005/8/layout/orgChart1"/>
    <dgm:cxn modelId="{5B1DDEFE-D3EA-4229-AE9F-BFAF6B3B38F2}" type="presParOf" srcId="{81A45528-7900-41B8-B6A3-ECE313195E0D}" destId="{8EBC6CE3-F2C3-40D9-8891-86E82A88AB1F}" srcOrd="0" destOrd="0" presId="urn:microsoft.com/office/officeart/2005/8/layout/orgChart1"/>
    <dgm:cxn modelId="{2C402196-1A44-4351-9603-E5447DC71FF5}" type="presParOf" srcId="{81A45528-7900-41B8-B6A3-ECE313195E0D}" destId="{26FC8B90-A8BD-4231-B73F-7ACB2C4D4621}" srcOrd="1" destOrd="0" presId="urn:microsoft.com/office/officeart/2005/8/layout/orgChart1"/>
    <dgm:cxn modelId="{995DC507-A910-476B-9FFA-D042D98B0FB1}" type="presParOf" srcId="{26FC8B90-A8BD-4231-B73F-7ACB2C4D4621}" destId="{2F92EAB8-D1B8-48EA-96BB-865D7AD9A458}" srcOrd="0" destOrd="0" presId="urn:microsoft.com/office/officeart/2005/8/layout/orgChart1"/>
    <dgm:cxn modelId="{B0403924-6F39-481C-80FC-4B632FBB090B}" type="presParOf" srcId="{2F92EAB8-D1B8-48EA-96BB-865D7AD9A458}" destId="{55213AB2-8C73-47AB-965D-B080AD99E318}" srcOrd="0" destOrd="0" presId="urn:microsoft.com/office/officeart/2005/8/layout/orgChart1"/>
    <dgm:cxn modelId="{82D0BA4A-369A-4721-BE01-C92646EDB09A}" type="presParOf" srcId="{2F92EAB8-D1B8-48EA-96BB-865D7AD9A458}" destId="{B241C909-E062-49C5-BE52-17C4B2D462D8}" srcOrd="1" destOrd="0" presId="urn:microsoft.com/office/officeart/2005/8/layout/orgChart1"/>
    <dgm:cxn modelId="{48DF3EFE-DAFB-4A61-AC1E-0BF52759E7E9}" type="presParOf" srcId="{26FC8B90-A8BD-4231-B73F-7ACB2C4D4621}" destId="{34335F1B-E5BF-4072-A677-52E893D9F5BF}" srcOrd="1" destOrd="0" presId="urn:microsoft.com/office/officeart/2005/8/layout/orgChart1"/>
    <dgm:cxn modelId="{CD6B9E73-4830-45D0-BBCB-B0B10556B75E}" type="presParOf" srcId="{26FC8B90-A8BD-4231-B73F-7ACB2C4D4621}" destId="{56D8A8B4-8CA7-4E97-9ACE-019E2853846D}" srcOrd="2" destOrd="0" presId="urn:microsoft.com/office/officeart/2005/8/layout/orgChart1"/>
    <dgm:cxn modelId="{E1611DF7-4AB0-40E4-9750-954AA0F6D516}" type="presParOf" srcId="{8C100000-103B-4845-935D-B46345EBDB29}" destId="{384E30F9-2FB7-42B4-97C6-F8240DE776BC}" srcOrd="2" destOrd="0" presId="urn:microsoft.com/office/officeart/2005/8/layout/orgChart1"/>
    <dgm:cxn modelId="{108899F1-E49B-4B6F-AB25-C73321B257AA}" type="presParOf" srcId="{DEF8C4B1-4CB4-4CC3-9F4A-C4135206D18A}" destId="{54708CFB-FF2E-459E-AF75-9B2D78FB53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C6CE3-F2C3-40D9-8891-86E82A88AB1F}">
      <dsp:nvSpPr>
        <dsp:cNvPr id="0" name=""/>
        <dsp:cNvSpPr/>
      </dsp:nvSpPr>
      <dsp:spPr>
        <a:xfrm>
          <a:off x="7032263" y="2903062"/>
          <a:ext cx="91440" cy="5036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664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34F93-D0A9-4F56-B9A3-463EFDD75985}">
      <dsp:nvSpPr>
        <dsp:cNvPr id="0" name=""/>
        <dsp:cNvSpPr/>
      </dsp:nvSpPr>
      <dsp:spPr>
        <a:xfrm>
          <a:off x="4175918" y="1200198"/>
          <a:ext cx="2902064" cy="503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32"/>
              </a:lnTo>
              <a:lnTo>
                <a:pt x="2902064" y="251832"/>
              </a:lnTo>
              <a:lnTo>
                <a:pt x="2902064" y="5036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47E7C-F8BE-4B28-A57F-05A8B57AC3A4}">
      <dsp:nvSpPr>
        <dsp:cNvPr id="0" name=""/>
        <dsp:cNvSpPr/>
      </dsp:nvSpPr>
      <dsp:spPr>
        <a:xfrm>
          <a:off x="4130198" y="2903062"/>
          <a:ext cx="91440" cy="5036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664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8920E-47AD-44DE-B932-6C5EA7555FB0}">
      <dsp:nvSpPr>
        <dsp:cNvPr id="0" name=""/>
        <dsp:cNvSpPr/>
      </dsp:nvSpPr>
      <dsp:spPr>
        <a:xfrm>
          <a:off x="4130198" y="1200198"/>
          <a:ext cx="91440" cy="5036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6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17FF8-EA10-4BD2-922D-4570D18C1BD4}">
      <dsp:nvSpPr>
        <dsp:cNvPr id="0" name=""/>
        <dsp:cNvSpPr/>
      </dsp:nvSpPr>
      <dsp:spPr>
        <a:xfrm>
          <a:off x="1228134" y="2903062"/>
          <a:ext cx="91440" cy="5036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664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EDB78-37A1-401B-9DAC-5E7E9556F067}">
      <dsp:nvSpPr>
        <dsp:cNvPr id="0" name=""/>
        <dsp:cNvSpPr/>
      </dsp:nvSpPr>
      <dsp:spPr>
        <a:xfrm>
          <a:off x="1273854" y="1200198"/>
          <a:ext cx="2902064" cy="503664"/>
        </a:xfrm>
        <a:custGeom>
          <a:avLst/>
          <a:gdLst/>
          <a:ahLst/>
          <a:cxnLst/>
          <a:rect l="0" t="0" r="0" b="0"/>
          <a:pathLst>
            <a:path>
              <a:moveTo>
                <a:pt x="2902064" y="0"/>
              </a:moveTo>
              <a:lnTo>
                <a:pt x="2902064" y="251832"/>
              </a:lnTo>
              <a:lnTo>
                <a:pt x="0" y="251832"/>
              </a:lnTo>
              <a:lnTo>
                <a:pt x="0" y="5036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6ABDC-01E4-4376-B45B-1DD5FDECEB52}">
      <dsp:nvSpPr>
        <dsp:cNvPr id="0" name=""/>
        <dsp:cNvSpPr/>
      </dsp:nvSpPr>
      <dsp:spPr>
        <a:xfrm>
          <a:off x="2976718" y="997"/>
          <a:ext cx="2398400" cy="11992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1" u="none" strike="noStrike" kern="1200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Campylobacter</a:t>
          </a:r>
          <a:r>
            <a:rPr kumimoji="0" lang="sr-Latn-CS" sz="2000" b="1" i="0" u="none" strike="noStrike" kern="1200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 vrste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rgbClr val="FF9999"/>
            </a:solidFill>
            <a:effectLst/>
            <a:latin typeface="Times New Roman" pitchFamily="18" charset="0"/>
            <a:cs typeface="Arial" pitchFamily="34" charset="0"/>
          </a:endParaRPr>
        </a:p>
      </dsp:txBody>
      <dsp:txXfrm>
        <a:off x="2976718" y="997"/>
        <a:ext cx="2398400" cy="1199200"/>
      </dsp:txXfrm>
    </dsp:sp>
    <dsp:sp modelId="{6F0A51F1-04A2-4651-9EA8-F2D3D8AB3480}">
      <dsp:nvSpPr>
        <dsp:cNvPr id="0" name=""/>
        <dsp:cNvSpPr/>
      </dsp:nvSpPr>
      <dsp:spPr>
        <a:xfrm>
          <a:off x="74653" y="1703862"/>
          <a:ext cx="2398400" cy="11992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1" u="none" strike="noStrike" kern="1200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C. fetus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0" u="none" strike="noStrike" kern="1200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subsp. </a:t>
          </a:r>
          <a:r>
            <a:rPr kumimoji="0" lang="sr-Latn-CS" sz="2000" b="1" i="1" u="none" strike="noStrike" kern="1200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veneralis</a:t>
          </a:r>
          <a:endParaRPr kumimoji="0" lang="en-US" sz="2000" b="1" i="1" u="none" strike="noStrike" kern="1200" cap="none" normalizeH="0" baseline="0" dirty="0" smtClean="0">
            <a:ln>
              <a:noFill/>
            </a:ln>
            <a:solidFill>
              <a:srgbClr val="FF9999"/>
            </a:solidFill>
            <a:effectLst/>
            <a:latin typeface="Times New Roman" pitchFamily="18" charset="0"/>
            <a:cs typeface="Arial" pitchFamily="34" charset="0"/>
          </a:endParaRPr>
        </a:p>
      </dsp:txBody>
      <dsp:txXfrm>
        <a:off x="74653" y="1703862"/>
        <a:ext cx="2398400" cy="1199200"/>
      </dsp:txXfrm>
    </dsp:sp>
    <dsp:sp modelId="{7817AE93-D3B9-4976-B67D-553C2220FE8E}">
      <dsp:nvSpPr>
        <dsp:cNvPr id="0" name=""/>
        <dsp:cNvSpPr/>
      </dsp:nvSpPr>
      <dsp:spPr>
        <a:xfrm>
          <a:off x="74653" y="3406726"/>
          <a:ext cx="2398400" cy="11992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Venerično oboljenje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goveda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rana embrionalna smrt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sterilitet </a:t>
          </a:r>
          <a:endParaRPr kumimoji="0" lang="en-US" sz="20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pitchFamily="34" charset="0"/>
          </a:endParaRPr>
        </a:p>
      </dsp:txBody>
      <dsp:txXfrm>
        <a:off x="74653" y="3406726"/>
        <a:ext cx="2398400" cy="1199200"/>
      </dsp:txXfrm>
    </dsp:sp>
    <dsp:sp modelId="{A8F4C8E3-04AD-465C-B021-825B044DDB9B}">
      <dsp:nvSpPr>
        <dsp:cNvPr id="0" name=""/>
        <dsp:cNvSpPr/>
      </dsp:nvSpPr>
      <dsp:spPr>
        <a:xfrm>
          <a:off x="2976718" y="1703862"/>
          <a:ext cx="2398400" cy="11992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r-Latn-CS" sz="1600" b="1" i="1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1" u="none" strike="noStrike" kern="1200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C.fetu</a:t>
          </a:r>
          <a:r>
            <a:rPr kumimoji="0" lang="sr-Latn-CS" sz="2000" b="1" i="0" u="none" strike="noStrike" kern="1200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0" u="none" strike="noStrike" kern="1200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subsp. </a:t>
          </a:r>
          <a:r>
            <a:rPr kumimoji="0" lang="sr-Latn-CS" sz="2000" b="1" i="1" u="none" strike="noStrike" kern="1200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fetus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r-Latn-CS" sz="1600" b="1" i="1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endParaRPr>
        </a:p>
      </dsp:txBody>
      <dsp:txXfrm>
        <a:off x="2976718" y="1703862"/>
        <a:ext cx="2398400" cy="1199200"/>
      </dsp:txXfrm>
    </dsp:sp>
    <dsp:sp modelId="{9E9AEEBD-01FE-4F89-ADDE-9C78939E58EA}">
      <dsp:nvSpPr>
        <dsp:cNvPr id="0" name=""/>
        <dsp:cNvSpPr/>
      </dsp:nvSpPr>
      <dsp:spPr>
        <a:xfrm>
          <a:off x="2976718" y="3406726"/>
          <a:ext cx="2398400" cy="11992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Abortu</a:t>
          </a:r>
          <a:r>
            <a:rPr kumimoji="0" lang="sr-Latn-CS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s, rađanje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uginulih plodova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ovce, koze, goveda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pitchFamily="34" charset="0"/>
          </a:endParaRPr>
        </a:p>
      </dsp:txBody>
      <dsp:txXfrm>
        <a:off x="2976718" y="3406726"/>
        <a:ext cx="2398400" cy="1199200"/>
      </dsp:txXfrm>
    </dsp:sp>
    <dsp:sp modelId="{D16B467C-2A1B-47BA-83BE-B9766632D6E8}">
      <dsp:nvSpPr>
        <dsp:cNvPr id="0" name=""/>
        <dsp:cNvSpPr/>
      </dsp:nvSpPr>
      <dsp:spPr>
        <a:xfrm>
          <a:off x="5878783" y="1703862"/>
          <a:ext cx="2398400" cy="11992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1" u="none" strike="noStrike" kern="1200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C. jejuni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0" u="none" strike="noStrike" kern="1200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supsp. </a:t>
          </a:r>
          <a:r>
            <a:rPr kumimoji="0" lang="sr-Latn-CS" sz="2000" b="1" i="1" u="none" strike="noStrike" kern="1200" cap="none" normalizeH="0" baseline="0" dirty="0" smtClean="0">
              <a:ln>
                <a:noFill/>
              </a:ln>
              <a:solidFill>
                <a:srgbClr val="FF9999"/>
              </a:solidFill>
              <a:effectLst/>
              <a:latin typeface="Times New Roman" pitchFamily="18" charset="0"/>
              <a:cs typeface="Arial" pitchFamily="34" charset="0"/>
            </a:rPr>
            <a:t>jejuni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endParaRPr>
        </a:p>
      </dsp:txBody>
      <dsp:txXfrm>
        <a:off x="5878783" y="1703862"/>
        <a:ext cx="2398400" cy="1199200"/>
      </dsp:txXfrm>
    </dsp:sp>
    <dsp:sp modelId="{55213AB2-8C73-47AB-965D-B080AD99E318}">
      <dsp:nvSpPr>
        <dsp:cNvPr id="0" name=""/>
        <dsp:cNvSpPr/>
      </dsp:nvSpPr>
      <dsp:spPr>
        <a:xfrm>
          <a:off x="5878783" y="3406726"/>
          <a:ext cx="2398400" cy="11992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Abortus – ovce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Enteritis – psi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Hepatitis – živina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2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Enterocolitis - ljudi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pitchFamily="34" charset="0"/>
          </a:endParaRPr>
        </a:p>
      </dsp:txBody>
      <dsp:txXfrm>
        <a:off x="5878783" y="3406726"/>
        <a:ext cx="2398400" cy="119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0DFDAD-AB4F-427F-A328-DE5190865776}" type="datetimeFigureOut">
              <a:rPr lang="en-US"/>
              <a:pPr>
                <a:defRPr/>
              </a:pPr>
              <a:t>16-Mar-21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3A2118-D2C5-4F84-B440-04051D9247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15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AB74E8-A751-4E66-A98F-A809D49A75DA}" type="datetimeFigureOut">
              <a:rPr lang="en-US"/>
              <a:pPr>
                <a:defRPr/>
              </a:pPr>
              <a:t>16-Mar-21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D73049-EB53-41CA-B0F1-ADF0A16E5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27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21A5DF-D240-4C33-B076-4055228123BC}" type="slidenum">
              <a:rPr lang="en-GB" smtClean="0"/>
              <a:pPr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53108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AFEBBB-5A94-4955-9FB2-0AB0FF7E7413}" type="slidenum">
              <a:rPr lang="en-GB" smtClean="0"/>
              <a:pPr/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24093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11D67-2F56-4A04-A910-70603E73FE2F}" type="slidenum">
              <a:rPr lang="en-GB" smtClean="0"/>
              <a:pPr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8482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3BFFE7-3AD0-44D0-92E8-931524B0D65F}" type="slidenum">
              <a:rPr lang="en-GB" smtClean="0"/>
              <a:pPr/>
              <a:t>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4083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9ABD71-801A-4253-B1FF-032764A5F4ED}" type="slidenum">
              <a:rPr lang="en-GB" smtClean="0"/>
              <a:pPr/>
              <a:t>13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30062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0415B1-386D-46DF-A1AF-659CFB1A682D}" type="slidenum">
              <a:rPr lang="en-GB" smtClean="0"/>
              <a:pPr/>
              <a:t>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57106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C7F189-487F-4AAB-B5C2-AB86773BFE86}" type="slidenum">
              <a:rPr lang="en-GB" smtClean="0"/>
              <a:pPr/>
              <a:t>20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6212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7D2509-CB31-44A0-A9A9-C87656BE0BC3}" type="slidenum">
              <a:rPr lang="en-GB" smtClean="0"/>
              <a:pPr/>
              <a:t>21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9773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BF3A23-92F0-45ED-8996-E3C524F34F0E}" type="slidenum">
              <a:rPr lang="en-GB" smtClean="0"/>
              <a:pPr/>
              <a:t>22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19659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48E6EA-65D7-45D4-ACC6-B1C27F0E5F23}" type="slidenum">
              <a:rPr lang="en-GB" smtClean="0"/>
              <a:pPr/>
              <a:t>23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31056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8ACF73-6FED-4046-A40B-003BEEB68076}" type="slidenum">
              <a:rPr lang="en-GB" smtClean="0"/>
              <a:pPr/>
              <a:t>24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820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21A5DF-D240-4C33-B076-4055228123BC}" type="slidenum">
              <a:rPr lang="en-GB" smtClean="0"/>
              <a:pPr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65538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D95C2A-3586-4DC8-A02F-5E865AF44506}" type="slidenum">
              <a:rPr lang="en-GB" smtClean="0"/>
              <a:pPr/>
              <a:t>25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82395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38F78C-E28B-4076-A73B-BCFC2A16261B}" type="slidenum">
              <a:rPr lang="en-GB" smtClean="0"/>
              <a:pPr/>
              <a:t>26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3444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3B2D50-48F9-4218-B535-DA015C88F417}" type="slidenum">
              <a:rPr lang="en-GB" smtClean="0"/>
              <a:pPr/>
              <a:t>27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27241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9E5440-A0C8-4ED4-B505-1E79022F525C}" type="slidenum">
              <a:rPr lang="en-GB" smtClean="0"/>
              <a:pPr/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77904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BB5ACB-BA6B-4C84-851D-A8AFBA8349C9}" type="slidenum">
              <a:rPr lang="en-GB" smtClean="0"/>
              <a:pPr/>
              <a:t>30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84983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6A9780-D78D-4223-9323-CBDFC38D44A1}" type="slidenum">
              <a:rPr lang="en-GB" smtClean="0"/>
              <a:pPr/>
              <a:t>32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080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159DEE-2279-4E7E-85E7-B3F1720175E6}" type="slidenum">
              <a:rPr lang="en-GB" smtClean="0"/>
              <a:pPr/>
              <a:t>33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0014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B1140-F8AD-4D06-9751-CDBEF2493A44}" type="slidenum">
              <a:rPr lang="en-GB" smtClean="0"/>
              <a:pPr/>
              <a:t>34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16211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7849C1-A900-4B14-9467-7E3D7BD5570A}" type="slidenum">
              <a:rPr lang="en-GB" smtClean="0"/>
              <a:pPr/>
              <a:t>35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51712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B92D1-A93E-4931-8B28-9427A9913CB1}" type="slidenum">
              <a:rPr lang="en-GB" smtClean="0"/>
              <a:pPr/>
              <a:t>36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2264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21A5DF-D240-4C33-B076-4055228123BC}" type="slidenum">
              <a:rPr lang="en-GB" smtClean="0"/>
              <a:pPr/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56183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B1E3EC-7788-4809-A49E-7D2875BE9FD2}" type="slidenum">
              <a:rPr lang="en-GB" smtClean="0"/>
              <a:pPr/>
              <a:t>37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91360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E5A103-9B6B-42D3-B8AD-FA0CA5C3CFCC}" type="slidenum">
              <a:rPr lang="en-GB" smtClean="0"/>
              <a:pPr/>
              <a:t>38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54415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E5A103-9B6B-42D3-B8AD-FA0CA5C3CFCC}" type="slidenum">
              <a:rPr lang="en-GB" smtClean="0"/>
              <a:pPr/>
              <a:t>39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72598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8868A9-BADF-4CC9-BF89-C38FBF18FCE5}" type="slidenum">
              <a:rPr lang="en-GB" smtClean="0"/>
              <a:pPr/>
              <a:t>40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74759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38C184-4B72-412D-9813-40F14B28C0B5}" type="slidenum">
              <a:rPr lang="en-GB" smtClean="0"/>
              <a:pPr/>
              <a:t>41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1162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41681B-5CB8-44A1-8F35-32C265FE3019}" type="slidenum">
              <a:rPr lang="en-GB" smtClean="0"/>
              <a:pPr/>
              <a:t>42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481614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B0A4C6-C4EB-4D04-8FB4-383E64CC686E}" type="slidenum">
              <a:rPr lang="en-GB" smtClean="0"/>
              <a:pPr/>
              <a:t>44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017374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DB4B84-8ADC-4381-BD7E-C0640A18CA5F}" type="slidenum">
              <a:rPr lang="en-GB" smtClean="0"/>
              <a:pPr/>
              <a:t>45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202961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153B53-BA22-4CC8-AD90-BDECBF0018CF}" type="slidenum">
              <a:rPr lang="en-GB" smtClean="0"/>
              <a:pPr/>
              <a:t>46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225659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F41F5A-6914-4B90-A009-0C6B479202AC}" type="slidenum">
              <a:rPr lang="en-GB" smtClean="0"/>
              <a:pPr/>
              <a:t>47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0843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7C6852-C2F6-45E4-80F2-313A21332CB6}" type="slidenum">
              <a:rPr lang="en-GB" smtClean="0"/>
              <a:pPr/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284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50AC50-EF0E-49C4-A75B-AE357D65DC1F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572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27D2C0-591C-4C3B-96A2-397E8447E240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4644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34A44B-D1FD-4624-A645-55B14FB1AC2E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2465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3B173C-22A9-40F0-9B5E-159C6C6C7117}" type="slidenum">
              <a:rPr lang="en-US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03067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441528-0D81-48A3-BA6F-F5E5D012EF17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152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B913D9-DDE3-4BEF-9D83-01958C2E07FF}" type="slidenum">
              <a:rPr lang="en-GB" smtClean="0"/>
              <a:pPr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055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C050E2-2FFD-42E7-9249-E8EEE19115B8}" type="slidenum">
              <a:rPr lang="en-GB" smtClean="0"/>
              <a:pPr/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239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83E85-A97C-425B-96DC-B480DCA26F89}" type="slidenum">
              <a:rPr lang="en-GB" smtClean="0"/>
              <a:pPr/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0028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FDFA21-141E-4A0F-84CD-B566ED21D83A}" type="slidenum">
              <a:rPr lang="en-GB" smtClean="0"/>
              <a:pPr/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0032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EE93B1-6FD6-431C-868A-5F0A24965C6C}" type="slidenum">
              <a:rPr lang="en-GB" smtClean="0"/>
              <a:pPr/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0413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C8F0-9330-4C78-B806-E40324348B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F5A7B-78D1-4109-8DEF-350C3000E3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3349-4607-4C6E-8089-345C5171B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D48B-5771-4847-BBB7-9A40429D90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F1BAA-9854-41B6-B7AA-179417CC1D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7C956-841E-41A2-B2AC-569BA81EF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C4F6-5846-4C39-AE9B-0C82BB3EFF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70AC-29EB-4257-ADFA-C5B28F13A2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51AC-DFC3-40BF-8520-1D83243F47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E7CD-3B36-47BB-9919-6C65EFD9F0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2BCC-8810-4BE7-A801-FFB3324782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7E19-F23D-480B-A76F-C3FE7D0DFE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4048-93A2-4513-92A1-4DAB6DA029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2C163-CC0B-43B1-BCEE-D0E0828764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EB3430-59A1-49FD-9508-91C6E114DE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95" r:id="rId1"/>
    <p:sldLayoutId id="2147484789" r:id="rId2"/>
    <p:sldLayoutId id="2147484796" r:id="rId3"/>
    <p:sldLayoutId id="2147484790" r:id="rId4"/>
    <p:sldLayoutId id="2147484797" r:id="rId5"/>
    <p:sldLayoutId id="2147484791" r:id="rId6"/>
    <p:sldLayoutId id="2147484792" r:id="rId7"/>
    <p:sldLayoutId id="2147484798" r:id="rId8"/>
    <p:sldLayoutId id="2147484799" r:id="rId9"/>
    <p:sldLayoutId id="2147484793" r:id="rId10"/>
    <p:sldLayoutId id="2147484794" r:id="rId11"/>
    <p:sldLayoutId id="2147484800" r:id="rId12"/>
    <p:sldLayoutId id="2147484801" r:id="rId13"/>
    <p:sldLayoutId id="214748480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380799" y="561975"/>
            <a:ext cx="8893175" cy="14954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sr-Latn-CS" sz="3200" dirty="0" smtClean="0">
                <a:solidFill>
                  <a:srgbClr val="FFFF99"/>
                </a:solidFill>
              </a:rPr>
              <a:t>	</a:t>
            </a:r>
            <a:r>
              <a:rPr lang="sr-Latn-RS" sz="3600" b="1" dirty="0" smtClean="0">
                <a:solidFill>
                  <a:srgbClr val="FF9999"/>
                </a:solidFill>
              </a:rPr>
              <a:t>Spiralne, svrdlaste i izuvijane bakterije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92" y="2436499"/>
            <a:ext cx="3342208" cy="222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" y="2362200"/>
            <a:ext cx="3319273" cy="23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7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04813"/>
            <a:ext cx="8820150" cy="4530725"/>
          </a:xfrm>
        </p:spPr>
        <p:txBody>
          <a:bodyPr/>
          <a:lstStyle/>
          <a:p>
            <a:r>
              <a:rPr lang="en-GB" sz="2800" b="1" i="1" dirty="0" smtClean="0">
                <a:solidFill>
                  <a:srgbClr val="FFCCCC"/>
                </a:solidFill>
              </a:rPr>
              <a:t>C.</a:t>
            </a:r>
            <a:r>
              <a:rPr lang="sr-Latn-RS" sz="2800" b="1" i="1" dirty="0" smtClean="0">
                <a:solidFill>
                  <a:srgbClr val="FFCCCC"/>
                </a:solidFill>
              </a:rPr>
              <a:t> </a:t>
            </a:r>
            <a:r>
              <a:rPr lang="en-GB" sz="2800" b="1" i="1" dirty="0" err="1" smtClean="0">
                <a:solidFill>
                  <a:srgbClr val="FFCCCC"/>
                </a:solidFill>
              </a:rPr>
              <a:t>fetus</a:t>
            </a:r>
            <a:r>
              <a:rPr lang="sr-Latn-CS" sz="2800" b="1" i="1" dirty="0" smtClean="0">
                <a:solidFill>
                  <a:srgbClr val="FFCCCC"/>
                </a:solidFill>
              </a:rPr>
              <a:t> </a:t>
            </a:r>
            <a:r>
              <a:rPr lang="sr-Latn-CS" sz="2800" dirty="0" smtClean="0"/>
              <a:t>– kolonije - </a:t>
            </a:r>
            <a:r>
              <a:rPr lang="en-GB" sz="2800" dirty="0" err="1" smtClean="0"/>
              <a:t>sitne</a:t>
            </a:r>
            <a:r>
              <a:rPr lang="en-GB" sz="2800" dirty="0" smtClean="0"/>
              <a:t> pre</a:t>
            </a:r>
            <a:r>
              <a:rPr lang="sr-Latn-CS" sz="2800" dirty="0" smtClean="0"/>
              <a:t>č</a:t>
            </a:r>
            <a:r>
              <a:rPr lang="en-GB" sz="2800" dirty="0" err="1" smtClean="0"/>
              <a:t>nika</a:t>
            </a:r>
            <a:r>
              <a:rPr lang="en-GB" sz="2800" dirty="0" smtClean="0"/>
              <a:t> </a:t>
            </a:r>
            <a:r>
              <a:rPr lang="en-GB" sz="2800" dirty="0" err="1" smtClean="0"/>
              <a:t>oko</a:t>
            </a:r>
            <a:r>
              <a:rPr lang="en-GB" sz="2800" dirty="0" smtClean="0"/>
              <a:t> 1mm, </a:t>
            </a:r>
            <a:r>
              <a:rPr lang="en-GB" sz="2800" dirty="0" err="1" smtClean="0"/>
              <a:t>okrugle</a:t>
            </a:r>
            <a:r>
              <a:rPr lang="en-GB" sz="2800" dirty="0" smtClean="0"/>
              <a:t>, </a:t>
            </a:r>
            <a:r>
              <a:rPr lang="en-GB" sz="2800" dirty="0" err="1" smtClean="0"/>
              <a:t>blago</a:t>
            </a:r>
            <a:r>
              <a:rPr lang="en-GB" sz="2800" dirty="0" smtClean="0"/>
              <a:t> </a:t>
            </a:r>
            <a:r>
              <a:rPr lang="en-GB" sz="2800" dirty="0" err="1" smtClean="0"/>
              <a:t>ispup</a:t>
            </a:r>
            <a:r>
              <a:rPr lang="sr-Latn-CS" sz="2800" dirty="0" smtClean="0"/>
              <a:t>č</a:t>
            </a:r>
            <a:r>
              <a:rPr lang="en-GB" sz="2800" dirty="0" err="1" smtClean="0"/>
              <a:t>ene</a:t>
            </a:r>
            <a:r>
              <a:rPr lang="en-GB" sz="2800" dirty="0" smtClean="0"/>
              <a:t>, </a:t>
            </a:r>
            <a:r>
              <a:rPr lang="en-GB" sz="2800" dirty="0" err="1" smtClean="0"/>
              <a:t>glatke</a:t>
            </a:r>
            <a:r>
              <a:rPr lang="en-GB" sz="2800" dirty="0" smtClean="0"/>
              <a:t>, </a:t>
            </a:r>
            <a:r>
              <a:rPr lang="en-GB" sz="2800" dirty="0" err="1" smtClean="0"/>
              <a:t>providne</a:t>
            </a:r>
            <a:r>
              <a:rPr lang="sr-Latn-CS" sz="2800" dirty="0" smtClean="0"/>
              <a:t> - </a:t>
            </a:r>
            <a:r>
              <a:rPr lang="en-GB" sz="2800" dirty="0" err="1" smtClean="0"/>
              <a:t>poput</a:t>
            </a:r>
            <a:r>
              <a:rPr lang="en-GB" sz="2800" dirty="0" smtClean="0"/>
              <a:t> </a:t>
            </a:r>
            <a:r>
              <a:rPr lang="en-GB" sz="2800" dirty="0" err="1" smtClean="0"/>
              <a:t>kapi</a:t>
            </a:r>
            <a:r>
              <a:rPr lang="en-GB" sz="2800" dirty="0" smtClean="0"/>
              <a:t> rose. </a:t>
            </a:r>
            <a:endParaRPr lang="sr-Latn-CS" sz="2800" dirty="0" smtClean="0"/>
          </a:p>
          <a:p>
            <a:r>
              <a:rPr lang="en-GB" sz="2800" b="1" i="1" dirty="0" smtClean="0">
                <a:solidFill>
                  <a:srgbClr val="FFCCCC"/>
                </a:solidFill>
              </a:rPr>
              <a:t>C. </a:t>
            </a:r>
            <a:r>
              <a:rPr lang="en-GB" sz="2800" b="1" i="1" dirty="0" err="1" smtClean="0">
                <a:solidFill>
                  <a:srgbClr val="FFCCCC"/>
                </a:solidFill>
              </a:rPr>
              <a:t>jejuni</a:t>
            </a:r>
            <a:r>
              <a:rPr lang="sr-Latn-CS" sz="2800" b="1" i="1" dirty="0" smtClean="0">
                <a:solidFill>
                  <a:srgbClr val="FFCCCC"/>
                </a:solidFill>
              </a:rPr>
              <a:t> </a:t>
            </a:r>
            <a:r>
              <a:rPr lang="sr-Latn-CS" sz="2800" dirty="0" smtClean="0"/>
              <a:t>– kolonije - </a:t>
            </a:r>
            <a:r>
              <a:rPr lang="en-GB" sz="2800" dirty="0" err="1" smtClean="0"/>
              <a:t>ve</a:t>
            </a:r>
            <a:r>
              <a:rPr lang="sr-Latn-CS" sz="2800" dirty="0" smtClean="0"/>
              <a:t>ć</a:t>
            </a:r>
            <a:r>
              <a:rPr lang="en-GB" sz="2800" dirty="0" smtClean="0"/>
              <a:t>e, </a:t>
            </a:r>
            <a:r>
              <a:rPr lang="en-GB" sz="2800" dirty="0" err="1" smtClean="0"/>
              <a:t>ravne</a:t>
            </a:r>
            <a:r>
              <a:rPr lang="en-GB" sz="2800" dirty="0" smtClean="0"/>
              <a:t>, </a:t>
            </a:r>
            <a:r>
              <a:rPr lang="en-GB" sz="2800" dirty="0" err="1" smtClean="0"/>
              <a:t>sivkaste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malo</a:t>
            </a:r>
            <a:r>
              <a:rPr lang="en-GB" sz="2800" dirty="0" smtClean="0"/>
              <a:t> se </a:t>
            </a:r>
            <a:r>
              <a:rPr lang="en-GB" sz="2800" dirty="0" err="1" smtClean="0"/>
              <a:t>razlivaju</a:t>
            </a:r>
            <a:r>
              <a:rPr lang="en-GB" sz="2800" dirty="0" smtClean="0"/>
              <a:t> </a:t>
            </a:r>
            <a:r>
              <a:rPr lang="en-GB" sz="2800" dirty="0" err="1" smtClean="0"/>
              <a:t>preko</a:t>
            </a:r>
            <a:r>
              <a:rPr lang="en-GB" sz="2800" dirty="0" smtClean="0"/>
              <a:t> </a:t>
            </a:r>
            <a:r>
              <a:rPr lang="en-GB" sz="2800" dirty="0" err="1" smtClean="0"/>
              <a:t>vla</a:t>
            </a:r>
            <a:r>
              <a:rPr lang="sr-Latn-CS" sz="2800" dirty="0" smtClean="0"/>
              <a:t>ž</a:t>
            </a:r>
            <a:r>
              <a:rPr lang="en-GB" sz="2800" dirty="0" smtClean="0"/>
              <a:t>ne </a:t>
            </a:r>
            <a:r>
              <a:rPr lang="en-GB" sz="2800" dirty="0" err="1" smtClean="0"/>
              <a:t>podloge</a:t>
            </a:r>
            <a:endParaRPr lang="sr-Latn-CS" sz="2800" dirty="0" smtClean="0"/>
          </a:p>
          <a:p>
            <a:r>
              <a:rPr lang="en-GB" sz="2800" dirty="0" err="1" smtClean="0"/>
              <a:t>Kolonije</a:t>
            </a:r>
            <a:r>
              <a:rPr lang="en-GB" sz="2800" dirty="0" smtClean="0"/>
              <a:t> </a:t>
            </a:r>
            <a:r>
              <a:rPr lang="en-GB" sz="2800" dirty="0" err="1" smtClean="0"/>
              <a:t>drugih</a:t>
            </a:r>
            <a:r>
              <a:rPr lang="en-GB" sz="2800" dirty="0" smtClean="0"/>
              <a:t> Campylobacter </a:t>
            </a:r>
            <a:r>
              <a:rPr lang="en-GB" sz="2800" dirty="0" err="1" smtClean="0"/>
              <a:t>vrsta</a:t>
            </a:r>
            <a:r>
              <a:rPr lang="en-GB" sz="2800" dirty="0" smtClean="0"/>
              <a:t> </a:t>
            </a:r>
            <a:r>
              <a:rPr lang="en-GB" sz="2800" dirty="0" err="1" smtClean="0"/>
              <a:t>mogu</a:t>
            </a:r>
            <a:r>
              <a:rPr lang="en-GB" sz="2800" dirty="0" smtClean="0"/>
              <a:t> </a:t>
            </a:r>
            <a:r>
              <a:rPr lang="en-GB" sz="2800" dirty="0" err="1" smtClean="0"/>
              <a:t>biti</a:t>
            </a:r>
            <a:r>
              <a:rPr lang="en-GB" sz="2800" dirty="0" smtClean="0"/>
              <a:t> </a:t>
            </a:r>
            <a:r>
              <a:rPr lang="en-GB" sz="2800" dirty="0" err="1" smtClean="0"/>
              <a:t>pigmentisane</a:t>
            </a:r>
            <a:r>
              <a:rPr lang="en-GB" sz="2800" dirty="0" smtClean="0"/>
              <a:t>, </a:t>
            </a:r>
            <a:r>
              <a:rPr lang="en-GB" sz="2800" dirty="0" err="1" smtClean="0"/>
              <a:t>prljavo</a:t>
            </a:r>
            <a:r>
              <a:rPr lang="en-GB" sz="2800" dirty="0" smtClean="0"/>
              <a:t> </a:t>
            </a:r>
            <a:r>
              <a:rPr lang="sr-Latn-CS" sz="2800" dirty="0" smtClean="0"/>
              <a:t>ž</a:t>
            </a:r>
            <a:r>
              <a:rPr lang="en-GB" sz="2800" dirty="0" err="1" smtClean="0"/>
              <a:t>ute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tamno</a:t>
            </a:r>
            <a:r>
              <a:rPr lang="en-GB" sz="2800" dirty="0" smtClean="0"/>
              <a:t> </a:t>
            </a:r>
            <a:r>
              <a:rPr lang="en-GB" sz="2800" dirty="0" err="1" smtClean="0"/>
              <a:t>ru</a:t>
            </a:r>
            <a:r>
              <a:rPr lang="sr-Latn-CS" sz="2800" dirty="0" smtClean="0"/>
              <a:t>ž</a:t>
            </a:r>
            <a:r>
              <a:rPr lang="en-GB" sz="2800" dirty="0" err="1" smtClean="0"/>
              <a:t>i</a:t>
            </a:r>
            <a:r>
              <a:rPr lang="sr-Latn-CS" sz="2800" dirty="0" smtClean="0"/>
              <a:t>č</a:t>
            </a:r>
            <a:r>
              <a:rPr lang="en-GB" sz="2800" dirty="0" err="1" smtClean="0"/>
              <a:t>aste</a:t>
            </a:r>
            <a:r>
              <a:rPr lang="en-GB" sz="2800" dirty="0" smtClean="0"/>
              <a:t> </a:t>
            </a:r>
            <a:r>
              <a:rPr lang="en-GB" sz="2800" dirty="0" err="1" smtClean="0"/>
              <a:t>boje</a:t>
            </a:r>
            <a:r>
              <a:rPr lang="en-GB" sz="2800" dirty="0" smtClean="0"/>
              <a:t> </a:t>
            </a:r>
            <a:endParaRPr lang="en-US" sz="2800" dirty="0" smtClean="0"/>
          </a:p>
        </p:txBody>
      </p:sp>
      <p:pic>
        <p:nvPicPr>
          <p:cNvPr id="17411" name="Picture 3" descr="campylobacterjejuni- cokola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>
          <a:xfrm>
            <a:off x="1524000" y="3581400"/>
            <a:ext cx="2630488" cy="2630488"/>
          </a:xfrm>
          <a:ln w="3175">
            <a:solidFill>
              <a:srgbClr val="FFFF99"/>
            </a:solidFill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572000" y="4292600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 dirty="0">
                <a:solidFill>
                  <a:srgbClr val="FFCCCC"/>
                </a:solidFill>
                <a:latin typeface="Times New Roman" pitchFamily="18" charset="0"/>
              </a:rPr>
              <a:t>Kolonije </a:t>
            </a:r>
            <a:r>
              <a:rPr lang="sr-Latn-CS" sz="2800" b="1" i="1" dirty="0">
                <a:solidFill>
                  <a:srgbClr val="FFCCCC"/>
                </a:solidFill>
                <a:latin typeface="Times New Roman" pitchFamily="18" charset="0"/>
              </a:rPr>
              <a:t>C</a:t>
            </a:r>
            <a:r>
              <a:rPr lang="sr-Latn-CS" sz="2800" b="1" i="1" dirty="0" smtClean="0">
                <a:solidFill>
                  <a:srgbClr val="FFCCCC"/>
                </a:solidFill>
                <a:latin typeface="Times New Roman" pitchFamily="18" charset="0"/>
              </a:rPr>
              <a:t>. jejuni</a:t>
            </a:r>
            <a:endParaRPr lang="en-US" sz="2800" b="1" i="1" dirty="0">
              <a:solidFill>
                <a:srgbClr val="FFCC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424862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z="2800" dirty="0" smtClean="0"/>
              <a:t>		</a:t>
            </a:r>
            <a:r>
              <a:rPr lang="sr-Latn-CS" sz="3200" b="1" dirty="0" smtClean="0">
                <a:solidFill>
                  <a:srgbClr val="FFCCCC"/>
                </a:solidFill>
              </a:rPr>
              <a:t>Kampilobakterioza goveda </a:t>
            </a:r>
          </a:p>
          <a:p>
            <a:r>
              <a:rPr lang="en-US" sz="2800" dirty="0" smtClean="0"/>
              <a:t>“</a:t>
            </a:r>
            <a:r>
              <a:rPr lang="sr-Latn-CS" sz="2800" dirty="0" smtClean="0"/>
              <a:t>Vibrioza goveda</a:t>
            </a:r>
            <a:r>
              <a:rPr lang="en-US" sz="2800" dirty="0" smtClean="0"/>
              <a:t>”</a:t>
            </a:r>
            <a:r>
              <a:rPr lang="sr-Latn-CS" sz="2800" dirty="0" smtClean="0"/>
              <a:t> - </a:t>
            </a:r>
            <a:r>
              <a:rPr lang="sr-Latn-CS" sz="2800" b="1" i="1" dirty="0" smtClean="0">
                <a:solidFill>
                  <a:srgbClr val="FFCCCC"/>
                </a:solidFill>
              </a:rPr>
              <a:t>C.fetus </a:t>
            </a:r>
            <a:r>
              <a:rPr lang="sr-Latn-CS" sz="2800" b="1" dirty="0" smtClean="0">
                <a:solidFill>
                  <a:srgbClr val="FFCCCC"/>
                </a:solidFill>
              </a:rPr>
              <a:t>subsp. </a:t>
            </a:r>
            <a:r>
              <a:rPr lang="sr-Latn-CS" sz="2800" b="1" i="1" dirty="0" smtClean="0">
                <a:solidFill>
                  <a:srgbClr val="FFCCCC"/>
                </a:solidFill>
              </a:rPr>
              <a:t>venerealis</a:t>
            </a:r>
          </a:p>
          <a:p>
            <a:r>
              <a:rPr lang="sr-Latn-CS" sz="2800" dirty="0" smtClean="0"/>
              <a:t>Prisutan u prepucijumu bikova, bez kliničkih simptoma </a:t>
            </a:r>
          </a:p>
          <a:p>
            <a:r>
              <a:rPr lang="sr-Latn-CS" sz="2800" dirty="0" smtClean="0"/>
              <a:t>Duže od 6 meseci preživljava na -196 </a:t>
            </a:r>
            <a:r>
              <a:rPr lang="sr-Latn-CS" sz="2800" baseline="30000" dirty="0" smtClean="0"/>
              <a:t>o</a:t>
            </a:r>
            <a:r>
              <a:rPr lang="sr-Latn-CS" sz="2800" dirty="0" smtClean="0"/>
              <a:t>C u zamrznutom semenu</a:t>
            </a:r>
          </a:p>
          <a:p>
            <a:r>
              <a:rPr lang="sr-Latn-CS" sz="2800" dirty="0" smtClean="0"/>
              <a:t>Koitus – asimptomatski kliconoša – prijemčiva krava – endometritis, salpingitis</a:t>
            </a:r>
          </a:p>
          <a:p>
            <a:r>
              <a:rPr lang="sr-Latn-CS" sz="2800" dirty="0" smtClean="0"/>
              <a:t>Sterilitet – rana embrionalna smrt, anestrus, sporadićno abortus</a:t>
            </a:r>
          </a:p>
          <a:p>
            <a:r>
              <a:rPr lang="sr-Latn-CS" sz="2800" dirty="0" smtClean="0"/>
              <a:t>Sporadično – abortus </a:t>
            </a:r>
            <a:r>
              <a:rPr lang="sr-Latn-CS" sz="2800" b="1" i="1" dirty="0" smtClean="0"/>
              <a:t>C.fetus </a:t>
            </a:r>
            <a:r>
              <a:rPr lang="sr-Latn-CS" sz="2800" b="1" dirty="0" smtClean="0"/>
              <a:t>subsp. </a:t>
            </a:r>
            <a:r>
              <a:rPr lang="sr-Latn-CS" sz="2800" b="1" i="1" dirty="0" smtClean="0"/>
              <a:t>fetus</a:t>
            </a:r>
          </a:p>
          <a:p>
            <a:r>
              <a:rPr lang="sr-Latn-CS" sz="2800" dirty="0" smtClean="0"/>
              <a:t>Vaginalna sluz – IgA – aglutinacija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878522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z="2800" dirty="0" smtClean="0">
                <a:solidFill>
                  <a:srgbClr val="FF5050"/>
                </a:solidFill>
              </a:rPr>
              <a:t>		</a:t>
            </a:r>
            <a:r>
              <a:rPr lang="sr-Latn-CS" sz="3200" b="1" dirty="0" smtClean="0">
                <a:solidFill>
                  <a:srgbClr val="FF9999"/>
                </a:solidFill>
              </a:rPr>
              <a:t>Kampilobakterioza ovaca</a:t>
            </a:r>
          </a:p>
          <a:p>
            <a:r>
              <a:rPr lang="sr-Latn-CS" sz="2800" b="1" i="1" dirty="0" smtClean="0">
                <a:solidFill>
                  <a:srgbClr val="FFCCCC"/>
                </a:solidFill>
              </a:rPr>
              <a:t>C. fetus </a:t>
            </a:r>
            <a:r>
              <a:rPr lang="sr-Latn-CS" sz="2800" b="1" dirty="0" smtClean="0">
                <a:solidFill>
                  <a:srgbClr val="FFCCCC"/>
                </a:solidFill>
              </a:rPr>
              <a:t>subsp. </a:t>
            </a:r>
            <a:r>
              <a:rPr lang="sr-Latn-CS" sz="2800" b="1" i="1" dirty="0" smtClean="0">
                <a:solidFill>
                  <a:srgbClr val="FFCCCC"/>
                </a:solidFill>
              </a:rPr>
              <a:t>fetus </a:t>
            </a:r>
            <a:r>
              <a:rPr lang="sr-Latn-CS" sz="2800" b="1" dirty="0" smtClean="0">
                <a:solidFill>
                  <a:srgbClr val="FFCCCC"/>
                </a:solidFill>
              </a:rPr>
              <a:t>i </a:t>
            </a:r>
            <a:r>
              <a:rPr lang="sr-Latn-CS" sz="2800" b="1" i="1" dirty="0" smtClean="0">
                <a:solidFill>
                  <a:srgbClr val="FFCCCC"/>
                </a:solidFill>
              </a:rPr>
              <a:t>C. jejuni</a:t>
            </a:r>
          </a:p>
          <a:p>
            <a:pPr algn="just"/>
            <a:r>
              <a:rPr lang="en-US" sz="2800" dirty="0" smtClean="0"/>
              <a:t>“</a:t>
            </a:r>
            <a:r>
              <a:rPr lang="sr-Latn-CS" sz="2800" dirty="0" smtClean="0"/>
              <a:t>Fekalno – oralni</a:t>
            </a:r>
            <a:r>
              <a:rPr lang="en-US" sz="2800" dirty="0" smtClean="0"/>
              <a:t>”</a:t>
            </a:r>
            <a:r>
              <a:rPr lang="sr-Latn-CS" sz="2800" dirty="0" smtClean="0"/>
              <a:t> način infekcije</a:t>
            </a:r>
          </a:p>
          <a:p>
            <a:pPr algn="just"/>
            <a:r>
              <a:rPr lang="sr-Latn-CS" sz="2800" dirty="0" smtClean="0"/>
              <a:t>Tokom trudnoće nakon bakterijemije – nekrotični placentitis i abortus, rađanje mrtve ili slabovitalne jagnjadi</a:t>
            </a:r>
          </a:p>
          <a:p>
            <a:pPr algn="just"/>
            <a:r>
              <a:rPr lang="sr-Latn-CS" sz="2800" dirty="0" smtClean="0"/>
              <a:t>Patognomonični znak – nekrotične lezije do 2 cm prečnika, bledih uzdignutih ivica i tamnog uvučenog centra u jetri jagnjadi</a:t>
            </a:r>
            <a:endParaRPr lang="sr-Latn-CS" sz="2400" dirty="0" smtClean="0"/>
          </a:p>
          <a:p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19459" name="Picture 3" descr="Campylobacter altek 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6000" contrast="14000"/>
          </a:blip>
          <a:srcRect/>
          <a:stretch>
            <a:fillRect/>
          </a:stretch>
        </p:blipFill>
        <p:spPr>
          <a:xfrm>
            <a:off x="4724400" y="4343400"/>
            <a:ext cx="3436938" cy="2119313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713788" cy="4530725"/>
          </a:xfrm>
        </p:spPr>
        <p:txBody>
          <a:bodyPr/>
          <a:lstStyle/>
          <a:p>
            <a:r>
              <a:rPr lang="sr-Latn-CS" sz="3200" dirty="0" smtClean="0">
                <a:solidFill>
                  <a:srgbClr val="FF9999"/>
                </a:solidFill>
              </a:rPr>
              <a:t>Intestinalna kampilobakterioza pasa </a:t>
            </a:r>
            <a:r>
              <a:rPr lang="sr-Latn-CS" sz="2800" dirty="0" smtClean="0"/>
              <a:t>– mlade životinje  - </a:t>
            </a:r>
            <a:r>
              <a:rPr lang="sr-Latn-CS" sz="2800" i="1" dirty="0" smtClean="0"/>
              <a:t>C. jejuni</a:t>
            </a:r>
          </a:p>
          <a:p>
            <a:r>
              <a:rPr lang="sr-Latn-CS" sz="3200" dirty="0" smtClean="0">
                <a:solidFill>
                  <a:srgbClr val="FF9999"/>
                </a:solidFill>
              </a:rPr>
              <a:t>Hepatitis živine</a:t>
            </a:r>
          </a:p>
          <a:p>
            <a:pPr lvl="1"/>
            <a:r>
              <a:rPr lang="sr-Latn-CS" sz="2800" dirty="0" smtClean="0">
                <a:solidFill>
                  <a:schemeClr val="tx1"/>
                </a:solidFill>
              </a:rPr>
              <a:t>Često prisutne </a:t>
            </a:r>
            <a:r>
              <a:rPr lang="sr-Latn-CS" sz="2800" b="1" i="1" dirty="0" smtClean="0">
                <a:solidFill>
                  <a:schemeClr val="tx1"/>
                </a:solidFill>
              </a:rPr>
              <a:t>Campylobacter</a:t>
            </a:r>
            <a:r>
              <a:rPr lang="sr-Latn-CS" sz="2800" i="1" dirty="0" smtClean="0">
                <a:solidFill>
                  <a:schemeClr val="tx1"/>
                </a:solidFill>
              </a:rPr>
              <a:t> </a:t>
            </a:r>
            <a:r>
              <a:rPr lang="sr-Latn-CS" sz="2800" dirty="0" smtClean="0">
                <a:solidFill>
                  <a:schemeClr val="tx1"/>
                </a:solidFill>
              </a:rPr>
              <a:t>spp. u digestivnom traktu</a:t>
            </a:r>
          </a:p>
          <a:p>
            <a:pPr lvl="1"/>
            <a:r>
              <a:rPr lang="sr-Latn-CS" sz="2800" dirty="0" smtClean="0">
                <a:solidFill>
                  <a:schemeClr val="tx1"/>
                </a:solidFill>
              </a:rPr>
              <a:t>Asimptomatske infekcije  </a:t>
            </a:r>
          </a:p>
          <a:p>
            <a:r>
              <a:rPr lang="sr-Latn-CS" sz="3200" dirty="0" smtClean="0">
                <a:solidFill>
                  <a:srgbClr val="FF9999"/>
                </a:solidFill>
              </a:rPr>
              <a:t>Intestinalna kampilobakterioza ljudi</a:t>
            </a:r>
          </a:p>
          <a:p>
            <a:pPr lvl="1"/>
            <a:r>
              <a:rPr lang="sr-Latn-CS" sz="2800" dirty="0" smtClean="0"/>
              <a:t>Meso živine</a:t>
            </a:r>
          </a:p>
          <a:p>
            <a:pPr lvl="1"/>
            <a:r>
              <a:rPr lang="sr-Latn-CS" sz="2800" b="1" i="1" dirty="0" smtClean="0">
                <a:solidFill>
                  <a:srgbClr val="FFCCCC"/>
                </a:solidFill>
              </a:rPr>
              <a:t>C. jejuni</a:t>
            </a:r>
          </a:p>
          <a:p>
            <a:pPr lvl="1"/>
            <a:r>
              <a:rPr lang="sr-Latn-CS" sz="2800" b="1" i="1" dirty="0" smtClean="0">
                <a:solidFill>
                  <a:srgbClr val="FFCCCC"/>
                </a:solidFill>
              </a:rPr>
              <a:t>C. coli </a:t>
            </a:r>
            <a:r>
              <a:rPr lang="sr-Latn-CS" sz="2800" dirty="0" smtClean="0">
                <a:solidFill>
                  <a:srgbClr val="FFCCCC"/>
                </a:solidFill>
              </a:rPr>
              <a:t>i </a:t>
            </a:r>
            <a:r>
              <a:rPr lang="sr-Latn-CS" sz="2800" b="1" i="1" dirty="0" smtClean="0">
                <a:solidFill>
                  <a:srgbClr val="FFCCCC"/>
                </a:solidFill>
              </a:rPr>
              <a:t>C. lari 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20483" name="Picture 3" descr="Brojleri ispod 50 da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3886200"/>
            <a:ext cx="4127500" cy="2446922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wol-prod-cdn.literatumonline.com/cms/attachment/755f720b-59b3-4df3-9750-d8c9894d0466/efs25077-fig-0001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781800" cy="55357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+mn-lt"/>
              </a:rPr>
              <a:t>Broj slučajeva potvrđenih zoonoza kod ljudi  u EU 2016. godina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17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62" y="838200"/>
            <a:ext cx="758567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9144000" cy="60642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sz="3200" dirty="0" smtClean="0">
                <a:solidFill>
                  <a:schemeClr val="tx2"/>
                </a:solidFill>
              </a:rPr>
              <a:t>		        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sz="3200" dirty="0" smtClean="0">
                <a:solidFill>
                  <a:schemeClr val="tx2"/>
                </a:solidFill>
              </a:rPr>
              <a:t>               </a:t>
            </a:r>
            <a:r>
              <a:rPr lang="en-US" sz="3500" b="1" i="1" dirty="0" smtClean="0">
                <a:solidFill>
                  <a:srgbClr val="FF9999"/>
                </a:solidFill>
              </a:rPr>
              <a:t>Helicobacter </a:t>
            </a:r>
            <a:r>
              <a:rPr lang="en-US" sz="3500" b="1" dirty="0" err="1" smtClean="0">
                <a:solidFill>
                  <a:srgbClr val="FF9999"/>
                </a:solidFill>
              </a:rPr>
              <a:t>vrste</a:t>
            </a:r>
            <a:endParaRPr lang="sr-Latn-CS" sz="3200" b="1" dirty="0" smtClean="0">
              <a:solidFill>
                <a:srgbClr val="FF9999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Spira</a:t>
            </a:r>
            <a:r>
              <a:rPr lang="sr-Latn-RS" sz="2800" dirty="0" smtClean="0"/>
              <a:t>lna</a:t>
            </a:r>
            <a:r>
              <a:rPr lang="en-US" sz="2800" dirty="0" smtClean="0"/>
              <a:t> </a:t>
            </a:r>
            <a:r>
              <a:rPr lang="sr-Latn-RS" sz="2800" dirty="0" smtClean="0"/>
              <a:t>G</a:t>
            </a:r>
            <a:r>
              <a:rPr lang="en-US" sz="2800" dirty="0" smtClean="0"/>
              <a:t>ram </a:t>
            </a:r>
            <a:r>
              <a:rPr lang="en-US" sz="2800" dirty="0" err="1" smtClean="0"/>
              <a:t>negativna</a:t>
            </a:r>
            <a:r>
              <a:rPr lang="en-US" sz="2800" dirty="0" smtClean="0"/>
              <a:t> b</a:t>
            </a:r>
            <a:r>
              <a:rPr lang="sr-Latn-RS" sz="2800" dirty="0" smtClean="0"/>
              <a:t>a</a:t>
            </a:r>
            <a:r>
              <a:rPr lang="en-US" sz="2800" dirty="0" err="1" smtClean="0"/>
              <a:t>kterija</a:t>
            </a:r>
            <a:r>
              <a:rPr lang="sr-Latn-RS" sz="2800" dirty="0" smtClean="0"/>
              <a:t> 0.5-0.9 </a:t>
            </a:r>
            <a:r>
              <a:rPr lang="sr-Latn-RS" sz="2800" dirty="0" smtClean="0">
                <a:latin typeface="Symbol" pitchFamily="18" charset="2"/>
              </a:rPr>
              <a:t>m</a:t>
            </a:r>
            <a:r>
              <a:rPr lang="sr-Latn-RS" sz="2800" dirty="0" smtClean="0"/>
              <a:t>m x 3 </a:t>
            </a:r>
            <a:r>
              <a:rPr lang="sr-Latn-RS" sz="2800" dirty="0" smtClean="0">
                <a:latin typeface="Symbol" pitchFamily="18" charset="2"/>
              </a:rPr>
              <a:t>m</a:t>
            </a:r>
            <a:r>
              <a:rPr lang="sr-Latn-RS" sz="2800" dirty="0" smtClean="0"/>
              <a:t>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N</a:t>
            </a:r>
            <a:r>
              <a:rPr lang="sr-Latn-RS" sz="2800" dirty="0" smtClean="0"/>
              <a:t>alaze se u digestivnom traktu sisara i ptica – želudac i creva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2800" dirty="0" smtClean="0"/>
              <a:t>Veoma teška izolacija na hranljivim podlogama, detekcija i identifikacija tehnikama molekularne biologije.</a:t>
            </a:r>
            <a:endParaRPr lang="sr-Latn-C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Izolacija obogaćene podloge, neke rastu i na Skirrow agaru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Mikroaerofili, oksidaza pozitivni, katalaza pozitivni 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sr-Latn-CS" sz="2800" dirty="0" smtClean="0"/>
              <a:t>                                                                      (izuzetak   </a:t>
            </a:r>
            <a:r>
              <a:rPr lang="sr-Latn-CS" sz="2800" b="1" i="1" dirty="0" smtClean="0"/>
              <a:t>H. canis</a:t>
            </a:r>
            <a:r>
              <a:rPr lang="sr-Latn-CS" sz="2800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Odlikuju se jakom ureaza reakcijom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Izazivaju gastritise kod ljudi </a:t>
            </a:r>
            <a:r>
              <a:rPr lang="sr-Latn-CS" sz="2800" b="1" i="1" dirty="0" smtClean="0">
                <a:solidFill>
                  <a:srgbClr val="FF9999"/>
                </a:solidFill>
              </a:rPr>
              <a:t>H. pylori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Psi - </a:t>
            </a:r>
            <a:r>
              <a:rPr lang="sr-Latn-CS" sz="2800" b="1" i="1" dirty="0" smtClean="0">
                <a:solidFill>
                  <a:srgbClr val="FF9999"/>
                </a:solidFill>
              </a:rPr>
              <a:t>H. canis</a:t>
            </a:r>
            <a:r>
              <a:rPr lang="sr-Latn-CS" sz="2800" dirty="0" smtClean="0"/>
              <a:t>, mačke – </a:t>
            </a:r>
            <a:r>
              <a:rPr lang="sr-Latn-CS" sz="2800" b="1" i="1" dirty="0" smtClean="0">
                <a:solidFill>
                  <a:srgbClr val="FF9999"/>
                </a:solidFill>
              </a:rPr>
              <a:t>H. canis</a:t>
            </a:r>
            <a:endParaRPr lang="sr-Latn-CS" sz="2800" dirty="0" smtClean="0">
              <a:solidFill>
                <a:srgbClr val="FF9999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Svinje </a:t>
            </a:r>
            <a:r>
              <a:rPr lang="sr-Latn-CS" sz="2800" b="1" i="1" dirty="0" smtClean="0">
                <a:solidFill>
                  <a:srgbClr val="FF9999"/>
                </a:solidFill>
              </a:rPr>
              <a:t>H. suis</a:t>
            </a:r>
            <a:r>
              <a:rPr lang="sr-Latn-CS" sz="2800" dirty="0" smtClean="0"/>
              <a:t>, konji </a:t>
            </a:r>
            <a:r>
              <a:rPr lang="sr-Latn-CS" sz="2800" b="1" i="1" dirty="0" smtClean="0">
                <a:solidFill>
                  <a:srgbClr val="FF9999"/>
                </a:solidFill>
              </a:rPr>
              <a:t>H. equorum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r-Latn-C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r-Latn-C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24579" name="Picture 2" descr="http://4.bp.blogspot.com/_Skib4uCQSG0/SQ-v03t33DI/AAAAAAAAAAs/mDsXwsQo9XA/s320/400px-H_pylor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95800"/>
            <a:ext cx="2807256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Ulcer-causing Bacterium (H.Pylori) Crossing Mucus Layer of Stom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200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H pylori ulcer 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893175" cy="58324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sr-Latn-CS" sz="2800" dirty="0" smtClean="0">
                <a:solidFill>
                  <a:srgbClr val="FFFF99"/>
                </a:solidFill>
              </a:rPr>
              <a:t>	</a:t>
            </a:r>
            <a:r>
              <a:rPr lang="sr-Latn-RS" sz="3200" b="1" dirty="0" smtClean="0">
                <a:solidFill>
                  <a:srgbClr val="FF9999"/>
                </a:solidFill>
              </a:rPr>
              <a:t>Spiralne, svrdlaste i izuvijane bakterije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2800" dirty="0" smtClean="0"/>
              <a:t>Štapićaste bakterije savijene oko jedne ose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2800" dirty="0" smtClean="0"/>
              <a:t>Mogu da budu savijene u vidu zareza -</a:t>
            </a:r>
            <a:r>
              <a:rPr lang="sr-Latn-RS" sz="2800" b="1" i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Vibrio</a:t>
            </a:r>
            <a:r>
              <a:rPr lang="sr-Latn-RS" sz="2800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Latn-RS" sz="2800" b="1" i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Campylobacter </a:t>
            </a: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 </a:t>
            </a:r>
            <a:r>
              <a:rPr lang="sr-Latn-RS" sz="2800" dirty="0" smtClean="0"/>
              <a:t>da imaju više pravilnih zavoja </a:t>
            </a:r>
            <a:r>
              <a:rPr lang="sr-Latn-RS" sz="2800" b="1" i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Treponema</a:t>
            </a:r>
            <a:r>
              <a:rPr lang="sr-Latn-RS" sz="2800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Latn-RS" sz="2800" b="1" i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Leptospira</a:t>
            </a:r>
            <a:r>
              <a:rPr lang="sr-Latn-RS" sz="2800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800" dirty="0" smtClean="0"/>
              <a:t>ili nepravilnih zavoja </a:t>
            </a:r>
            <a:r>
              <a:rPr lang="sr-Latn-RS" sz="2800" b="1" i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Borrelia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18232"/>
            <a:ext cx="2971800" cy="198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40" y="5105400"/>
            <a:ext cx="2822575" cy="158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40" y="2971800"/>
            <a:ext cx="2822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4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z="3200" dirty="0" smtClean="0">
                <a:solidFill>
                  <a:schemeClr val="tx2"/>
                </a:solidFill>
              </a:rPr>
              <a:t>		</a:t>
            </a:r>
            <a:r>
              <a:rPr lang="sr-Latn-CS" sz="3200" b="1" i="1" dirty="0" smtClean="0">
                <a:solidFill>
                  <a:srgbClr val="FFFF99"/>
                </a:solidFill>
              </a:rPr>
              <a:t>Lawsonia intracellularis</a:t>
            </a:r>
          </a:p>
          <a:p>
            <a:r>
              <a:rPr lang="sr-Latn-CS" sz="2800" dirty="0" smtClean="0"/>
              <a:t>Tanak, zakrivljeni Gram negativni bacil</a:t>
            </a:r>
          </a:p>
          <a:p>
            <a:r>
              <a:rPr lang="sr-Latn-CS" sz="2800" dirty="0" smtClean="0"/>
              <a:t>Do sada nije uspela kultivacija na hranljivim podlogama</a:t>
            </a:r>
          </a:p>
          <a:p>
            <a:r>
              <a:rPr lang="sr-Latn-CS" sz="2800" dirty="0" smtClean="0"/>
              <a:t>Izolacija na ćelijskoj liniji enterocita</a:t>
            </a:r>
          </a:p>
          <a:p>
            <a:r>
              <a:rPr lang="sr-Latn-CS" sz="2800" dirty="0" smtClean="0"/>
              <a:t>Detekcija – impegnacija sa srebrom ili imunocitohemijska bojenja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27651" name="Picture 4" descr="fig3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141663"/>
            <a:ext cx="4006850" cy="3024187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8640762" cy="4530725"/>
          </a:xfrm>
        </p:spPr>
        <p:txBody>
          <a:bodyPr/>
          <a:lstStyle/>
          <a:p>
            <a:r>
              <a:rPr lang="sr-Latn-CS" sz="2800" dirty="0" smtClean="0"/>
              <a:t>Etiološki agens </a:t>
            </a:r>
            <a:r>
              <a:rPr lang="sr-Latn-CS" sz="3200" b="1" dirty="0" smtClean="0">
                <a:solidFill>
                  <a:srgbClr val="FF9999"/>
                </a:solidFill>
              </a:rPr>
              <a:t>proliferativne enteropatije svinja</a:t>
            </a:r>
            <a:endParaRPr lang="sr-Latn-CS" sz="2800" b="1" dirty="0" smtClean="0">
              <a:solidFill>
                <a:srgbClr val="FF9999"/>
              </a:solidFill>
            </a:endParaRPr>
          </a:p>
          <a:p>
            <a:r>
              <a:rPr lang="sr-Latn-CS" sz="2800" dirty="0" smtClean="0"/>
              <a:t>Odlučena prasad – 6-12 nedelja stara, hronična diareja</a:t>
            </a:r>
          </a:p>
          <a:p>
            <a:r>
              <a:rPr lang="sr-Latn-CS" sz="2800" dirty="0" smtClean="0">
                <a:solidFill>
                  <a:srgbClr val="FFCCCC"/>
                </a:solidFill>
              </a:rPr>
              <a:t>Obligatni intracelularni patogen</a:t>
            </a:r>
          </a:p>
          <a:p>
            <a:r>
              <a:rPr lang="sr-Latn-CS" sz="2800" dirty="0" smtClean="0"/>
              <a:t>Specifičan tropizam – ćelije kripti epitela creva</a:t>
            </a:r>
          </a:p>
          <a:p>
            <a:r>
              <a:rPr lang="sr-Latn-CS" sz="2800" dirty="0" smtClean="0"/>
              <a:t>Adenomatoza creva – terminalni deo ileuma, cekum i kolon</a:t>
            </a:r>
          </a:p>
        </p:txBody>
      </p:sp>
      <p:pic>
        <p:nvPicPr>
          <p:cNvPr id="28675" name="Picture 3" descr="CAMP_pe_ni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6200" y="3581400"/>
            <a:ext cx="4606925" cy="2828925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88392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z="2400" dirty="0" smtClean="0">
                <a:solidFill>
                  <a:srgbClr val="FFFFFF"/>
                </a:solidFill>
              </a:rPr>
              <a:t>	</a:t>
            </a:r>
            <a:r>
              <a:rPr lang="sr-Latn-CS" sz="3200" b="1" dirty="0" smtClean="0">
                <a:solidFill>
                  <a:srgbClr val="FF9999"/>
                </a:solidFill>
              </a:rPr>
              <a:t>Red Spirochaetales </a:t>
            </a:r>
            <a:r>
              <a:rPr lang="sr-Latn-CS" sz="3200" dirty="0" smtClean="0">
                <a:solidFill>
                  <a:srgbClr val="FFFFFF"/>
                </a:solidFill>
              </a:rPr>
              <a:t>tri značajne familije za vetrinarsku medicinu – spiralne pokretne bakterije</a:t>
            </a:r>
          </a:p>
          <a:p>
            <a:pPr lvl="1"/>
            <a:r>
              <a:rPr lang="sr-Latn-CS" sz="3000" b="1" dirty="0" smtClean="0">
                <a:solidFill>
                  <a:srgbClr val="FFCCCC"/>
                </a:solidFill>
              </a:rPr>
              <a:t>Familija Leptospiraceae</a:t>
            </a:r>
          </a:p>
          <a:p>
            <a:pPr lvl="1"/>
            <a:r>
              <a:rPr lang="sr-Latn-CS" sz="3000" b="1" dirty="0" smtClean="0">
                <a:solidFill>
                  <a:srgbClr val="FFCCCC"/>
                </a:solidFill>
              </a:rPr>
              <a:t>Familija Spirochaetaceae</a:t>
            </a:r>
          </a:p>
          <a:p>
            <a:pPr lvl="1"/>
            <a:r>
              <a:rPr lang="sr-Latn-CS" sz="3000" b="1" dirty="0" smtClean="0">
                <a:solidFill>
                  <a:srgbClr val="FFCCCC"/>
                </a:solidFill>
              </a:rPr>
              <a:t>Familija Brachyspiraceae</a:t>
            </a:r>
          </a:p>
        </p:txBody>
      </p:sp>
      <p:pic>
        <p:nvPicPr>
          <p:cNvPr id="29699" name="Picture 2" descr="http://www.andrology-bg.org/wp-content/uploads/2010/03/sifilis-spiroheta-300x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0"/>
            <a:ext cx="3314700" cy="204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0"/>
            <a:ext cx="349699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5334000" cy="4530725"/>
          </a:xfrm>
        </p:spPr>
        <p:txBody>
          <a:bodyPr/>
          <a:lstStyle/>
          <a:p>
            <a:r>
              <a:rPr lang="sr-Latn-CS" sz="2800" dirty="0" smtClean="0"/>
              <a:t>Spiralne bakterije – pokretne zahvaljujući endoflagelama prisutnim u periplazmi </a:t>
            </a:r>
          </a:p>
          <a:p>
            <a:r>
              <a:rPr lang="sr-Latn-CS" sz="2800" dirty="0" smtClean="0"/>
              <a:t>Zahtevaju specijalne podloge za kultivisanje</a:t>
            </a:r>
            <a:endParaRPr lang="en-US" sz="2800" dirty="0" smtClean="0"/>
          </a:p>
        </p:txBody>
      </p:sp>
      <p:pic>
        <p:nvPicPr>
          <p:cNvPr id="30723" name="Picture 3" descr="spirochete crossec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352800"/>
            <a:ext cx="3833813" cy="2894013"/>
          </a:xfrm>
          <a:ln>
            <a:solidFill>
              <a:srgbClr val="FFFF99"/>
            </a:solidFill>
          </a:ln>
        </p:spPr>
      </p:pic>
      <p:pic>
        <p:nvPicPr>
          <p:cNvPr id="30724" name="Picture 6" descr="Yu Aksialni filame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9850" y="1066800"/>
            <a:ext cx="3629803" cy="3795713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8820150" cy="4530725"/>
          </a:xfrm>
        </p:spPr>
        <p:txBody>
          <a:bodyPr/>
          <a:lstStyle/>
          <a:p>
            <a:r>
              <a:rPr lang="en-GB" sz="2800" b="1" i="1" dirty="0" err="1" smtClean="0">
                <a:solidFill>
                  <a:srgbClr val="FF9999"/>
                </a:solidFill>
              </a:rPr>
              <a:t>Leptospira</a:t>
            </a:r>
            <a:r>
              <a:rPr lang="en-GB" sz="2800" b="1" dirty="0" smtClean="0">
                <a:solidFill>
                  <a:srgbClr val="FF9999"/>
                </a:solidFill>
              </a:rPr>
              <a:t> </a:t>
            </a:r>
            <a:r>
              <a:rPr lang="en-GB" sz="2800" dirty="0" smtClean="0">
                <a:solidFill>
                  <a:srgbClr val="FF9999"/>
                </a:solidFill>
              </a:rPr>
              <a:t>spp</a:t>
            </a:r>
            <a:r>
              <a:rPr lang="en-GB" sz="2800" dirty="0" smtClean="0"/>
              <a:t>. </a:t>
            </a:r>
            <a:r>
              <a:rPr lang="en-GB" sz="2800" dirty="0" err="1" smtClean="0"/>
              <a:t>su</a:t>
            </a:r>
            <a:r>
              <a:rPr lang="en-GB" sz="2800" dirty="0" smtClean="0"/>
              <a:t> du</a:t>
            </a:r>
            <a:r>
              <a:rPr lang="sr-Latn-CS" sz="2800" dirty="0" smtClean="0"/>
              <a:t>ž</a:t>
            </a:r>
            <a:r>
              <a:rPr lang="en-GB" sz="2800" dirty="0" err="1" smtClean="0"/>
              <a:t>ine</a:t>
            </a:r>
            <a:r>
              <a:rPr lang="en-GB" sz="2800" dirty="0" smtClean="0"/>
              <a:t> </a:t>
            </a:r>
            <a:r>
              <a:rPr lang="en-GB" sz="2800" dirty="0" err="1" smtClean="0"/>
              <a:t>izme</a:t>
            </a:r>
            <a:r>
              <a:rPr lang="sr-Latn-CS" sz="2800" dirty="0" smtClean="0"/>
              <a:t>đ</a:t>
            </a:r>
            <a:r>
              <a:rPr lang="en-GB" sz="2800" dirty="0" smtClean="0"/>
              <a:t>u 6 </a:t>
            </a:r>
            <a:r>
              <a:rPr lang="en-GB" sz="2800" dirty="0" err="1" smtClean="0"/>
              <a:t>i</a:t>
            </a:r>
            <a:r>
              <a:rPr lang="en-GB" sz="2800" dirty="0" smtClean="0"/>
              <a:t> 20 </a:t>
            </a:r>
            <a:r>
              <a:rPr lang="en-GB" sz="2800" dirty="0" smtClean="0">
                <a:latin typeface="Symbol" pitchFamily="18" charset="2"/>
              </a:rPr>
              <a:t>m</a:t>
            </a:r>
            <a:r>
              <a:rPr lang="en-GB" sz="2800" dirty="0" smtClean="0"/>
              <a:t>m, </a:t>
            </a:r>
            <a:r>
              <a:rPr lang="en-GB" sz="2800" dirty="0" err="1" smtClean="0"/>
              <a:t>imaju</a:t>
            </a:r>
            <a:r>
              <a:rPr lang="en-GB" sz="2800" dirty="0" smtClean="0"/>
              <a:t> </a:t>
            </a:r>
            <a:r>
              <a:rPr lang="en-GB" sz="2800" dirty="0" err="1" smtClean="0"/>
              <a:t>veliki</a:t>
            </a:r>
            <a:r>
              <a:rPr lang="en-GB" sz="2800" dirty="0" smtClean="0"/>
              <a:t> </a:t>
            </a:r>
            <a:r>
              <a:rPr lang="en-GB" sz="2800" dirty="0" err="1" smtClean="0"/>
              <a:t>broj</a:t>
            </a:r>
            <a:r>
              <a:rPr lang="en-GB" sz="2800" dirty="0" smtClean="0"/>
              <a:t> </a:t>
            </a:r>
            <a:r>
              <a:rPr lang="en-GB" sz="2800" dirty="0" err="1" smtClean="0"/>
              <a:t>zavoja</a:t>
            </a:r>
            <a:r>
              <a:rPr lang="en-GB" sz="2800" dirty="0" smtClean="0"/>
              <a:t> </a:t>
            </a:r>
            <a:r>
              <a:rPr lang="en-GB" sz="2800" dirty="0" err="1" smtClean="0"/>
              <a:t>sa</a:t>
            </a:r>
            <a:r>
              <a:rPr lang="en-GB" sz="2800" dirty="0" smtClean="0"/>
              <a:t> </a:t>
            </a:r>
            <a:r>
              <a:rPr lang="en-GB" sz="2800" dirty="0" err="1" smtClean="0"/>
              <a:t>malim</a:t>
            </a:r>
            <a:r>
              <a:rPr lang="en-GB" sz="2800" dirty="0" smtClean="0"/>
              <a:t> </a:t>
            </a:r>
            <a:r>
              <a:rPr lang="en-GB" sz="2800" dirty="0" err="1" smtClean="0"/>
              <a:t>amplitudama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krajeve</a:t>
            </a:r>
            <a:r>
              <a:rPr lang="en-GB" sz="2800" dirty="0" smtClean="0"/>
              <a:t> </a:t>
            </a:r>
            <a:r>
              <a:rPr lang="sr-Latn-CS" sz="2800" dirty="0" smtClean="0"/>
              <a:t>ć</a:t>
            </a:r>
            <a:r>
              <a:rPr lang="en-GB" sz="2800" dirty="0" err="1" smtClean="0"/>
              <a:t>elija</a:t>
            </a:r>
            <a:r>
              <a:rPr lang="en-GB" sz="2800" dirty="0" smtClean="0"/>
              <a:t> u </a:t>
            </a:r>
            <a:r>
              <a:rPr lang="en-GB" sz="2800" dirty="0" err="1" smtClean="0"/>
              <a:t>vidu</a:t>
            </a:r>
            <a:r>
              <a:rPr lang="en-GB" sz="2800" dirty="0" smtClean="0"/>
              <a:t>  </a:t>
            </a:r>
            <a:r>
              <a:rPr lang="en-GB" sz="2800" dirty="0" err="1" smtClean="0"/>
              <a:t>kukica</a:t>
            </a:r>
            <a:endParaRPr lang="sr-Latn-CS" sz="2800" dirty="0" smtClean="0"/>
          </a:p>
        </p:txBody>
      </p:sp>
      <p:pic>
        <p:nvPicPr>
          <p:cNvPr id="31747" name="Picture 7" descr="Leptospi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8000"/>
          </a:blip>
          <a:srcRect/>
          <a:stretch>
            <a:fillRect/>
          </a:stretch>
        </p:blipFill>
        <p:spPr>
          <a:xfrm>
            <a:off x="1979613" y="2349500"/>
            <a:ext cx="4918075" cy="3500438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424862" cy="4530725"/>
          </a:xfrm>
        </p:spPr>
        <p:txBody>
          <a:bodyPr/>
          <a:lstStyle/>
          <a:p>
            <a:r>
              <a:rPr lang="en-GB" sz="2800" b="1" i="1" dirty="0" err="1" smtClean="0">
                <a:solidFill>
                  <a:srgbClr val="FF9999"/>
                </a:solidFill>
              </a:rPr>
              <a:t>Borrelia</a:t>
            </a:r>
            <a:r>
              <a:rPr lang="en-GB" sz="2800" dirty="0" smtClean="0">
                <a:solidFill>
                  <a:srgbClr val="FF9999"/>
                </a:solidFill>
              </a:rPr>
              <a:t> spp</a:t>
            </a:r>
            <a:r>
              <a:rPr lang="en-GB" sz="2800" dirty="0" smtClean="0"/>
              <a:t>. </a:t>
            </a:r>
            <a:r>
              <a:rPr lang="en-GB" sz="2800" dirty="0" err="1" smtClean="0"/>
              <a:t>su</a:t>
            </a:r>
            <a:r>
              <a:rPr lang="en-GB" sz="2800" dirty="0" smtClean="0"/>
              <a:t> </a:t>
            </a:r>
            <a:r>
              <a:rPr lang="en-GB" sz="2800" dirty="0" err="1" smtClean="0"/>
              <a:t>duge</a:t>
            </a:r>
            <a:r>
              <a:rPr lang="en-GB" sz="2800" dirty="0" smtClean="0"/>
              <a:t> </a:t>
            </a:r>
            <a:r>
              <a:rPr lang="en-GB" sz="2800" dirty="0" err="1" smtClean="0"/>
              <a:t>od</a:t>
            </a:r>
            <a:r>
              <a:rPr lang="en-GB" sz="2800" dirty="0" smtClean="0"/>
              <a:t> 5 do 20 </a:t>
            </a:r>
            <a:r>
              <a:rPr lang="en-GB" sz="2800" dirty="0" smtClean="0">
                <a:latin typeface="Symbol" pitchFamily="18" charset="2"/>
              </a:rPr>
              <a:t>m</a:t>
            </a:r>
            <a:r>
              <a:rPr lang="en-GB" sz="2800" dirty="0" smtClean="0"/>
              <a:t>m, </a:t>
            </a:r>
            <a:r>
              <a:rPr lang="en-GB" sz="2800" dirty="0" err="1" smtClean="0"/>
              <a:t>imaju</a:t>
            </a:r>
            <a:r>
              <a:rPr lang="en-GB" sz="2800" dirty="0" smtClean="0"/>
              <a:t> 4 do 8 </a:t>
            </a:r>
            <a:r>
              <a:rPr lang="en-GB" sz="2800" dirty="0" err="1" smtClean="0"/>
              <a:t>zavoja</a:t>
            </a:r>
            <a:r>
              <a:rPr lang="en-GB" sz="2800" dirty="0" smtClean="0"/>
              <a:t> </a:t>
            </a:r>
            <a:r>
              <a:rPr lang="en-GB" sz="2800" dirty="0" err="1" smtClean="0"/>
              <a:t>nejednake</a:t>
            </a:r>
            <a:r>
              <a:rPr lang="en-GB" sz="2800" dirty="0" smtClean="0"/>
              <a:t> du</a:t>
            </a:r>
            <a:r>
              <a:rPr lang="sr-Latn-CS" sz="2800" dirty="0" smtClean="0"/>
              <a:t>ž</a:t>
            </a:r>
            <a:r>
              <a:rPr lang="en-GB" sz="2800" dirty="0" err="1" smtClean="0"/>
              <a:t>ine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sa</a:t>
            </a:r>
            <a:r>
              <a:rPr lang="en-GB" sz="2800" dirty="0" smtClean="0"/>
              <a:t> </a:t>
            </a:r>
            <a:r>
              <a:rPr lang="en-GB" sz="2800" dirty="0" err="1" smtClean="0"/>
              <a:t>amplitudama</a:t>
            </a:r>
            <a:r>
              <a:rPr lang="en-GB" sz="2800" dirty="0" smtClean="0"/>
              <a:t> </a:t>
            </a:r>
            <a:r>
              <a:rPr lang="en-GB" sz="2800" dirty="0" err="1" smtClean="0"/>
              <a:t>oko</a:t>
            </a:r>
            <a:r>
              <a:rPr lang="en-GB" sz="2800" dirty="0" smtClean="0"/>
              <a:t> 3</a:t>
            </a:r>
            <a:r>
              <a:rPr lang="en-GB" sz="2800" dirty="0" smtClean="0">
                <a:latin typeface="Symbol" pitchFamily="18" charset="2"/>
              </a:rPr>
              <a:t>m</a:t>
            </a:r>
            <a:r>
              <a:rPr lang="en-GB" sz="2800" dirty="0" smtClean="0"/>
              <a:t>m</a:t>
            </a:r>
            <a:endParaRPr lang="en-US" sz="2800" dirty="0" smtClean="0"/>
          </a:p>
        </p:txBody>
      </p:sp>
      <p:pic>
        <p:nvPicPr>
          <p:cNvPr id="32771" name="Picture 7" descr="Prelepa Borrelia burgdorfer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1413" y="1412875"/>
            <a:ext cx="4386262" cy="4464050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8642350" cy="4530725"/>
          </a:xfrm>
        </p:spPr>
        <p:txBody>
          <a:bodyPr/>
          <a:lstStyle/>
          <a:p>
            <a:r>
              <a:rPr lang="sr-Latn-CS" sz="2800" b="1" i="1" dirty="0" smtClean="0">
                <a:solidFill>
                  <a:srgbClr val="FF9999"/>
                </a:solidFill>
              </a:rPr>
              <a:t>Brachyspira</a:t>
            </a:r>
            <a:r>
              <a:rPr lang="sr-Latn-CS" sz="2800" dirty="0" smtClean="0">
                <a:solidFill>
                  <a:srgbClr val="FF9999"/>
                </a:solidFill>
              </a:rPr>
              <a:t> </a:t>
            </a:r>
            <a:r>
              <a:rPr lang="sr-Latn-RS" sz="2800" dirty="0" smtClean="0">
                <a:solidFill>
                  <a:srgbClr val="FF9999"/>
                </a:solidFill>
              </a:rPr>
              <a:t>spp</a:t>
            </a:r>
            <a:r>
              <a:rPr lang="sr-Latn-RS" sz="2800" dirty="0" smtClean="0"/>
              <a:t>. </a:t>
            </a:r>
            <a:r>
              <a:rPr lang="en-GB" sz="2800" dirty="0" err="1" smtClean="0"/>
              <a:t>su</a:t>
            </a:r>
            <a:r>
              <a:rPr lang="en-GB" sz="2800" dirty="0" smtClean="0"/>
              <a:t> </a:t>
            </a:r>
            <a:r>
              <a:rPr lang="en-GB" sz="2800" dirty="0" err="1" smtClean="0"/>
              <a:t>duge</a:t>
            </a:r>
            <a:r>
              <a:rPr lang="en-GB" sz="2800" dirty="0" smtClean="0"/>
              <a:t> </a:t>
            </a:r>
            <a:r>
              <a:rPr lang="en-GB" sz="2800" dirty="0" err="1" smtClean="0"/>
              <a:t>izme</a:t>
            </a:r>
            <a:r>
              <a:rPr lang="sr-Latn-CS" sz="2800" dirty="0" smtClean="0"/>
              <a:t>đ</a:t>
            </a:r>
            <a:r>
              <a:rPr lang="en-GB" sz="2800" dirty="0" smtClean="0"/>
              <a:t>u 5 </a:t>
            </a:r>
            <a:r>
              <a:rPr lang="en-GB" sz="2800" dirty="0" err="1" smtClean="0"/>
              <a:t>i</a:t>
            </a:r>
            <a:r>
              <a:rPr lang="en-GB" sz="2800" dirty="0" smtClean="0"/>
              <a:t> 20 </a:t>
            </a:r>
            <a:r>
              <a:rPr lang="en-GB" sz="2800" dirty="0" smtClean="0">
                <a:latin typeface="Symbol" pitchFamily="18" charset="2"/>
              </a:rPr>
              <a:t>m</a:t>
            </a:r>
            <a:r>
              <a:rPr lang="en-GB" sz="2800" dirty="0" smtClean="0"/>
              <a:t>m, </a:t>
            </a:r>
            <a:r>
              <a:rPr lang="en-GB" sz="2800" dirty="0" err="1" smtClean="0"/>
              <a:t>imaju</a:t>
            </a:r>
            <a:r>
              <a:rPr lang="en-GB" sz="2800" dirty="0" smtClean="0"/>
              <a:t> 6 do 14 </a:t>
            </a:r>
            <a:r>
              <a:rPr lang="en-GB" sz="2800" dirty="0" err="1" smtClean="0"/>
              <a:t>zavoja</a:t>
            </a:r>
            <a:r>
              <a:rPr lang="en-GB" sz="2800" dirty="0" smtClean="0"/>
              <a:t> </a:t>
            </a:r>
            <a:r>
              <a:rPr lang="en-GB" sz="2800" dirty="0" err="1" smtClean="0"/>
              <a:t>sa</a:t>
            </a:r>
            <a:r>
              <a:rPr lang="en-GB" sz="2800" dirty="0" smtClean="0"/>
              <a:t> </a:t>
            </a:r>
            <a:r>
              <a:rPr lang="en-GB" sz="2800" dirty="0" err="1" smtClean="0"/>
              <a:t>amplitudama</a:t>
            </a:r>
            <a:r>
              <a:rPr lang="en-GB" sz="2800" dirty="0" smtClean="0"/>
              <a:t> </a:t>
            </a:r>
            <a:r>
              <a:rPr lang="en-GB" sz="2800" dirty="0" err="1" smtClean="0"/>
              <a:t>oko</a:t>
            </a:r>
            <a:r>
              <a:rPr lang="en-GB" sz="2800" dirty="0" smtClean="0"/>
              <a:t> 1</a:t>
            </a:r>
            <a:r>
              <a:rPr lang="en-GB" sz="2800" dirty="0" smtClean="0">
                <a:latin typeface="Symbol" pitchFamily="18" charset="2"/>
              </a:rPr>
              <a:t>m</a:t>
            </a:r>
            <a:r>
              <a:rPr lang="en-GB" sz="2800" dirty="0" smtClean="0"/>
              <a:t>m</a:t>
            </a:r>
            <a:endParaRPr lang="sr-Latn-CS" sz="2400" dirty="0" smtClean="0"/>
          </a:p>
        </p:txBody>
      </p:sp>
      <p:pic>
        <p:nvPicPr>
          <p:cNvPr id="33795" name="Picture 3" descr="Treponema pallidum Nichols bojenje SEM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844675"/>
            <a:ext cx="5903913" cy="4094163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8278812" cy="4530725"/>
          </a:xfrm>
        </p:spPr>
        <p:txBody>
          <a:bodyPr/>
          <a:lstStyle/>
          <a:p>
            <a:pPr algn="just"/>
            <a:r>
              <a:rPr lang="en-US" sz="2800" dirty="0" err="1" smtClean="0"/>
              <a:t>Spiralni</a:t>
            </a:r>
            <a:r>
              <a:rPr lang="en-US" sz="2800" dirty="0" smtClean="0"/>
              <a:t> </a:t>
            </a:r>
            <a:r>
              <a:rPr lang="en-US" sz="2800" dirty="0" err="1" smtClean="0"/>
              <a:t>mikroorganizmi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sr-Latn-CS" sz="2800" dirty="0" smtClean="0"/>
              <a:t>ž</a:t>
            </a:r>
            <a:r>
              <a:rPr lang="en-US" sz="2800" dirty="0" smtClean="0"/>
              <a:t>e </a:t>
            </a:r>
            <a:r>
              <a:rPr lang="en-US" sz="2800" dirty="0" err="1" smtClean="0"/>
              <a:t>primaju</a:t>
            </a:r>
            <a:r>
              <a:rPr lang="en-US" sz="2800" dirty="0" smtClean="0"/>
              <a:t> </a:t>
            </a:r>
            <a:r>
              <a:rPr lang="en-US" sz="2800" dirty="0" err="1" smtClean="0"/>
              <a:t>boje</a:t>
            </a:r>
            <a:r>
              <a:rPr lang="en-US" sz="2800" dirty="0" smtClean="0"/>
              <a:t> u </a:t>
            </a:r>
            <a:r>
              <a:rPr lang="en-US" sz="2800" dirty="0" err="1" smtClean="0"/>
              <a:t>odnosu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druge</a:t>
            </a:r>
            <a:r>
              <a:rPr lang="en-US" sz="2800" dirty="0" smtClean="0"/>
              <a:t> </a:t>
            </a:r>
            <a:r>
              <a:rPr lang="en-US" sz="2800" dirty="0" err="1" smtClean="0"/>
              <a:t>vrste</a:t>
            </a:r>
            <a:r>
              <a:rPr lang="en-US" sz="2800" dirty="0" smtClean="0"/>
              <a:t> </a:t>
            </a:r>
            <a:r>
              <a:rPr lang="en-US" sz="2800" dirty="0" err="1" smtClean="0"/>
              <a:t>bakterija</a:t>
            </a:r>
            <a:r>
              <a:rPr lang="sr-Latn-RS" sz="2800" dirty="0" smtClean="0"/>
              <a:t>. </a:t>
            </a:r>
            <a:r>
              <a:rPr lang="en-US" sz="2800" dirty="0" err="1" smtClean="0"/>
              <a:t>Bojenjem</a:t>
            </a:r>
            <a:r>
              <a:rPr lang="en-US" sz="2800" dirty="0" smtClean="0"/>
              <a:t> </a:t>
            </a:r>
            <a:r>
              <a:rPr lang="en-US" sz="2800" dirty="0" err="1" smtClean="0"/>
              <a:t>po</a:t>
            </a:r>
            <a:r>
              <a:rPr lang="en-US" sz="2800" dirty="0" smtClean="0"/>
              <a:t> </a:t>
            </a:r>
            <a:r>
              <a:rPr lang="en-US" sz="2800" dirty="0" err="1" smtClean="0"/>
              <a:t>Gramu</a:t>
            </a:r>
            <a:r>
              <a:rPr lang="en-US" sz="2800" dirty="0" smtClean="0"/>
              <a:t> ne </a:t>
            </a:r>
            <a:r>
              <a:rPr lang="en-US" sz="2800" dirty="0" err="1" smtClean="0"/>
              <a:t>primaju</a:t>
            </a:r>
            <a:r>
              <a:rPr lang="en-US" sz="2800" dirty="0" smtClean="0"/>
              <a:t> </a:t>
            </a:r>
            <a:r>
              <a:rPr lang="en-US" sz="2800" dirty="0" err="1" smtClean="0"/>
              <a:t>ni</a:t>
            </a:r>
            <a:r>
              <a:rPr lang="en-US" sz="2800" dirty="0" smtClean="0"/>
              <a:t> </a:t>
            </a:r>
            <a:r>
              <a:rPr lang="en-US" sz="2800" dirty="0" err="1" smtClean="0"/>
              <a:t>primarnu</a:t>
            </a:r>
            <a:r>
              <a:rPr lang="en-US" sz="2800" dirty="0" smtClean="0"/>
              <a:t> </a:t>
            </a:r>
            <a:r>
              <a:rPr lang="en-US" sz="2800" dirty="0" err="1" smtClean="0"/>
              <a:t>niti</a:t>
            </a:r>
            <a:r>
              <a:rPr lang="en-US" sz="2800" dirty="0" smtClean="0"/>
              <a:t> </a:t>
            </a:r>
            <a:r>
              <a:rPr lang="en-US" sz="2800" dirty="0" err="1" smtClean="0"/>
              <a:t>sekundarnu</a:t>
            </a:r>
            <a:r>
              <a:rPr lang="en-US" sz="2800" dirty="0" smtClean="0"/>
              <a:t> </a:t>
            </a:r>
            <a:r>
              <a:rPr lang="en-US" sz="2800" dirty="0" err="1" smtClean="0"/>
              <a:t>boju</a:t>
            </a:r>
            <a:r>
              <a:rPr lang="en-US" sz="2800" dirty="0" smtClean="0"/>
              <a:t> </a:t>
            </a:r>
            <a:r>
              <a:rPr lang="en-US" sz="2800" dirty="0" err="1" smtClean="0"/>
              <a:t>tako</a:t>
            </a:r>
            <a:r>
              <a:rPr lang="en-US" sz="2800" dirty="0" smtClean="0"/>
              <a:t> da se </a:t>
            </a:r>
            <a:r>
              <a:rPr lang="sr-Latn-CS" sz="2800" dirty="0" smtClean="0"/>
              <a:t>ne </a:t>
            </a:r>
            <a:r>
              <a:rPr lang="en-US" sz="2800" dirty="0" err="1" smtClean="0"/>
              <a:t>uo</a:t>
            </a:r>
            <a:r>
              <a:rPr lang="sr-Latn-CS" sz="2800" dirty="0" smtClean="0"/>
              <a:t>č</a:t>
            </a:r>
            <a:r>
              <a:rPr lang="en-US" sz="2800" dirty="0" err="1" smtClean="0"/>
              <a:t>avaju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mikroskopskom</a:t>
            </a:r>
            <a:r>
              <a:rPr lang="en-US" sz="2800" dirty="0" smtClean="0"/>
              <a:t> </a:t>
            </a:r>
            <a:r>
              <a:rPr lang="en-US" sz="2800" dirty="0" err="1" smtClean="0"/>
              <a:t>preparatu</a:t>
            </a:r>
            <a:endParaRPr lang="sr-Latn-CS" sz="2800" dirty="0" smtClean="0"/>
          </a:p>
          <a:p>
            <a:pPr algn="just"/>
            <a:r>
              <a:rPr lang="en-US" sz="2800" dirty="0" err="1" smtClean="0"/>
              <a:t>Primenom</a:t>
            </a:r>
            <a:r>
              <a:rPr lang="en-US" sz="2800" dirty="0" smtClean="0"/>
              <a:t> </a:t>
            </a:r>
            <a:r>
              <a:rPr lang="sr-Latn-CS" sz="2800" dirty="0" smtClean="0"/>
              <a:t>produženog </a:t>
            </a:r>
            <a:r>
              <a:rPr lang="en-US" sz="2800" dirty="0" err="1" smtClean="0"/>
              <a:t>bojenja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razbla</a:t>
            </a:r>
            <a:r>
              <a:rPr lang="sr-Latn-CS" sz="2800" dirty="0" smtClean="0"/>
              <a:t>ž</a:t>
            </a:r>
            <a:r>
              <a:rPr lang="en-US" sz="2800" dirty="0" err="1" smtClean="0"/>
              <a:t>enim</a:t>
            </a:r>
            <a:r>
              <a:rPr lang="en-US" sz="2800" dirty="0" smtClean="0"/>
              <a:t> </a:t>
            </a:r>
            <a:r>
              <a:rPr lang="en-US" sz="2800" dirty="0" err="1" smtClean="0"/>
              <a:t>karbol</a:t>
            </a:r>
            <a:r>
              <a:rPr lang="en-US" sz="2800" dirty="0" smtClean="0"/>
              <a:t> </a:t>
            </a:r>
            <a:r>
              <a:rPr lang="en-US" sz="2800" dirty="0" err="1" smtClean="0"/>
              <a:t>fuksinom</a:t>
            </a:r>
            <a:r>
              <a:rPr lang="en-US" sz="2800" dirty="0" smtClean="0"/>
              <a:t> </a:t>
            </a:r>
            <a:r>
              <a:rPr lang="en-US" sz="2800" dirty="0" err="1" smtClean="0"/>
              <a:t>mogu</a:t>
            </a:r>
            <a:r>
              <a:rPr lang="en-US" sz="2800" dirty="0" smtClean="0"/>
              <a:t> se </a:t>
            </a:r>
            <a:r>
              <a:rPr lang="en-US" sz="2800" dirty="0" err="1" smtClean="0"/>
              <a:t>obojiti</a:t>
            </a:r>
            <a:r>
              <a:rPr lang="en-US" sz="2800" dirty="0" smtClean="0"/>
              <a:t> </a:t>
            </a:r>
            <a:r>
              <a:rPr lang="en-US" sz="2800" i="1" dirty="0" err="1" smtClean="0"/>
              <a:t>Brachyspira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i="1" dirty="0" err="1" smtClean="0"/>
              <a:t>Borrelia</a:t>
            </a:r>
            <a:r>
              <a:rPr lang="en-US" sz="2800" dirty="0" smtClean="0"/>
              <a:t>, a </a:t>
            </a:r>
            <a:r>
              <a:rPr lang="en-US" sz="2800" dirty="0" err="1" smtClean="0"/>
              <a:t>bojenjem</a:t>
            </a:r>
            <a:r>
              <a:rPr lang="en-US" sz="2800" dirty="0" smtClean="0"/>
              <a:t> </a:t>
            </a:r>
            <a:r>
              <a:rPr lang="en-US" sz="2800" dirty="0" err="1" smtClean="0"/>
              <a:t>po</a:t>
            </a:r>
            <a:r>
              <a:rPr lang="en-US" sz="2800" dirty="0" smtClean="0"/>
              <a:t> </a:t>
            </a:r>
            <a:r>
              <a:rPr lang="en-US" sz="2800" dirty="0" err="1" smtClean="0"/>
              <a:t>Giem</a:t>
            </a:r>
            <a:r>
              <a:rPr lang="sr-Latn-CS" sz="2800" dirty="0" smtClean="0"/>
              <a:t>s</a:t>
            </a:r>
            <a:r>
              <a:rPr lang="en-US" sz="2800" dirty="0" smtClean="0"/>
              <a:t>a-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samo</a:t>
            </a:r>
            <a:r>
              <a:rPr lang="en-US" sz="2800" dirty="0" smtClean="0"/>
              <a:t> </a:t>
            </a:r>
            <a:r>
              <a:rPr lang="en-US" sz="2800" i="1" dirty="0" err="1" smtClean="0"/>
              <a:t>Borrelia</a:t>
            </a:r>
            <a:r>
              <a:rPr lang="en-US" sz="2800" dirty="0" smtClean="0"/>
              <a:t> </a:t>
            </a:r>
            <a:r>
              <a:rPr lang="en-US" sz="2800" dirty="0" err="1" smtClean="0"/>
              <a:t>vrste</a:t>
            </a:r>
            <a:r>
              <a:rPr lang="en-US" sz="2800" dirty="0" smtClean="0"/>
              <a:t> </a:t>
            </a:r>
            <a:endParaRPr lang="sr-Latn-CS" sz="2800" dirty="0" smtClean="0"/>
          </a:p>
          <a:p>
            <a:pPr algn="just"/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4648200" cy="274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059681" cy="506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5881" y="4058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FF9999"/>
                </a:solidFill>
                <a:latin typeface="+mn-lt"/>
              </a:rPr>
              <a:t>Borrelia</a:t>
            </a:r>
            <a:r>
              <a:rPr lang="en-US" sz="3200" i="1" dirty="0">
                <a:solidFill>
                  <a:srgbClr val="FF9999"/>
                </a:solidFill>
                <a:latin typeface="+mn-lt"/>
              </a:rPr>
              <a:t> </a:t>
            </a:r>
            <a:r>
              <a:rPr lang="en-US" sz="3200" i="1" dirty="0" err="1">
                <a:solidFill>
                  <a:srgbClr val="FF9999"/>
                </a:solidFill>
                <a:latin typeface="+mn-lt"/>
              </a:rPr>
              <a:t>theileri</a:t>
            </a:r>
            <a:r>
              <a:rPr lang="en-US" sz="3200" i="1" dirty="0">
                <a:solidFill>
                  <a:srgbClr val="FF9999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0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8785225" cy="4530725"/>
          </a:xfrm>
        </p:spPr>
        <p:txBody>
          <a:bodyPr/>
          <a:lstStyle/>
          <a:p>
            <a:r>
              <a:rPr lang="sr-Latn-CS" sz="2800" smtClean="0">
                <a:solidFill>
                  <a:srgbClr val="FFFFCC"/>
                </a:solidFill>
              </a:rPr>
              <a:t>B</a:t>
            </a:r>
            <a:r>
              <a:rPr lang="en-US" sz="2800" smtClean="0">
                <a:solidFill>
                  <a:srgbClr val="FFFFCC"/>
                </a:solidFill>
              </a:rPr>
              <a:t>ojenje po Levaditi-ju</a:t>
            </a:r>
            <a:r>
              <a:rPr lang="sr-Latn-CS" sz="2800" smtClean="0">
                <a:solidFill>
                  <a:srgbClr val="FFFFCC"/>
                </a:solidFill>
              </a:rPr>
              <a:t> </a:t>
            </a:r>
            <a:r>
              <a:rPr lang="en-US" sz="2800" smtClean="0"/>
              <a:t>zasniva </a:t>
            </a:r>
            <a:r>
              <a:rPr lang="sr-Latn-CS" sz="2800" smtClean="0"/>
              <a:t>se </a:t>
            </a:r>
            <a:r>
              <a:rPr lang="en-US" sz="2800" smtClean="0"/>
              <a:t>na impregnaciji sa srebrom</a:t>
            </a:r>
            <a:endParaRPr lang="sr-Latn-CS" sz="2800" smtClean="0"/>
          </a:p>
          <a:p>
            <a:r>
              <a:rPr lang="en-US" sz="2800" smtClean="0">
                <a:solidFill>
                  <a:srgbClr val="FFCCCC"/>
                </a:solidFill>
              </a:rPr>
              <a:t>Zbog te</a:t>
            </a:r>
            <a:r>
              <a:rPr lang="sr-Latn-CS" sz="2800" smtClean="0">
                <a:solidFill>
                  <a:srgbClr val="FFCCCC"/>
                </a:solidFill>
              </a:rPr>
              <a:t>š</a:t>
            </a:r>
            <a:r>
              <a:rPr lang="en-US" sz="2800" smtClean="0">
                <a:solidFill>
                  <a:srgbClr val="FFCCCC"/>
                </a:solidFill>
              </a:rPr>
              <a:t>kog primanja boje spiralne bakterija posmatraju se indirektnim bojenjem sa negrozinom i tu</a:t>
            </a:r>
            <a:r>
              <a:rPr lang="sr-Latn-CS" sz="2800" smtClean="0">
                <a:solidFill>
                  <a:srgbClr val="FFCCCC"/>
                </a:solidFill>
              </a:rPr>
              <a:t>š</a:t>
            </a:r>
            <a:r>
              <a:rPr lang="en-US" sz="2800" smtClean="0">
                <a:solidFill>
                  <a:srgbClr val="FFCCCC"/>
                </a:solidFill>
              </a:rPr>
              <a:t>em, ili u nativnom - neobojenom preparatu primenom specijalnog mikroskopa sa tamnim poljem</a:t>
            </a:r>
            <a:endParaRPr lang="en-US" sz="3300" smtClean="0">
              <a:solidFill>
                <a:srgbClr val="FFCCCC"/>
              </a:solidFill>
            </a:endParaRPr>
          </a:p>
        </p:txBody>
      </p:sp>
      <p:pic>
        <p:nvPicPr>
          <p:cNvPr id="35843" name="Picture 6" descr="spirochete_microsco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3352800"/>
            <a:ext cx="3854198" cy="2620963"/>
          </a:xfrm>
          <a:ln>
            <a:solidFill>
              <a:srgbClr val="FFFF99"/>
            </a:solidFill>
          </a:ln>
        </p:spPr>
      </p:pic>
      <p:pic>
        <p:nvPicPr>
          <p:cNvPr id="35845" name="Picture 5" descr="warthin-starry-st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4184469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152399" y="333375"/>
            <a:ext cx="4419601" cy="58324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sr-Latn-CS" sz="2800" dirty="0" smtClean="0">
                <a:solidFill>
                  <a:srgbClr val="FFFF99"/>
                </a:solidFill>
              </a:rPr>
              <a:t>	</a:t>
            </a:r>
            <a:r>
              <a:rPr lang="sr-Latn-RS" sz="3200" b="1" dirty="0" smtClean="0">
                <a:solidFill>
                  <a:srgbClr val="FF9999"/>
                </a:solidFill>
              </a:rPr>
              <a:t>Spiralne, svrdlaste i izuvijane bakterije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2800" dirty="0" smtClean="0"/>
              <a:t>Veličina ovih bakterija različita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sr-Latn-RS" dirty="0" smtClean="0">
                <a:solidFill>
                  <a:schemeClr val="tx1"/>
                </a:solidFill>
              </a:rPr>
              <a:t>od 0,2 x 0,5 </a:t>
            </a:r>
            <a:r>
              <a:rPr lang="sr-Latn-RS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sr-Latn-RS" dirty="0" smtClean="0">
                <a:solidFill>
                  <a:schemeClr val="tx1"/>
                </a:solidFill>
              </a:rPr>
              <a:t>m kod </a:t>
            </a:r>
            <a:r>
              <a:rPr lang="sr-Latn-RS" b="1" i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Vibrio</a:t>
            </a:r>
            <a:r>
              <a:rPr lang="sr-Latn-RS" dirty="0" smtClean="0">
                <a:solidFill>
                  <a:schemeClr val="tx1"/>
                </a:solidFill>
              </a:rPr>
              <a:t> i </a:t>
            </a:r>
            <a:r>
              <a:rPr lang="sr-Latn-RS" b="1" i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Campylobacter </a:t>
            </a:r>
            <a:r>
              <a:rPr lang="sr-Latn-RS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spp.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sr-Latn-RS" dirty="0" smtClean="0">
                <a:solidFill>
                  <a:schemeClr val="tx1"/>
                </a:solidFill>
              </a:rPr>
              <a:t>do 0,2 x 20 </a:t>
            </a:r>
            <a:r>
              <a:rPr lang="sr-Latn-RS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sr-Latn-RS" dirty="0" smtClean="0">
                <a:solidFill>
                  <a:schemeClr val="tx1"/>
                </a:solidFill>
              </a:rPr>
              <a:t>m kod </a:t>
            </a:r>
            <a:r>
              <a:rPr lang="sr-Latn-RS" b="1" i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Leptospira</a:t>
            </a:r>
            <a:r>
              <a:rPr lang="sr-Latn-RS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spp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2800" dirty="0" smtClean="0"/>
              <a:t>U zavisnosti od vrste spiralnih bakterija one imaju različit broj zavoja karakterističnog izgleda –dubine (amplitude), razmaka i pravilnosti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37" y="609600"/>
            <a:ext cx="4342999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8964612" cy="4086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z="2800" dirty="0" smtClean="0">
                <a:solidFill>
                  <a:schemeClr val="tx2"/>
                </a:solidFill>
              </a:rPr>
              <a:t>		</a:t>
            </a:r>
            <a:r>
              <a:rPr lang="sr-Latn-CS" sz="3200" b="1" i="1" dirty="0" smtClean="0">
                <a:solidFill>
                  <a:srgbClr val="FF9999"/>
                </a:solidFill>
              </a:rPr>
              <a:t>Leptospira</a:t>
            </a:r>
            <a:r>
              <a:rPr lang="sr-Latn-CS" sz="3200" b="1" dirty="0" smtClean="0">
                <a:solidFill>
                  <a:srgbClr val="FF9999"/>
                </a:solidFill>
              </a:rPr>
              <a:t> spp</a:t>
            </a:r>
          </a:p>
          <a:p>
            <a:r>
              <a:rPr lang="sr-Latn-CS" sz="2800" dirty="0" smtClean="0"/>
              <a:t>Spiralne pokretne bakterije 0,1 x 6 -20 </a:t>
            </a:r>
            <a:r>
              <a:rPr lang="sr-Latn-CS" sz="2800" dirty="0" smtClean="0">
                <a:latin typeface="Symbol" pitchFamily="18" charset="2"/>
              </a:rPr>
              <a:t>m</a:t>
            </a:r>
            <a:r>
              <a:rPr lang="sr-Latn-CS" sz="2800" dirty="0" smtClean="0"/>
              <a:t>m sa kukicama na krajevima</a:t>
            </a:r>
          </a:p>
          <a:p>
            <a:r>
              <a:rPr lang="sr-Latn-CS" sz="2800" dirty="0" smtClean="0"/>
              <a:t>Bojenjem po Gramu ostaju neobojene iako citohemijski imaju građu kao Gram negativne bakterije</a:t>
            </a:r>
          </a:p>
          <a:p>
            <a:r>
              <a:rPr lang="sr-Latn-CS" sz="2800" dirty="0" smtClean="0">
                <a:solidFill>
                  <a:srgbClr val="FFCCCC"/>
                </a:solidFill>
              </a:rPr>
              <a:t>Impregnacija sa srebrom, tamno polje – nakon fiksiranja oblik slova S ili C</a:t>
            </a:r>
            <a:endParaRPr lang="en-US" sz="2800" dirty="0" smtClean="0">
              <a:solidFill>
                <a:srgbClr val="FFCCCC"/>
              </a:solidFill>
            </a:endParaRPr>
          </a:p>
        </p:txBody>
      </p:sp>
      <p:pic>
        <p:nvPicPr>
          <p:cNvPr id="36867" name="Picture 6" descr="Leptospira interrogans icterohaemorrhagiae Levaditi 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3886200"/>
            <a:ext cx="3727450" cy="2255838"/>
          </a:xfrm>
          <a:ln w="25400">
            <a:solidFill>
              <a:schemeClr val="tx1"/>
            </a:solidFill>
          </a:ln>
        </p:spPr>
      </p:pic>
      <p:pic>
        <p:nvPicPr>
          <p:cNvPr id="36868" name="Content Placeholder 3" descr="Leptospira interrogans canicola tamno polje 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3810000"/>
            <a:ext cx="3465513" cy="2316163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3152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800" b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Leptospirae – tamno polje</a:t>
            </a:r>
            <a:endParaRPr sz="2800" b="1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1" name="Picture 2" descr="http://aapredbook.aappublications.org/site/week/073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3658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705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2800" dirty="0">
                <a:solidFill>
                  <a:srgbClr val="FF9999"/>
                </a:solidFill>
              </a:rPr>
              <a:t>	</a:t>
            </a:r>
            <a:r>
              <a:rPr lang="sr-Latn-CS" sz="2800" b="1" dirty="0">
                <a:solidFill>
                  <a:srgbClr val="FF9999"/>
                </a:solidFill>
                <a:effectLst/>
              </a:rPr>
              <a:t>Imunofluorescencija </a:t>
            </a:r>
            <a:r>
              <a:rPr lang="sr-Latn-CS" sz="2800" b="1" i="1" dirty="0">
                <a:solidFill>
                  <a:srgbClr val="FF9999"/>
                </a:solidFill>
                <a:effectLst/>
              </a:rPr>
              <a:t>Leptospira</a:t>
            </a:r>
            <a:r>
              <a:rPr lang="sr-Latn-CS" sz="2800" b="1" dirty="0">
                <a:solidFill>
                  <a:srgbClr val="FF9999"/>
                </a:solidFill>
                <a:effectLst/>
              </a:rPr>
              <a:t> </a:t>
            </a:r>
            <a:r>
              <a:rPr lang="sr-Latn-CS" sz="2800" b="1" dirty="0" smtClean="0">
                <a:solidFill>
                  <a:srgbClr val="FF9999"/>
                </a:solidFill>
                <a:effectLst/>
              </a:rPr>
              <a:t>Hardjo</a:t>
            </a:r>
            <a:endParaRPr sz="2800" b="1" dirty="0">
              <a:solidFill>
                <a:srgbClr val="FF9999"/>
              </a:solidFill>
              <a:effectLst/>
            </a:endParaRPr>
          </a:p>
        </p:txBody>
      </p:sp>
      <p:pic>
        <p:nvPicPr>
          <p:cNvPr id="38915" name="Picture 6" descr="Leptospira interrogans hardjo IF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>
          <a:xfrm>
            <a:off x="1143000" y="1219200"/>
            <a:ext cx="7010400" cy="5013325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Leptospira</a:t>
            </a:r>
            <a:r>
              <a:rPr lang="en-US" sz="2800" dirty="0" smtClean="0"/>
              <a:t> spp. </a:t>
            </a:r>
            <a:r>
              <a:rPr lang="en-US" sz="2800" dirty="0" err="1" smtClean="0"/>
              <a:t>prouzrokuju</a:t>
            </a:r>
            <a:r>
              <a:rPr lang="en-US" sz="2800" dirty="0" smtClean="0"/>
              <a:t> </a:t>
            </a:r>
            <a:r>
              <a:rPr lang="en-US" sz="2800" dirty="0" err="1" smtClean="0"/>
              <a:t>zarazno</a:t>
            </a:r>
            <a:r>
              <a:rPr lang="en-US" sz="2800" dirty="0" smtClean="0"/>
              <a:t> </a:t>
            </a:r>
            <a:r>
              <a:rPr lang="en-US" sz="2800" dirty="0" err="1" smtClean="0"/>
              <a:t>oboljenje</a:t>
            </a:r>
            <a:r>
              <a:rPr lang="en-US" sz="2800" dirty="0" smtClean="0"/>
              <a:t> </a:t>
            </a:r>
            <a:r>
              <a:rPr lang="sr-Latn-CS" sz="2800" dirty="0" smtClean="0"/>
              <a:t>ž</a:t>
            </a:r>
            <a:r>
              <a:rPr lang="en-US" sz="2800" dirty="0" err="1" smtClean="0"/>
              <a:t>ivotinja</a:t>
            </a:r>
            <a:r>
              <a:rPr lang="sr-Latn-R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ljudi</a:t>
            </a:r>
            <a:r>
              <a:rPr lang="en-US" sz="2800" dirty="0" smtClean="0"/>
              <a:t> </a:t>
            </a:r>
            <a:r>
              <a:rPr lang="sr-Latn-CS" sz="2800" dirty="0" smtClean="0"/>
              <a:t>– </a:t>
            </a:r>
            <a:r>
              <a:rPr lang="en-US" sz="2800" dirty="0" err="1" smtClean="0"/>
              <a:t>leptospirozu</a:t>
            </a:r>
            <a:r>
              <a:rPr lang="sr-Latn-CS" sz="2800" dirty="0" smtClean="0"/>
              <a:t>. </a:t>
            </a:r>
            <a:r>
              <a:rPr lang="en-US" sz="2800" dirty="0" err="1" smtClean="0"/>
              <a:t>Patogene</a:t>
            </a:r>
            <a:r>
              <a:rPr lang="en-US" sz="2800" dirty="0" smtClean="0"/>
              <a:t> </a:t>
            </a:r>
            <a:r>
              <a:rPr lang="en-US" sz="2800" dirty="0" err="1" smtClean="0"/>
              <a:t>leptospire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ranije</a:t>
            </a:r>
            <a:r>
              <a:rPr lang="en-US" sz="2800" dirty="0" smtClean="0"/>
              <a:t> </a:t>
            </a:r>
            <a:r>
              <a:rPr lang="en-US" sz="2800" dirty="0" err="1" smtClean="0"/>
              <a:t>svrsta</a:t>
            </a:r>
            <a:r>
              <a:rPr lang="sr-Latn-RS" sz="2800" dirty="0" smtClean="0"/>
              <a:t>vane </a:t>
            </a:r>
            <a:r>
              <a:rPr lang="en-US" sz="2800" dirty="0" smtClean="0"/>
              <a:t>u</a:t>
            </a:r>
            <a:r>
              <a:rPr lang="sr-Latn-RS" sz="2800" dirty="0" smtClean="0"/>
              <a:t> </a:t>
            </a:r>
            <a:r>
              <a:rPr lang="en-US" sz="2800" b="1" i="1" dirty="0" err="1" smtClean="0">
                <a:solidFill>
                  <a:srgbClr val="FFCCCC"/>
                </a:solidFill>
              </a:rPr>
              <a:t>L.interrogans</a:t>
            </a:r>
            <a:r>
              <a:rPr lang="en-US" sz="2800" dirty="0" smtClean="0"/>
              <a:t> a </a:t>
            </a:r>
            <a:r>
              <a:rPr lang="en-US" sz="2800" dirty="0" err="1" smtClean="0"/>
              <a:t>saprofitske</a:t>
            </a:r>
            <a:r>
              <a:rPr lang="en-US" sz="2800" dirty="0" smtClean="0"/>
              <a:t> u </a:t>
            </a:r>
            <a:r>
              <a:rPr lang="en-US" sz="2800" b="1" i="1" dirty="0" err="1" smtClean="0">
                <a:solidFill>
                  <a:srgbClr val="FFCCCC"/>
                </a:solidFill>
              </a:rPr>
              <a:t>L.biflexa</a:t>
            </a:r>
            <a:r>
              <a:rPr lang="en-US" sz="2800" dirty="0" smtClean="0">
                <a:solidFill>
                  <a:srgbClr val="FFCCCC"/>
                </a:solidFill>
              </a:rPr>
              <a:t> </a:t>
            </a:r>
            <a:endParaRPr lang="sr-Latn-CS" sz="2800" dirty="0" smtClean="0">
              <a:solidFill>
                <a:srgbClr val="FFCCCC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Nova </a:t>
            </a:r>
            <a:r>
              <a:rPr lang="en-US" sz="2800" dirty="0" err="1" smtClean="0"/>
              <a:t>taksonomska</a:t>
            </a:r>
            <a:r>
              <a:rPr lang="en-US" sz="2800" dirty="0" smtClean="0"/>
              <a:t> </a:t>
            </a:r>
            <a:r>
              <a:rPr lang="en-US" sz="2800" dirty="0" err="1" smtClean="0"/>
              <a:t>podela</a:t>
            </a:r>
            <a:r>
              <a:rPr lang="sr-Latn-C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osnovu</a:t>
            </a:r>
            <a:r>
              <a:rPr lang="sr-Latn-RS" sz="2800" dirty="0" smtClean="0"/>
              <a:t> homologije genoma - </a:t>
            </a:r>
            <a:r>
              <a:rPr lang="sr-Latn-CS" sz="2800" dirty="0" smtClean="0"/>
              <a:t>20 vrsta podeljene u tri grupe patogene,  nepatogene i one kojima patogenost nije još utvrđena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Najvažnije vrste koje sadrže patogene serovarijitete:</a:t>
            </a:r>
            <a:r>
              <a:rPr lang="en-US" sz="2800" dirty="0" smtClean="0"/>
              <a:t> </a:t>
            </a:r>
            <a:endParaRPr lang="sr-Latn-R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 smtClean="0">
                <a:solidFill>
                  <a:srgbClr val="FFCCCC"/>
                </a:solidFill>
              </a:rPr>
              <a:t>L.</a:t>
            </a:r>
            <a:r>
              <a:rPr lang="sr-Latn-RS" sz="2800" i="1" dirty="0" smtClean="0">
                <a:solidFill>
                  <a:srgbClr val="FFCCCC"/>
                </a:solidFill>
              </a:rPr>
              <a:t> alexanderi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 smtClean="0">
                <a:solidFill>
                  <a:srgbClr val="FFCCCC"/>
                </a:solidFill>
              </a:rPr>
              <a:t>L. </a:t>
            </a:r>
            <a:r>
              <a:rPr lang="sr-Latn-RS" sz="2800" i="1" dirty="0" smtClean="0">
                <a:solidFill>
                  <a:srgbClr val="FFCCCC"/>
                </a:solidFill>
              </a:rPr>
              <a:t>alstonii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 smtClean="0">
                <a:solidFill>
                  <a:srgbClr val="FFCCCC"/>
                </a:solidFill>
              </a:rPr>
              <a:t>L.</a:t>
            </a:r>
            <a:r>
              <a:rPr lang="sr-Latn-RS" sz="2800" i="1" dirty="0" smtClean="0">
                <a:solidFill>
                  <a:srgbClr val="FFCCCC"/>
                </a:solidFill>
              </a:rPr>
              <a:t> </a:t>
            </a:r>
            <a:r>
              <a:rPr lang="en-US" sz="2800" i="1" dirty="0" err="1" smtClean="0">
                <a:solidFill>
                  <a:srgbClr val="FFCCCC"/>
                </a:solidFill>
              </a:rPr>
              <a:t>borgpetersenii</a:t>
            </a:r>
            <a:endParaRPr lang="sr-Latn-RS" sz="2800" i="1" dirty="0" smtClean="0">
              <a:solidFill>
                <a:srgbClr val="FFCCCC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 smtClean="0">
                <a:solidFill>
                  <a:srgbClr val="FFCCCC"/>
                </a:solidFill>
              </a:rPr>
              <a:t>L. </a:t>
            </a:r>
            <a:r>
              <a:rPr lang="en-US" sz="2800" i="1" dirty="0" err="1" smtClean="0">
                <a:solidFill>
                  <a:srgbClr val="FFCCCC"/>
                </a:solidFill>
              </a:rPr>
              <a:t>interrogans</a:t>
            </a:r>
            <a:r>
              <a:rPr lang="en-US" sz="2800" i="1" dirty="0" smtClean="0">
                <a:solidFill>
                  <a:srgbClr val="FFCCCC"/>
                </a:solidFill>
              </a:rPr>
              <a:t>  </a:t>
            </a:r>
            <a:endParaRPr lang="sr-Latn-RS" sz="2800" i="1" dirty="0" smtClean="0">
              <a:solidFill>
                <a:srgbClr val="FFCCCC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 smtClean="0">
                <a:solidFill>
                  <a:srgbClr val="FFCCCC"/>
                </a:solidFill>
              </a:rPr>
              <a:t>L.</a:t>
            </a:r>
            <a:r>
              <a:rPr lang="sr-Latn-RS" sz="2800" i="1" dirty="0" smtClean="0">
                <a:solidFill>
                  <a:srgbClr val="FFCCCC"/>
                </a:solidFill>
              </a:rPr>
              <a:t> </a:t>
            </a:r>
            <a:r>
              <a:rPr lang="en-US" sz="2800" i="1" dirty="0" err="1" smtClean="0">
                <a:solidFill>
                  <a:srgbClr val="FFCCCC"/>
                </a:solidFill>
              </a:rPr>
              <a:t>kirschneri</a:t>
            </a:r>
            <a:endParaRPr lang="sr-Latn-RS" sz="2800" i="1" dirty="0" smtClean="0">
              <a:solidFill>
                <a:srgbClr val="FFCCCC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 smtClean="0">
                <a:solidFill>
                  <a:srgbClr val="FFCCCC"/>
                </a:solidFill>
              </a:rPr>
              <a:t>L.</a:t>
            </a:r>
            <a:r>
              <a:rPr lang="sr-Latn-RS" sz="2800" i="1" dirty="0" smtClean="0">
                <a:solidFill>
                  <a:srgbClr val="FFCCCC"/>
                </a:solidFill>
              </a:rPr>
              <a:t> </a:t>
            </a:r>
            <a:r>
              <a:rPr lang="en-US" sz="2800" i="1" dirty="0" err="1" smtClean="0">
                <a:solidFill>
                  <a:srgbClr val="FFCCCC"/>
                </a:solidFill>
              </a:rPr>
              <a:t>noguchi</a:t>
            </a:r>
            <a:endParaRPr lang="sr-Latn-RS" sz="2800" i="1" dirty="0" smtClean="0">
              <a:solidFill>
                <a:srgbClr val="FFCCCC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 smtClean="0">
                <a:solidFill>
                  <a:srgbClr val="FFCCCC"/>
                </a:solidFill>
              </a:rPr>
              <a:t>L.</a:t>
            </a:r>
            <a:r>
              <a:rPr lang="sr-Latn-RS" sz="2800" i="1" dirty="0" smtClean="0">
                <a:solidFill>
                  <a:srgbClr val="FFCCCC"/>
                </a:solidFill>
              </a:rPr>
              <a:t> </a:t>
            </a:r>
            <a:r>
              <a:rPr lang="en-US" sz="2800" i="1" dirty="0" err="1" smtClean="0">
                <a:solidFill>
                  <a:srgbClr val="FFCCCC"/>
                </a:solidFill>
              </a:rPr>
              <a:t>santarosa</a:t>
            </a:r>
            <a:r>
              <a:rPr lang="sr-Latn-RS" sz="2800" i="1" dirty="0" smtClean="0">
                <a:solidFill>
                  <a:srgbClr val="FFCCCC"/>
                </a:solidFill>
              </a:rPr>
              <a:t>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 smtClean="0">
                <a:solidFill>
                  <a:srgbClr val="FFCCCC"/>
                </a:solidFill>
              </a:rPr>
              <a:t>L.</a:t>
            </a:r>
            <a:r>
              <a:rPr lang="sr-Latn-RS" sz="2800" i="1" dirty="0" smtClean="0">
                <a:solidFill>
                  <a:srgbClr val="FFCCCC"/>
                </a:solidFill>
              </a:rPr>
              <a:t> </a:t>
            </a:r>
            <a:r>
              <a:rPr lang="en-US" sz="2800" i="1" dirty="0" err="1" smtClean="0">
                <a:solidFill>
                  <a:srgbClr val="FFCCCC"/>
                </a:solidFill>
              </a:rPr>
              <a:t>weil</a:t>
            </a:r>
            <a:r>
              <a:rPr lang="sr-Latn-RS" sz="2800" i="1" dirty="0" smtClean="0">
                <a:solidFill>
                  <a:srgbClr val="FFCCCC"/>
                </a:solidFill>
              </a:rPr>
              <a:t>ii</a:t>
            </a:r>
            <a:endParaRPr lang="en-US" sz="2800" i="1" dirty="0" smtClean="0">
              <a:solidFill>
                <a:srgbClr val="FFCCCC"/>
              </a:solidFill>
            </a:endParaRPr>
          </a:p>
        </p:txBody>
      </p:sp>
      <p:pic>
        <p:nvPicPr>
          <p:cNvPr id="39939" name="Picture 2" descr="https://encrypted-tbn3.gstatic.com/images?q=tbn:ANd9GcTyswXktJfDC4SXBeMDE9rI2L7fdfsFnhYs2QbrZG7oNSzTXg9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76600"/>
            <a:ext cx="37449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5903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Leptospire</a:t>
            </a:r>
            <a:r>
              <a:rPr lang="sr-Latn-CS" sz="2800" dirty="0" smtClean="0"/>
              <a:t> </a:t>
            </a:r>
            <a:r>
              <a:rPr lang="en-US" sz="2800" dirty="0" err="1" smtClean="0"/>
              <a:t>ispoljavaju</a:t>
            </a:r>
            <a:r>
              <a:rPr lang="en-US" sz="2800" dirty="0" smtClean="0"/>
              <a:t> </a:t>
            </a:r>
            <a:r>
              <a:rPr lang="en-US" sz="2800" dirty="0" err="1" smtClean="0"/>
              <a:t>veliku</a:t>
            </a:r>
            <a:r>
              <a:rPr lang="en-US" sz="2800" dirty="0" smtClean="0"/>
              <a:t> </a:t>
            </a:r>
            <a:r>
              <a:rPr lang="en-US" sz="2800" dirty="0" err="1" smtClean="0"/>
              <a:t>antigensku</a:t>
            </a:r>
            <a:r>
              <a:rPr lang="en-US" sz="2800" dirty="0" smtClean="0"/>
              <a:t> </a:t>
            </a:r>
            <a:r>
              <a:rPr lang="en-US" sz="2800" dirty="0" err="1" smtClean="0"/>
              <a:t>razli</a:t>
            </a:r>
            <a:r>
              <a:rPr lang="sr-Latn-CS" sz="2800" dirty="0" smtClean="0"/>
              <a:t>č</a:t>
            </a:r>
            <a:r>
              <a:rPr lang="en-US" sz="2800" dirty="0" err="1" smtClean="0"/>
              <a:t>itost</a:t>
            </a:r>
            <a:r>
              <a:rPr lang="sr-Latn-CS" sz="2800" dirty="0" smtClean="0"/>
              <a:t> n</a:t>
            </a:r>
            <a:r>
              <a:rPr lang="en-US" sz="2800" dirty="0" smtClean="0"/>
              <a:t>a </a:t>
            </a:r>
            <a:r>
              <a:rPr lang="en-US" sz="2800" dirty="0" err="1" smtClean="0"/>
              <a:t>osnovu</a:t>
            </a:r>
            <a:r>
              <a:rPr lang="sr-Latn-CS" sz="2800" dirty="0" smtClean="0"/>
              <a:t> koje su </a:t>
            </a:r>
            <a:r>
              <a:rPr lang="en-US" sz="2800" dirty="0" err="1" smtClean="0"/>
              <a:t>podeljene</a:t>
            </a:r>
            <a:r>
              <a:rPr lang="en-US" sz="2800" dirty="0" smtClean="0"/>
              <a:t> u </a:t>
            </a:r>
            <a:r>
              <a:rPr lang="en-US" sz="2800" dirty="0" smtClean="0">
                <a:solidFill>
                  <a:srgbClr val="FFFFCC"/>
                </a:solidFill>
              </a:rPr>
              <a:t>24 </a:t>
            </a:r>
            <a:r>
              <a:rPr lang="en-US" sz="2800" dirty="0" err="1" smtClean="0">
                <a:solidFill>
                  <a:srgbClr val="FFFFCC"/>
                </a:solidFill>
              </a:rPr>
              <a:t>serogrupe</a:t>
            </a:r>
            <a:r>
              <a:rPr lang="en-US" sz="2800" dirty="0" smtClean="0">
                <a:solidFill>
                  <a:srgbClr val="FFFFCC"/>
                </a:solidFill>
              </a:rPr>
              <a:t> </a:t>
            </a:r>
            <a:r>
              <a:rPr lang="en-US" sz="2800" dirty="0" err="1" smtClean="0">
                <a:solidFill>
                  <a:srgbClr val="FFFFCC"/>
                </a:solidFill>
              </a:rPr>
              <a:t>i</a:t>
            </a:r>
            <a:r>
              <a:rPr lang="en-US" sz="2800" dirty="0" smtClean="0">
                <a:solidFill>
                  <a:srgbClr val="FFFFCC"/>
                </a:solidFill>
              </a:rPr>
              <a:t> u vi</a:t>
            </a:r>
            <a:r>
              <a:rPr lang="sr-Latn-CS" sz="2800" dirty="0" smtClean="0">
                <a:solidFill>
                  <a:srgbClr val="FFFFCC"/>
                </a:solidFill>
              </a:rPr>
              <a:t>š</a:t>
            </a:r>
            <a:r>
              <a:rPr lang="en-US" sz="2800" dirty="0" smtClean="0">
                <a:solidFill>
                  <a:srgbClr val="FFFFCC"/>
                </a:solidFill>
              </a:rPr>
              <a:t>e </a:t>
            </a:r>
            <a:r>
              <a:rPr lang="en-US" sz="2800" dirty="0" err="1" smtClean="0">
                <a:solidFill>
                  <a:srgbClr val="FFFFCC"/>
                </a:solidFill>
              </a:rPr>
              <a:t>od</a:t>
            </a:r>
            <a:r>
              <a:rPr lang="en-US" sz="2800" dirty="0" smtClean="0">
                <a:solidFill>
                  <a:srgbClr val="FFFFCC"/>
                </a:solidFill>
              </a:rPr>
              <a:t> 2</a:t>
            </a:r>
            <a:r>
              <a:rPr lang="sr-Latn-CS" sz="2800" dirty="0" smtClean="0">
                <a:solidFill>
                  <a:srgbClr val="FFFFCC"/>
                </a:solidFill>
              </a:rPr>
              <a:t>5</a:t>
            </a:r>
            <a:r>
              <a:rPr lang="en-US" sz="2800" dirty="0" smtClean="0">
                <a:solidFill>
                  <a:srgbClr val="FFFFCC"/>
                </a:solidFill>
              </a:rPr>
              <a:t>0 </a:t>
            </a:r>
            <a:r>
              <a:rPr lang="en-US" sz="2800" dirty="0" err="1" smtClean="0">
                <a:solidFill>
                  <a:srgbClr val="FFFFCC"/>
                </a:solidFill>
              </a:rPr>
              <a:t>patogenih</a:t>
            </a:r>
            <a:r>
              <a:rPr lang="en-US" sz="2800" dirty="0" smtClean="0">
                <a:solidFill>
                  <a:srgbClr val="FFFFCC"/>
                </a:solidFill>
              </a:rPr>
              <a:t> </a:t>
            </a:r>
            <a:r>
              <a:rPr lang="en-US" sz="2800" dirty="0" err="1" smtClean="0">
                <a:solidFill>
                  <a:srgbClr val="FFFFCC"/>
                </a:solidFill>
              </a:rPr>
              <a:t>serovarij</a:t>
            </a:r>
            <a:r>
              <a:rPr lang="sr-Latn-CS" sz="2800" dirty="0" smtClean="0">
                <a:solidFill>
                  <a:srgbClr val="FFFFCC"/>
                </a:solidFill>
              </a:rPr>
              <a:t>e</a:t>
            </a:r>
            <a:r>
              <a:rPr lang="en-US" sz="2800" dirty="0" err="1" smtClean="0">
                <a:solidFill>
                  <a:srgbClr val="FFFFCC"/>
                </a:solidFill>
              </a:rPr>
              <a:t>teta</a:t>
            </a:r>
            <a:endParaRPr lang="sr-Latn-CS" sz="2800" dirty="0" smtClean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Najva</a:t>
            </a:r>
            <a:r>
              <a:rPr lang="sr-Latn-CS" sz="2800" dirty="0" smtClean="0"/>
              <a:t>ž</a:t>
            </a:r>
            <a:r>
              <a:rPr lang="en-US" sz="2800" dirty="0" err="1" smtClean="0"/>
              <a:t>niji</a:t>
            </a:r>
            <a:r>
              <a:rPr lang="en-US" sz="2800" dirty="0" smtClean="0"/>
              <a:t> </a:t>
            </a:r>
            <a:r>
              <a:rPr lang="en-US" sz="2800" dirty="0" err="1" smtClean="0"/>
              <a:t>patogeni</a:t>
            </a:r>
            <a:r>
              <a:rPr lang="en-US" sz="2800" dirty="0" smtClean="0"/>
              <a:t> </a:t>
            </a:r>
            <a:r>
              <a:rPr lang="en-US" sz="2800" dirty="0" err="1" smtClean="0"/>
              <a:t>serovarijeteti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CCCC"/>
                </a:solidFill>
              </a:rPr>
              <a:t>L</a:t>
            </a:r>
            <a:r>
              <a:rPr lang="en-US" sz="2800" dirty="0" smtClean="0">
                <a:solidFill>
                  <a:srgbClr val="FFCCCC"/>
                </a:solidFill>
              </a:rPr>
              <a:t>.</a:t>
            </a:r>
            <a:r>
              <a:rPr lang="sr-Latn-RS" sz="2800" dirty="0" smtClean="0">
                <a:solidFill>
                  <a:srgbClr val="FFCCCC"/>
                </a:solidFill>
              </a:rPr>
              <a:t>I</a:t>
            </a:r>
            <a:r>
              <a:rPr lang="en-US" sz="2800" dirty="0" err="1" smtClean="0">
                <a:solidFill>
                  <a:srgbClr val="FFCCCC"/>
                </a:solidFill>
              </a:rPr>
              <a:t>cterohaemorrhagiae</a:t>
            </a:r>
            <a:r>
              <a:rPr lang="en-US" sz="2800" dirty="0" smtClean="0"/>
              <a:t> – </a:t>
            </a:r>
            <a:r>
              <a:rPr lang="en-US" sz="2800" dirty="0" err="1" smtClean="0"/>
              <a:t>goveda</a:t>
            </a:r>
            <a:r>
              <a:rPr lang="en-US" sz="2800" dirty="0" smtClean="0"/>
              <a:t>, </a:t>
            </a:r>
            <a:r>
              <a:rPr lang="en-US" sz="2800" dirty="0" err="1" smtClean="0"/>
              <a:t>ovce</a:t>
            </a:r>
            <a:r>
              <a:rPr lang="en-US" sz="2800" dirty="0" smtClean="0"/>
              <a:t>, psi, </a:t>
            </a:r>
            <a:r>
              <a:rPr lang="en-US" sz="2800" dirty="0" err="1" smtClean="0"/>
              <a:t>svinje</a:t>
            </a:r>
            <a:r>
              <a:rPr lang="en-US" sz="2800" dirty="0" smtClean="0"/>
              <a:t>, </a:t>
            </a:r>
            <a:r>
              <a:rPr lang="en-US" sz="2800" dirty="0" err="1" smtClean="0"/>
              <a:t>ljudi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CCCC"/>
                </a:solidFill>
              </a:rPr>
              <a:t>L</a:t>
            </a:r>
            <a:r>
              <a:rPr lang="en-US" sz="2800" dirty="0" smtClean="0">
                <a:solidFill>
                  <a:srgbClr val="FFCCCC"/>
                </a:solidFill>
              </a:rPr>
              <a:t>.</a:t>
            </a:r>
            <a:r>
              <a:rPr lang="sr-Latn-RS" sz="2800" dirty="0" smtClean="0">
                <a:solidFill>
                  <a:srgbClr val="FFCCCC"/>
                </a:solidFill>
              </a:rPr>
              <a:t>G</a:t>
            </a:r>
            <a:r>
              <a:rPr lang="en-US" sz="2800" dirty="0" err="1" smtClean="0">
                <a:solidFill>
                  <a:srgbClr val="FFCCCC"/>
                </a:solidFill>
              </a:rPr>
              <a:t>rippotyphosa</a:t>
            </a:r>
            <a:r>
              <a:rPr lang="en-US" sz="2800" dirty="0" smtClean="0"/>
              <a:t> –psi, </a:t>
            </a:r>
            <a:r>
              <a:rPr lang="en-US" sz="2800" dirty="0" err="1" smtClean="0"/>
              <a:t>goveda</a:t>
            </a:r>
            <a:r>
              <a:rPr lang="en-US" sz="2800" dirty="0" smtClean="0"/>
              <a:t>, </a:t>
            </a:r>
            <a:r>
              <a:rPr lang="en-US" sz="2800" dirty="0" err="1" smtClean="0"/>
              <a:t>svinje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CCCC"/>
                </a:solidFill>
              </a:rPr>
              <a:t>L</a:t>
            </a:r>
            <a:r>
              <a:rPr lang="en-US" sz="2800" dirty="0" smtClean="0">
                <a:solidFill>
                  <a:srgbClr val="FFCCCC"/>
                </a:solidFill>
              </a:rPr>
              <a:t>.</a:t>
            </a:r>
            <a:r>
              <a:rPr lang="sr-Latn-RS" sz="2800" dirty="0" smtClean="0">
                <a:solidFill>
                  <a:srgbClr val="FFCCCC"/>
                </a:solidFill>
              </a:rPr>
              <a:t>C</a:t>
            </a:r>
            <a:r>
              <a:rPr lang="en-US" sz="2800" dirty="0" err="1" smtClean="0">
                <a:solidFill>
                  <a:srgbClr val="FFCCCC"/>
                </a:solidFill>
              </a:rPr>
              <a:t>anicola</a:t>
            </a:r>
            <a:r>
              <a:rPr lang="en-US" sz="2800" dirty="0" smtClean="0"/>
              <a:t> –psi, </a:t>
            </a:r>
            <a:r>
              <a:rPr lang="en-US" sz="2800" dirty="0" err="1" smtClean="0"/>
              <a:t>svinje</a:t>
            </a:r>
            <a:r>
              <a:rPr lang="en-US" sz="2800" dirty="0" smtClean="0"/>
              <a:t>, </a:t>
            </a:r>
            <a:r>
              <a:rPr lang="en-US" sz="2800" dirty="0" err="1" smtClean="0"/>
              <a:t>goveda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CCCC"/>
                </a:solidFill>
              </a:rPr>
              <a:t>L</a:t>
            </a:r>
            <a:r>
              <a:rPr lang="en-US" sz="2800" dirty="0" smtClean="0">
                <a:solidFill>
                  <a:srgbClr val="FFCCCC"/>
                </a:solidFill>
              </a:rPr>
              <a:t>.</a:t>
            </a:r>
            <a:r>
              <a:rPr lang="sr-Latn-RS" sz="2800" dirty="0" smtClean="0">
                <a:solidFill>
                  <a:srgbClr val="FFCCCC"/>
                </a:solidFill>
              </a:rPr>
              <a:t>P</a:t>
            </a:r>
            <a:r>
              <a:rPr lang="en-US" sz="2800" dirty="0" err="1" smtClean="0">
                <a:solidFill>
                  <a:srgbClr val="FFCCCC"/>
                </a:solidFill>
              </a:rPr>
              <a:t>omona</a:t>
            </a:r>
            <a:r>
              <a:rPr lang="en-US" sz="2800" dirty="0" smtClean="0"/>
              <a:t> – </a:t>
            </a:r>
            <a:r>
              <a:rPr lang="en-US" sz="2800" dirty="0" err="1" smtClean="0"/>
              <a:t>goveda</a:t>
            </a:r>
            <a:r>
              <a:rPr lang="en-US" sz="2800" dirty="0" smtClean="0"/>
              <a:t>, </a:t>
            </a:r>
            <a:r>
              <a:rPr lang="en-US" sz="2800" dirty="0" err="1" smtClean="0"/>
              <a:t>svinje</a:t>
            </a:r>
            <a:r>
              <a:rPr lang="en-US" sz="2800" dirty="0" smtClean="0"/>
              <a:t>, </a:t>
            </a:r>
            <a:r>
              <a:rPr lang="en-US" sz="2800" dirty="0" err="1" smtClean="0"/>
              <a:t>konji</a:t>
            </a:r>
            <a:r>
              <a:rPr lang="en-US" sz="2800" dirty="0" smtClean="0"/>
              <a:t>, </a:t>
            </a:r>
            <a:r>
              <a:rPr lang="en-US" sz="2800" dirty="0" err="1" smtClean="0"/>
              <a:t>ovce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CCCC"/>
                </a:solidFill>
              </a:rPr>
              <a:t>L</a:t>
            </a:r>
            <a:r>
              <a:rPr lang="en-US" sz="2800" dirty="0" smtClean="0">
                <a:solidFill>
                  <a:srgbClr val="FFCCCC"/>
                </a:solidFill>
              </a:rPr>
              <a:t>.</a:t>
            </a:r>
            <a:r>
              <a:rPr lang="sr-Latn-RS" sz="2800" dirty="0" smtClean="0">
                <a:solidFill>
                  <a:srgbClr val="FFCCCC"/>
                </a:solidFill>
              </a:rPr>
              <a:t>H</a:t>
            </a:r>
            <a:r>
              <a:rPr lang="en-US" sz="2800" dirty="0" err="1" smtClean="0">
                <a:solidFill>
                  <a:srgbClr val="FFCCCC"/>
                </a:solidFill>
              </a:rPr>
              <a:t>ardjo</a:t>
            </a:r>
            <a:r>
              <a:rPr lang="en-US" sz="2800" dirty="0" smtClean="0"/>
              <a:t> –</a:t>
            </a:r>
            <a:r>
              <a:rPr lang="en-US" sz="2800" dirty="0" err="1" smtClean="0"/>
              <a:t>goveda</a:t>
            </a:r>
            <a:r>
              <a:rPr lang="en-US" sz="2800" dirty="0" smtClean="0"/>
              <a:t>, </a:t>
            </a:r>
            <a:r>
              <a:rPr lang="en-US" sz="2800" dirty="0" err="1" smtClean="0"/>
              <a:t>ovce</a:t>
            </a:r>
            <a:r>
              <a:rPr lang="en-US" sz="2800" dirty="0" smtClean="0"/>
              <a:t>, </a:t>
            </a:r>
            <a:r>
              <a:rPr lang="en-US" sz="2800" dirty="0" err="1" smtClean="0"/>
              <a:t>ljudi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CCCC"/>
                </a:solidFill>
              </a:rPr>
              <a:t>L</a:t>
            </a:r>
            <a:r>
              <a:rPr lang="en-US" sz="2800" dirty="0" smtClean="0">
                <a:solidFill>
                  <a:srgbClr val="FFCCCC"/>
                </a:solidFill>
              </a:rPr>
              <a:t>.</a:t>
            </a:r>
            <a:r>
              <a:rPr lang="sr-Latn-RS" sz="2800" dirty="0" smtClean="0">
                <a:solidFill>
                  <a:srgbClr val="FFCCCC"/>
                </a:solidFill>
              </a:rPr>
              <a:t>B</a:t>
            </a:r>
            <a:r>
              <a:rPr lang="en-US" sz="2800" dirty="0" err="1" smtClean="0">
                <a:solidFill>
                  <a:srgbClr val="FFCCCC"/>
                </a:solidFill>
              </a:rPr>
              <a:t>ratislava</a:t>
            </a:r>
            <a:r>
              <a:rPr lang="en-US" sz="2800" dirty="0" smtClean="0"/>
              <a:t> –</a:t>
            </a:r>
            <a:r>
              <a:rPr lang="en-US" sz="2800" dirty="0" err="1" smtClean="0"/>
              <a:t>svinje</a:t>
            </a:r>
            <a:r>
              <a:rPr lang="en-US" sz="2800" dirty="0" smtClean="0"/>
              <a:t>, </a:t>
            </a:r>
            <a:r>
              <a:rPr lang="en-US" sz="2800" dirty="0" err="1" smtClean="0"/>
              <a:t>konji</a:t>
            </a:r>
            <a:r>
              <a:rPr lang="en-US" sz="2800" dirty="0" smtClean="0"/>
              <a:t>, psi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CCCC"/>
                </a:solidFill>
              </a:rPr>
              <a:t>L</a:t>
            </a:r>
            <a:r>
              <a:rPr lang="en-US" sz="2800" dirty="0" smtClean="0">
                <a:solidFill>
                  <a:srgbClr val="FFCCCC"/>
                </a:solidFill>
              </a:rPr>
              <a:t>.</a:t>
            </a:r>
            <a:r>
              <a:rPr lang="sr-Latn-RS" sz="2800" dirty="0" smtClean="0">
                <a:solidFill>
                  <a:srgbClr val="FFCCCC"/>
                </a:solidFill>
              </a:rPr>
              <a:t>T</a:t>
            </a:r>
            <a:r>
              <a:rPr lang="en-US" sz="2800" dirty="0" err="1" smtClean="0">
                <a:solidFill>
                  <a:srgbClr val="FFCCCC"/>
                </a:solidFill>
              </a:rPr>
              <a:t>arassovi</a:t>
            </a:r>
            <a:r>
              <a:rPr lang="en-US" sz="2800" dirty="0" smtClean="0"/>
              <a:t> – </a:t>
            </a:r>
            <a:r>
              <a:rPr lang="en-US" sz="2800" dirty="0" err="1" smtClean="0"/>
              <a:t>svinje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CCCC"/>
                </a:solidFill>
              </a:rPr>
              <a:t>L</a:t>
            </a:r>
            <a:r>
              <a:rPr lang="en-US" sz="2800" dirty="0" smtClean="0">
                <a:solidFill>
                  <a:srgbClr val="FFCCCC"/>
                </a:solidFill>
              </a:rPr>
              <a:t>.</a:t>
            </a:r>
            <a:r>
              <a:rPr lang="sr-Latn-RS" sz="2800" dirty="0" smtClean="0">
                <a:solidFill>
                  <a:srgbClr val="FFCCCC"/>
                </a:solidFill>
              </a:rPr>
              <a:t>C</a:t>
            </a:r>
            <a:r>
              <a:rPr lang="en-US" sz="2800" dirty="0" err="1" smtClean="0">
                <a:solidFill>
                  <a:srgbClr val="FFCCCC"/>
                </a:solidFill>
              </a:rPr>
              <a:t>openhageni</a:t>
            </a:r>
            <a:r>
              <a:rPr lang="en-US" sz="2800" dirty="0" smtClean="0">
                <a:solidFill>
                  <a:srgbClr val="FFCCCC"/>
                </a:solidFill>
              </a:rPr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životinje</a:t>
            </a:r>
            <a:r>
              <a:rPr lang="en-US" sz="2800" dirty="0" smtClean="0"/>
              <a:t>, </a:t>
            </a:r>
            <a:r>
              <a:rPr lang="en-US" sz="2800" dirty="0" err="1" smtClean="0"/>
              <a:t>ljudi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424863" cy="55467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>
                <a:solidFill>
                  <a:srgbClr val="FFCCCC"/>
                </a:solidFill>
              </a:rPr>
              <a:t>Široko rasprostranjene u svetu – voda, vlažno zemljište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>
                <a:solidFill>
                  <a:srgbClr val="FFCCCC"/>
                </a:solidFill>
              </a:rPr>
              <a:t>Osetljive u spoljašnjoj sredini pre svega na isušivanje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Određeni serovarijeteti su prisutni samo u određenim delovima sveta a imaju i specifične domaćine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Rezervoar leptospira – glodari - </a:t>
            </a:r>
            <a:r>
              <a:rPr lang="sr-Latn-CS" sz="2800" i="1" dirty="0" smtClean="0"/>
              <a:t>L</a:t>
            </a:r>
            <a:r>
              <a:rPr lang="sr-Latn-CS" sz="2800" dirty="0" smtClean="0"/>
              <a:t>.Grippotyphosa, pacovi – </a:t>
            </a:r>
            <a:r>
              <a:rPr lang="sr-Latn-CS" sz="2800" i="1" dirty="0" smtClean="0"/>
              <a:t>L</a:t>
            </a:r>
            <a:r>
              <a:rPr lang="sr-Latn-CS" sz="2800" dirty="0" smtClean="0"/>
              <a:t>.Icterohaemorrhagiae, ježevi – </a:t>
            </a:r>
            <a:r>
              <a:rPr lang="sr-Latn-CS" sz="2800" i="1" dirty="0" smtClean="0"/>
              <a:t>L</a:t>
            </a:r>
            <a:r>
              <a:rPr lang="sr-Latn-CS" sz="2800" dirty="0" smtClean="0"/>
              <a:t>.Bratislava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Infekcija – vlažna koža ili sluznice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Infekcije često subkliničke – perzistencija u bubrezima ili gentalnom sistemu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>
                <a:solidFill>
                  <a:srgbClr val="FFCCCC"/>
                </a:solidFill>
              </a:rPr>
              <a:t>Klinička manifestacija – urogenitalne infekcije, sistemska oboljenja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r-Latn-CS" sz="2800" dirty="0" smtClean="0">
              <a:solidFill>
                <a:srgbClr val="FFCCCC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8280400" cy="5327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	</a:t>
            </a:r>
            <a:r>
              <a:rPr lang="sr-Latn-CS" sz="2400" dirty="0" smtClean="0">
                <a:solidFill>
                  <a:srgbClr val="FFCCCC"/>
                </a:solidFill>
              </a:rPr>
              <a:t>	</a:t>
            </a:r>
            <a:r>
              <a:rPr lang="sr-Latn-CS" sz="2800" dirty="0" smtClean="0">
                <a:solidFill>
                  <a:srgbClr val="FFCCCC"/>
                </a:solidFill>
              </a:rPr>
              <a:t>Patogeneza</a:t>
            </a:r>
          </a:p>
          <a:p>
            <a:pPr>
              <a:lnSpc>
                <a:spcPct val="90000"/>
              </a:lnSpc>
            </a:pPr>
            <a:r>
              <a:rPr lang="sr-Latn-CS" sz="2800" dirty="0" smtClean="0"/>
              <a:t>Destrukcija endotela krvnih sudova</a:t>
            </a:r>
          </a:p>
          <a:p>
            <a:pPr>
              <a:lnSpc>
                <a:spcPct val="90000"/>
              </a:lnSpc>
            </a:pPr>
            <a:r>
              <a:rPr lang="sr-Latn-CS" sz="2800" dirty="0" smtClean="0"/>
              <a:t>Intravaskularna hemoliza</a:t>
            </a:r>
          </a:p>
          <a:p>
            <a:pPr>
              <a:lnSpc>
                <a:spcPct val="90000"/>
              </a:lnSpc>
            </a:pPr>
            <a:r>
              <a:rPr lang="sr-Latn-CS" sz="2800" dirty="0" smtClean="0"/>
              <a:t>Oštećenja jetre i bubrega – hepatitis i nefritis</a:t>
            </a:r>
          </a:p>
          <a:p>
            <a:pPr>
              <a:lnSpc>
                <a:spcPct val="90000"/>
              </a:lnSpc>
            </a:pPr>
            <a:r>
              <a:rPr lang="sr-Latn-CS" sz="2800" dirty="0" smtClean="0"/>
              <a:t>Psi – akutna fatalna forma štenad, ikterična forma i uremična forma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sr-Latn-RS" dirty="0" smtClean="0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cterohaemorrhagiae</a:t>
            </a:r>
            <a:r>
              <a:rPr lang="sr-Latn-CS" dirty="0" smtClean="0">
                <a:solidFill>
                  <a:schemeClr val="tx1"/>
                </a:solidFill>
              </a:rPr>
              <a:t>, </a:t>
            </a: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.Canicola</a:t>
            </a:r>
          </a:p>
          <a:p>
            <a:pPr lvl="1">
              <a:lnSpc>
                <a:spcPct val="90000"/>
              </a:lnSpc>
            </a:pPr>
            <a:r>
              <a:rPr lang="sr-Latn-CS" dirty="0" smtClean="0">
                <a:solidFill>
                  <a:schemeClr val="tx1"/>
                </a:solidFill>
              </a:rPr>
              <a:t>Ređe – </a:t>
            </a: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.Grippotyphosa, </a:t>
            </a: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.Pomona, </a:t>
            </a: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.Bratislava</a:t>
            </a:r>
          </a:p>
          <a:p>
            <a:pPr>
              <a:lnSpc>
                <a:spcPct val="90000"/>
              </a:lnSpc>
            </a:pPr>
            <a:r>
              <a:rPr lang="sr-Latn-CS" sz="2800" dirty="0" smtClean="0"/>
              <a:t>Goveda – abortus, </a:t>
            </a:r>
            <a:r>
              <a:rPr lang="en-US" sz="2800" dirty="0" smtClean="0"/>
              <a:t>“</a:t>
            </a:r>
            <a:r>
              <a:rPr lang="sr-Latn-CS" sz="2800" dirty="0" smtClean="0"/>
              <a:t>milk drop</a:t>
            </a:r>
            <a:r>
              <a:rPr lang="en-US" sz="2800" dirty="0" smtClean="0"/>
              <a:t>”</a:t>
            </a:r>
            <a:r>
              <a:rPr lang="sr-Latn-CS" sz="2800" dirty="0" smtClean="0"/>
              <a:t> sindrom</a:t>
            </a:r>
            <a:r>
              <a:rPr lang="en-US" sz="2800" dirty="0" smtClean="0"/>
              <a:t>, </a:t>
            </a:r>
            <a:r>
              <a:rPr lang="sr-Latn-CS" sz="2800" dirty="0" smtClean="0"/>
              <a:t>sistemsko oboljenje - telad</a:t>
            </a:r>
          </a:p>
          <a:p>
            <a:pPr lvl="1">
              <a:lnSpc>
                <a:spcPct val="90000"/>
              </a:lnSpc>
            </a:pP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.Hardjo</a:t>
            </a:r>
          </a:p>
          <a:p>
            <a:pPr lvl="1">
              <a:lnSpc>
                <a:spcPct val="90000"/>
              </a:lnSpc>
            </a:pP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.Pomona, </a:t>
            </a: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 Grippotyphosa, </a:t>
            </a:r>
            <a:r>
              <a:rPr lang="en-US" i="1" dirty="0" smtClean="0">
                <a:solidFill>
                  <a:schemeClr val="tx1"/>
                </a:solidFill>
              </a:rPr>
              <a:t>L.</a:t>
            </a:r>
            <a:r>
              <a:rPr lang="sr-Latn-RS" dirty="0" err="1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cterohaemorrhagiae</a:t>
            </a:r>
            <a:endParaRPr lang="sr-Latn-C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64235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sz="2800" dirty="0" smtClean="0"/>
              <a:t>Svinje – septikemija praćena ikterusom i hemoragijama, abortus, sterilitet</a:t>
            </a:r>
          </a:p>
          <a:p>
            <a:pPr lvl="1">
              <a:lnSpc>
                <a:spcPct val="90000"/>
              </a:lnSpc>
            </a:pP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.Pomona, </a:t>
            </a:r>
            <a:r>
              <a:rPr lang="en-US" i="1" dirty="0" smtClean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sr-Latn-RS" dirty="0" smtClean="0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cterohaemorrhagiae</a:t>
            </a:r>
            <a:r>
              <a:rPr lang="sr-Latn-CS" dirty="0" smtClean="0">
                <a:solidFill>
                  <a:schemeClr val="tx1"/>
                </a:solidFill>
              </a:rPr>
              <a:t>, </a:t>
            </a: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.Copenhageni, </a:t>
            </a: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.Tarassovi, </a:t>
            </a: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.Bratislava</a:t>
            </a:r>
            <a:endParaRPr lang="sr-Latn-CS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sr-Latn-CS" sz="2800" dirty="0" smtClean="0"/>
              <a:t>Konji – abortus</a:t>
            </a:r>
          </a:p>
          <a:p>
            <a:pPr lvl="1">
              <a:lnSpc>
                <a:spcPct val="90000"/>
              </a:lnSpc>
            </a:pP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.Bratislava, </a:t>
            </a:r>
            <a:r>
              <a:rPr lang="sr-Latn-CS" i="1" dirty="0" smtClean="0">
                <a:solidFill>
                  <a:schemeClr val="tx1"/>
                </a:solidFill>
              </a:rPr>
              <a:t>L</a:t>
            </a:r>
            <a:r>
              <a:rPr lang="sr-Latn-CS" dirty="0" smtClean="0">
                <a:solidFill>
                  <a:schemeClr val="tx1"/>
                </a:solidFill>
              </a:rPr>
              <a:t>.Pomona...</a:t>
            </a:r>
          </a:p>
          <a:p>
            <a:pPr>
              <a:lnSpc>
                <a:spcPct val="90000"/>
              </a:lnSpc>
            </a:pPr>
            <a:r>
              <a:rPr lang="sr-Latn-CS" sz="2800" dirty="0" smtClean="0"/>
              <a:t>Ovce i koze – kliničke infekcije kao kod goveda</a:t>
            </a:r>
          </a:p>
          <a:p>
            <a:pPr lvl="1">
              <a:lnSpc>
                <a:spcPct val="90000"/>
              </a:lnSpc>
            </a:pPr>
            <a:r>
              <a:rPr lang="sr-Latn-CS" dirty="0" smtClean="0">
                <a:solidFill>
                  <a:schemeClr val="tx1"/>
                </a:solidFill>
              </a:rPr>
              <a:t>L. Pomona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sr-Latn-CS" sz="2800" dirty="0" smtClean="0"/>
              <a:t>Ljudi – povišenje temperature, ikterus, bolovi u mišićima, osip, meningitis, oštećenja jetre i bubrega</a:t>
            </a:r>
          </a:p>
        </p:txBody>
      </p:sp>
      <p:pic>
        <p:nvPicPr>
          <p:cNvPr id="44035" name="Picture 3" descr="Leptospira interrogans krv SEM 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4419600"/>
            <a:ext cx="5118100" cy="1979613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42350" cy="5919787"/>
          </a:xfrm>
        </p:spPr>
        <p:txBody>
          <a:bodyPr/>
          <a:lstStyle/>
          <a:p>
            <a:r>
              <a:rPr lang="sr-Latn-CS" sz="2800" dirty="0" smtClean="0"/>
              <a:t>Oporavak praćen pojavom antitela IgM i IgG klase</a:t>
            </a:r>
          </a:p>
          <a:p>
            <a:r>
              <a:rPr lang="sr-Latn-CS" sz="2800" dirty="0" smtClean="0"/>
              <a:t>Serološka dijagnostika – mikroskopska aglutinacija sa živim leptospirama</a:t>
            </a:r>
          </a:p>
        </p:txBody>
      </p:sp>
      <p:pic>
        <p:nvPicPr>
          <p:cNvPr id="133122" name="Picture 2" descr="Leptospirosis dark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5889934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42350" cy="5919787"/>
          </a:xfrm>
        </p:spPr>
        <p:txBody>
          <a:bodyPr/>
          <a:lstStyle/>
          <a:p>
            <a:r>
              <a:rPr lang="sr-Latn-CS" sz="2800" dirty="0" smtClean="0"/>
              <a:t>Izolacija – EMJH podloga, Podloga sa serumom kunića – po Korthofu, laboratorijske životinje</a:t>
            </a:r>
          </a:p>
          <a:p>
            <a:pPr lvl="1"/>
            <a:r>
              <a:rPr lang="sr-Latn-CS" dirty="0" smtClean="0">
                <a:solidFill>
                  <a:schemeClr val="tx1"/>
                </a:solidFill>
              </a:rPr>
              <a:t>Podloge tečne ili polučvrste</a:t>
            </a:r>
          </a:p>
          <a:p>
            <a:r>
              <a:rPr lang="sr-Latn-CS" sz="2800" dirty="0" smtClean="0"/>
              <a:t>Obligatni aerobi, optimalna temperatura kultivisanja 29-30 </a:t>
            </a:r>
            <a:r>
              <a:rPr lang="sr-Latn-CS" sz="2800" baseline="30000" dirty="0" smtClean="0"/>
              <a:t>o</a:t>
            </a:r>
            <a:r>
              <a:rPr lang="sr-Latn-CS" sz="2800" dirty="0" smtClean="0"/>
              <a:t>C</a:t>
            </a:r>
          </a:p>
          <a:p>
            <a:r>
              <a:rPr lang="sr-Latn-CS" sz="2800" dirty="0" smtClean="0"/>
              <a:t>PCR u upotrebi da detekciju leptospira</a:t>
            </a:r>
          </a:p>
          <a:p>
            <a:r>
              <a:rPr lang="sr-Latn-CS" sz="2800" dirty="0" smtClean="0"/>
              <a:t>Vakcinacija – psi, goveda, svinje</a:t>
            </a:r>
            <a:endParaRPr lang="en-US" sz="2800" dirty="0" smtClean="0"/>
          </a:p>
        </p:txBody>
      </p:sp>
      <p:pic>
        <p:nvPicPr>
          <p:cNvPr id="45060" name="Picture 4" descr="&amp;Rcy;&amp;iecy;&amp;zcy;&amp;ucy;&amp;lcy;&amp;tcy;&amp;acy;&amp;tcy; &amp;scy;&amp;lcy;&amp;icy;&amp;kcy;&amp;acy; &amp;zcy;&amp;acy; leptospira vaccine do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0"/>
            <a:ext cx="5210175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04813"/>
            <a:ext cx="882015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dirty="0" smtClean="0">
                <a:solidFill>
                  <a:schemeClr val="tx2"/>
                </a:solidFill>
              </a:rPr>
              <a:t>		</a:t>
            </a:r>
            <a:r>
              <a:rPr lang="sr-Latn-CS" sz="3200" b="1" i="1" dirty="0" smtClean="0">
                <a:solidFill>
                  <a:srgbClr val="FF9999"/>
                </a:solidFill>
              </a:rPr>
              <a:t>Campylobacter</a:t>
            </a:r>
            <a:r>
              <a:rPr lang="sr-Latn-CS" sz="3200" b="1" dirty="0" smtClean="0">
                <a:solidFill>
                  <a:srgbClr val="FF9999"/>
                </a:solidFill>
              </a:rPr>
              <a:t> vrste</a:t>
            </a:r>
          </a:p>
          <a:p>
            <a:r>
              <a:rPr lang="sr-Latn-CS" sz="2800" dirty="0" smtClean="0"/>
              <a:t>Sitni, zakrivljeni, pokretni Gram negativni bacili</a:t>
            </a:r>
            <a:r>
              <a:rPr lang="en-US" sz="2800" dirty="0" smtClean="0"/>
              <a:t> – u </a:t>
            </a:r>
            <a:r>
              <a:rPr lang="en-US" sz="2800" dirty="0" err="1" smtClean="0"/>
              <a:t>vidu</a:t>
            </a:r>
            <a:r>
              <a:rPr lang="en-US" sz="2800" dirty="0" smtClean="0"/>
              <a:t> </a:t>
            </a:r>
            <a:r>
              <a:rPr lang="sr-Latn-RS" sz="2800" dirty="0" smtClean="0"/>
              <a:t>zareza</a:t>
            </a:r>
            <a:endParaRPr lang="sr-Latn-CS" sz="2800" dirty="0" smtClean="0"/>
          </a:p>
          <a:p>
            <a:r>
              <a:rPr lang="sr-Latn-CS" sz="2800" dirty="0" smtClean="0"/>
              <a:t>Nakon deobe ćelije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sr-Latn-CS" sz="2800" dirty="0" smtClean="0"/>
              <a:t>osta</a:t>
            </a:r>
            <a:r>
              <a:rPr lang="en-US" sz="2800" dirty="0" err="1" smtClean="0"/>
              <a:t>ti</a:t>
            </a:r>
            <a:r>
              <a:rPr lang="sr-Latn-CS" sz="2800" dirty="0" smtClean="0"/>
              <a:t> zajedno </a:t>
            </a:r>
          </a:p>
          <a:p>
            <a:pPr lvl="1"/>
            <a:r>
              <a:rPr lang="sr-Latn-CS" dirty="0" smtClean="0">
                <a:solidFill>
                  <a:schemeClr val="tx1"/>
                </a:solidFill>
              </a:rPr>
              <a:t>u paru– karakterističan oblik galebovih krila ili u dužim spiralama</a:t>
            </a:r>
            <a:r>
              <a:rPr lang="sr-Latn-CS" sz="2900" dirty="0" smtClean="0">
                <a:solidFill>
                  <a:schemeClr val="tx1"/>
                </a:solidFill>
              </a:rPr>
              <a:t>  </a:t>
            </a:r>
            <a:endParaRPr lang="en-US" sz="2900" dirty="0" smtClean="0">
              <a:solidFill>
                <a:schemeClr val="tx1"/>
              </a:solidFill>
            </a:endParaRPr>
          </a:p>
        </p:txBody>
      </p:sp>
      <p:pic>
        <p:nvPicPr>
          <p:cNvPr id="11267" name="Picture 4" descr="175-Campylobac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886200"/>
            <a:ext cx="2519363" cy="1828800"/>
          </a:xfrm>
          <a:ln>
            <a:solidFill>
              <a:srgbClr val="FFFF99"/>
            </a:solidFill>
          </a:ln>
        </p:spPr>
      </p:pic>
      <p:pic>
        <p:nvPicPr>
          <p:cNvPr id="11268" name="Picture 7" descr="campylo EM lle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91000" y="3276600"/>
            <a:ext cx="4327525" cy="2947286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8135937" cy="4530725"/>
          </a:xfrm>
        </p:spPr>
        <p:txBody>
          <a:bodyPr/>
          <a:lstStyle/>
          <a:p>
            <a:r>
              <a:rPr lang="sr-Latn-CS" sz="3200" dirty="0" smtClean="0">
                <a:solidFill>
                  <a:srgbClr val="FF9999"/>
                </a:solidFill>
              </a:rPr>
              <a:t>Familija Spirochaetaceae</a:t>
            </a:r>
          </a:p>
          <a:p>
            <a:endParaRPr lang="sr-Latn-CS" sz="3200" dirty="0" smtClean="0">
              <a:solidFill>
                <a:srgbClr val="FF9999"/>
              </a:solidFill>
            </a:endParaRPr>
          </a:p>
          <a:p>
            <a:pPr lvl="1"/>
            <a:r>
              <a:rPr lang="sr-Latn-CS" sz="2800" dirty="0" smtClean="0">
                <a:solidFill>
                  <a:schemeClr val="tx1"/>
                </a:solidFill>
              </a:rPr>
              <a:t>Rod </a:t>
            </a:r>
            <a:r>
              <a:rPr lang="sr-Latn-CS" sz="2800" b="1" i="1" dirty="0" smtClean="0">
                <a:solidFill>
                  <a:srgbClr val="FFCCCC"/>
                </a:solidFill>
              </a:rPr>
              <a:t>Borrelia</a:t>
            </a:r>
            <a:r>
              <a:rPr lang="sr-Latn-CS" sz="2800" b="1" dirty="0" smtClean="0">
                <a:solidFill>
                  <a:srgbClr val="FFCCCC"/>
                </a:solidFill>
              </a:rPr>
              <a:t> </a:t>
            </a:r>
            <a:r>
              <a:rPr lang="sr-Latn-CS" sz="2800" dirty="0" smtClean="0">
                <a:solidFill>
                  <a:schemeClr val="tx1"/>
                </a:solidFill>
              </a:rPr>
              <a:t>– duže i šire od drugih spiroheta</a:t>
            </a:r>
          </a:p>
          <a:p>
            <a:pPr lvl="1"/>
            <a:r>
              <a:rPr lang="sr-Latn-CS" sz="2800" dirty="0" smtClean="0">
                <a:solidFill>
                  <a:schemeClr val="tx1"/>
                </a:solidFill>
              </a:rPr>
              <a:t>Rod </a:t>
            </a:r>
            <a:r>
              <a:rPr lang="sr-Latn-CS" sz="2800" b="1" i="1" dirty="0" smtClean="0">
                <a:solidFill>
                  <a:srgbClr val="FFCCCC"/>
                </a:solidFill>
              </a:rPr>
              <a:t>Treponema</a:t>
            </a:r>
          </a:p>
          <a:p>
            <a:pPr lvl="1">
              <a:buFont typeface="Wingdings" pitchFamily="2" charset="2"/>
              <a:buNone/>
            </a:pPr>
            <a:endParaRPr lang="sr-Latn-CS" sz="2800" dirty="0" smtClean="0">
              <a:solidFill>
                <a:srgbClr val="FFFF99"/>
              </a:solidFill>
            </a:endParaRPr>
          </a:p>
          <a:p>
            <a:endParaRPr lang="sr-Latn-CS" sz="3200" dirty="0" smtClean="0">
              <a:solidFill>
                <a:srgbClr val="FFFF99"/>
              </a:solidFill>
            </a:endParaRPr>
          </a:p>
          <a:p>
            <a:endParaRPr lang="sr-Latn-C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46083" name="Picture 7" descr="Borrel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>
          <a:xfrm>
            <a:off x="4343400" y="2362200"/>
            <a:ext cx="4038600" cy="3805238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81000"/>
            <a:ext cx="8569325" cy="5562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sz="2400" dirty="0" smtClean="0">
                <a:solidFill>
                  <a:schemeClr val="tx2"/>
                </a:solidFill>
              </a:rPr>
              <a:t>	</a:t>
            </a:r>
            <a:r>
              <a:rPr lang="sr-Latn-CS" sz="2400" dirty="0" smtClean="0">
                <a:solidFill>
                  <a:srgbClr val="FF9999"/>
                </a:solidFill>
              </a:rPr>
              <a:t>	</a:t>
            </a:r>
            <a:r>
              <a:rPr lang="sr-Latn-CS" sz="3200" b="1" i="1" dirty="0" smtClean="0">
                <a:solidFill>
                  <a:srgbClr val="FF9999"/>
                </a:solidFill>
              </a:rPr>
              <a:t>Borrelia</a:t>
            </a:r>
            <a:r>
              <a:rPr lang="sr-Latn-CS" sz="3200" dirty="0" smtClean="0">
                <a:solidFill>
                  <a:srgbClr val="FF9999"/>
                </a:solidFill>
              </a:rPr>
              <a:t> vrste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sr-Latn-CS" sz="3200" dirty="0" smtClean="0">
              <a:solidFill>
                <a:srgbClr val="FFCCCC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Vektor krpelji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Obligatni paraziti kod kičmenjaka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b="1" i="1" dirty="0" smtClean="0">
                <a:solidFill>
                  <a:srgbClr val="FFCCCC"/>
                </a:solidFill>
              </a:rPr>
              <a:t>Borrelia burgdorferi </a:t>
            </a:r>
            <a:r>
              <a:rPr lang="sr-Latn-CS" sz="2800" dirty="0" smtClean="0"/>
              <a:t>– Lajmska bolest – ljudi i životinje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sr-Latn-CS" dirty="0" smtClean="0">
                <a:solidFill>
                  <a:schemeClr val="tx1"/>
                </a:solidFill>
              </a:rPr>
              <a:t>Vektor – krpelji Ixodes vrste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b="1" i="1" dirty="0" smtClean="0">
                <a:solidFill>
                  <a:srgbClr val="FFCCCC"/>
                </a:solidFill>
              </a:rPr>
              <a:t>Borrelia anserina </a:t>
            </a:r>
            <a:r>
              <a:rPr lang="sr-Latn-CS" sz="2800" dirty="0" smtClean="0"/>
              <a:t>– borelioza ptica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sr-Latn-CS" dirty="0" smtClean="0">
                <a:solidFill>
                  <a:schemeClr val="tx1"/>
                </a:solidFill>
              </a:rPr>
              <a:t>Vektor – krpelji Argas vrste</a:t>
            </a:r>
            <a:endParaRPr lang="sr-Latn-CS" sz="2800" dirty="0" smtClean="0">
              <a:solidFill>
                <a:srgbClr val="FFCCCC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b="1" i="1" dirty="0" smtClean="0">
                <a:solidFill>
                  <a:srgbClr val="FFCCCC"/>
                </a:solidFill>
              </a:rPr>
              <a:t>Borrelia theileri </a:t>
            </a:r>
            <a:r>
              <a:rPr lang="sr-Latn-CS" sz="2800" dirty="0" smtClean="0"/>
              <a:t>– goveda, ovce, konji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sr-Latn-CS" dirty="0" smtClean="0">
                <a:solidFill>
                  <a:schemeClr val="tx1"/>
                </a:solidFill>
              </a:rPr>
              <a:t>Više vrsta krpelja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b="1" i="1" dirty="0" smtClean="0">
                <a:solidFill>
                  <a:srgbClr val="FFCCCC"/>
                </a:solidFill>
              </a:rPr>
              <a:t>Borrelia coriaceae </a:t>
            </a:r>
            <a:r>
              <a:rPr lang="sr-Latn-CS" sz="2800" dirty="0" smtClean="0"/>
              <a:t>– goveda, jelen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sr-Latn-CS" dirty="0" smtClean="0">
                <a:solidFill>
                  <a:schemeClr val="tx1"/>
                </a:solidFill>
              </a:rPr>
              <a:t>Ornithodorus vrste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sr-Latn-CS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47107" name="Picture 3" descr="Krpelj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304800"/>
            <a:ext cx="2444750" cy="1797050"/>
          </a:xfrm>
          <a:ln>
            <a:solidFill>
              <a:srgbClr val="FFFF99"/>
            </a:solidFill>
          </a:ln>
        </p:spPr>
      </p:pic>
      <p:pic>
        <p:nvPicPr>
          <p:cNvPr id="47108" name="Picture 6" descr="spiro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3352800"/>
            <a:ext cx="2724150" cy="1984375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76250"/>
            <a:ext cx="4895850" cy="56165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3200" b="1" dirty="0" smtClean="0">
                <a:solidFill>
                  <a:srgbClr val="FF9999"/>
                </a:solidFill>
              </a:rPr>
              <a:t>Lajmska bolest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Više genotipova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b="1" i="1" dirty="0" smtClean="0">
                <a:solidFill>
                  <a:srgbClr val="FFCCCC"/>
                </a:solidFill>
              </a:rPr>
              <a:t>B.burgdorferi </a:t>
            </a:r>
            <a:r>
              <a:rPr lang="sr-Latn-CS" sz="2800" dirty="0" smtClean="0">
                <a:solidFill>
                  <a:srgbClr val="FFCCCC"/>
                </a:solidFill>
              </a:rPr>
              <a:t>sensu lato</a:t>
            </a:r>
            <a:r>
              <a:rPr lang="sr-Latn-CS" sz="2800" dirty="0" smtClean="0">
                <a:solidFill>
                  <a:schemeClr val="tx2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Ljudi, psi, konji, goveda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Krpelji – </a:t>
            </a:r>
            <a:r>
              <a:rPr lang="sr-Latn-CS" sz="2800" b="1" i="1" dirty="0" smtClean="0"/>
              <a:t>Ixodes ricinus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Promena proteina spoljašnjeg omotača OspA              OspC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Septikemija – zglobovi, mozak, nervi, srce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Artritis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Otkrivena 1975. godine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800" dirty="0" smtClean="0"/>
              <a:t>Old Lyme, Connecticut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48131" name="Picture 7" descr="Lyme bolest ruka 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6000" contrast="8000"/>
          </a:blip>
          <a:srcRect/>
          <a:stretch>
            <a:fillRect/>
          </a:stretch>
        </p:blipFill>
        <p:spPr>
          <a:xfrm>
            <a:off x="5580063" y="1052513"/>
            <a:ext cx="3282950" cy="4746625"/>
          </a:xfrm>
          <a:ln>
            <a:solidFill>
              <a:srgbClr val="FFFF99"/>
            </a:solidFill>
          </a:ln>
        </p:spPr>
      </p:pic>
      <p:sp>
        <p:nvSpPr>
          <p:cNvPr id="48132" name="Line 8"/>
          <p:cNvSpPr>
            <a:spLocks noChangeShapeType="1"/>
          </p:cNvSpPr>
          <p:nvPr/>
        </p:nvSpPr>
        <p:spPr bwMode="auto">
          <a:xfrm>
            <a:off x="3124200" y="34290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data:image/jpeg;base64,/9j/4AAQSkZJRgABAQAAAQABAAD/2wCEAAkGBxISEhUUExQVFRUVFRgXFBcXFRQXFRQYFxUYFxcUFBQYHCggGBolHBQUITEhJSkrLi4uFx8zODMsNygtLisBCgoKDg0OGhAQGiwkHCQsLCwsLCwsLCwsLCwsLCwsLCwsLCwsLCwsLCwsLCwsLCwsLCwsLCwsLCwsLCw0LCwsLP/AABEIALgBEwMBIgACEQEDEQH/xAAbAAACAwEBAQAAAAAAAAAAAAACAwABBAUGB//EADUQAAEDAgQEBAYCAgEFAAAAAAEAAhEDIQQxQVEFEmHwcYGRsQYTIjKh4cHRUvFCFBYjksL/xAAbAQADAQEBAQEAAAAAAAAAAAAAAQIDBAYFB//EAC0RAAICAQMDAgYBBQEAAAAAAAABAhEhAwQxBRJBUWEiMnGR0fDBI4Gh4fET/9oADAMBAAIRAxEAPwD2RdZVSege+QQFKQgLHya1g0Ao+ZJYjlMBocoHIJRNQA4I5SqZRMcgBzQikhC1FOZTEGBe6Njkp90fNkgBnMnNzSWtTBqgTLYZVsbclUoHIAH5l/BGHwl5ZqF0oKoY95jx7KAOGuvlkh+Z+EQQOhwyVzHfmgb6KjnH+0CGPciacvykOM97G6Y53qgKC5u+/NX49yhp3k5ovbv9IEUT3/ChEK0DvygRTj+MkkPHNlY5/k/wnG3eyXyiTsB+khjObXYoXOGvp/agH4hBVyQNIJ77Rtf1hDSZn1urw+gt3e6Cob+KfuP2LFMnKfUKIIPVRLAHn2DNExtkuFDUvCRIwOKaxJaUbnwmMYArZZDzKw5ADqZRUwltCYxAD2lWRIQsRMQIKUXPkoFcCUANaUXNZK5rQFUphQxrlVR8eaDmSKtUC6C4xs0OKX832Si+3iqdnbvNTZoohGpb3/AT2vWcuz9e/RXSdIlA2sGpr9EL33O0d+4SJAPeXcKF89B79E7FRoZVAk927KbRdInU3/NljI06rTQchEyRoBjp3Cvn3t7b29YSyBPfmpOmn93TM6Dc258B+FCds0lr3Cx8v6KLmO3631SCiPGqEON51uUJqbovHZAEDoCAk5lUam36Ft90ipUvESfQBA0O+ZtfuENMHXPPfy6KNZN3G/oB/agNrWSGNE9lRB8snY+apMk89ESqH3XVc26pyQkNm8qVKmSFpQVRcIY0PCa3NZmOTQ9AM0tKNuaQ1Pp5pgObkjCWDdGxAgtUzmSmlQOzQA0OVB4CAkBY6GJFQOIkQ5zf/RxaT+E7LjGxzqklU9C0hDUKk1SGOMIH1YB8FnxdUtBjvuVkfifpzm09ZSNYwbOhTr3g7I2V4gb/AI39wuL/ANVDte2ytjakZ5BKypadHWcQclb5HsFzKGJBBPX+VtpvDjummZOLQ2md1ppCInWEgCR3FwiD4AVEPJpeJnRG18G+xSaNWRllmPBFM97oMmg3Onvfp5o2A6+SuB47T1RGIOf5TomwCBF0l75uLDdEQCTF+v8AHRU7K9z7aWSGLpZaD3/SunSA0vrOvioyyjnd+aBkYBIMZfyhFtrhG1wy3QP08EAFCiDnUQFHmiVcqpCBxQSNY5W90lJYUYIlIYTSnNKzEpjHIA0sddPpuusoWhuqYGlmqPmslUzZM080EhTZVTy76Lkcb42MO0NA5qjvtbsP8ndPdcB/HjnUqvEXgANb6C/qpc0mWo4PZOcuTw4ltWvTggc4qN2LagvHg5rvVYsNjnOH/iq/MGod9xHQbI24guxDH3bFN7H7Ey1zLHwd6pd1mkaOmcWPmFg/4tBcZyLieVsakgOPkN1C+QvN1+JmjiKzjcTLg0S5wZhXVAJ3+kruvqgAO6T/ACEGqQis6ZE6d+6XhsO4E3s6J9xmpR+ok6E/tbKVS8d2CEbuTSpGSthhMndU4wIOR179F0iyRe6VVwoKKBanhmXDgNGc3y881uw1e4CxVMPCGgDzTOVu/VLgckpKzuiY904Hc2WNlQwtPOZ7srRytDKVUev5hPAt5rMxseSa25770VESRppyALnplv4Si5gbDa5zufHVB36KpIhIyHUxbw03SXCcjl37e6hJ7/CnRAF8gVAAKKnHfJACwQJ2hVzCJ780bmoRAzQUVCtAXdVEhWeYbZFOqGoII2QvNoQInNdRzrpc2Ql+SQzQx6a0rJzrTScmI1MWplwsrLhamCyYmOFgiJS2uSMfjWUm87zA/JOwGpQOMJTkoxVtnz34hxjn4ytryODAJyDQ30uSfNKw5BI+bcaxpO3grx1VtStUqhvKahk3k2AGflKTK5++naPYdP6THSSnrZl6eF/v9XqXjMO6g/mYZbmImCP82x5yPFegwHEudgbVk7OBv66rzXE/iAUqPI+HAGWTm2TcNOxWfhmMexoebAjmjRgP6VuSeT5HV9vpw1Lg13Plfz7X5XqdviQLC27i52KpuBm3K5nyC0QP8XSPBdDAVy7D0rGQwN6y36TPovL/APdbHVAG03QCLktAsZjdeo+G6PNQaAJP1FwBmC9xfyk9OYIS8HFpai7bY7FYst5WjPP2N+iChjCHS4mJz/hOxWA5G/UYcc7SYzPhssGCqD5kQ51jG8zuJtbTdauNJG2lNSs9PgsZzeOoOi2Buq4WHMHL7hsY6xN8l2qAt4D8dVknkjVik8GfFg2k55eKzteAQBnr7LTi2xN7Zhc50yCTqP6TL08o7tMhP8PRYaANlpBKo52hzHnfWQn80jv1WUUz56J9FxlNESNIcrBMdlRuSJw6pmJY3Vmmqa+yjatroFkiFxUiVHN778AgCOKU87KyUou0/GqQ0iyfBUq5j0URQzzPNIVOGqgUeYCRImoUqbIqhWZ7krKSNQWmg5YWVU6iTKYjq0jdaaZuslMrJxXjTaIgQ55FhoOrv6Vccl6OjPWmoaatmzinFGUGy67j9rdT/Q6rxHEMe+s7mefAaNGwSMTiXVHFzjJOv8DYJUrnnNy44PZ9P6bp7RW8z8v+F+5LWXiGNbTaSfJMxNcMbJXiON8QNVxAyShHuY+o79baGPmfALsZ82sHVPtBmF1sdxdr2OaIBIi39LztKmIzTWNg7nc5Dy1W8oo8au/Uk5S5fk38L4aKlRrDzMDgS42sBlA8YC+pYDiQwdFlNxAEASAeWYzPjC+Z8LdyPD5PNEeMr0GNFSqwOMhrYIG8T9X4Wbn8R0rbpKnwdzE/FFR5Ic0CkDHNOukbLPgcb8uoS10tvnkRrlvkvPtruHM03Dsx1tBt5LpcPfygtZIBkZDMi462PqFbb8s2hFL5Ue64bxIPaAB4jLlysu1RqaHa/muNwfDljST9TszAA0gz5gLqMqcwtnqoWWY6tXgqu7vqs9ZoOY70WmqTF+8ksPFpGlx6QrCDG4SpEd5LVUOW9/NKpMy0Ht3ZPkhBnJ5CpuJzi2a0UHCf5SecR4j9BOpgQrMpDwrBMX0lRuVkBN+mqDMYCrBSwFTkhDnkQN0HNvmgbJz/AGidZAinTGyS50Wi036onmd0DhsgpDObuyixFjjcFRKx9pxqtP8AKRBWhyF90EmOrssr1rqX8lixFlJRTXLoYZcoOSMVxMgcrD4n+B/afckrZ0bbaam5n2QX1fhHT4pxj5ctZd2p0b/ZXmqlQkyTJOZOZQEqBc8puR7PZ7PT2sO2HPl+X++haGo8ASVbjC85xvic2GXuiKvA93uo7eHc+fCMvHOJlxgZd3XCj1VvfNz5qUmyuuK7UeJ19aWvqOUuWNanUqZJWrAcOc8wBK9lwD4cZP1CSNdJUO3wbQSirZl+GeBTDni2cei9g/BMLIGRlvgDE+5WuhhmtaQBFkNBoBiVDVYF3OTs8rh/h0h4BM6emXuu/guEtYZjuVsqCDOv6/S1tNraz37qKZtLVkxrG2MGJt59hbKJyJtbPdYaFW2Vhn4nX8LW2oBafBaRMJJ8BV3Agdcllay4MTeCP5CZWMnz9e4Vtp5FUyo/Ch9NhEXjuy0EzCSHg6+KsyfJNGTyx1AiPwn0hmsdMwE+jV9gmRJG2+6hSRdG0hBkEHITt2URUDIRQrITCKZVEpbigBhSnnPwRF3+0Ds+7pgi2UrZKK4VICzhQEpzUwoKqix0Zqwhc6uImcl0MVUa1vM4wB3ZeYx+OLzs3Qf2olJI+jsdhPcy9Irl/j3BxOJmwy91lJQkogsG2z2GhoQ0YKGmqRAFCVCVyeM8SDBAzKaV4Qa2tHRg5y4F8Y4jH0tPivK4irzHp7Kq+LL3dP53SHn8rqhCjxe83kteTk/7EzK63CcAXuAhYsHhySF9D+FeG8gBIuclTzg5oKlbOlwfhQYw/TJjKwm0rp4EFvKS3lkAlucHadVtpU4kenoE0UcxupZrB+pnofcfH/amIbfL08E40SCYTuYCJtl7KTW82jJywBMDdacPBjS57902uwGfx34LMxg5p27slWQWUabAQPJLDeYgm0dwh+YScrR2Fqa3JA/lGAb992TqTgYBPvZDTIjuyI2/WqoxbsEtAOV/BUHHUR0/SEVDC002kgJrInjkKm2U5lFUwQmUnKjFyZYejJV8lkEbpEBBQOjMqoUc3RAF80lE49Z8EICCUAEChYJM9VGuuY2RshAwuRRD8wbqJ4JyYxwo7rDxcU8MzmqOz+1o+5x2H9ro/EfxDSwrYs+qR9LAcur9h+SvmHEeIVK7y+o7mcfQDRrRoFnOSj9T6vTemT3L/wDTUxD/AC/p7e/2Cx+OdVdJsNAMh3uscqKBczdnsIQjCKjBUkWFapZ8ZiQxsnySHOagrfAviWOFNvVeIx+MLyb216p/F8cXOIm+qwMauvTh2q2eP6jvpbifavlRMgjw1OTKWBzFdvhOD5iAtXhHy1lnZ+GuFcxBIsvomDwwEC3RYuC4AMY22i6rSZS4Ral3MNgj1TWGB1SQYPXufdG2tNlBrRoZB8UGIpzfVLOYhE43UlIa0WjJDSw8JrTIIgKNyRQdzKbSAPingpVVuRUfV5UCeRh6KT6pDnSrpi5kpjo00xqQnU3iYSqd05rNeqoykzSACFRGqFtRXohmQbXkqFAx0KxdAg3GMlYcqDgoUCKuUN9kcoHiRAQNBNTISWT6KCqUAM+UVFPmu0NlEYDJ8irVXOJc4kkmSSZJO5JS1Uq1xH6IWFFSF74ElAXRVesGgkry3GeIHM5n7RsNytfE8eI5j9o+0f5HfwXmHvNRxJzK30oeWec6pvu74Ifvv+Pv6AtE3VvOiNwgKYanNyulZPPy+FUPwtBe8+FOGZOIXm+C4MvcF9L4VhgxoSYuFR1cKwQjLVKRUc8BKxwQmqVGABHSZMqPYp9zpUvBOdFSqT3ml04IVVbWSK9jQa0KjWIv1QAF2fdlZYkGB/zN8lThKEDIJrQDZOhWkUxaadLVCykmCZtomjOU7GhHSM5oWmxS6jzonZmsmt7VJWTCPdqfBaWuSTsUo0TmExqjDtEsiCiCZLGU2eSPlSpyRByBFxohuFcqudAEcVGBVmqYdkDHCmN1aTCiYHyIKSqUXCfoZZK43EcYDN4Y37jv0C0cSxMfSDc5nYbryfE8ZzHlb9o/PUrTThbPkdR3q049q/77fn7CsbiTVdOmQGwWinQ5Wycyr4bhP+RyCviFZb3ntR8BRdPVnyzA/wCp0LoYajkFlwlPVei4Fgudw2lbPCOC+52el+GuGw0GM162kyyzcNoQFuDZUsE8lFMgZFU0Ii1QapjuWyt7VQNkNN25TsSFlsIDT1WqJREgJUaqdCGSmPBgW1T9FCExd5VJu6a1gCGmEyEENkJura26oNCvmSEHpZFyKg5XKBWWGo2hCCoB1QKwhdXKpqIHr+kwIEfKlXRhMTCVWCFwOcoZSCgKjjIRhyDM92RBkeeqCmVbr+VEZYolQrR8jlIxmIDGz6KKLjjye93E3DTckeS4pjjdoNz9x/8AlZMBhS93urUXW/hhg8ev62vUjsYghjYC4dZ3M6FFEaKHv5Pg6GGpSQAvoPw3w8NbOtlSi2fJ83wepwzbJzBmFFFLBASmMMqlFBsg5VQoogobaIRSqUQxDipzqKJWCDaFbVFFQgWuhNVqJAyyiBKpRNEhzCuVFEAGCr5VFExEc6FfPKpRIdYAc5C78qKJgGDFlQUUSAOQooog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5" name="AutoShape 4" descr="data:image/jpeg;base64,/9j/4AAQSkZJRgABAQAAAQABAAD/2wCEAAkGBxISEhUUExQVFRUVFRgXFBcXFRQXFRQYFxUYFxcUFBQYHCggGBolHBQUITEhJSkrLi4uFx8zODMsNygtLisBCgoKDg0OGhAQGiwkHCQsLCwsLCwsLCwsLCwsLCwsLCwsLCwsLCwsLCwsLCwsLCwsLCwsLCwsLCwsLCw0LCwsLP/AABEIALgBEwMBIgACEQEDEQH/xAAbAAACAwEBAQAAAAAAAAAAAAACAwABBAUGB//EADUQAAEDAgQEBAYCAgEFAAAAAAEAAhEDIQQxQVEFEmHwcYGRsQYTIjKh4cHRUvFCFBYjksL/xAAbAQADAQEBAQEAAAAAAAAAAAAAAQIDBAYFB//EAC0RAAICAQMDAgYBBQEAAAAAAAABAhEhAwQxBRJBUWEiMnGR0fDBI4Gh4fET/9oADAMBAAIRAxEAPwD2RdZVSege+QQFKQgLHya1g0Ao+ZJYjlMBocoHIJRNQA4I5SqZRMcgBzQikhC1FOZTEGBe6Njkp90fNkgBnMnNzSWtTBqgTLYZVsbclUoHIAH5l/BGHwl5ZqF0oKoY95jx7KAOGuvlkh+Z+EQQOhwyVzHfmgb6KjnH+0CGPciacvykOM97G6Y53qgKC5u+/NX49yhp3k5ovbv9IEUT3/ChEK0DvygRTj+MkkPHNlY5/k/wnG3eyXyiTsB+khjObXYoXOGvp/agH4hBVyQNIJ77Rtf1hDSZn1urw+gt3e6Cob+KfuP2LFMnKfUKIIPVRLAHn2DNExtkuFDUvCRIwOKaxJaUbnwmMYArZZDzKw5ADqZRUwltCYxAD2lWRIQsRMQIKUXPkoFcCUANaUXNZK5rQFUphQxrlVR8eaDmSKtUC6C4xs0OKX832Si+3iqdnbvNTZoohGpb3/AT2vWcuz9e/RXSdIlA2sGpr9EL33O0d+4SJAPeXcKF89B79E7FRoZVAk927KbRdInU3/NljI06rTQchEyRoBjp3Cvn3t7b29YSyBPfmpOmn93TM6Dc258B+FCds0lr3Cx8v6KLmO3631SCiPGqEON51uUJqbovHZAEDoCAk5lUam36Ft90ipUvESfQBA0O+ZtfuENMHXPPfy6KNZN3G/oB/agNrWSGNE9lRB8snY+apMk89ESqH3XVc26pyQkNm8qVKmSFpQVRcIY0PCa3NZmOTQ9AM0tKNuaQ1Pp5pgObkjCWDdGxAgtUzmSmlQOzQA0OVB4CAkBY6GJFQOIkQ5zf/RxaT+E7LjGxzqklU9C0hDUKk1SGOMIH1YB8FnxdUtBjvuVkfifpzm09ZSNYwbOhTr3g7I2V4gb/AI39wuL/ANVDte2ytjakZ5BKypadHWcQclb5HsFzKGJBBPX+VtpvDjummZOLQ2md1ppCInWEgCR3FwiD4AVEPJpeJnRG18G+xSaNWRllmPBFM97oMmg3Onvfp5o2A6+SuB47T1RGIOf5TomwCBF0l75uLDdEQCTF+v8AHRU7K9z7aWSGLpZaD3/SunSA0vrOvioyyjnd+aBkYBIMZfyhFtrhG1wy3QP08EAFCiDnUQFHmiVcqpCBxQSNY5W90lJYUYIlIYTSnNKzEpjHIA0sddPpuusoWhuqYGlmqPmslUzZM080EhTZVTy76Lkcb42MO0NA5qjvtbsP8ndPdcB/HjnUqvEXgANb6C/qpc0mWo4PZOcuTw4ltWvTggc4qN2LagvHg5rvVYsNjnOH/iq/MGod9xHQbI24guxDH3bFN7H7Ey1zLHwd6pd1mkaOmcWPmFg/4tBcZyLieVsakgOPkN1C+QvN1+JmjiKzjcTLg0S5wZhXVAJ3+kruvqgAO6T/ACEGqQis6ZE6d+6XhsO4E3s6J9xmpR+ok6E/tbKVS8d2CEbuTSpGSthhMndU4wIOR179F0iyRe6VVwoKKBanhmXDgNGc3y881uw1e4CxVMPCGgDzTOVu/VLgckpKzuiY904Hc2WNlQwtPOZ7srRytDKVUev5hPAt5rMxseSa25770VESRppyALnplv4Si5gbDa5zufHVB36KpIhIyHUxbw03SXCcjl37e6hJ7/CnRAF8gVAAKKnHfJACwQJ2hVzCJ780bmoRAzQUVCtAXdVEhWeYbZFOqGoII2QvNoQInNdRzrpc2Ql+SQzQx6a0rJzrTScmI1MWplwsrLhamCyYmOFgiJS2uSMfjWUm87zA/JOwGpQOMJTkoxVtnz34hxjn4ytryODAJyDQ30uSfNKw5BI+bcaxpO3grx1VtStUqhvKahk3k2AGflKTK5++naPYdP6THSSnrZl6eF/v9XqXjMO6g/mYZbmImCP82x5yPFegwHEudgbVk7OBv66rzXE/iAUqPI+HAGWTm2TcNOxWfhmMexoebAjmjRgP6VuSeT5HV9vpw1Lg13Plfz7X5XqdviQLC27i52KpuBm3K5nyC0QP8XSPBdDAVy7D0rGQwN6y36TPovL/APdbHVAG03QCLktAsZjdeo+G6PNQaAJP1FwBmC9xfyk9OYIS8HFpai7bY7FYst5WjPP2N+iChjCHS4mJz/hOxWA5G/UYcc7SYzPhssGCqD5kQ51jG8zuJtbTdauNJG2lNSs9PgsZzeOoOi2Buq4WHMHL7hsY6xN8l2qAt4D8dVknkjVik8GfFg2k55eKzteAQBnr7LTi2xN7Zhc50yCTqP6TL08o7tMhP8PRYaANlpBKo52hzHnfWQn80jv1WUUz56J9FxlNESNIcrBMdlRuSJw6pmJY3Vmmqa+yjatroFkiFxUiVHN778AgCOKU87KyUou0/GqQ0iyfBUq5j0URQzzPNIVOGqgUeYCRImoUqbIqhWZ7krKSNQWmg5YWVU6iTKYjq0jdaaZuslMrJxXjTaIgQ55FhoOrv6Vccl6OjPWmoaatmzinFGUGy67j9rdT/Q6rxHEMe+s7mefAaNGwSMTiXVHFzjJOv8DYJUrnnNy44PZ9P6bp7RW8z8v+F+5LWXiGNbTaSfJMxNcMbJXiON8QNVxAyShHuY+o79baGPmfALsZ82sHVPtBmF1sdxdr2OaIBIi39LztKmIzTWNg7nc5Dy1W8oo8au/Uk5S5fk38L4aKlRrDzMDgS42sBlA8YC+pYDiQwdFlNxAEASAeWYzPjC+Z8LdyPD5PNEeMr0GNFSqwOMhrYIG8T9X4Wbn8R0rbpKnwdzE/FFR5Ic0CkDHNOukbLPgcb8uoS10tvnkRrlvkvPtruHM03Dsx1tBt5LpcPfygtZIBkZDMi462PqFbb8s2hFL5Ue64bxIPaAB4jLlysu1RqaHa/muNwfDljST9TszAA0gz5gLqMqcwtnqoWWY6tXgqu7vqs9ZoOY70WmqTF+8ksPFpGlx6QrCDG4SpEd5LVUOW9/NKpMy0Ht3ZPkhBnJ5CpuJzi2a0UHCf5SecR4j9BOpgQrMpDwrBMX0lRuVkBN+mqDMYCrBSwFTkhDnkQN0HNvmgbJz/AGidZAinTGyS50Wi036onmd0DhsgpDObuyixFjjcFRKx9pxqtP8AKRBWhyF90EmOrssr1rqX8lixFlJRTXLoYZcoOSMVxMgcrD4n+B/afckrZ0bbaam5n2QX1fhHT4pxj5ctZd2p0b/ZXmqlQkyTJOZOZQEqBc8puR7PZ7PT2sO2HPl+X++haGo8ASVbjC85xvic2GXuiKvA93uo7eHc+fCMvHOJlxgZd3XCj1VvfNz5qUmyuuK7UeJ19aWvqOUuWNanUqZJWrAcOc8wBK9lwD4cZP1CSNdJUO3wbQSirZl+GeBTDni2cei9g/BMLIGRlvgDE+5WuhhmtaQBFkNBoBiVDVYF3OTs8rh/h0h4BM6emXuu/guEtYZjuVsqCDOv6/S1tNraz37qKZtLVkxrG2MGJt59hbKJyJtbPdYaFW2Vhn4nX8LW2oBafBaRMJJ8BV3Agdcllay4MTeCP5CZWMnz9e4Vtp5FUyo/Ch9NhEXjuy0EzCSHg6+KsyfJNGTyx1AiPwn0hmsdMwE+jV9gmRJG2+6hSRdG0hBkEHITt2URUDIRQrITCKZVEpbigBhSnnPwRF3+0Ds+7pgi2UrZKK4VICzhQEpzUwoKqix0Zqwhc6uImcl0MVUa1vM4wB3ZeYx+OLzs3Qf2olJI+jsdhPcy9Irl/j3BxOJmwy91lJQkogsG2z2GhoQ0YKGmqRAFCVCVyeM8SDBAzKaV4Qa2tHRg5y4F8Y4jH0tPivK4irzHp7Kq+LL3dP53SHn8rqhCjxe83kteTk/7EzK63CcAXuAhYsHhySF9D+FeG8gBIuclTzg5oKlbOlwfhQYw/TJjKwm0rp4EFvKS3lkAlucHadVtpU4kenoE0UcxupZrB+pnofcfH/amIbfL08E40SCYTuYCJtl7KTW82jJywBMDdacPBjS57902uwGfx34LMxg5p27slWQWUabAQPJLDeYgm0dwh+YScrR2Fqa3JA/lGAb992TqTgYBPvZDTIjuyI2/WqoxbsEtAOV/BUHHUR0/SEVDC002kgJrInjkKm2U5lFUwQmUnKjFyZYejJV8lkEbpEBBQOjMqoUc3RAF80lE49Z8EICCUAEChYJM9VGuuY2RshAwuRRD8wbqJ4JyYxwo7rDxcU8MzmqOz+1o+5x2H9ro/EfxDSwrYs+qR9LAcur9h+SvmHEeIVK7y+o7mcfQDRrRoFnOSj9T6vTemT3L/wDTUxD/AC/p7e/2Cx+OdVdJsNAMh3uscqKBczdnsIQjCKjBUkWFapZ8ZiQxsnySHOagrfAviWOFNvVeIx+MLyb216p/F8cXOIm+qwMauvTh2q2eP6jvpbifavlRMgjw1OTKWBzFdvhOD5iAtXhHy1lnZ+GuFcxBIsvomDwwEC3RYuC4AMY22i6rSZS4Ral3MNgj1TWGB1SQYPXufdG2tNlBrRoZB8UGIpzfVLOYhE43UlIa0WjJDSw8JrTIIgKNyRQdzKbSAPingpVVuRUfV5UCeRh6KT6pDnSrpi5kpjo00xqQnU3iYSqd05rNeqoykzSACFRGqFtRXohmQbXkqFAx0KxdAg3GMlYcqDgoUCKuUN9kcoHiRAQNBNTISWT6KCqUAM+UVFPmu0NlEYDJ8irVXOJc4kkmSSZJO5JS1Uq1xH6IWFFSF74ElAXRVesGgkry3GeIHM5n7RsNytfE8eI5j9o+0f5HfwXmHvNRxJzK30oeWec6pvu74Ifvv+Pv6AtE3VvOiNwgKYanNyulZPPy+FUPwtBe8+FOGZOIXm+C4MvcF9L4VhgxoSYuFR1cKwQjLVKRUc8BKxwQmqVGABHSZMqPYp9zpUvBOdFSqT3ml04IVVbWSK9jQa0KjWIv1QAF2fdlZYkGB/zN8lThKEDIJrQDZOhWkUxaadLVCykmCZtomjOU7GhHSM5oWmxS6jzonZmsmt7VJWTCPdqfBaWuSTsUo0TmExqjDtEsiCiCZLGU2eSPlSpyRByBFxohuFcqudAEcVGBVmqYdkDHCmN1aTCiYHyIKSqUXCfoZZK43EcYDN4Y37jv0C0cSxMfSDc5nYbryfE8ZzHlb9o/PUrTThbPkdR3q049q/77fn7CsbiTVdOmQGwWinQ5Wycyr4bhP+RyCviFZb3ntR8BRdPVnyzA/wCp0LoYajkFlwlPVei4Fgudw2lbPCOC+52el+GuGw0GM162kyyzcNoQFuDZUsE8lFMgZFU0Ii1QapjuWyt7VQNkNN25TsSFlsIDT1WqJREgJUaqdCGSmPBgW1T9FCExd5VJu6a1gCGmEyEENkJura26oNCvmSEHpZFyKg5XKBWWGo2hCCoB1QKwhdXKpqIHr+kwIEfKlXRhMTCVWCFwOcoZSCgKjjIRhyDM92RBkeeqCmVbr+VEZYolQrR8jlIxmIDGz6KKLjjye93E3DTckeS4pjjdoNz9x/8AlZMBhS93urUXW/hhg8ev62vUjsYghjYC4dZ3M6FFEaKHv5Pg6GGpSQAvoPw3w8NbOtlSi2fJ83wepwzbJzBmFFFLBASmMMqlFBsg5VQoogobaIRSqUQxDipzqKJWCDaFbVFFQgWuhNVqJAyyiBKpRNEhzCuVFEAGCr5VFExEc6FfPKpRIdYAc5C78qKJgGDFlQUUSAOQooog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AutoShape 6" descr="data:image/jpeg;base64,/9j/4AAQSkZJRgABAQAAAQABAAD/2wCEAAkGBxISEhUUExQVFRUVFRgXFBcXFRQXFRQYFxUYFxcUFBQYHCggGBolHBQUITEhJSkrLi4uFx8zODMsNygtLisBCgoKDg0OGhAQGiwkHCQsLCwsLCwsLCwsLCwsLCwsLCwsLCwsLCwsLCwsLCwsLCwsLCwsLCwsLCwsLCw0LCwsLP/AABEIALgBEwMBIgACEQEDEQH/xAAbAAACAwEBAQAAAAAAAAAAAAACAwABBAUGB//EADUQAAEDAgQEBAYCAgEFAAAAAAEAAhEDIQQxQVEFEmHwcYGRsQYTIjKh4cHRUvFCFBYjksL/xAAbAQADAQEBAQEAAAAAAAAAAAAAAQIDBAYFB//EAC0RAAICAQMDAgYBBQEAAAAAAAABAhEhAwQxBRJBUWEiMnGR0fDBI4Gh4fET/9oADAMBAAIRAxEAPwD2RdZVSege+QQFKQgLHya1g0Ao+ZJYjlMBocoHIJRNQA4I5SqZRMcgBzQikhC1FOZTEGBe6Njkp90fNkgBnMnNzSWtTBqgTLYZVsbclUoHIAH5l/BGHwl5ZqF0oKoY95jx7KAOGuvlkh+Z+EQQOhwyVzHfmgb6KjnH+0CGPciacvykOM97G6Y53qgKC5u+/NX49yhp3k5ovbv9IEUT3/ChEK0DvygRTj+MkkPHNlY5/k/wnG3eyXyiTsB+khjObXYoXOGvp/agH4hBVyQNIJ77Rtf1hDSZn1urw+gt3e6Cob+KfuP2LFMnKfUKIIPVRLAHn2DNExtkuFDUvCRIwOKaxJaUbnwmMYArZZDzKw5ADqZRUwltCYxAD2lWRIQsRMQIKUXPkoFcCUANaUXNZK5rQFUphQxrlVR8eaDmSKtUC6C4xs0OKX832Si+3iqdnbvNTZoohGpb3/AT2vWcuz9e/RXSdIlA2sGpr9EL33O0d+4SJAPeXcKF89B79E7FRoZVAk927KbRdInU3/NljI06rTQchEyRoBjp3Cvn3t7b29YSyBPfmpOmn93TM6Dc258B+FCds0lr3Cx8v6KLmO3631SCiPGqEON51uUJqbovHZAEDoCAk5lUam36Ft90ipUvESfQBA0O+ZtfuENMHXPPfy6KNZN3G/oB/agNrWSGNE9lRB8snY+apMk89ESqH3XVc26pyQkNm8qVKmSFpQVRcIY0PCa3NZmOTQ9AM0tKNuaQ1Pp5pgObkjCWDdGxAgtUzmSmlQOzQA0OVB4CAkBY6GJFQOIkQ5zf/RxaT+E7LjGxzqklU9C0hDUKk1SGOMIH1YB8FnxdUtBjvuVkfifpzm09ZSNYwbOhTr3g7I2V4gb/AI39wuL/ANVDte2ytjakZ5BKypadHWcQclb5HsFzKGJBBPX+VtpvDjummZOLQ2md1ppCInWEgCR3FwiD4AVEPJpeJnRG18G+xSaNWRllmPBFM97oMmg3Onvfp5o2A6+SuB47T1RGIOf5TomwCBF0l75uLDdEQCTF+v8AHRU7K9z7aWSGLpZaD3/SunSA0vrOvioyyjnd+aBkYBIMZfyhFtrhG1wy3QP08EAFCiDnUQFHmiVcqpCBxQSNY5W90lJYUYIlIYTSnNKzEpjHIA0sddPpuusoWhuqYGlmqPmslUzZM080EhTZVTy76Lkcb42MO0NA5qjvtbsP8ndPdcB/HjnUqvEXgANb6C/qpc0mWo4PZOcuTw4ltWvTggc4qN2LagvHg5rvVYsNjnOH/iq/MGod9xHQbI24guxDH3bFN7H7Ey1zLHwd6pd1mkaOmcWPmFg/4tBcZyLieVsakgOPkN1C+QvN1+JmjiKzjcTLg0S5wZhXVAJ3+kruvqgAO6T/ACEGqQis6ZE6d+6XhsO4E3s6J9xmpR+ok6E/tbKVS8d2CEbuTSpGSthhMndU4wIOR179F0iyRe6VVwoKKBanhmXDgNGc3y881uw1e4CxVMPCGgDzTOVu/VLgckpKzuiY904Hc2WNlQwtPOZ7srRytDKVUev5hPAt5rMxseSa25770VESRppyALnplv4Si5gbDa5zufHVB36KpIhIyHUxbw03SXCcjl37e6hJ7/CnRAF8gVAAKKnHfJACwQJ2hVzCJ780bmoRAzQUVCtAXdVEhWeYbZFOqGoII2QvNoQInNdRzrpc2Ql+SQzQx6a0rJzrTScmI1MWplwsrLhamCyYmOFgiJS2uSMfjWUm87zA/JOwGpQOMJTkoxVtnz34hxjn4ytryODAJyDQ30uSfNKw5BI+bcaxpO3grx1VtStUqhvKahk3k2AGflKTK5++naPYdP6THSSnrZl6eF/v9XqXjMO6g/mYZbmImCP82x5yPFegwHEudgbVk7OBv66rzXE/iAUqPI+HAGWTm2TcNOxWfhmMexoebAjmjRgP6VuSeT5HV9vpw1Lg13Plfz7X5XqdviQLC27i52KpuBm3K5nyC0QP8XSPBdDAVy7D0rGQwN6y36TPovL/APdbHVAG03QCLktAsZjdeo+G6PNQaAJP1FwBmC9xfyk9OYIS8HFpai7bY7FYst5WjPP2N+iChjCHS4mJz/hOxWA5G/UYcc7SYzPhssGCqD5kQ51jG8zuJtbTdauNJG2lNSs9PgsZzeOoOi2Buq4WHMHL7hsY6xN8l2qAt4D8dVknkjVik8GfFg2k55eKzteAQBnr7LTi2xN7Zhc50yCTqP6TL08o7tMhP8PRYaANlpBKo52hzHnfWQn80jv1WUUz56J9FxlNESNIcrBMdlRuSJw6pmJY3Vmmqa+yjatroFkiFxUiVHN778AgCOKU87KyUou0/GqQ0iyfBUq5j0URQzzPNIVOGqgUeYCRImoUqbIqhWZ7krKSNQWmg5YWVU6iTKYjq0jdaaZuslMrJxXjTaIgQ55FhoOrv6Vccl6OjPWmoaatmzinFGUGy67j9rdT/Q6rxHEMe+s7mefAaNGwSMTiXVHFzjJOv8DYJUrnnNy44PZ9P6bp7RW8z8v+F+5LWXiGNbTaSfJMxNcMbJXiON8QNVxAyShHuY+o79baGPmfALsZ82sHVPtBmF1sdxdr2OaIBIi39LztKmIzTWNg7nc5Dy1W8oo8au/Uk5S5fk38L4aKlRrDzMDgS42sBlA8YC+pYDiQwdFlNxAEASAeWYzPjC+Z8LdyPD5PNEeMr0GNFSqwOMhrYIG8T9X4Wbn8R0rbpKnwdzE/FFR5Ic0CkDHNOukbLPgcb8uoS10tvnkRrlvkvPtruHM03Dsx1tBt5LpcPfygtZIBkZDMi462PqFbb8s2hFL5Ue64bxIPaAB4jLlysu1RqaHa/muNwfDljST9TszAA0gz5gLqMqcwtnqoWWY6tXgqu7vqs9ZoOY70WmqTF+8ksPFpGlx6QrCDG4SpEd5LVUOW9/NKpMy0Ht3ZPkhBnJ5CpuJzi2a0UHCf5SecR4j9BOpgQrMpDwrBMX0lRuVkBN+mqDMYCrBSwFTkhDnkQN0HNvmgbJz/AGidZAinTGyS50Wi036onmd0DhsgpDObuyixFjjcFRKx9pxqtP8AKRBWhyF90EmOrssr1rqX8lixFlJRTXLoYZcoOSMVxMgcrD4n+B/afckrZ0bbaam5n2QX1fhHT4pxj5ctZd2p0b/ZXmqlQkyTJOZOZQEqBc8puR7PZ7PT2sO2HPl+X++haGo8ASVbjC85xvic2GXuiKvA93uo7eHc+fCMvHOJlxgZd3XCj1VvfNz5qUmyuuK7UeJ19aWvqOUuWNanUqZJWrAcOc8wBK9lwD4cZP1CSNdJUO3wbQSirZl+GeBTDni2cei9g/BMLIGRlvgDE+5WuhhmtaQBFkNBoBiVDVYF3OTs8rh/h0h4BM6emXuu/guEtYZjuVsqCDOv6/S1tNraz37qKZtLVkxrG2MGJt59hbKJyJtbPdYaFW2Vhn4nX8LW2oBafBaRMJJ8BV3Agdcllay4MTeCP5CZWMnz9e4Vtp5FUyo/Ch9NhEXjuy0EzCSHg6+KsyfJNGTyx1AiPwn0hmsdMwE+jV9gmRJG2+6hSRdG0hBkEHITt2URUDIRQrITCKZVEpbigBhSnnPwRF3+0Ds+7pgi2UrZKK4VICzhQEpzUwoKqix0Zqwhc6uImcl0MVUa1vM4wB3ZeYx+OLzs3Qf2olJI+jsdhPcy9Irl/j3BxOJmwy91lJQkogsG2z2GhoQ0YKGmqRAFCVCVyeM8SDBAzKaV4Qa2tHRg5y4F8Y4jH0tPivK4irzHp7Kq+LL3dP53SHn8rqhCjxe83kteTk/7EzK63CcAXuAhYsHhySF9D+FeG8gBIuclTzg5oKlbOlwfhQYw/TJjKwm0rp4EFvKS3lkAlucHadVtpU4kenoE0UcxupZrB+pnofcfH/amIbfL08E40SCYTuYCJtl7KTW82jJywBMDdacPBjS57902uwGfx34LMxg5p27slWQWUabAQPJLDeYgm0dwh+YScrR2Fqa3JA/lGAb992TqTgYBPvZDTIjuyI2/WqoxbsEtAOV/BUHHUR0/SEVDC002kgJrInjkKm2U5lFUwQmUnKjFyZYejJV8lkEbpEBBQOjMqoUc3RAF80lE49Z8EICCUAEChYJM9VGuuY2RshAwuRRD8wbqJ4JyYxwo7rDxcU8MzmqOz+1o+5x2H9ro/EfxDSwrYs+qR9LAcur9h+SvmHEeIVK7y+o7mcfQDRrRoFnOSj9T6vTemT3L/wDTUxD/AC/p7e/2Cx+OdVdJsNAMh3uscqKBczdnsIQjCKjBUkWFapZ8ZiQxsnySHOagrfAviWOFNvVeIx+MLyb216p/F8cXOIm+qwMauvTh2q2eP6jvpbifavlRMgjw1OTKWBzFdvhOD5iAtXhHy1lnZ+GuFcxBIsvomDwwEC3RYuC4AMY22i6rSZS4Ral3MNgj1TWGB1SQYPXufdG2tNlBrRoZB8UGIpzfVLOYhE43UlIa0WjJDSw8JrTIIgKNyRQdzKbSAPingpVVuRUfV5UCeRh6KT6pDnSrpi5kpjo00xqQnU3iYSqd05rNeqoykzSACFRGqFtRXohmQbXkqFAx0KxdAg3GMlYcqDgoUCKuUN9kcoHiRAQNBNTISWT6KCqUAM+UVFPmu0NlEYDJ8irVXOJc4kkmSSZJO5JS1Uq1xH6IWFFSF74ElAXRVesGgkry3GeIHM5n7RsNytfE8eI5j9o+0f5HfwXmHvNRxJzK30oeWec6pvu74Ifvv+Pv6AtE3VvOiNwgKYanNyulZPPy+FUPwtBe8+FOGZOIXm+C4MvcF9L4VhgxoSYuFR1cKwQjLVKRUc8BKxwQmqVGABHSZMqPYp9zpUvBOdFSqT3ml04IVVbWSK9jQa0KjWIv1QAF2fdlZYkGB/zN8lThKEDIJrQDZOhWkUxaadLVCykmCZtomjOU7GhHSM5oWmxS6jzonZmsmt7VJWTCPdqfBaWuSTsUo0TmExqjDtEsiCiCZLGU2eSPlSpyRByBFxohuFcqudAEcVGBVmqYdkDHCmN1aTCiYHyIKSqUXCfoZZK43EcYDN4Y37jv0C0cSxMfSDc5nYbryfE8ZzHlb9o/PUrTThbPkdR3q049q/77fn7CsbiTVdOmQGwWinQ5Wycyr4bhP+RyCviFZb3ntR8BRdPVnyzA/wCp0LoYajkFlwlPVei4Fgudw2lbPCOC+52el+GuGw0GM162kyyzcNoQFuDZUsE8lFMgZFU0Ii1QapjuWyt7VQNkNN25TsSFlsIDT1WqJREgJUaqdCGSmPBgW1T9FCExd5VJu6a1gCGmEyEENkJura26oNCvmSEHpZFyKg5XKBWWGo2hCCoB1QKwhdXKpqIHr+kwIEfKlXRhMTCVWCFwOcoZSCgKjjIRhyDM92RBkeeqCmVbr+VEZYolQrR8jlIxmIDGz6KKLjjye93E3DTckeS4pjjdoNz9x/8AlZMBhS93urUXW/hhg8ev62vUjsYghjYC4dZ3M6FFEaKHv5Pg6GGpSQAvoPw3w8NbOtlSi2fJ83wepwzbJzBmFFFLBASmMMqlFBsg5VQoogobaIRSqUQxDipzqKJWCDaFbVFFQgWuhNVqJAyyiBKpRNEhzCuVFEAGCr5VFExEc6FfPKpRIdYAc5C78qKJgGDFlQUUSAOQooog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9157" name="Picture 8" descr="http://t1.gstatic.com/images?q=tbn:ANd9GcRqYqsGLv-w8LCOhy1hk3cRxyQ7GYKaeszl8cpOKC3kVIrDwCNc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2766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0" descr="http://www.nature.com/nrmicro/journal/v3/n2/images/nrmicro1086-i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838200"/>
            <a:ext cx="46958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76250"/>
            <a:ext cx="4038600" cy="4530725"/>
          </a:xfrm>
        </p:spPr>
        <p:txBody>
          <a:bodyPr/>
          <a:lstStyle/>
          <a:p>
            <a:r>
              <a:rPr lang="sr-Latn-CS" sz="3200" b="1" dirty="0" smtClean="0">
                <a:solidFill>
                  <a:srgbClr val="FF9999"/>
                </a:solidFill>
              </a:rPr>
              <a:t>Borelioza ptica </a:t>
            </a:r>
          </a:p>
          <a:p>
            <a:pPr lvl="1"/>
            <a:r>
              <a:rPr lang="sr-Latn-CS" dirty="0" smtClean="0">
                <a:solidFill>
                  <a:schemeClr val="tx1"/>
                </a:solidFill>
              </a:rPr>
              <a:t>Spirohetoza ptica</a:t>
            </a:r>
          </a:p>
          <a:p>
            <a:r>
              <a:rPr lang="sr-Latn-CS" sz="2800" b="1" i="1" dirty="0" smtClean="0">
                <a:solidFill>
                  <a:srgbClr val="FFCCCC"/>
                </a:solidFill>
              </a:rPr>
              <a:t>Borrelia anserina</a:t>
            </a:r>
          </a:p>
          <a:p>
            <a:r>
              <a:rPr lang="sr-Latn-CS" sz="2800" dirty="0" smtClean="0"/>
              <a:t>Tropski i subtropski regioni</a:t>
            </a:r>
          </a:p>
          <a:p>
            <a:r>
              <a:rPr lang="sr-Latn-CS" sz="2800" dirty="0" smtClean="0"/>
              <a:t>Krpelji – </a:t>
            </a:r>
            <a:r>
              <a:rPr lang="sr-Latn-CS" sz="2800" i="1" dirty="0" smtClean="0"/>
              <a:t>Argas </a:t>
            </a:r>
            <a:r>
              <a:rPr lang="sr-Latn-CS" sz="2800" dirty="0" smtClean="0"/>
              <a:t>vrste</a:t>
            </a:r>
          </a:p>
          <a:p>
            <a:r>
              <a:rPr lang="sr-Latn-CS" sz="2800" dirty="0" smtClean="0"/>
              <a:t>Anemija, gubitak težine, povišena temperatura</a:t>
            </a:r>
          </a:p>
          <a:p>
            <a:r>
              <a:rPr lang="sr-Latn-CS" sz="2800" dirty="0" smtClean="0"/>
              <a:t>Paraliza</a:t>
            </a:r>
            <a:endParaRPr lang="en-US" sz="2800" dirty="0" smtClean="0"/>
          </a:p>
        </p:txBody>
      </p:sp>
      <p:pic>
        <p:nvPicPr>
          <p:cNvPr id="50179" name="Picture 7" descr="Borrel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358900"/>
            <a:ext cx="3222625" cy="2276475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79914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z="3200" dirty="0" smtClean="0">
                <a:solidFill>
                  <a:srgbClr val="FFFF99"/>
                </a:solidFill>
              </a:rPr>
              <a:t>		</a:t>
            </a:r>
            <a:r>
              <a:rPr lang="sr-Latn-CS" sz="3200" b="1" i="1" dirty="0" smtClean="0">
                <a:solidFill>
                  <a:srgbClr val="FF9999"/>
                </a:solidFill>
              </a:rPr>
              <a:t>Brachyspira</a:t>
            </a:r>
            <a:r>
              <a:rPr lang="sr-Latn-CS" sz="3200" b="1" dirty="0" smtClean="0">
                <a:solidFill>
                  <a:srgbClr val="FF9999"/>
                </a:solidFill>
              </a:rPr>
              <a:t> vrste</a:t>
            </a:r>
          </a:p>
          <a:p>
            <a:r>
              <a:rPr lang="sr-Latn-CS" sz="2800" dirty="0" smtClean="0"/>
              <a:t>Svinje – digestivni trakt </a:t>
            </a:r>
          </a:p>
          <a:p>
            <a:r>
              <a:rPr lang="sr-Latn-CS" sz="2800" dirty="0" smtClean="0"/>
              <a:t>Anaerobni mikroorganizmi</a:t>
            </a:r>
          </a:p>
          <a:p>
            <a:r>
              <a:rPr lang="sr-Latn-CS" sz="2800" b="1" i="1" dirty="0" smtClean="0"/>
              <a:t>B.hyodisenteriae</a:t>
            </a:r>
            <a:r>
              <a:rPr lang="sr-Latn-CS" sz="2800" dirty="0" smtClean="0"/>
              <a:t> uzročnik dizenterije svinja hemoliza na krvnom agaru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51203" name="Picture 4" descr="S hyodysenteriae S innocens 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997200"/>
            <a:ext cx="3943350" cy="3352800"/>
          </a:xfrm>
        </p:spPr>
      </p:pic>
      <p:pic>
        <p:nvPicPr>
          <p:cNvPr id="51204" name="Picture 7" descr="S hyodysenteriae Silver 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3573463"/>
            <a:ext cx="3484563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S hyodysenteriae DCF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990600"/>
            <a:ext cx="7412038" cy="5126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0350"/>
            <a:ext cx="8218488" cy="4530725"/>
          </a:xfrm>
        </p:spPr>
        <p:txBody>
          <a:bodyPr/>
          <a:lstStyle/>
          <a:p>
            <a:r>
              <a:rPr lang="sr-Latn-CS" sz="2800" b="1" i="1" dirty="0" smtClean="0">
                <a:solidFill>
                  <a:srgbClr val="FFCCCC"/>
                </a:solidFill>
              </a:rPr>
              <a:t>B.hyodisenteriae</a:t>
            </a:r>
            <a:r>
              <a:rPr lang="sr-Latn-CS" sz="2800" dirty="0" smtClean="0">
                <a:solidFill>
                  <a:schemeClr val="tx2"/>
                </a:solidFill>
              </a:rPr>
              <a:t> </a:t>
            </a:r>
            <a:r>
              <a:rPr lang="sr-Latn-CS" sz="2800" dirty="0" smtClean="0"/>
              <a:t>– dizenterija svinja</a:t>
            </a:r>
          </a:p>
          <a:p>
            <a:pPr lvl="1"/>
            <a:r>
              <a:rPr lang="sr-Latn-CS" dirty="0" smtClean="0">
                <a:solidFill>
                  <a:schemeClr val="tx1"/>
                </a:solidFill>
              </a:rPr>
              <a:t>Kolon – opsežna oštećenja – edem, nekroza, krvarenje</a:t>
            </a:r>
          </a:p>
          <a:p>
            <a:pPr lvl="1"/>
            <a:r>
              <a:rPr lang="sr-Latn-CS" dirty="0" smtClean="0">
                <a:solidFill>
                  <a:schemeClr val="tx1"/>
                </a:solidFill>
              </a:rPr>
              <a:t>Patogenost - pokretljivost u mucinu, hemolizin, citotoksin</a:t>
            </a:r>
          </a:p>
          <a:p>
            <a:pPr lvl="1"/>
            <a:r>
              <a:rPr lang="sr-Latn-CS" dirty="0" smtClean="0">
                <a:solidFill>
                  <a:schemeClr val="tx1"/>
                </a:solidFill>
              </a:rPr>
              <a:t>6-12 nedelja starosti, krvavi proliv</a:t>
            </a:r>
          </a:p>
          <a:p>
            <a:r>
              <a:rPr lang="sr-Latn-CS" sz="2800" b="1" i="1" dirty="0" smtClean="0">
                <a:solidFill>
                  <a:srgbClr val="FFCCCC"/>
                </a:solidFill>
              </a:rPr>
              <a:t>B.pilisicoli </a:t>
            </a:r>
            <a:r>
              <a:rPr lang="sr-Latn-CS" sz="2800" dirty="0" smtClean="0"/>
              <a:t>– intestinalna spirohetoza svinja</a:t>
            </a:r>
          </a:p>
          <a:p>
            <a:pPr lvl="1"/>
            <a:r>
              <a:rPr lang="sr-Latn-CS" dirty="0" smtClean="0">
                <a:solidFill>
                  <a:schemeClr val="tx1"/>
                </a:solidFill>
              </a:rPr>
              <a:t>Posle odlučenja prasadi</a:t>
            </a:r>
          </a:p>
          <a:p>
            <a:pPr lvl="1"/>
            <a:r>
              <a:rPr lang="sr-Latn-CS" dirty="0" smtClean="0">
                <a:solidFill>
                  <a:schemeClr val="tx1"/>
                </a:solidFill>
              </a:rPr>
              <a:t>Simptomi slični kao kod dizenterije – više sluzi, manje krvi</a:t>
            </a:r>
            <a:endParaRPr lang="sr-Latn-CS" sz="2800" dirty="0" smtClean="0">
              <a:solidFill>
                <a:srgbClr val="FFCCCC"/>
              </a:solidFill>
            </a:endParaRPr>
          </a:p>
          <a:p>
            <a:r>
              <a:rPr lang="sr-Latn-CS" sz="2800" b="1" i="1" dirty="0" smtClean="0">
                <a:solidFill>
                  <a:srgbClr val="FFCCCC"/>
                </a:solidFill>
              </a:rPr>
              <a:t>B.intermedia</a:t>
            </a:r>
            <a:r>
              <a:rPr lang="sr-Latn-CS" sz="2800" dirty="0" smtClean="0">
                <a:solidFill>
                  <a:srgbClr val="FFCCCC"/>
                </a:solidFill>
              </a:rPr>
              <a:t> </a:t>
            </a:r>
            <a:r>
              <a:rPr lang="sr-Latn-CS" sz="2800" dirty="0" smtClean="0"/>
              <a:t>– kolitis svinja?</a:t>
            </a:r>
          </a:p>
        </p:txBody>
      </p:sp>
      <p:pic>
        <p:nvPicPr>
          <p:cNvPr id="53251" name="Picture 3" descr="S hyodysenteriae IF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3810000"/>
            <a:ext cx="4413250" cy="2678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3200" dirty="0"/>
              <a:t>   </a:t>
            </a:r>
            <a:r>
              <a:rPr lang="sr-Latn-CS" sz="3200" b="1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Aeromonas</a:t>
            </a:r>
            <a:r>
              <a:rPr lang="sr-Latn-C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spp, </a:t>
            </a:r>
            <a:r>
              <a:rPr lang="sr-Latn-CS" sz="3200" b="1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Plesiomonas shigelloides             </a:t>
            </a:r>
            <a:r>
              <a:rPr lang="sr-Latn-C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i </a:t>
            </a:r>
            <a:r>
              <a:rPr lang="sr-Latn-CS" sz="3200" b="1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Vibrio</a:t>
            </a:r>
            <a:r>
              <a:rPr lang="sr-Latn-C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spp</a:t>
            </a:r>
            <a:endParaRPr sz="32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51425" cy="4530725"/>
          </a:xfrm>
        </p:spPr>
        <p:txBody>
          <a:bodyPr/>
          <a:lstStyle/>
          <a:p>
            <a:r>
              <a:rPr lang="sr-Latn-CS" sz="3200" dirty="0" smtClean="0"/>
              <a:t>Gram negativne bakterije</a:t>
            </a:r>
          </a:p>
          <a:p>
            <a:r>
              <a:rPr lang="sr-Latn-CS" sz="3200" dirty="0" smtClean="0"/>
              <a:t>Prisutne u vodi</a:t>
            </a:r>
          </a:p>
          <a:p>
            <a:r>
              <a:rPr lang="sr-Latn-CS" sz="3200" dirty="0" smtClean="0"/>
              <a:t>Oportunistički patogeni      – ribe, reptili ređe sisari</a:t>
            </a:r>
          </a:p>
          <a:p>
            <a:r>
              <a:rPr lang="sr-Latn-CS" sz="3200" dirty="0" smtClean="0"/>
              <a:t>Izuzetak </a:t>
            </a:r>
            <a:r>
              <a:rPr lang="sr-Latn-CS" sz="3200" i="1" dirty="0" smtClean="0">
                <a:solidFill>
                  <a:srgbClr val="FFCCCC"/>
                </a:solidFill>
              </a:rPr>
              <a:t>Vibrio cholerae    </a:t>
            </a:r>
            <a:r>
              <a:rPr lang="sr-Latn-CS" sz="3200" dirty="0" smtClean="0"/>
              <a:t>– kolera ljudi </a:t>
            </a:r>
            <a:endParaRPr lang="en-US" sz="3200" dirty="0" smtClean="0"/>
          </a:p>
        </p:txBody>
      </p:sp>
      <p:pic>
        <p:nvPicPr>
          <p:cNvPr id="54276" name="Picture 4" descr="vibrio_cholera_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03520" y="2362200"/>
            <a:ext cx="3810000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1905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3600" dirty="0">
                <a:solidFill>
                  <a:schemeClr val="tx1"/>
                </a:solidFill>
              </a:rPr>
              <a:t/>
            </a:r>
            <a:br>
              <a:rPr lang="sr-Latn-CS" sz="3600" dirty="0">
                <a:solidFill>
                  <a:schemeClr val="tx1"/>
                </a:solidFill>
              </a:rPr>
            </a:br>
            <a:r>
              <a:rPr lang="sr-Latn-CS" sz="3600" b="1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Aeromonas </a:t>
            </a:r>
            <a:r>
              <a:rPr lang="sr-Latn-CS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sr-Latn-CS" sz="3600" b="1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Plesiomonas</a:t>
            </a:r>
            <a:r>
              <a:rPr lang="sr-Latn-CS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pravi štapići</a:t>
            </a:r>
            <a:br>
              <a:rPr lang="sr-Latn-CS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CS" sz="3600" b="1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Vibrio</a:t>
            </a:r>
            <a:r>
              <a:rPr lang="sr-Latn-CS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zakrivljeni štapić</a:t>
            </a:r>
            <a:r>
              <a:rPr sz="3600" dirty="0"/>
              <a:t/>
            </a:r>
            <a:br>
              <a:rPr sz="3600" dirty="0"/>
            </a:br>
            <a:endParaRPr sz="3600" dirty="0"/>
          </a:p>
        </p:txBody>
      </p:sp>
      <p:pic>
        <p:nvPicPr>
          <p:cNvPr id="55299" name="Picture 7" descr="Vibrio metschnikovii Gram ma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16000"/>
          </a:blip>
          <a:srcRect/>
          <a:stretch>
            <a:fillRect/>
          </a:stretch>
        </p:blipFill>
        <p:spPr>
          <a:xfrm>
            <a:off x="304800" y="2362200"/>
            <a:ext cx="4362450" cy="2616200"/>
          </a:xfrm>
        </p:spPr>
      </p:pic>
      <p:pic>
        <p:nvPicPr>
          <p:cNvPr id="55300" name="Picture 8" descr="V cholerae Acridine orange ma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2362200"/>
            <a:ext cx="4038600" cy="2568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8713788" cy="4530725"/>
          </a:xfrm>
        </p:spPr>
        <p:txBody>
          <a:bodyPr/>
          <a:lstStyle/>
          <a:p>
            <a:r>
              <a:rPr lang="sr-Latn-CS" sz="2800" b="1" dirty="0" smtClean="0">
                <a:solidFill>
                  <a:srgbClr val="FFCCCC"/>
                </a:solidFill>
              </a:rPr>
              <a:t>Mikroaerofilni mikroorganizmi </a:t>
            </a:r>
            <a:r>
              <a:rPr lang="sr-Latn-CS" sz="2800" dirty="0" smtClean="0"/>
              <a:t>– sredina se smanjenom koncentracijom O</a:t>
            </a:r>
            <a:r>
              <a:rPr lang="sr-Latn-CS" sz="2800" baseline="-25000" dirty="0" smtClean="0"/>
              <a:t>2</a:t>
            </a:r>
            <a:r>
              <a:rPr lang="sr-Latn-CS" sz="2800" dirty="0" smtClean="0"/>
              <a:t> – 5-10 % i povećanom CO</a:t>
            </a:r>
            <a:r>
              <a:rPr lang="sr-Latn-CS" sz="2800" baseline="-25000" dirty="0" smtClean="0"/>
              <a:t>2</a:t>
            </a:r>
            <a:r>
              <a:rPr lang="sr-Latn-CS" sz="2800" dirty="0" smtClean="0"/>
              <a:t> 1 – 10 %</a:t>
            </a:r>
          </a:p>
          <a:p>
            <a:r>
              <a:rPr lang="sr-Latn-CS" sz="2800" dirty="0" smtClean="0"/>
              <a:t>Selektivne obogaćene podloge – </a:t>
            </a:r>
            <a:r>
              <a:rPr lang="sr-Latn-CS" sz="2800" b="1" dirty="0" smtClean="0">
                <a:solidFill>
                  <a:srgbClr val="FFCCCC"/>
                </a:solidFill>
              </a:rPr>
              <a:t>Skirrow podloga </a:t>
            </a:r>
          </a:p>
          <a:p>
            <a:r>
              <a:rPr lang="sr-Latn-CS" sz="2800" dirty="0" smtClean="0"/>
              <a:t>Nefermentativni mikroorganizmi, oksidaza pozitivne, varijabilna katalaza reakcija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12291" name="Picture 4" descr="Campylobacter Gram MM 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0000" contrast="8000"/>
          </a:blip>
          <a:srcRect/>
          <a:stretch>
            <a:fillRect/>
          </a:stretch>
        </p:blipFill>
        <p:spPr>
          <a:xfrm>
            <a:off x="2286000" y="3338858"/>
            <a:ext cx="5359400" cy="3246091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76250"/>
            <a:ext cx="4537075" cy="5654675"/>
          </a:xfrm>
        </p:spPr>
        <p:txBody>
          <a:bodyPr/>
          <a:lstStyle/>
          <a:p>
            <a:r>
              <a:rPr lang="sr-Latn-CS" sz="3200" dirty="0" smtClean="0"/>
              <a:t>Katalaza pozitivni, oksidaza pozitivni, fakultativni anaerobi, polarna flagela</a:t>
            </a:r>
          </a:p>
          <a:p>
            <a:r>
              <a:rPr lang="sr-Latn-CS" sz="3200" dirty="0" smtClean="0"/>
              <a:t>Određene </a:t>
            </a:r>
            <a:r>
              <a:rPr lang="sr-Latn-CS" sz="3200" i="1" dirty="0" smtClean="0"/>
              <a:t>Vibrio</a:t>
            </a:r>
            <a:r>
              <a:rPr lang="sr-Latn-CS" sz="3200" dirty="0" smtClean="0"/>
              <a:t> vrste su halofilne</a:t>
            </a:r>
          </a:p>
          <a:p>
            <a:r>
              <a:rPr lang="sr-Latn-CS" sz="3200" dirty="0" smtClean="0"/>
              <a:t>Optimalna temperatura rasta niža od 37 </a:t>
            </a:r>
            <a:r>
              <a:rPr lang="sr-Latn-CS" sz="3200" baseline="30000" dirty="0" smtClean="0"/>
              <a:t>o</a:t>
            </a:r>
            <a:r>
              <a:rPr lang="sr-Latn-CS" sz="3200" dirty="0" smtClean="0"/>
              <a:t>C</a:t>
            </a:r>
            <a:endParaRPr lang="en-US" sz="3200" dirty="0" smtClean="0"/>
          </a:p>
        </p:txBody>
      </p:sp>
      <p:pic>
        <p:nvPicPr>
          <p:cNvPr id="56323" name="Picture 3" descr="Aeromonas hydrophila krvni mal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549275"/>
            <a:ext cx="3287713" cy="2189163"/>
          </a:xfrm>
        </p:spPr>
      </p:pic>
      <p:pic>
        <p:nvPicPr>
          <p:cNvPr id="56324" name="Picture 6" descr="A hydrophila MacConkey mal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29225" y="2997200"/>
            <a:ext cx="3457575" cy="355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7931150" cy="4530725"/>
          </a:xfrm>
        </p:spPr>
        <p:txBody>
          <a:bodyPr/>
          <a:lstStyle/>
          <a:p>
            <a:r>
              <a:rPr lang="sr-Latn-CS" sz="3200" dirty="0" smtClean="0"/>
              <a:t>Primarni patogeni za ribe i reptile</a:t>
            </a:r>
          </a:p>
          <a:p>
            <a:pPr lvl="1"/>
            <a:r>
              <a:rPr lang="sr-Latn-CS" sz="3200" i="1" dirty="0" smtClean="0">
                <a:solidFill>
                  <a:srgbClr val="FF9999"/>
                </a:solidFill>
              </a:rPr>
              <a:t>Aeromonas salmonicida </a:t>
            </a:r>
            <a:r>
              <a:rPr lang="sr-Latn-CS" sz="3200" dirty="0" smtClean="0">
                <a:solidFill>
                  <a:schemeClr val="tx1"/>
                </a:solidFill>
              </a:rPr>
              <a:t>– furunkuloza pastrmki</a:t>
            </a:r>
          </a:p>
          <a:p>
            <a:pPr lvl="1"/>
            <a:r>
              <a:rPr lang="sr-Latn-CS" sz="3200" i="1" dirty="0" smtClean="0">
                <a:solidFill>
                  <a:srgbClr val="FF9999"/>
                </a:solidFill>
              </a:rPr>
              <a:t>Aeromonas hydrophila </a:t>
            </a:r>
            <a:r>
              <a:rPr lang="sr-Latn-CS" sz="3200" dirty="0" smtClean="0">
                <a:solidFill>
                  <a:schemeClr val="tx1"/>
                </a:solidFill>
              </a:rPr>
              <a:t>– hemoragična septikemija ribe, sindrom crvene noge vodozemci</a:t>
            </a:r>
          </a:p>
          <a:p>
            <a:pPr lvl="1"/>
            <a:r>
              <a:rPr lang="sr-Latn-CS" sz="3200" i="1" dirty="0" smtClean="0">
                <a:solidFill>
                  <a:srgbClr val="FF9999"/>
                </a:solidFill>
              </a:rPr>
              <a:t>Plesiomonas shigelloides </a:t>
            </a:r>
            <a:r>
              <a:rPr lang="sr-Latn-CS" sz="3200" dirty="0" smtClean="0">
                <a:solidFill>
                  <a:schemeClr val="tx1"/>
                </a:solidFill>
              </a:rPr>
              <a:t>– septikemija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</p:txBody>
      </p:sp>
      <p:pic>
        <p:nvPicPr>
          <p:cNvPr id="57347" name="Picture 9" descr="Alliga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4437063"/>
            <a:ext cx="3887787" cy="2039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893175" cy="57261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3200" dirty="0" smtClean="0"/>
              <a:t>Ljudi – trovanja hranom – </a:t>
            </a:r>
            <a:r>
              <a:rPr lang="sr-Latn-CS" sz="3200" b="1" i="1" dirty="0" smtClean="0">
                <a:solidFill>
                  <a:srgbClr val="FFCCCC"/>
                </a:solidFill>
              </a:rPr>
              <a:t>Aeromonas hydrophila, Vibrio parahaemolityticus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None/>
              <a:defRPr/>
            </a:pPr>
            <a:r>
              <a:rPr lang="sr-Latn-CS" sz="3200" dirty="0" smtClean="0">
                <a:solidFill>
                  <a:schemeClr val="tx1"/>
                </a:solidFill>
              </a:rPr>
              <a:t>   - diareja, neonatalni meningitis - </a:t>
            </a:r>
            <a:r>
              <a:rPr lang="sr-Latn-CS" sz="3200" b="1" i="1" dirty="0" smtClean="0">
                <a:solidFill>
                  <a:srgbClr val="FFCCCC"/>
                </a:solidFill>
              </a:rPr>
              <a:t>Plesiomonas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r-Latn-CS" sz="32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r-Latn-CS" sz="32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r-Latn-CS" sz="32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r-Latn-CS" sz="3200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sr-Latn-CS" sz="32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3200" b="1" i="1" dirty="0" smtClean="0">
                <a:solidFill>
                  <a:srgbClr val="FFCCCC"/>
                </a:solidFill>
              </a:rPr>
              <a:t>A. hydrophila</a:t>
            </a:r>
            <a:r>
              <a:rPr lang="sr-Latn-CS" sz="3200" dirty="0" smtClean="0"/>
              <a:t> – goveda abortus, psi – septikemija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3200" b="1" i="1" dirty="0" smtClean="0">
                <a:solidFill>
                  <a:srgbClr val="FFCCCC"/>
                </a:solidFill>
              </a:rPr>
              <a:t>V. metschnikovii</a:t>
            </a:r>
            <a:r>
              <a:rPr lang="sr-Latn-CS" sz="3200" b="1" i="1" dirty="0" smtClean="0"/>
              <a:t> </a:t>
            </a:r>
            <a:r>
              <a:rPr lang="sr-Latn-CS" sz="3200" dirty="0" smtClean="0"/>
              <a:t>– živina – opasna enterična infekcija</a:t>
            </a:r>
            <a:endParaRPr lang="en-US" sz="3200" dirty="0" smtClean="0"/>
          </a:p>
        </p:txBody>
      </p:sp>
      <p:pic>
        <p:nvPicPr>
          <p:cNvPr id="58371" name="Picture 3" descr="celluliti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905000"/>
            <a:ext cx="1697038" cy="2376488"/>
          </a:xfrm>
        </p:spPr>
      </p:pic>
      <p:pic>
        <p:nvPicPr>
          <p:cNvPr id="58372" name="Picture 5" descr="Aeromonas_color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2133600"/>
            <a:ext cx="3438525" cy="231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60350"/>
            <a:ext cx="8147050" cy="4530725"/>
          </a:xfrm>
        </p:spPr>
        <p:txBody>
          <a:bodyPr/>
          <a:lstStyle/>
          <a:p>
            <a:r>
              <a:rPr lang="sr-Latn-CS" sz="2800" dirty="0" smtClean="0"/>
              <a:t>Bakterije prisutne u intestinalnom i genitalnom traktu domaćih životinja</a:t>
            </a:r>
          </a:p>
          <a:p>
            <a:r>
              <a:rPr lang="sr-Latn-CS" sz="2800" dirty="0" smtClean="0"/>
              <a:t>Infekcije</a:t>
            </a:r>
          </a:p>
          <a:p>
            <a:pPr lvl="1"/>
            <a:r>
              <a:rPr lang="sr-Latn-CS" b="1" dirty="0" smtClean="0">
                <a:solidFill>
                  <a:srgbClr val="FFCCCC"/>
                </a:solidFill>
              </a:rPr>
              <a:t>I</a:t>
            </a:r>
            <a:r>
              <a:rPr lang="sr-Latn-CS" sz="2800" b="1" dirty="0" smtClean="0">
                <a:solidFill>
                  <a:srgbClr val="FFCCCC"/>
                </a:solidFill>
              </a:rPr>
              <a:t>ntestinalne</a:t>
            </a:r>
            <a:r>
              <a:rPr lang="sr-Latn-CS" dirty="0" smtClean="0">
                <a:solidFill>
                  <a:schemeClr val="tx1"/>
                </a:solidFill>
              </a:rPr>
              <a:t> – praćene diarejom</a:t>
            </a:r>
          </a:p>
          <a:p>
            <a:pPr lvl="1"/>
            <a:r>
              <a:rPr lang="sr-Latn-CS" sz="2800" b="1" dirty="0" smtClean="0">
                <a:solidFill>
                  <a:srgbClr val="FFCCCC"/>
                </a:solidFill>
              </a:rPr>
              <a:t>Genitalne</a:t>
            </a:r>
            <a:r>
              <a:rPr lang="sr-Latn-CS" b="1" dirty="0" smtClean="0">
                <a:solidFill>
                  <a:schemeClr val="tx1"/>
                </a:solidFill>
              </a:rPr>
              <a:t> </a:t>
            </a:r>
            <a:r>
              <a:rPr lang="sr-Latn-CS" dirty="0" smtClean="0">
                <a:solidFill>
                  <a:schemeClr val="tx1"/>
                </a:solidFill>
              </a:rPr>
              <a:t>– praćene abortusom i sterilitetom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3" descr="CAMP enterit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2852738"/>
            <a:ext cx="4897438" cy="3203575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2593224"/>
              </p:ext>
            </p:extLst>
          </p:nvPr>
        </p:nvGraphicFramePr>
        <p:xfrm>
          <a:off x="381000" y="533400"/>
          <a:ext cx="8351838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04813"/>
            <a:ext cx="8002587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	</a:t>
            </a:r>
            <a:r>
              <a:rPr lang="sr-Latn-CS" sz="2800" dirty="0" smtClean="0"/>
              <a:t>Patogeneza </a:t>
            </a:r>
          </a:p>
          <a:p>
            <a:r>
              <a:rPr lang="sr-Latn-CS" sz="2800" b="1" i="1" dirty="0" smtClean="0">
                <a:solidFill>
                  <a:srgbClr val="FFCCCC"/>
                </a:solidFill>
              </a:rPr>
              <a:t>Campylobacter fetus </a:t>
            </a:r>
            <a:r>
              <a:rPr lang="sr-Latn-CS" sz="2800" b="1" dirty="0" smtClean="0">
                <a:solidFill>
                  <a:srgbClr val="FFCCCC"/>
                </a:solidFill>
              </a:rPr>
              <a:t>subsp. </a:t>
            </a:r>
            <a:r>
              <a:rPr lang="sr-Latn-CS" sz="2800" b="1" i="1" dirty="0" smtClean="0">
                <a:solidFill>
                  <a:srgbClr val="FFCCCC"/>
                </a:solidFill>
              </a:rPr>
              <a:t>venerealis </a:t>
            </a:r>
            <a:r>
              <a:rPr lang="sr-Latn-CS" sz="2800" b="1" dirty="0" smtClean="0">
                <a:solidFill>
                  <a:srgbClr val="FFCCCC"/>
                </a:solidFill>
              </a:rPr>
              <a:t>i</a:t>
            </a:r>
            <a:r>
              <a:rPr lang="sr-Latn-CS" sz="2800" b="1" i="1" dirty="0" smtClean="0">
                <a:solidFill>
                  <a:srgbClr val="FFCCCC"/>
                </a:solidFill>
              </a:rPr>
              <a:t> C. fetus </a:t>
            </a:r>
            <a:r>
              <a:rPr lang="sr-Latn-CS" sz="2800" b="1" dirty="0" smtClean="0">
                <a:solidFill>
                  <a:srgbClr val="FFCCCC"/>
                </a:solidFill>
              </a:rPr>
              <a:t>subsp. </a:t>
            </a:r>
            <a:r>
              <a:rPr lang="sr-Latn-CS" sz="2800" b="1" i="1" dirty="0" smtClean="0">
                <a:solidFill>
                  <a:srgbClr val="FFCCCC"/>
                </a:solidFill>
              </a:rPr>
              <a:t>fetus </a:t>
            </a:r>
            <a:r>
              <a:rPr lang="sr-Latn-CS" sz="2800" dirty="0" smtClean="0"/>
              <a:t>– mikrokapsula – S sloj – proteinske prirode – otpornost prema fagocitozi i komplementu</a:t>
            </a:r>
          </a:p>
          <a:p>
            <a:r>
              <a:rPr lang="sr-Latn-CS" sz="2800" dirty="0" smtClean="0"/>
              <a:t>  </a:t>
            </a:r>
            <a:r>
              <a:rPr lang="sr-Latn-CS" sz="2800" b="1" i="1" dirty="0" smtClean="0">
                <a:solidFill>
                  <a:srgbClr val="FFCCCC"/>
                </a:solidFill>
              </a:rPr>
              <a:t>C. jejuni </a:t>
            </a:r>
            <a:r>
              <a:rPr lang="sr-Latn-CS" sz="2800" dirty="0" smtClean="0"/>
              <a:t>– </a:t>
            </a:r>
            <a:r>
              <a:rPr lang="en-US" sz="2800" dirty="0" smtClean="0"/>
              <a:t>“</a:t>
            </a:r>
            <a:r>
              <a:rPr lang="sr-Latn-CS" sz="2800" dirty="0" smtClean="0"/>
              <a:t>enterotoksin</a:t>
            </a:r>
            <a:r>
              <a:rPr lang="en-US" sz="2800" dirty="0" smtClean="0"/>
              <a:t>”</a:t>
            </a:r>
          </a:p>
        </p:txBody>
      </p:sp>
      <p:pic>
        <p:nvPicPr>
          <p:cNvPr id="15363" name="Picture 3" descr="fhcca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29263" y="3048000"/>
            <a:ext cx="2325687" cy="2209800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8785225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z="1800" smtClean="0">
                <a:solidFill>
                  <a:schemeClr val="tx2"/>
                </a:solidFill>
              </a:rPr>
              <a:t>	</a:t>
            </a:r>
            <a:r>
              <a:rPr lang="sr-Latn-CS" sz="1800" smtClean="0"/>
              <a:t>	</a:t>
            </a:r>
            <a:r>
              <a:rPr lang="sr-Latn-CS" sz="2800" smtClean="0"/>
              <a:t>Dijagnostika</a:t>
            </a:r>
          </a:p>
          <a:p>
            <a:r>
              <a:rPr lang="sr-Latn-CS" sz="2800" smtClean="0"/>
              <a:t>U zavisnosti od vrste uzorka različite se tehnike primenjuju, mikroaerofilni uslovi – GasPak vrećice</a:t>
            </a:r>
          </a:p>
          <a:p>
            <a:r>
              <a:rPr lang="en-GB" sz="2800" smtClean="0"/>
              <a:t>Izolacija</a:t>
            </a:r>
            <a:r>
              <a:rPr lang="sr-Latn-CS" sz="2800" smtClean="0"/>
              <a:t> – </a:t>
            </a:r>
            <a:r>
              <a:rPr lang="en-GB" sz="2800" smtClean="0"/>
              <a:t>selektivn</a:t>
            </a:r>
            <a:r>
              <a:rPr lang="sr-Latn-CS" sz="2800" smtClean="0"/>
              <a:t>a </a:t>
            </a:r>
            <a:r>
              <a:rPr lang="en-GB" sz="2800" smtClean="0"/>
              <a:t>Skirrow podloga</a:t>
            </a:r>
            <a:r>
              <a:rPr lang="sr-Latn-CS" sz="2800" smtClean="0"/>
              <a:t> – osnova </a:t>
            </a:r>
            <a:r>
              <a:rPr lang="en-GB" sz="2800" smtClean="0"/>
              <a:t>Brucella agar, Columbia agar ili BHI agar </a:t>
            </a:r>
            <a:r>
              <a:rPr lang="sr-Latn-CS" sz="2800" smtClean="0"/>
              <a:t>+ </a:t>
            </a:r>
            <a:r>
              <a:rPr lang="en-GB" sz="2800" smtClean="0"/>
              <a:t>5-10% krvi</a:t>
            </a:r>
            <a:r>
              <a:rPr lang="sr-Latn-CS" sz="2800" smtClean="0"/>
              <a:t> + </a:t>
            </a:r>
            <a:r>
              <a:rPr lang="en-GB" sz="2800" smtClean="0"/>
              <a:t>odre</a:t>
            </a:r>
            <a:r>
              <a:rPr lang="sr-Latn-CS" sz="2800" smtClean="0"/>
              <a:t>đ</a:t>
            </a:r>
            <a:r>
              <a:rPr lang="en-GB" sz="2800" smtClean="0"/>
              <a:t>eni antibioti</a:t>
            </a:r>
            <a:r>
              <a:rPr lang="sr-Latn-CS" sz="2800" smtClean="0"/>
              <a:t>ci - </a:t>
            </a:r>
            <a:r>
              <a:rPr lang="en-GB" sz="2800" smtClean="0"/>
              <a:t>polymyxin B, vancomycin, trimethoprim, novobiocin i cyclohexaimide </a:t>
            </a:r>
            <a:endParaRPr lang="sr-Latn-CS" sz="2800" smtClean="0"/>
          </a:p>
          <a:p>
            <a:r>
              <a:rPr lang="sr-Latn-CS" sz="2800" smtClean="0"/>
              <a:t>N</a:t>
            </a:r>
            <a:r>
              <a:rPr lang="en-GB" sz="2800" smtClean="0"/>
              <a:t>a temperaturi od 37 </a:t>
            </a:r>
            <a:r>
              <a:rPr lang="en-GB" sz="2800" baseline="30000" smtClean="0"/>
              <a:t>o</a:t>
            </a:r>
            <a:r>
              <a:rPr lang="en-GB" sz="2800" smtClean="0"/>
              <a:t>C nakon 4 do 6 dana formiraju se kolonije </a:t>
            </a:r>
            <a:endParaRPr lang="en-US" sz="2800" smtClean="0"/>
          </a:p>
        </p:txBody>
      </p:sp>
      <p:pic>
        <p:nvPicPr>
          <p:cNvPr id="16387" name="Picture 3" descr="C jejuni makro ma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4495800"/>
            <a:ext cx="3175000" cy="2006600"/>
          </a:xfrm>
          <a:ln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jan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6825</TotalTime>
  <Words>1112</Words>
  <Application>Microsoft Office PowerPoint</Application>
  <PresentationFormat>On-screen Show (4:3)</PresentationFormat>
  <Paragraphs>280</Paragraphs>
  <Slides>52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Symbol</vt:lpstr>
      <vt:lpstr>Tahoma</vt:lpstr>
      <vt:lpstr>Times New Roman</vt:lpstr>
      <vt:lpstr>Wingdings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Leptospirae – tamno polje</vt:lpstr>
      <vt:lpstr> Imunofluorescencija Leptospira Hardjo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Aeromonas spp, Plesiomonas shigelloides               i Vibrio spp</vt:lpstr>
      <vt:lpstr> Aeromonas i Plesiomonas – pravi štapići Vibrio – zakrivljeni štapić </vt:lpstr>
      <vt:lpstr>PowerPoint Presentation</vt:lpstr>
      <vt:lpstr>PowerPoint Presentation</vt:lpstr>
      <vt:lpstr>PowerPoint Presentation</vt:lpstr>
    </vt:vector>
  </TitlesOfParts>
  <Company>VET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mikrobiologiju</dc:title>
  <dc:creator>Dejan</dc:creator>
  <cp:lastModifiedBy>Dejan Krnjaic</cp:lastModifiedBy>
  <cp:revision>251</cp:revision>
  <dcterms:created xsi:type="dcterms:W3CDTF">2002-10-17T22:18:13Z</dcterms:created>
  <dcterms:modified xsi:type="dcterms:W3CDTF">2021-03-16T14:51:41Z</dcterms:modified>
</cp:coreProperties>
</file>