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58" r:id="rId4"/>
    <p:sldId id="266" r:id="rId5"/>
    <p:sldId id="264" r:id="rId6"/>
    <p:sldId id="267" r:id="rId7"/>
    <p:sldId id="259" r:id="rId8"/>
    <p:sldId id="260" r:id="rId9"/>
    <p:sldId id="261" r:id="rId10"/>
    <p:sldId id="262" r:id="rId11"/>
    <p:sldId id="263" r:id="rId12"/>
    <p:sldId id="269" r:id="rId13"/>
    <p:sldId id="268" r:id="rId14"/>
    <p:sldId id="270" r:id="rId15"/>
    <p:sldId id="272" r:id="rId16"/>
    <p:sldId id="273" r:id="rId17"/>
    <p:sldId id="274" r:id="rId18"/>
    <p:sldId id="276" r:id="rId19"/>
    <p:sldId id="275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1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8B36"/>
    <a:srgbClr val="FC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66" d="100"/>
          <a:sy n="66" d="100"/>
        </p:scale>
        <p:origin x="-15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AB06-F267-4028-A4FB-18B377F24C0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DC12F-BED6-4EA9-BE5D-6E7ED08B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C12F-BED6-4EA9-BE5D-6E7ED08B47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C12F-BED6-4EA9-BE5D-6E7ED08B47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C12F-BED6-4EA9-BE5D-6E7ED08B47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idora\Desktop\immunology_cover_by_nihamk16-d5qmb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0"/>
            <a:ext cx="9144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3019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62200" y="3009900"/>
            <a:ext cx="4114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3120479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latin typeface="Candara" pitchFamily="34" charset="0"/>
              </a:rPr>
              <a:t>IMUNOLOGIJA</a:t>
            </a:r>
            <a:endParaRPr lang="en-US" sz="4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4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2. b) SPORA AGLUTINACIJA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7949" y="614065"/>
            <a:ext cx="89201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dirty="0">
                <a:latin typeface="Candara" pitchFamily="34" charset="0"/>
              </a:rPr>
              <a:t>Spora aglutinacija se izvodi u nizu epruveta pri čemu se mešaju ispitujući krvni serum u serijskim razblaženjima i odgovarajući </a:t>
            </a:r>
            <a:r>
              <a:rPr lang="sr-Latn-RS" dirty="0" smtClean="0">
                <a:latin typeface="Candara" pitchFamily="34" charset="0"/>
              </a:rPr>
              <a:t>antigen (komercijalno se nabavlja)</a:t>
            </a: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dirty="0" smtClean="0">
                <a:latin typeface="Candara" pitchFamily="34" charset="0"/>
              </a:rPr>
              <a:t>Navedena </a:t>
            </a:r>
            <a:r>
              <a:rPr lang="sr-Latn-RS" dirty="0">
                <a:latin typeface="Candara" pitchFamily="34" charset="0"/>
              </a:rPr>
              <a:t>metoda je </a:t>
            </a:r>
            <a:r>
              <a:rPr lang="sr-Latn-RS" b="1" dirty="0">
                <a:latin typeface="Candara" pitchFamily="34" charset="0"/>
              </a:rPr>
              <a:t>kvalitativna</a:t>
            </a:r>
            <a:r>
              <a:rPr lang="sr-Latn-RS" dirty="0">
                <a:latin typeface="Candara" pitchFamily="34" charset="0"/>
              </a:rPr>
              <a:t> (određuje se prisustvo antitela), ali i </a:t>
            </a:r>
            <a:r>
              <a:rPr lang="sr-Latn-RS" b="1" dirty="0">
                <a:latin typeface="Candara" pitchFamily="34" charset="0"/>
              </a:rPr>
              <a:t>kvantitativna</a:t>
            </a:r>
            <a:r>
              <a:rPr lang="sr-Latn-RS" dirty="0">
                <a:latin typeface="Candara" pitchFamily="34" charset="0"/>
              </a:rPr>
              <a:t> (određuje se titar antitela</a:t>
            </a:r>
            <a:r>
              <a:rPr lang="sr-Latn-RS" dirty="0" smtClean="0">
                <a:latin typeface="Candara" pitchFamily="34" charset="0"/>
              </a:rPr>
              <a:t>)</a:t>
            </a:r>
            <a:endParaRPr lang="sr-Latn-RS" dirty="0">
              <a:latin typeface="Candara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dirty="0">
                <a:latin typeface="Candara" pitchFamily="34" charset="0"/>
              </a:rPr>
              <a:t>Pozitivna reakcija se zapaža kao kao </a:t>
            </a:r>
            <a:r>
              <a:rPr lang="sr-Latn-RS" b="1" dirty="0">
                <a:latin typeface="Candara" pitchFamily="34" charset="0"/>
              </a:rPr>
              <a:t>talog neravnih ivica </a:t>
            </a:r>
            <a:r>
              <a:rPr lang="sr-Latn-RS" dirty="0">
                <a:latin typeface="Candara" pitchFamily="34" charset="0"/>
              </a:rPr>
              <a:t>na dnu epruvete koje je posledica stvaranja kompleksa Ag-At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949" y="2276637"/>
            <a:ext cx="8823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TITAR ANTITELA JE NAJVEĆE RAZBLAŽENJE KRVNOG SERUMA U KOJEM SU PRISUTNA </a:t>
            </a:r>
            <a:r>
              <a:rPr lang="sr-Latn-RS" sz="2000" b="1" dirty="0" smtClean="0">
                <a:solidFill>
                  <a:srgbClr val="7030A0"/>
                </a:solidFill>
                <a:latin typeface="Candara" pitchFamily="34" charset="0"/>
              </a:rPr>
              <a:t>ANTITELA</a:t>
            </a:r>
            <a:r>
              <a:rPr lang="en-US" sz="2000" b="1" dirty="0" smtClean="0">
                <a:solidFill>
                  <a:srgbClr val="7030A0"/>
                </a:solidFill>
                <a:latin typeface="Candara" pitchFamily="34" charset="0"/>
              </a:rPr>
              <a:t> (</a:t>
            </a:r>
            <a:r>
              <a:rPr lang="en-US" sz="2000" b="1" dirty="0" err="1" smtClean="0">
                <a:solidFill>
                  <a:srgbClr val="7030A0"/>
                </a:solidFill>
                <a:latin typeface="Candara" pitchFamily="34" charset="0"/>
              </a:rPr>
              <a:t>gde</a:t>
            </a:r>
            <a:r>
              <a:rPr lang="en-US" sz="2000" b="1" dirty="0" smtClean="0">
                <a:solidFill>
                  <a:srgbClr val="7030A0"/>
                </a:solidFill>
                <a:latin typeface="Candara" pitchFamily="34" charset="0"/>
              </a:rPr>
              <a:t> je do</a:t>
            </a:r>
            <a:r>
              <a:rPr lang="sr-Latn-RS" sz="2000" b="1" dirty="0" smtClean="0">
                <a:solidFill>
                  <a:srgbClr val="7030A0"/>
                </a:solidFill>
                <a:latin typeface="Candara" pitchFamily="34" charset="0"/>
              </a:rPr>
              <a:t>šlo do aglutinacije</a:t>
            </a:r>
            <a:r>
              <a:rPr lang="en-US" sz="2000" b="1" dirty="0" smtClean="0">
                <a:solidFill>
                  <a:srgbClr val="7030A0"/>
                </a:solidFill>
                <a:latin typeface="Candara" pitchFamily="34" charset="0"/>
              </a:rPr>
              <a:t>)</a:t>
            </a:r>
            <a:endParaRPr lang="sr-Latn-RS" sz="20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8013" y="3600899"/>
            <a:ext cx="380181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dirty="0">
                <a:latin typeface="Candara" pitchFamily="34" charset="0"/>
              </a:rPr>
              <a:t>Podatak o titru antitela nam govori o njihovoj koncentraciji u krvnom serumu, a samim tim o prisustvu i fazi infekcije (viši titar At govori o akutnoj infekciji, odnosno infekciji koja je u toku; niži titar At govori da je infekcija ili u početnoj fazi ili se radi o periodu nakon infekcije kada nivo At polako opada</a:t>
            </a:r>
            <a:r>
              <a:rPr lang="sr-Latn-RS" dirty="0" smtClean="0">
                <a:latin typeface="Candara" pitchFamily="34" charset="0"/>
              </a:rPr>
              <a:t>)</a:t>
            </a:r>
            <a:endParaRPr lang="en-US" dirty="0" smtClean="0">
              <a:latin typeface="Candara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Candara" pitchFamily="34" charset="0"/>
              </a:rPr>
              <a:t>Protektivni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titar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nakon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vakcinacije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8013" y="2954568"/>
            <a:ext cx="8939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sr-Latn-RS" dirty="0">
                <a:latin typeface="Candara" pitchFamily="34" charset="0"/>
              </a:rPr>
              <a:t>Što je veće razblaženje krvnog seruma u kome se može detektovati prisustvo At, to je viši titar </a:t>
            </a:r>
            <a:r>
              <a:rPr lang="sr-Latn-RS" dirty="0" smtClean="0">
                <a:latin typeface="Candara" pitchFamily="34" charset="0"/>
              </a:rPr>
              <a:t>At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" b="9177"/>
          <a:stretch>
            <a:fillRect/>
          </a:stretch>
        </p:blipFill>
        <p:spPr bwMode="auto">
          <a:xfrm>
            <a:off x="3879828" y="3470777"/>
            <a:ext cx="5123543" cy="312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100997"/>
            <a:ext cx="1676400" cy="15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sidora\Desktop\efefew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34" y="936275"/>
            <a:ext cx="2561380" cy="24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5037" y="27387"/>
            <a:ext cx="788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3. REAKCIJA VEZIVANJA KOMPLEMENTA - RVK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38" y="1028245"/>
            <a:ext cx="80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b="1" u="sng" dirty="0" smtClean="0">
              <a:latin typeface="Candara" pitchFamily="34" charset="0"/>
            </a:endParaRPr>
          </a:p>
          <a:p>
            <a:endParaRPr lang="sr-Latn-RS" sz="2000" b="1" u="sng" dirty="0">
              <a:latin typeface="Candara" pitchFamily="34" charset="0"/>
            </a:endParaRPr>
          </a:p>
          <a:p>
            <a:r>
              <a:rPr lang="sr-Latn-RS" sz="2000" b="1" u="sng" dirty="0" smtClean="0">
                <a:latin typeface="Candara" pitchFamily="34" charset="0"/>
              </a:rPr>
              <a:t>Učesnici u reakciji:</a:t>
            </a:r>
          </a:p>
          <a:p>
            <a:r>
              <a:rPr lang="sr-Latn-RS" sz="2000" dirty="0" smtClean="0">
                <a:latin typeface="Candara" pitchFamily="34" charset="0"/>
              </a:rPr>
              <a:t>1. Serum koji se ispituje(At?)</a:t>
            </a:r>
          </a:p>
          <a:p>
            <a:pPr marL="457200" indent="-457200">
              <a:buAutoNum type="arabicPeriod"/>
            </a:pPr>
            <a:endParaRPr lang="sr-Latn-RS" sz="2000" b="1" dirty="0">
              <a:latin typeface="Candara" pitchFamily="34" charset="0"/>
            </a:endParaRPr>
          </a:p>
          <a:p>
            <a:endParaRPr lang="sr-Latn-RS" sz="2000" b="1" dirty="0" smtClean="0">
              <a:latin typeface="Candara" pitchFamily="34" charset="0"/>
            </a:endParaRPr>
          </a:p>
          <a:p>
            <a:r>
              <a:rPr lang="sr-Latn-RS" sz="2000" dirty="0" smtClean="0">
                <a:latin typeface="Candara" pitchFamily="34" charset="0"/>
              </a:rPr>
              <a:t>2. Ag – komercijalno se nabavlja</a:t>
            </a:r>
          </a:p>
          <a:p>
            <a:endParaRPr lang="sr-Latn-RS" sz="2000" b="1" dirty="0">
              <a:latin typeface="Candara" pitchFamily="34" charset="0"/>
            </a:endParaRPr>
          </a:p>
          <a:p>
            <a:endParaRPr lang="sr-Latn-RS" sz="2000" b="1" dirty="0" smtClean="0">
              <a:latin typeface="Candara" pitchFamily="34" charset="0"/>
            </a:endParaRPr>
          </a:p>
          <a:p>
            <a:r>
              <a:rPr lang="sr-Latn-RS" sz="2000" dirty="0" smtClean="0">
                <a:latin typeface="Candara" pitchFamily="34" charset="0"/>
              </a:rPr>
              <a:t>3. Komplement zamorca – komercijalno se nabavlja</a:t>
            </a:r>
          </a:p>
          <a:p>
            <a:endParaRPr lang="sr-Latn-RS" sz="2000" b="1" dirty="0">
              <a:latin typeface="Candara" pitchFamily="34" charset="0"/>
            </a:endParaRPr>
          </a:p>
          <a:p>
            <a:endParaRPr lang="sr-Latn-RS" sz="2000" b="1" dirty="0" smtClean="0">
              <a:latin typeface="Candara" pitchFamily="34" charset="0"/>
            </a:endParaRPr>
          </a:p>
          <a:p>
            <a:endParaRPr lang="sr-Latn-RS" sz="2000" b="1" dirty="0">
              <a:latin typeface="Candara" pitchFamily="34" charset="0"/>
            </a:endParaRPr>
          </a:p>
          <a:p>
            <a:r>
              <a:rPr lang="sr-Latn-RS" sz="2000" u="sng" dirty="0" smtClean="0">
                <a:latin typeface="Candara" pitchFamily="34" charset="0"/>
              </a:rPr>
              <a:t>4. Hemolitični </a:t>
            </a:r>
            <a:r>
              <a:rPr lang="sr-Latn-RS" sz="2000" u="sng" dirty="0">
                <a:latin typeface="Candara" pitchFamily="34" charset="0"/>
              </a:rPr>
              <a:t>indikatorski </a:t>
            </a:r>
            <a:r>
              <a:rPr lang="sr-Latn-RS" sz="2000" u="sng" dirty="0" smtClean="0">
                <a:latin typeface="Candara" pitchFamily="34" charset="0"/>
              </a:rPr>
              <a:t>sistem (komerc. se nabavlja) koji sadrži: </a:t>
            </a:r>
            <a:endParaRPr lang="sr-Latn-RS" sz="2000" u="sng" dirty="0">
              <a:latin typeface="Candara" pitchFamily="34" charset="0"/>
            </a:endParaRPr>
          </a:p>
          <a:p>
            <a:r>
              <a:rPr lang="sr-Latn-RS" sz="2000" b="1" dirty="0">
                <a:latin typeface="Candara" pitchFamily="34" charset="0"/>
              </a:rPr>
              <a:t>         </a:t>
            </a:r>
            <a:r>
              <a:rPr lang="sr-Latn-RS" sz="2000" dirty="0">
                <a:latin typeface="Candara" pitchFamily="34" charset="0"/>
              </a:rPr>
              <a:t>a) Er ovna</a:t>
            </a:r>
          </a:p>
          <a:p>
            <a:r>
              <a:rPr lang="sr-Latn-RS" sz="2000" dirty="0">
                <a:latin typeface="Candara" pitchFamily="34" charset="0"/>
              </a:rPr>
              <a:t>         b) </a:t>
            </a:r>
            <a:r>
              <a:rPr lang="en-US" sz="2000" dirty="0" smtClean="0">
                <a:latin typeface="Candara" pitchFamily="34" charset="0"/>
              </a:rPr>
              <a:t>Serum </a:t>
            </a:r>
            <a:r>
              <a:rPr lang="en-US" sz="2000" dirty="0" err="1" smtClean="0">
                <a:latin typeface="Candara" pitchFamily="34" charset="0"/>
              </a:rPr>
              <a:t>kuni</a:t>
            </a:r>
            <a:r>
              <a:rPr lang="sr-Latn-RS" sz="2000" dirty="0" smtClean="0">
                <a:latin typeface="Candara" pitchFamily="34" charset="0"/>
              </a:rPr>
              <a:t>ća (dobija se imunizacijom kunića ovčijim Er </a:t>
            </a:r>
          </a:p>
          <a:p>
            <a:r>
              <a:rPr lang="sr-Latn-RS" sz="2000" dirty="0">
                <a:latin typeface="Candara" pitchFamily="34" charset="0"/>
              </a:rPr>
              <a:t> </a:t>
            </a:r>
            <a:r>
              <a:rPr lang="sr-Latn-RS" sz="2000" dirty="0" smtClean="0">
                <a:latin typeface="Candara" pitchFamily="34" charset="0"/>
              </a:rPr>
              <a:t>             </a:t>
            </a:r>
            <a:r>
              <a:rPr lang="en-US" sz="2000" dirty="0" smtClean="0">
                <a:latin typeface="Candara" pitchFamily="34" charset="0"/>
              </a:rPr>
              <a:t>= </a:t>
            </a:r>
            <a:r>
              <a:rPr lang="en-US" sz="2000" b="1" dirty="0" err="1" smtClean="0">
                <a:latin typeface="Candara" pitchFamily="34" charset="0"/>
              </a:rPr>
              <a:t>sadr</a:t>
            </a:r>
            <a:r>
              <a:rPr lang="sr-Latn-RS" sz="2000" b="1" dirty="0" smtClean="0">
                <a:latin typeface="Candara" pitchFamily="34" charset="0"/>
              </a:rPr>
              <a:t>ži At </a:t>
            </a:r>
            <a:r>
              <a:rPr lang="sr-Latn-RS" sz="2000" b="1" dirty="0">
                <a:latin typeface="Candara" pitchFamily="34" charset="0"/>
              </a:rPr>
              <a:t>protiv Er </a:t>
            </a:r>
            <a:r>
              <a:rPr lang="sr-Latn-RS" sz="2000" b="1" dirty="0" smtClean="0">
                <a:latin typeface="Candara" pitchFamily="34" charset="0"/>
              </a:rPr>
              <a:t>ovna!</a:t>
            </a:r>
            <a:r>
              <a:rPr lang="sr-Latn-RS" sz="2000" dirty="0" smtClean="0">
                <a:latin typeface="Candara" pitchFamily="34" charset="0"/>
              </a:rPr>
              <a:t>)</a:t>
            </a:r>
            <a:endParaRPr lang="sr-Latn-RS" sz="2000" dirty="0">
              <a:latin typeface="Candara" pitchFamily="34" charset="0"/>
            </a:endParaRPr>
          </a:p>
          <a:p>
            <a:pPr marL="457200" indent="-457200">
              <a:buAutoNum type="arabicPeriod" startAt="2"/>
            </a:pPr>
            <a:endParaRPr lang="en-US" sz="2000" b="1" dirty="0">
              <a:latin typeface="Candar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3900000">
            <a:off x="2018547" y="3267571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3900000">
            <a:off x="478236" y="3353923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3900000">
            <a:off x="2560150" y="3354641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3900000">
            <a:off x="1071296" y="3432304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3900000">
            <a:off x="1441999" y="3206229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>
            <a:off x="2849584" y="4239285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oon 29"/>
          <p:cNvSpPr/>
          <p:nvPr/>
        </p:nvSpPr>
        <p:spPr>
          <a:xfrm>
            <a:off x="1460631" y="4261324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/>
          <p:cNvSpPr/>
          <p:nvPr/>
        </p:nvSpPr>
        <p:spPr>
          <a:xfrm>
            <a:off x="1104442" y="4229266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oon 31"/>
          <p:cNvSpPr/>
          <p:nvPr/>
        </p:nvSpPr>
        <p:spPr>
          <a:xfrm>
            <a:off x="663739" y="4234229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C:\Users\Isidora\Desktop\antibo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31" y="6173787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Isidora\Desktop\antibo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5643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Isidora\Desktop\antibod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38" y="5557253"/>
            <a:ext cx="68421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8809"/>
            <a:ext cx="497085" cy="4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80" y="2094429"/>
            <a:ext cx="415727" cy="3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85" y="246331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4896742" y="2502807"/>
            <a:ext cx="609600" cy="277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70507" y="1672336"/>
            <a:ext cx="482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6600" b="1" dirty="0">
                <a:latin typeface="Candara" pitchFamily="34" charset="0"/>
              </a:rPr>
              <a:t>?</a:t>
            </a:r>
            <a:endParaRPr lang="en-US" sz="6600" dirty="0"/>
          </a:p>
        </p:txBody>
      </p:sp>
      <p:sp>
        <p:nvSpPr>
          <p:cNvPr id="24" name="Rectangle 23"/>
          <p:cNvSpPr/>
          <p:nvPr/>
        </p:nvSpPr>
        <p:spPr>
          <a:xfrm>
            <a:off x="0" y="260767"/>
            <a:ext cx="9374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RS" sz="2000" b="1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b="1" dirty="0" smtClean="0">
                <a:latin typeface="Candara" pitchFamily="34" charset="0"/>
              </a:rPr>
              <a:t>RVK </a:t>
            </a:r>
            <a:r>
              <a:rPr lang="sr-Latn-RS" sz="2000" b="1" dirty="0">
                <a:latin typeface="Candara" pitchFamily="34" charset="0"/>
              </a:rPr>
              <a:t>se može koristiti za ispitivanje prisustva Ag </a:t>
            </a:r>
            <a:r>
              <a:rPr lang="en-US" sz="2000" b="1" dirty="0" err="1">
                <a:latin typeface="Candara" pitchFamily="34" charset="0"/>
              </a:rPr>
              <a:t>ili</a:t>
            </a:r>
            <a:r>
              <a:rPr lang="sr-Latn-RS" sz="2000" b="1" dirty="0">
                <a:latin typeface="Candara" pitchFamily="34" charset="0"/>
              </a:rPr>
              <a:t> At u </a:t>
            </a:r>
            <a:r>
              <a:rPr lang="sr-Latn-RS" sz="2000" b="1" dirty="0" smtClean="0">
                <a:latin typeface="Candara" pitchFamily="34" charset="0"/>
              </a:rPr>
              <a:t>materijalu</a:t>
            </a:r>
          </a:p>
          <a:p>
            <a:endParaRPr lang="sr-Latn-RS" sz="2000" b="1" u="sng" dirty="0" smtClean="0">
              <a:latin typeface="Candara" pitchFamily="34" charset="0"/>
            </a:endParaRPr>
          </a:p>
          <a:p>
            <a:r>
              <a:rPr lang="sr-Latn-RS" sz="2000" b="1" u="sng" dirty="0" smtClean="0">
                <a:latin typeface="Candara" pitchFamily="34" charset="0"/>
              </a:rPr>
              <a:t>Primer: ispitivanje prisustva At u serumu:</a:t>
            </a:r>
            <a:endParaRPr lang="en-US" sz="2000" b="1" u="sng" dirty="0">
              <a:latin typeface="Candara" pitchFamily="34" charset="0"/>
            </a:endParaRPr>
          </a:p>
        </p:txBody>
      </p:sp>
      <p:sp>
        <p:nvSpPr>
          <p:cNvPr id="29" name="Moon 28"/>
          <p:cNvSpPr/>
          <p:nvPr/>
        </p:nvSpPr>
        <p:spPr>
          <a:xfrm>
            <a:off x="2307981" y="4186508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Isidora\Desktop\efefew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3750" l="31863" r="54902">
                        <a14:foregroundMark x1="42647" y1="66667" x2="42647" y2="30729"/>
                        <a14:foregroundMark x1="35784" y1="23958" x2="51471" y2="29688"/>
                        <a14:foregroundMark x1="37255" y1="31250" x2="49020" y2="26563"/>
                        <a14:foregroundMark x1="52941" y1="30729" x2="52451" y2="2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743" y="-1977571"/>
            <a:ext cx="9220200" cy="93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38200" y="6019800"/>
            <a:ext cx="110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6072398"/>
            <a:ext cx="486597" cy="4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3" y="6050627"/>
            <a:ext cx="486597" cy="4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057400" y="6288282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2286" y="6114943"/>
            <a:ext cx="379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1.</a:t>
            </a:r>
            <a:r>
              <a:rPr lang="sr-Latn-RS" sz="2000" dirty="0" smtClean="0">
                <a:latin typeface="Candara" pitchFamily="34" charset="0"/>
              </a:rPr>
              <a:t>Ispitujući serum (At)</a:t>
            </a:r>
            <a:r>
              <a:rPr lang="sr-Latn-RS" sz="2000" b="1" dirty="0" smtClean="0">
                <a:latin typeface="Candara" pitchFamily="34" charset="0"/>
              </a:rPr>
              <a:t> ???? </a:t>
            </a:r>
            <a:endParaRPr lang="en-US" sz="2000" b="1" dirty="0">
              <a:latin typeface="Candar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5562600"/>
            <a:ext cx="1039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3900000">
            <a:off x="1392338" y="5656252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900000">
            <a:off x="948360" y="5656251"/>
            <a:ext cx="245128" cy="2539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68286" y="578322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2286" y="5562600"/>
            <a:ext cx="425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2.</a:t>
            </a:r>
            <a:r>
              <a:rPr lang="sr-Latn-RS" sz="2000" dirty="0" smtClean="0">
                <a:latin typeface="Candara" pitchFamily="34" charset="0"/>
              </a:rPr>
              <a:t>Ag</a:t>
            </a:r>
            <a:endParaRPr lang="en-US" sz="2000" dirty="0">
              <a:latin typeface="Candar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8200" y="5029200"/>
            <a:ext cx="784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oon 18"/>
          <p:cNvSpPr/>
          <p:nvPr/>
        </p:nvSpPr>
        <p:spPr>
          <a:xfrm>
            <a:off x="966992" y="5105400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1426085" y="5103223"/>
            <a:ext cx="207863" cy="4572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68286" y="5334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7771" y="5144347"/>
            <a:ext cx="484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3.</a:t>
            </a:r>
            <a:r>
              <a:rPr lang="sr-Latn-RS" sz="2000" dirty="0" smtClean="0">
                <a:latin typeface="Candara" pitchFamily="34" charset="0"/>
              </a:rPr>
              <a:t>Komplement zamorca 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5927975"/>
            <a:ext cx="18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Candara" pitchFamily="34" charset="0"/>
              </a:rPr>
              <a:t>I FAZA - NEVIDLjIVA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25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875" y1="71260" x2="43625" y2="68110"/>
                        <a14:foregroundMark x1="85125" y1="84383" x2="62250" y2="5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0" y="4230416"/>
            <a:ext cx="916358" cy="8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Isidora\Desktop\antibo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65" y="4439012"/>
            <a:ext cx="455613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Isidora\Desktop\antibod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03" y="4230416"/>
            <a:ext cx="342107" cy="3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390572" y="3417009"/>
            <a:ext cx="472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Candara" pitchFamily="34" charset="0"/>
              </a:rPr>
              <a:t>II FAZA -    VIDLjIVA (čini prvu fazu vidljivom)</a:t>
            </a:r>
            <a:endParaRPr lang="en-US" sz="2400" b="1" dirty="0">
              <a:latin typeface="Candara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068286" y="4652303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92286" y="4428126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4.</a:t>
            </a:r>
            <a:r>
              <a:rPr lang="sr-Latn-RS" sz="2000" dirty="0" smtClean="0">
                <a:latin typeface="Candara" pitchFamily="34" charset="0"/>
              </a:rPr>
              <a:t>Hemolitični indikatorski sistem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sidora\Desktop\efefew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94271" l="32353" r="55392">
                        <a14:foregroundMark x1="42647" y1="65104" x2="42157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099" y="-1661659"/>
            <a:ext cx="9677400" cy="83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28557"/>
            <a:ext cx="699278" cy="6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3120000">
            <a:off x="898651" y="4975101"/>
            <a:ext cx="425974" cy="4347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>
            <a:off x="587601" y="4985657"/>
            <a:ext cx="348798" cy="68580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C:\Users\Isidora\Desktop\antibod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43" y="4054836"/>
            <a:ext cx="437070" cy="4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6875" y1="71260" x2="43625" y2="68110"/>
                        <a14:foregroundMark x1="85125" y1="84383" x2="62250" y2="5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0" y="3860732"/>
            <a:ext cx="866458" cy="8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Isidora\Desktop\antibod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7" y="4344224"/>
            <a:ext cx="472625" cy="4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Isidora\Desktop\antibod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1" y="3922148"/>
            <a:ext cx="457909" cy="4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74941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Pozitivna</a:t>
            </a:r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reakcija - </a:t>
            </a:r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u ispitujućem serumu ima </a:t>
            </a:r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At</a:t>
            </a:r>
            <a:r>
              <a:rPr lang="en-US" sz="2400" b="1" u="sng" dirty="0">
                <a:solidFill>
                  <a:srgbClr val="7030A0"/>
                </a:solidFill>
                <a:latin typeface="Candara" pitchFamily="34" charset="0"/>
              </a:rPr>
              <a:t>:</a:t>
            </a:r>
            <a:endParaRPr lang="sr-Latn-RS" sz="2400" b="1" u="sng" dirty="0" smtClean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42743" y="2717125"/>
            <a:ext cx="2186257" cy="254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21564" y="6858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 smtClean="0">
                <a:solidFill>
                  <a:srgbClr val="7030A0"/>
                </a:solidFill>
                <a:latin typeface="Candara" pitchFamily="34" charset="0"/>
              </a:rPr>
              <a:t>1. Faza: </a:t>
            </a:r>
            <a:r>
              <a:rPr lang="sr-Latn-RS" dirty="0" smtClean="0">
                <a:latin typeface="Candara" pitchFamily="34" charset="0"/>
              </a:rPr>
              <a:t>At su se vezala za Ag, a potom se komplement vezuje za Ag-At kompleks pri čemu nastaje </a:t>
            </a:r>
            <a:r>
              <a:rPr lang="sr-Latn-RS" b="1" dirty="0" smtClean="0">
                <a:latin typeface="Candara" pitchFamily="34" charset="0"/>
              </a:rPr>
              <a:t>kompleks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Latn-RS" b="1" dirty="0" smtClean="0">
                <a:latin typeface="Candara" pitchFamily="34" charset="0"/>
              </a:rPr>
              <a:t>Ag-At-</a:t>
            </a:r>
            <a:r>
              <a:rPr lang="en-US" b="1" dirty="0" smtClean="0">
                <a:latin typeface="Candara" pitchFamily="34" charset="0"/>
              </a:rPr>
              <a:t>k</a:t>
            </a:r>
            <a:r>
              <a:rPr lang="sr-Latn-RS" b="1" dirty="0" smtClean="0">
                <a:latin typeface="Candara" pitchFamily="34" charset="0"/>
              </a:rPr>
              <a:t>omplement</a:t>
            </a:r>
            <a:r>
              <a:rPr lang="sr-Latn-RS" dirty="0" smtClean="0">
                <a:latin typeface="Candara" pitchFamily="34" charset="0"/>
              </a:rPr>
              <a:t> (Ag je komercijalno </a:t>
            </a:r>
            <a:r>
              <a:rPr lang="sr-Latn-RS" dirty="0">
                <a:latin typeface="Candara" pitchFamily="34" charset="0"/>
              </a:rPr>
              <a:t>napravljen </a:t>
            </a:r>
            <a:r>
              <a:rPr lang="sr-Latn-RS" dirty="0" smtClean="0">
                <a:latin typeface="Candara" pitchFamily="34" charset="0"/>
              </a:rPr>
              <a:t>za </a:t>
            </a:r>
            <a:r>
              <a:rPr lang="sr-Latn-RS" dirty="0">
                <a:latin typeface="Candara" pitchFamily="34" charset="0"/>
              </a:rPr>
              <a:t>mikroorganizam čije se prisustvo </a:t>
            </a:r>
            <a:r>
              <a:rPr lang="sr-Latn-RS" dirty="0" smtClean="0">
                <a:latin typeface="Candara" pitchFamily="34" charset="0"/>
              </a:rPr>
              <a:t>ispituje, At vode poreklo iz seruma, a komplement je takođe komercijalno kupljen i dobijen iz zamorca). Zbog vezivanja komplementa dolazi do lize antigena ali to </a:t>
            </a:r>
            <a:r>
              <a:rPr lang="sr-Latn-RS" dirty="0">
                <a:latin typeface="Candara" pitchFamily="34" charset="0"/>
              </a:rPr>
              <a:t>nije vidljivo golim </a:t>
            </a:r>
            <a:r>
              <a:rPr lang="sr-Latn-RS" dirty="0" smtClean="0">
                <a:latin typeface="Candara" pitchFamily="34" charset="0"/>
              </a:rPr>
              <a:t>okom</a:t>
            </a:r>
            <a:endParaRPr lang="sr-Latn-RS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1564" y="3277497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2. Faza: </a:t>
            </a:r>
            <a:r>
              <a:rPr lang="sr-Latn-RS" dirty="0">
                <a:latin typeface="Candara" pitchFamily="34" charset="0"/>
              </a:rPr>
              <a:t>Hemol. indikatorski sistem dodat u drugoj fazi nam omogućuje vizuelizaciju reakcije nastale u 1. fazi i očitavanje rezultata.</a:t>
            </a:r>
          </a:p>
          <a:p>
            <a:pPr algn="just"/>
            <a:r>
              <a:rPr lang="sr-Latn-RS" dirty="0">
                <a:latin typeface="Candara" pitchFamily="34" charset="0"/>
              </a:rPr>
              <a:t>Naime, stvaranjem kompleksa Ag-At-komplement u prvoj fazi se istrošio sav komplement.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Kada</a:t>
            </a:r>
            <a:r>
              <a:rPr lang="en-US" dirty="0">
                <a:latin typeface="Candara" pitchFamily="34" charset="0"/>
              </a:rPr>
              <a:t> se u</a:t>
            </a:r>
            <a:r>
              <a:rPr lang="sr-Latn-RS" dirty="0">
                <a:latin typeface="Candara" pitchFamily="34" charset="0"/>
              </a:rPr>
              <a:t> drugoj fazi Er ovna specifično vezuju za At kunića</a:t>
            </a:r>
            <a:r>
              <a:rPr lang="en-US" dirty="0">
                <a:latin typeface="Candara" pitchFamily="34" charset="0"/>
              </a:rPr>
              <a:t> (At </a:t>
            </a:r>
            <a:r>
              <a:rPr lang="en-US" dirty="0" err="1">
                <a:latin typeface="Candara" pitchFamily="34" charset="0"/>
              </a:rPr>
              <a:t>protiv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Er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ovna</a:t>
            </a:r>
            <a:r>
              <a:rPr lang="en-US" dirty="0">
                <a:latin typeface="Candara" pitchFamily="34" charset="0"/>
              </a:rPr>
              <a:t>)</a:t>
            </a:r>
            <a:r>
              <a:rPr lang="sr-Latn-RS" dirty="0">
                <a:latin typeface="Candara" pitchFamily="34" charset="0"/>
              </a:rPr>
              <a:t>, kako je sav komplement potrošen, </a:t>
            </a:r>
            <a:r>
              <a:rPr lang="sr-Latn-RS" b="1" dirty="0">
                <a:latin typeface="Candara" pitchFamily="34" charset="0"/>
              </a:rPr>
              <a:t>ne </a:t>
            </a:r>
            <a:r>
              <a:rPr lang="en-US" b="1" dirty="0" err="1" smtClean="0">
                <a:latin typeface="Candara" pitchFamily="34" charset="0"/>
              </a:rPr>
              <a:t>dolazi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b="1" dirty="0">
                <a:latin typeface="Candara" pitchFamily="34" charset="0"/>
              </a:rPr>
              <a:t>do </a:t>
            </a:r>
            <a:r>
              <a:rPr lang="en-US" b="1" dirty="0" err="1">
                <a:latin typeface="Candara" pitchFamily="34" charset="0"/>
              </a:rPr>
              <a:t>stvaranja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sr-Latn-RS" b="1" dirty="0">
                <a:latin typeface="Candara" pitchFamily="34" charset="0"/>
              </a:rPr>
              <a:t>kompleks</a:t>
            </a:r>
            <a:r>
              <a:rPr lang="en-US" b="1" dirty="0">
                <a:latin typeface="Candara" pitchFamily="34" charset="0"/>
              </a:rPr>
              <a:t>a</a:t>
            </a:r>
            <a:r>
              <a:rPr lang="sr-Latn-RS" b="1" dirty="0">
                <a:latin typeface="Candara" pitchFamily="34" charset="0"/>
              </a:rPr>
              <a:t> Ag (Er ovna) - At (</a:t>
            </a:r>
            <a:r>
              <a:rPr lang="en-US" b="1" dirty="0" err="1">
                <a:latin typeface="Candara" pitchFamily="34" charset="0"/>
              </a:rPr>
              <a:t>iz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sr-Latn-RS" b="1" dirty="0">
                <a:latin typeface="Candara" pitchFamily="34" charset="0"/>
              </a:rPr>
              <a:t>serum</a:t>
            </a:r>
            <a:r>
              <a:rPr lang="en-US" b="1" dirty="0">
                <a:latin typeface="Candara" pitchFamily="34" charset="0"/>
              </a:rPr>
              <a:t>a</a:t>
            </a:r>
            <a:r>
              <a:rPr lang="sr-Latn-RS" b="1" dirty="0">
                <a:latin typeface="Candara" pitchFamily="34" charset="0"/>
              </a:rPr>
              <a:t> kunića) - komplement i samim tim ne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dolazi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sr-Latn-RS" b="1" dirty="0">
                <a:latin typeface="Candara" pitchFamily="34" charset="0"/>
              </a:rPr>
              <a:t>d</a:t>
            </a:r>
            <a:r>
              <a:rPr lang="en-US" b="1" dirty="0">
                <a:latin typeface="Candara" pitchFamily="34" charset="0"/>
              </a:rPr>
              <a:t>o</a:t>
            </a:r>
            <a:r>
              <a:rPr lang="sr-Latn-RS" b="1" dirty="0">
                <a:latin typeface="Candara" pitchFamily="34" charset="0"/>
              </a:rPr>
              <a:t> do lize drugog antigena u reakciji, odnosno </a:t>
            </a:r>
            <a:r>
              <a:rPr lang="en-US" b="1" dirty="0">
                <a:latin typeface="Candara" pitchFamily="34" charset="0"/>
              </a:rPr>
              <a:t>ne </a:t>
            </a:r>
            <a:r>
              <a:rPr lang="en-US" b="1" dirty="0" err="1">
                <a:latin typeface="Candara" pitchFamily="34" charset="0"/>
              </a:rPr>
              <a:t>dolazi</a:t>
            </a:r>
            <a:r>
              <a:rPr lang="en-US" b="1" dirty="0">
                <a:latin typeface="Candara" pitchFamily="34" charset="0"/>
              </a:rPr>
              <a:t> do </a:t>
            </a:r>
            <a:r>
              <a:rPr lang="en-US" b="1" dirty="0" err="1">
                <a:latin typeface="Candara" pitchFamily="34" charset="0"/>
              </a:rPr>
              <a:t>lize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Er</a:t>
            </a:r>
            <a:r>
              <a:rPr lang="en-US" b="1" dirty="0">
                <a:latin typeface="Candara" pitchFamily="34" charset="0"/>
              </a:rPr>
              <a:t> </a:t>
            </a:r>
            <a:r>
              <a:rPr lang="en-US" b="1" dirty="0" err="1">
                <a:latin typeface="Candara" pitchFamily="34" charset="0"/>
              </a:rPr>
              <a:t>ovna</a:t>
            </a:r>
            <a:r>
              <a:rPr lang="sr-Latn-RS" b="1" dirty="0">
                <a:latin typeface="Candara" pitchFamily="34" charset="0"/>
              </a:rPr>
              <a:t>. </a:t>
            </a:r>
          </a:p>
          <a:p>
            <a:pPr algn="just"/>
            <a:r>
              <a:rPr lang="sr-Latn-RS" dirty="0">
                <a:latin typeface="Candara" pitchFamily="34" charset="0"/>
              </a:rPr>
              <a:t>Dakle, ako su At prisutna u ispitujućem serumu, odnosno reakcija je pozitivna, </a:t>
            </a:r>
            <a:r>
              <a:rPr lang="sr-Latn-RS" b="1" dirty="0">
                <a:latin typeface="Candara" pitchFamily="34" charset="0"/>
              </a:rPr>
              <a:t>neće doći do hemolize Er.</a:t>
            </a:r>
            <a:endParaRPr lang="en-US" sz="2000" b="1" dirty="0">
              <a:latin typeface="Candar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07886" y="4344224"/>
            <a:ext cx="1581021" cy="1149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6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idora\Desktop\efefew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94271" l="32353" r="55392">
                        <a14:foregroundMark x1="42647" y1="65104" x2="42157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-1643517"/>
            <a:ext cx="9677400" cy="83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Isidora\Desktop\vector-illustration-red-blood-cells-erythrocytes-vector-illustration-red-blood-cells-erythrocytes-134166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875" y1="71260" x2="43625" y2="68110"/>
                        <a14:foregroundMark x1="85125" y1="84383" x2="62250" y2="5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4" y="4035474"/>
            <a:ext cx="866458" cy="8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3120000">
            <a:off x="927643" y="5387445"/>
            <a:ext cx="425974" cy="4347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C:\Users\Isidora\Desktop\antibod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61"/>
            <a:ext cx="415826" cy="4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Isidora\Desktop\antibo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7" y="3969577"/>
            <a:ext cx="419013" cy="4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Isidora\Desktop\antibo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4" y="4527291"/>
            <a:ext cx="419013" cy="4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oon 8"/>
          <p:cNvSpPr/>
          <p:nvPr/>
        </p:nvSpPr>
        <p:spPr>
          <a:xfrm>
            <a:off x="1485842" y="4561088"/>
            <a:ext cx="174399" cy="38521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>
            <a:off x="849648" y="4753696"/>
            <a:ext cx="174399" cy="38521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/>
        </p:nvSpPr>
        <p:spPr>
          <a:xfrm>
            <a:off x="751000" y="3958245"/>
            <a:ext cx="174399" cy="385215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4728" y="4286589"/>
            <a:ext cx="5352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b="1" dirty="0" smtClean="0">
                <a:solidFill>
                  <a:srgbClr val="7030A0"/>
                </a:solidFill>
                <a:latin typeface="Candara" pitchFamily="34" charset="0"/>
              </a:rPr>
              <a:t>2. faza: </a:t>
            </a:r>
            <a:r>
              <a:rPr lang="en-US" dirty="0" smtClean="0">
                <a:latin typeface="Candara" pitchFamily="34" charset="0"/>
              </a:rPr>
              <a:t>Po</a:t>
            </a:r>
            <a:r>
              <a:rPr lang="sr-Latn-RS" dirty="0" smtClean="0">
                <a:latin typeface="Candara" pitchFamily="34" charset="0"/>
              </a:rPr>
              <a:t>što komplement nije potrošen u 1. fazi on </a:t>
            </a:r>
            <a:r>
              <a:rPr lang="sr-Latn-RS" dirty="0">
                <a:latin typeface="Candara" pitchFamily="34" charset="0"/>
              </a:rPr>
              <a:t>se </a:t>
            </a:r>
            <a:r>
              <a:rPr lang="sr-Latn-RS" dirty="0" smtClean="0">
                <a:latin typeface="Candara" pitchFamily="34" charset="0"/>
              </a:rPr>
              <a:t>u 2. fazi  (</a:t>
            </a:r>
            <a:r>
              <a:rPr lang="sr-Latn-RS" dirty="0">
                <a:latin typeface="Candara" pitchFamily="34" charset="0"/>
              </a:rPr>
              <a:t>prilikom dodavanju hemol. indik. </a:t>
            </a:r>
            <a:r>
              <a:rPr lang="sr-Latn-RS" dirty="0" smtClean="0">
                <a:latin typeface="Candara" pitchFamily="34" charset="0"/>
              </a:rPr>
              <a:t>sistema) vezuje za Ag (Er ovna)-At (At protiv Er ovna) kompleks </a:t>
            </a:r>
            <a:r>
              <a:rPr lang="sr-Latn-RS" b="1" dirty="0" smtClean="0">
                <a:latin typeface="Candara" pitchFamily="34" charset="0"/>
              </a:rPr>
              <a:t>pri </a:t>
            </a:r>
            <a:r>
              <a:rPr lang="sr-Latn-RS" b="1" dirty="0">
                <a:latin typeface="Candara" pitchFamily="34" charset="0"/>
              </a:rPr>
              <a:t>čemu dolazi </a:t>
            </a:r>
            <a:r>
              <a:rPr lang="sr-Latn-RS" b="1" dirty="0" smtClean="0">
                <a:latin typeface="Candara" pitchFamily="34" charset="0"/>
              </a:rPr>
              <a:t>do stvaranja kompleksa Ag (Er ovna) - At (serum kunića) – komplement,</a:t>
            </a:r>
            <a:r>
              <a:rPr lang="sr-Latn-RS" dirty="0" smtClean="0">
                <a:latin typeface="Candara" pitchFamily="34" charset="0"/>
              </a:rPr>
              <a:t> što posledično dovodi do lize drugog antigena (Er ovna) odnosno dolazi do hemolize Er ovna.</a:t>
            </a:r>
            <a:endParaRPr lang="sr-Latn-RS" dirty="0">
              <a:latin typeface="Candar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83477" y="3352800"/>
            <a:ext cx="2831323" cy="2085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14725" y="1066800"/>
            <a:ext cx="696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7030A0"/>
                </a:solidFill>
                <a:latin typeface="Candara" pitchFamily="34" charset="0"/>
              </a:rPr>
              <a:t>Negativna</a:t>
            </a:r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 reakcija - </a:t>
            </a:r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u ispitujućem serumu </a:t>
            </a:r>
            <a:r>
              <a:rPr lang="en-US" sz="2400" b="1" u="sng" dirty="0" err="1" smtClean="0">
                <a:solidFill>
                  <a:srgbClr val="7030A0"/>
                </a:solidFill>
                <a:latin typeface="Candara" pitchFamily="34" charset="0"/>
              </a:rPr>
              <a:t>nema</a:t>
            </a:r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 At</a:t>
            </a:r>
            <a:r>
              <a:rPr lang="en-US" sz="2400" b="1" u="sng" dirty="0">
                <a:solidFill>
                  <a:srgbClr val="7030A0"/>
                </a:solidFill>
                <a:latin typeface="Candara" pitchFamily="34" charset="0"/>
              </a:rPr>
              <a:t>:</a:t>
            </a:r>
            <a:endParaRPr lang="sr-Latn-RS" sz="2400" b="1" u="sng" dirty="0" smtClean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81428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7030A0"/>
                </a:solidFill>
                <a:latin typeface="Candara" pitchFamily="34" charset="0"/>
              </a:rPr>
              <a:t>1. </a:t>
            </a:r>
            <a:r>
              <a:rPr lang="sr-Latn-RS" sz="2000" b="1" dirty="0" err="1">
                <a:solidFill>
                  <a:srgbClr val="7030A0"/>
                </a:solidFill>
                <a:latin typeface="Candara" pitchFamily="34" charset="0"/>
              </a:rPr>
              <a:t>f</a:t>
            </a:r>
            <a:r>
              <a:rPr lang="en-US" sz="2000" b="1" dirty="0" err="1" smtClean="0">
                <a:solidFill>
                  <a:srgbClr val="7030A0"/>
                </a:solidFill>
                <a:latin typeface="Candara" pitchFamily="34" charset="0"/>
              </a:rPr>
              <a:t>aza</a:t>
            </a:r>
            <a:r>
              <a:rPr lang="en-US" sz="2000" b="1" dirty="0" smtClean="0">
                <a:solidFill>
                  <a:srgbClr val="7030A0"/>
                </a:solidFill>
                <a:latin typeface="Candara" pitchFamily="34" charset="0"/>
              </a:rPr>
              <a:t>: </a:t>
            </a:r>
            <a:r>
              <a:rPr lang="sr-Latn-RS" dirty="0" smtClean="0">
                <a:latin typeface="Candara" pitchFamily="34" charset="0"/>
              </a:rPr>
              <a:t>ako </a:t>
            </a:r>
            <a:r>
              <a:rPr lang="sr-Latn-RS" dirty="0">
                <a:latin typeface="Candara" pitchFamily="34" charset="0"/>
              </a:rPr>
              <a:t>u ispitujućem serumu nije bilo At tj. reakcija je negativna, u prvoj fazi ne dolazi do stvaranja kompleksa Ag-At, a samim tim ni do stvaranja kompleksa Ag-At-komplement, tako da </a:t>
            </a:r>
            <a:r>
              <a:rPr lang="sr-Latn-RS" b="1" dirty="0">
                <a:latin typeface="Candara" pitchFamily="34" charset="0"/>
              </a:rPr>
              <a:t>komplement ostaje nepotrošen u prvoj faz</a:t>
            </a:r>
            <a:r>
              <a:rPr lang="sr-Latn-RS" dirty="0">
                <a:latin typeface="Candara" pitchFamily="34" charset="0"/>
              </a:rPr>
              <a:t>i.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43060" y="4510057"/>
            <a:ext cx="2281668" cy="1094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1651727"/>
            <a:ext cx="412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 smtClean="0">
                <a:latin typeface="Candara" pitchFamily="34" charset="0"/>
              </a:rPr>
              <a:t>POZITIVNA RVK</a:t>
            </a:r>
          </a:p>
          <a:p>
            <a:pPr algn="ctr"/>
            <a:r>
              <a:rPr lang="sr-Latn-RS" sz="2400" b="1" dirty="0" smtClean="0">
                <a:latin typeface="Candara" pitchFamily="34" charset="0"/>
              </a:rPr>
              <a:t>=</a:t>
            </a:r>
          </a:p>
          <a:p>
            <a:pPr algn="ctr"/>
            <a:r>
              <a:rPr lang="sr-Latn-RS" sz="2400" b="1" dirty="0" smtClean="0">
                <a:latin typeface="Candara" pitchFamily="34" charset="0"/>
              </a:rPr>
              <a:t>NEGATIVNA HEMOLIZA</a:t>
            </a:r>
            <a:endParaRPr lang="sr-Latn-RS" sz="2400" b="1" dirty="0">
              <a:latin typeface="Candara" pitchFamily="34" charset="0"/>
            </a:endParaRPr>
          </a:p>
        </p:txBody>
      </p:sp>
      <p:pic>
        <p:nvPicPr>
          <p:cNvPr id="5122" name="Picture 2" descr="C:\Users\Isidora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526088" cy="47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733800" y="22098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72217" y="5486399"/>
            <a:ext cx="4760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latin typeface="Candara" pitchFamily="34" charset="0"/>
              </a:rPr>
              <a:t>NEGATIVNA </a:t>
            </a:r>
            <a:r>
              <a:rPr lang="sr-Latn-RS" sz="2400" b="1" dirty="0" smtClean="0">
                <a:latin typeface="Candara" pitchFamily="34" charset="0"/>
              </a:rPr>
              <a:t>RVK</a:t>
            </a:r>
          </a:p>
          <a:p>
            <a:pPr algn="ctr"/>
            <a:r>
              <a:rPr lang="sr-Latn-RS" sz="2400" b="1" dirty="0" smtClean="0">
                <a:latin typeface="Candara" pitchFamily="34" charset="0"/>
              </a:rPr>
              <a:t>=</a:t>
            </a:r>
          </a:p>
          <a:p>
            <a:pPr algn="ctr"/>
            <a:r>
              <a:rPr lang="sr-Latn-RS" sz="2400" b="1" dirty="0" smtClean="0">
                <a:latin typeface="Candara" pitchFamily="34" charset="0"/>
              </a:rPr>
              <a:t>PRISUTNA </a:t>
            </a:r>
            <a:r>
              <a:rPr lang="sr-Latn-RS" sz="2400" b="1" dirty="0">
                <a:latin typeface="Candara" pitchFamily="34" charset="0"/>
              </a:rPr>
              <a:t>HEMOLIZA</a:t>
            </a:r>
            <a:endParaRPr lang="en-US" sz="2400" b="1" dirty="0">
              <a:latin typeface="Candar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0" y="46482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idora\Desktop\17_don_el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66515"/>
            <a:ext cx="4914900" cy="34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76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4. IMUNOENZIMSKE METODE - ELISA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" y="592162"/>
            <a:ext cx="8744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000" dirty="0" err="1">
                <a:latin typeface="Candara" pitchFamily="34" charset="0"/>
              </a:rPr>
              <a:t>Imunoenzimske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metode</a:t>
            </a:r>
            <a:r>
              <a:rPr lang="en-US" sz="2000" dirty="0">
                <a:latin typeface="Candara" pitchFamily="34" charset="0"/>
              </a:rPr>
              <a:t> (</a:t>
            </a:r>
            <a:r>
              <a:rPr lang="en-US" sz="2000" i="1" dirty="0">
                <a:latin typeface="Candara" pitchFamily="34" charset="0"/>
              </a:rPr>
              <a:t>Enzyme Linked </a:t>
            </a:r>
            <a:r>
              <a:rPr lang="en-US" sz="2000" i="1" dirty="0" err="1">
                <a:latin typeface="Candara" pitchFamily="34" charset="0"/>
              </a:rPr>
              <a:t>Immunosorbent</a:t>
            </a:r>
            <a:r>
              <a:rPr lang="en-US" sz="2000" i="1" dirty="0">
                <a:latin typeface="Candara" pitchFamily="34" charset="0"/>
              </a:rPr>
              <a:t> Assay</a:t>
            </a:r>
            <a:r>
              <a:rPr lang="en-US" sz="2000" dirty="0">
                <a:latin typeface="Candara" pitchFamily="34" charset="0"/>
              </a:rPr>
              <a:t>, ELISA) se</a:t>
            </a:r>
            <a:r>
              <a:rPr lang="sr-Latn-RS" sz="2000" dirty="0">
                <a:latin typeface="Candara" pitchFamily="34" charset="0"/>
              </a:rPr>
              <a:t> </a:t>
            </a:r>
            <a:r>
              <a:rPr lang="it-IT" sz="2000" dirty="0">
                <a:latin typeface="Candara" pitchFamily="34" charset="0"/>
              </a:rPr>
              <a:t>zasnivaju na primeni </a:t>
            </a:r>
            <a:r>
              <a:rPr lang="sr-Latn-RS" sz="2000" dirty="0">
                <a:latin typeface="Candara" pitchFamily="34" charset="0"/>
              </a:rPr>
              <a:t>Ag</a:t>
            </a:r>
            <a:r>
              <a:rPr lang="it-IT" sz="2000" dirty="0">
                <a:latin typeface="Candara" pitchFamily="34" charset="0"/>
              </a:rPr>
              <a:t> ili </a:t>
            </a:r>
            <a:r>
              <a:rPr lang="sr-Latn-RS" sz="2000" dirty="0">
                <a:latin typeface="Candara" pitchFamily="34" charset="0"/>
              </a:rPr>
              <a:t>At</a:t>
            </a:r>
            <a:r>
              <a:rPr lang="it-IT" sz="2000" dirty="0">
                <a:latin typeface="Candara" pitchFamily="34" charset="0"/>
              </a:rPr>
              <a:t> koji se obeležavaju </a:t>
            </a:r>
            <a:r>
              <a:rPr lang="en-US" sz="2000" dirty="0" err="1" smtClean="0">
                <a:latin typeface="Candara" pitchFamily="34" charset="0"/>
              </a:rPr>
              <a:t>enzimima</a:t>
            </a:r>
            <a:endParaRPr lang="sr-Latn-RS" sz="2000" dirty="0">
              <a:latin typeface="Candara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sr-Latn-RS" sz="2000" dirty="0">
              <a:latin typeface="Candara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sr-Latn-RS" sz="2000" dirty="0" smtClean="0">
                <a:latin typeface="Candara" pitchFamily="34" charset="0"/>
              </a:rPr>
              <a:t>Najčešće se izvode u </a:t>
            </a:r>
            <a:r>
              <a:rPr lang="en-US" sz="2000" dirty="0" err="1" smtClean="0">
                <a:latin typeface="Candara" pitchFamily="34" charset="0"/>
              </a:rPr>
              <a:t>mikrotitracioni</a:t>
            </a:r>
            <a:r>
              <a:rPr lang="sr-Latn-RS" sz="2000" dirty="0" smtClean="0">
                <a:latin typeface="Candara" pitchFamily="34" charset="0"/>
              </a:rPr>
              <a:t>m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ploča</a:t>
            </a:r>
            <a:r>
              <a:rPr lang="sr-Latn-RS" sz="2000" dirty="0" smtClean="0">
                <a:latin typeface="Candara" pitchFamily="34" charset="0"/>
              </a:rPr>
              <a:t>ma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sr-Latn-RS" sz="2000" dirty="0">
              <a:latin typeface="Candara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sr-Latn-RS" sz="2000" dirty="0" smtClean="0">
                <a:latin typeface="Candara" pitchFamily="34" charset="0"/>
              </a:rPr>
              <a:t>Odvijaju se u 2 faze</a:t>
            </a:r>
          </a:p>
          <a:p>
            <a:pPr algn="just">
              <a:defRPr/>
            </a:pPr>
            <a:r>
              <a:rPr lang="sr-Latn-RS" sz="2000" dirty="0">
                <a:latin typeface="Candara" pitchFamily="34" charset="0"/>
              </a:rPr>
              <a:t>	</a:t>
            </a:r>
            <a:r>
              <a:rPr lang="sr-Latn-RS" sz="2000" dirty="0" smtClean="0">
                <a:latin typeface="Candara" pitchFamily="34" charset="0"/>
              </a:rPr>
              <a:t>1. Imunološka faza – nevidljiva</a:t>
            </a:r>
          </a:p>
          <a:p>
            <a:pPr algn="just">
              <a:defRPr/>
            </a:pPr>
            <a:r>
              <a:rPr lang="sr-Latn-RS" sz="2000" dirty="0" smtClean="0">
                <a:latin typeface="Candara" pitchFamily="34" charset="0"/>
              </a:rPr>
              <a:t>	2. </a:t>
            </a:r>
            <a:r>
              <a:rPr lang="sr-Latn-RS" sz="2000" dirty="0">
                <a:latin typeface="Candara" pitchFamily="34" charset="0"/>
              </a:rPr>
              <a:t>H</a:t>
            </a:r>
            <a:r>
              <a:rPr lang="sr-Latn-RS" sz="2000" dirty="0" smtClean="0">
                <a:latin typeface="Candara" pitchFamily="34" charset="0"/>
              </a:rPr>
              <a:t>emijska – prvu fazu čini vidljivom zahvaljujući reakciji enzim-supstrat</a:t>
            </a:r>
            <a:endParaRPr lang="sr-Latn-RS" sz="2000" dirty="0">
              <a:latin typeface="Candara" pitchFamily="34" charset="0"/>
            </a:endParaRPr>
          </a:p>
          <a:p>
            <a:pPr algn="just">
              <a:defRPr/>
            </a:pPr>
            <a:endParaRPr lang="en-US" sz="2000" dirty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886" y="3200400"/>
            <a:ext cx="396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latin typeface="Candara" pitchFamily="34" charset="0"/>
              </a:rPr>
              <a:t>Usled prisustva hromogena golim okom se može uočiti da li je reakcija + ili </a:t>
            </a:r>
            <a:r>
              <a:rPr lang="sr-Latn-RS" sz="2000" dirty="0" smtClean="0">
                <a:latin typeface="Candara" pitchFamily="34" charset="0"/>
              </a:rPr>
              <a:t>- </a:t>
            </a:r>
            <a:r>
              <a:rPr lang="sr-Latn-RS" sz="2000" dirty="0">
                <a:latin typeface="Candara" pitchFamily="34" charset="0"/>
              </a:rPr>
              <a:t>međutim, reakcija se precizno očitava spektrofotometrom</a:t>
            </a:r>
          </a:p>
          <a:p>
            <a:pPr algn="just">
              <a:defRPr/>
            </a:pPr>
            <a:endParaRPr lang="sr-Latn-RS" sz="2000" dirty="0"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latin typeface="Candara" pitchFamily="34" charset="0"/>
              </a:rPr>
              <a:t> </a:t>
            </a:r>
            <a:r>
              <a:rPr lang="sr-Latn-RS" sz="2000" dirty="0" smtClean="0">
                <a:latin typeface="Candara" pitchFamily="34" charset="0"/>
              </a:rPr>
              <a:t>Direktna </a:t>
            </a:r>
            <a:r>
              <a:rPr lang="sr-Latn-RS" sz="2000" dirty="0">
                <a:latin typeface="Candara" pitchFamily="34" charset="0"/>
              </a:rPr>
              <a:t>(sendvič) ELISA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latin typeface="Candara" pitchFamily="34" charset="0"/>
              </a:rPr>
              <a:t> </a:t>
            </a:r>
            <a:r>
              <a:rPr lang="sr-Latn-RS" sz="2000" dirty="0" smtClean="0">
                <a:latin typeface="Candara" pitchFamily="34" charset="0"/>
              </a:rPr>
              <a:t>Indirektna </a:t>
            </a:r>
            <a:r>
              <a:rPr lang="sr-Latn-RS" sz="2000" dirty="0">
                <a:latin typeface="Candara" pitchFamily="34" charset="0"/>
              </a:rPr>
              <a:t>ELISA (iELISA)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sr-Latn-RS" sz="2000" dirty="0">
                <a:latin typeface="Candara" pitchFamily="34" charset="0"/>
              </a:rPr>
              <a:t> </a:t>
            </a:r>
            <a:r>
              <a:rPr lang="sr-Latn-RS" sz="2000" dirty="0" smtClean="0">
                <a:latin typeface="Candara" pitchFamily="34" charset="0"/>
              </a:rPr>
              <a:t>Kompetitivna </a:t>
            </a:r>
            <a:r>
              <a:rPr lang="sr-Latn-RS" sz="2000" dirty="0">
                <a:latin typeface="Candara" pitchFamily="34" charset="0"/>
              </a:rPr>
              <a:t>ELISA (cELISA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2641" y="152400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4. a) Direktna </a:t>
            </a: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(sendvič) ELISA</a:t>
            </a:r>
          </a:p>
        </p:txBody>
      </p:sp>
      <p:pic>
        <p:nvPicPr>
          <p:cNvPr id="7170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7200" y="4800600"/>
            <a:ext cx="2212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38" y="483059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79" y="48446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46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744787" y="5039663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7333" y="486174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1.At protiv mikroorganizma čije se prisustvo ispituje – vezana za dno bazenčića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3120000">
            <a:off x="800947" y="438831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3120000">
            <a:off x="1434131" y="439011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3120000">
            <a:off x="1926124" y="439011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4786" y="4561817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421541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2.Uzorak sumnjiv na prisustvo određenog mikroorganizma (Ag) </a:t>
            </a:r>
            <a:r>
              <a:rPr lang="sr-Latn-RS" b="1" dirty="0" smtClean="0">
                <a:latin typeface="Candara" pitchFamily="34" charset="0"/>
              </a:rPr>
              <a:t>????</a:t>
            </a:r>
            <a:endParaRPr lang="en-US" b="1" dirty="0">
              <a:latin typeface="Candar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" y="4215418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6200" y="40063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2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89009" y="37972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27953" y="37972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4289" y="37972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718980" y="35052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80687" y="34943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50713" y="35052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18149" y="3651243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68" name="TextBox 7167"/>
          <p:cNvSpPr txBox="1"/>
          <p:nvPr/>
        </p:nvSpPr>
        <p:spPr>
          <a:xfrm>
            <a:off x="3730962" y="3423896"/>
            <a:ext cx="38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3.Specifična At (protiv datog Ag) obeležena enzimom - konjugovana 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3352800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00800" y="3124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7171" name="Flowchart: Stored Data 7170"/>
          <p:cNvSpPr/>
          <p:nvPr/>
        </p:nvSpPr>
        <p:spPr>
          <a:xfrm rot="5400000">
            <a:off x="663802" y="290196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Stored Data 40"/>
          <p:cNvSpPr/>
          <p:nvPr/>
        </p:nvSpPr>
        <p:spPr>
          <a:xfrm rot="5400000">
            <a:off x="1251078" y="29019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Stored Data 41"/>
          <p:cNvSpPr/>
          <p:nvPr/>
        </p:nvSpPr>
        <p:spPr>
          <a:xfrm rot="5400000">
            <a:off x="1812808" y="290196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193612" y="2670733"/>
            <a:ext cx="1180305" cy="397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72" name="TextBox 7171"/>
          <p:cNvSpPr txBox="1"/>
          <p:nvPr/>
        </p:nvSpPr>
        <p:spPr>
          <a:xfrm>
            <a:off x="3429000" y="2041021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174" name="TextBox 7173"/>
          <p:cNvSpPr txBox="1"/>
          <p:nvPr/>
        </p:nvSpPr>
        <p:spPr>
          <a:xfrm>
            <a:off x="189081" y="1371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7175" name="TextBox 7174"/>
          <p:cNvSpPr txBox="1"/>
          <p:nvPr/>
        </p:nvSpPr>
        <p:spPr>
          <a:xfrm>
            <a:off x="190500" y="8382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latin typeface="Candara" pitchFamily="34" charset="0"/>
              </a:rPr>
              <a:t>Primenjuje se za otkrivanje Ag u uzorku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" y="6297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/>
          <p:cNvCxnSpPr/>
          <p:nvPr/>
        </p:nvCxnSpPr>
        <p:spPr>
          <a:xfrm>
            <a:off x="152400" y="2965438"/>
            <a:ext cx="2212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38" y="299543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79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39987" y="320450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2533" y="302658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1.At protiv mikroorganizma čije se prisustvo ispituje – vezama za dno bazenčića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3120000">
            <a:off x="496147" y="255315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120000">
            <a:off x="1129331" y="255495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120000">
            <a:off x="1621324" y="255495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9986" y="272665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2800" y="238025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2.Uzorak sumnjiv na prisustvo određenog mikroorganizma (Ag) </a:t>
            </a:r>
            <a:r>
              <a:rPr lang="sr-Latn-RS" b="1" dirty="0" smtClean="0">
                <a:latin typeface="Candara" pitchFamily="34" charset="0"/>
              </a:rPr>
              <a:t>???</a:t>
            </a:r>
            <a:endParaRPr lang="en-US" b="1" dirty="0">
              <a:latin typeface="Candar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2380256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420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3153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948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14180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75887" y="165915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45913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3349" y="181608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6162" y="1588734"/>
            <a:ext cx="38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3.Specifična At (protiv datog Ag) obeležena enzimom - konjugovana 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" y="1569609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Stored Data 22"/>
          <p:cNvSpPr/>
          <p:nvPr/>
        </p:nvSpPr>
        <p:spPr>
          <a:xfrm rot="5400000">
            <a:off x="359002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Stored Data 23"/>
          <p:cNvSpPr/>
          <p:nvPr/>
        </p:nvSpPr>
        <p:spPr>
          <a:xfrm rot="5400000">
            <a:off x="946278" y="1066802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tored Data 24"/>
          <p:cNvSpPr/>
          <p:nvPr/>
        </p:nvSpPr>
        <p:spPr>
          <a:xfrm rot="5400000">
            <a:off x="1508008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93733" y="1031553"/>
            <a:ext cx="912813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17771" y="217786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7771" y="138494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1301" y="19715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32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6" y="626858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6858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9" y="626858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 rot="3120000">
            <a:off x="1791547" y="6076328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3120000">
            <a:off x="1148767" y="6076329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3120000">
            <a:off x="510644" y="6086268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674" y="572687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468365" y="5434793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3619" y="571470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/>
          <p:cNvSpPr/>
          <p:nvPr/>
        </p:nvSpPr>
        <p:spPr>
          <a:xfrm>
            <a:off x="1098708" y="542261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79785" y="572687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1734476" y="5434793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Stored Data 44"/>
          <p:cNvSpPr/>
          <p:nvPr/>
        </p:nvSpPr>
        <p:spPr>
          <a:xfrm rot="5400000">
            <a:off x="399412" y="505587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Stored Data 45"/>
          <p:cNvSpPr/>
          <p:nvPr/>
        </p:nvSpPr>
        <p:spPr>
          <a:xfrm rot="5400000">
            <a:off x="1041408" y="5048870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Stored Data 46"/>
          <p:cNvSpPr/>
          <p:nvPr/>
        </p:nvSpPr>
        <p:spPr>
          <a:xfrm rot="5400000">
            <a:off x="1661902" y="5059889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465614" y="3805535"/>
            <a:ext cx="735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Pozitivna reakcija – u ispitujućem uzorku ima Ag: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88418" y="6573387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552472" y="6268587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58820" y="5726879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151013" y="4979672"/>
            <a:ext cx="592187" cy="217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00400" y="6145011"/>
            <a:ext cx="47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Ag </a:t>
            </a:r>
            <a:r>
              <a:rPr lang="sr-Latn-RS" dirty="0">
                <a:latin typeface="Candara" pitchFamily="34" charset="0"/>
              </a:rPr>
              <a:t>iz uzorka se vezao za At na dnu bazenčića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00400" y="64532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At vezana za dno bazenčića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61257" y="6086569"/>
            <a:ext cx="43869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72936" y="5453879"/>
            <a:ext cx="3613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922611" y="5284747"/>
            <a:ext cx="502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kompleks </a:t>
            </a:r>
            <a:r>
              <a:rPr lang="sr-Latn-RS" b="1" dirty="0" smtClean="0">
                <a:latin typeface="Candara" pitchFamily="34" charset="0"/>
              </a:rPr>
              <a:t>Ag-At-At+E se ne ispira </a:t>
            </a:r>
            <a:r>
              <a:rPr lang="sr-Latn-RS" b="1" dirty="0">
                <a:latin typeface="Candara" pitchFamily="34" charset="0"/>
              </a:rPr>
              <a:t>tokom ispiranja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4572000" y="5899255"/>
            <a:ext cx="4681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kompleks </a:t>
            </a:r>
            <a:r>
              <a:rPr lang="sr-Latn-RS" b="1" dirty="0" smtClean="0">
                <a:latin typeface="Candara" pitchFamily="34" charset="0"/>
              </a:rPr>
              <a:t>Ag-At se </a:t>
            </a:r>
            <a:r>
              <a:rPr lang="sr-Latn-RS" b="1" dirty="0">
                <a:latin typeface="Candara" pitchFamily="34" charset="0"/>
              </a:rPr>
              <a:t>nije isprao tokom ispiranja</a:t>
            </a:r>
            <a:endParaRPr lang="en-US" b="1" dirty="0"/>
          </a:p>
        </p:txBody>
      </p:sp>
      <p:sp>
        <p:nvSpPr>
          <p:cNvPr id="59" name="Rectangle 58"/>
          <p:cNvSpPr/>
          <p:nvPr/>
        </p:nvSpPr>
        <p:spPr>
          <a:xfrm>
            <a:off x="2985853" y="5566613"/>
            <a:ext cx="618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 At </a:t>
            </a:r>
            <a:r>
              <a:rPr lang="sr-Latn-RS" dirty="0">
                <a:latin typeface="Candara" pitchFamily="34" charset="0"/>
              </a:rPr>
              <a:t>konjugovana sa enzimom su se vezala za kompleks Ag-At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743199" y="4718879"/>
            <a:ext cx="731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>
                <a:latin typeface="Candara" pitchFamily="34" charset="0"/>
              </a:rPr>
              <a:t>4.Supstrat </a:t>
            </a:r>
            <a:r>
              <a:rPr lang="sr-Latn-RS" dirty="0">
                <a:latin typeface="Candara" pitchFamily="34" charset="0"/>
              </a:rPr>
              <a:t>dodat na kraju se vezao za enzim i počeo da odaje boju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24200" y="629787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5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Stored Data 21"/>
          <p:cNvSpPr/>
          <p:nvPr/>
        </p:nvSpPr>
        <p:spPr>
          <a:xfrm rot="5400000">
            <a:off x="1073307" y="4574393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366737" y="4574392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84" y="624075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8" y="62494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6" y="6250791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4476" y="544039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8656" y="544059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4764" y="544059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1098708" y="5133587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03193" y="511985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6855" y="5133587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Stored Data 34"/>
          <p:cNvSpPr/>
          <p:nvPr/>
        </p:nvSpPr>
        <p:spPr>
          <a:xfrm rot="5400000">
            <a:off x="1748531" y="4574392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73986" y="5119850"/>
            <a:ext cx="1912014" cy="73887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286000" y="3672918"/>
            <a:ext cx="73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Negativna reakcija – u ispitujućem uzorku nema Ag: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238033" y="4498192"/>
            <a:ext cx="657567" cy="243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465840" y="5492853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535350" y="6098391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42607" y="6481628"/>
            <a:ext cx="4556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1256" y="5902839"/>
            <a:ext cx="4920344" cy="22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9347" y="5088913"/>
            <a:ext cx="3613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96820" y="6336268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Candara" pitchFamily="34" charset="0"/>
              </a:rPr>
              <a:t>1. At vezana za dno bazenčića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096820" y="5971411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 uzorku nije bilo Ag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181600" y="571817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79500" y="5348841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 Dodata At </a:t>
            </a:r>
            <a:r>
              <a:rPr lang="sr-Latn-RS" dirty="0">
                <a:latin typeface="Candara" pitchFamily="34" charset="0"/>
              </a:rPr>
              <a:t>konjugovana sa enzimom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019708" y="4790050"/>
            <a:ext cx="506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Dodata At konjugovana sa </a:t>
            </a:r>
            <a:r>
              <a:rPr lang="sr-Latn-RS" b="1" dirty="0" smtClean="0">
                <a:latin typeface="Candara" pitchFamily="34" charset="0"/>
              </a:rPr>
              <a:t>enzimom se ispiraju jer nemaju za šta da se vežu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2888343" y="4263736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</a:t>
            </a:r>
            <a:r>
              <a:rPr lang="sr-Latn-RS" dirty="0">
                <a:latin typeface="Candara" pitchFamily="34" charset="0"/>
              </a:rPr>
              <a:t>dodat na kraju nema za šta da se veže i ne odaje </a:t>
            </a:r>
            <a:r>
              <a:rPr lang="sr-Latn-RS" dirty="0" smtClean="0">
                <a:latin typeface="Candara" pitchFamily="34" charset="0"/>
              </a:rPr>
              <a:t>boju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77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" y="6297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/>
          <p:cNvCxnSpPr/>
          <p:nvPr/>
        </p:nvCxnSpPr>
        <p:spPr>
          <a:xfrm>
            <a:off x="152400" y="2965438"/>
            <a:ext cx="2212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38" y="299543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79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465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/>
          <p:nvPr/>
        </p:nvCxnSpPr>
        <p:spPr>
          <a:xfrm>
            <a:off x="2439987" y="320450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 rot="3120000">
            <a:off x="496147" y="255315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3120000">
            <a:off x="1129331" y="255495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3120000">
            <a:off x="1621324" y="255495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2439986" y="272665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352800" y="238025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2.Uzorak sumnjiv na prisustvo određenog mikroorganizma (Ag) ?</a:t>
            </a:r>
            <a:r>
              <a:rPr lang="sr-Latn-RS" b="1" dirty="0" smtClean="0">
                <a:latin typeface="Candara" pitchFamily="34" charset="0"/>
              </a:rPr>
              <a:t>???</a:t>
            </a:r>
            <a:endParaRPr lang="en-US" b="1" dirty="0">
              <a:latin typeface="Candara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52400" y="2380256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420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3153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9489" y="1962124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Oval 91"/>
          <p:cNvSpPr/>
          <p:nvPr/>
        </p:nvSpPr>
        <p:spPr>
          <a:xfrm>
            <a:off x="414180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75887" y="165915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645913" y="1670038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513349" y="1816081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426162" y="1588734"/>
            <a:ext cx="38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3.Specifična At (protiv datog Ag) obeležena enzimom - konjugovana 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52400" y="1569609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Stored Data 97"/>
          <p:cNvSpPr/>
          <p:nvPr/>
        </p:nvSpPr>
        <p:spPr>
          <a:xfrm rot="5400000">
            <a:off x="359002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Stored Data 98"/>
          <p:cNvSpPr/>
          <p:nvPr/>
        </p:nvSpPr>
        <p:spPr>
          <a:xfrm rot="5400000">
            <a:off x="946278" y="1066802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Stored Data 99"/>
          <p:cNvSpPr/>
          <p:nvPr/>
        </p:nvSpPr>
        <p:spPr>
          <a:xfrm rot="5400000">
            <a:off x="1508008" y="1066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1875176" y="1031553"/>
            <a:ext cx="1020424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985853" y="168122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52269" y="138494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52269" y="219559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22533" y="3026587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1.At protiv mikroorganizma čije se prisustvo ispituje – vezama za dno bazenčića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106057" y="552996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7030A0"/>
                </a:solidFill>
                <a:latin typeface="Candara" pitchFamily="34" charset="0"/>
              </a:rPr>
              <a:t>Efektivnost vakcinacije protiv nekih čestih infektivnih bolesti u SAD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76200"/>
            <a:ext cx="89154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13562"/>
              </p:ext>
            </p:extLst>
          </p:nvPr>
        </p:nvGraphicFramePr>
        <p:xfrm>
          <a:off x="228600" y="1142998"/>
          <a:ext cx="8686800" cy="548639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71091"/>
                <a:gridCol w="3509818"/>
                <a:gridCol w="2105891"/>
              </a:tblGrid>
              <a:tr h="1175658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INFEKTIVNA</a:t>
                      </a:r>
                      <a:r>
                        <a:rPr lang="sr-Latn-RS" baseline="0" dirty="0" smtClean="0">
                          <a:latin typeface="Candara" pitchFamily="34" charset="0"/>
                        </a:rPr>
                        <a:t> BOLEST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MAKSIMALAN BR. POTVRĐENIH SLUČAJEVA U TOKU</a:t>
                      </a:r>
                      <a:r>
                        <a:rPr lang="sr-Latn-RS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sr-Latn-RS" dirty="0" smtClean="0">
                          <a:latin typeface="Candara" pitchFamily="34" charset="0"/>
                        </a:rPr>
                        <a:t>JEDNE GODINE (GODINA)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BROJ SLUČAJEVA U 2014.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DIFTERIJA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206.939 (1921)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MALE BOGINJE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894.134 (1941)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72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9638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ZAUŠKE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152.209 (1968)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40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VELIKI KAŠALJ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265.269 (1934)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311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POLIOMIJELITIS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21.269 (1952)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RUBEOLA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57.686 (1969)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TETANUS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1.560 (1923)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i="1" dirty="0" smtClean="0">
                          <a:latin typeface="Candara" pitchFamily="34" charset="0"/>
                        </a:rPr>
                        <a:t>Haemophilus influenzae </a:t>
                      </a:r>
                      <a:r>
                        <a:rPr lang="sr-Latn-RS" dirty="0" smtClean="0">
                          <a:latin typeface="Candara" pitchFamily="34" charset="0"/>
                        </a:rPr>
                        <a:t>tip B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Oko 20.000 (1984)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134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Hepatitis B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26.611 (1985)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Candara" pitchFamily="34" charset="0"/>
                        </a:rPr>
                        <a:t>58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1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4186" y="152400"/>
            <a:ext cx="4794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4. b) Indirektna </a:t>
            </a: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ELISA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iELISA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)</a:t>
            </a:r>
            <a:endParaRPr lang="sr-Latn-R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74" y="16719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09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774" y="838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latin typeface="Candara" pitchFamily="34" charset="0"/>
              </a:rPr>
              <a:t>Primenjuje se za ispitivanje prisustva At u uzorku </a:t>
            </a:r>
            <a:r>
              <a:rPr lang="sr-Latn-RS" sz="2000" b="1" dirty="0" smtClean="0">
                <a:latin typeface="Candara" pitchFamily="34" charset="0"/>
              </a:rPr>
              <a:t>(serumu)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3120000">
            <a:off x="2034644" y="5075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442426" y="5075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756898" y="50754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1750" y="4419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27278" y="4419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19496" y="4419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4004" y="3877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333785" y="360105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2081" y="3877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695708" y="3585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19496" y="3877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974187" y="3585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5400000">
            <a:off x="612522" y="3054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5400000">
            <a:off x="1264832" y="305436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1897986" y="3054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38567" y="2971800"/>
            <a:ext cx="912813" cy="249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23768" y="389313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23769" y="462568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23770" y="5202057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6588" y="5029200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6588" y="4426857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gde ispitujemo da li ima At za prethodno dodat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" y="43434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17460" y="41148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4053" y="355456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 Antiglobulinsko At – ANTI-ANTITELO </a:t>
            </a:r>
          </a:p>
          <a:p>
            <a:r>
              <a:rPr lang="sr-Latn-RS" dirty="0" smtClean="0">
                <a:latin typeface="Candara" pitchFamily="34" charset="0"/>
              </a:rPr>
              <a:t>*Obeleženo enzimom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92860" y="35052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17460" y="32766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96343" y="2386486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998" y="23808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120000">
            <a:off x="1806044" y="322649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213826" y="3226494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528298" y="322649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150" y="257061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98678" y="257061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257061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5404" y="202874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105185" y="1752063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481" y="202874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67108" y="173665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202874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745587" y="173665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5400000">
            <a:off x="383922" y="1205377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5400000">
            <a:off x="1036232" y="1205378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1669386" y="1205377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26510" y="1129177"/>
            <a:ext cx="1125066" cy="289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5168" y="2044149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5169" y="2776698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5170" y="335307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988" y="3180213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9759" y="2548396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gde ispitujemo da li ima At za prethodno dodat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" y="249441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3200" y="22860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5482047"/>
            <a:ext cx="975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andara" pitchFamily="34" charset="0"/>
              </a:rPr>
              <a:t>3. 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Latn-RS" dirty="0">
                <a:latin typeface="Candara" pitchFamily="34" charset="0"/>
              </a:rPr>
              <a:t>ANTI-ANTITELO </a:t>
            </a:r>
            <a:r>
              <a:rPr lang="en-US" dirty="0">
                <a:latin typeface="Candara" pitchFamily="34" charset="0"/>
              </a:rPr>
              <a:t>o</a:t>
            </a:r>
            <a:r>
              <a:rPr lang="sr-Latn-RS" dirty="0" smtClean="0">
                <a:latin typeface="Candara" pitchFamily="34" charset="0"/>
              </a:rPr>
              <a:t>beleženo enzimom se vezalo za 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64260" y="165621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01345" y="1471547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45079" y="3675554"/>
            <a:ext cx="664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Pozitivna reakcija – u ispitujućem uzorku ima Ag:</a:t>
            </a:r>
          </a:p>
        </p:txBody>
      </p:sp>
      <p:sp>
        <p:nvSpPr>
          <p:cNvPr id="41" name="Rectangle 40"/>
          <p:cNvSpPr/>
          <p:nvPr/>
        </p:nvSpPr>
        <p:spPr>
          <a:xfrm rot="3120000">
            <a:off x="1632134" y="640017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3120000">
            <a:off x="1070512" y="6400178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3120000">
            <a:off x="483008" y="63708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83268" y="6526754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44703" y="6353897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4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16986" y="603458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3699" y="603458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1170" y="59826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2450768" y="6191734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03338" y="6040015"/>
            <a:ext cx="5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At iz seruma se vezuju za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201281" y="6034583"/>
            <a:ext cx="6040820" cy="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2328" y="58573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Kompleks Ag-At se ne ispira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5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16986" y="56388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52"/>
          <p:cNvSpPr/>
          <p:nvPr/>
        </p:nvSpPr>
        <p:spPr>
          <a:xfrm>
            <a:off x="1025403" y="533600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4528" y="56388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54"/>
          <p:cNvSpPr/>
          <p:nvPr/>
        </p:nvSpPr>
        <p:spPr>
          <a:xfrm>
            <a:off x="1614696" y="53467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3894" y="56388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56"/>
          <p:cNvSpPr/>
          <p:nvPr/>
        </p:nvSpPr>
        <p:spPr>
          <a:xfrm>
            <a:off x="445598" y="534552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447136" y="5628090"/>
            <a:ext cx="774555" cy="10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95453" y="178945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andara" pitchFamily="34" charset="0"/>
              </a:rPr>
              <a:t>3. Antiglobulinsko At – </a:t>
            </a:r>
            <a:r>
              <a:rPr lang="en-US" dirty="0">
                <a:latin typeface="Candara" pitchFamily="34" charset="0"/>
              </a:rPr>
              <a:t>(</a:t>
            </a:r>
            <a:r>
              <a:rPr lang="sr-Latn-RS" dirty="0" smtClean="0">
                <a:latin typeface="Candara" pitchFamily="34" charset="0"/>
              </a:rPr>
              <a:t>ANTI-ANTITELO</a:t>
            </a:r>
            <a:r>
              <a:rPr lang="en-US" dirty="0">
                <a:latin typeface="Candara" pitchFamily="34" charset="0"/>
              </a:rPr>
              <a:t>)</a:t>
            </a:r>
            <a:r>
              <a:rPr lang="sr-Latn-RS" dirty="0" smtClean="0">
                <a:latin typeface="Candara" pitchFamily="34" charset="0"/>
              </a:rPr>
              <a:t> </a:t>
            </a:r>
            <a:endParaRPr lang="sr-Latn-RS" dirty="0">
              <a:latin typeface="Candara" pitchFamily="34" charset="0"/>
            </a:endParaRPr>
          </a:p>
          <a:p>
            <a:r>
              <a:rPr lang="sr-Latn-RS" dirty="0" smtClean="0">
                <a:latin typeface="Candara" pitchFamily="34" charset="0"/>
              </a:rPr>
              <a:t>Obeleženo enzimom</a:t>
            </a:r>
            <a:r>
              <a:rPr lang="en-US" dirty="0" smtClean="0">
                <a:latin typeface="Candara" pitchFamily="34" charset="0"/>
              </a:rPr>
              <a:t> (</a:t>
            </a:r>
            <a:r>
              <a:rPr lang="en-US" dirty="0" err="1" smtClean="0">
                <a:latin typeface="Candara" pitchFamily="34" charset="0"/>
              </a:rPr>
              <a:t>AAt</a:t>
            </a:r>
            <a:r>
              <a:rPr lang="en-US" dirty="0" smtClean="0">
                <a:latin typeface="Candara" pitchFamily="34" charset="0"/>
              </a:rPr>
              <a:t> + E)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28600" y="5225534"/>
            <a:ext cx="53383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6400" y="5040868"/>
            <a:ext cx="56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ndara" pitchFamily="34" charset="0"/>
              </a:rPr>
              <a:t>Kompleks</a:t>
            </a:r>
            <a:r>
              <a:rPr lang="en-US" b="1" dirty="0" smtClean="0">
                <a:latin typeface="Candara" pitchFamily="34" charset="0"/>
              </a:rPr>
              <a:t> Ag-At-</a:t>
            </a:r>
            <a:r>
              <a:rPr lang="en-US" b="1" dirty="0" err="1" smtClean="0">
                <a:latin typeface="Candara" pitchFamily="34" charset="0"/>
              </a:rPr>
              <a:t>AAt</a:t>
            </a:r>
            <a:r>
              <a:rPr lang="en-US" b="1" dirty="0" smtClean="0">
                <a:latin typeface="Candara" pitchFamily="34" charset="0"/>
              </a:rPr>
              <a:t> + E se ne </a:t>
            </a:r>
            <a:r>
              <a:rPr lang="en-US" b="1" dirty="0" err="1" smtClean="0">
                <a:latin typeface="Candara" pitchFamily="34" charset="0"/>
              </a:rPr>
              <a:t>ispira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2" name="Flowchart: Stored Data 61"/>
          <p:cNvSpPr/>
          <p:nvPr/>
        </p:nvSpPr>
        <p:spPr>
          <a:xfrm rot="5400000">
            <a:off x="1552992" y="4946599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Stored Data 62"/>
          <p:cNvSpPr/>
          <p:nvPr/>
        </p:nvSpPr>
        <p:spPr>
          <a:xfrm rot="5400000">
            <a:off x="963699" y="4972086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Stored Data 63"/>
          <p:cNvSpPr/>
          <p:nvPr/>
        </p:nvSpPr>
        <p:spPr>
          <a:xfrm rot="5400000">
            <a:off x="390907" y="495214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962516" y="4572000"/>
            <a:ext cx="780684" cy="4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710921" y="4387334"/>
            <a:ext cx="7315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 smtClean="0">
                <a:latin typeface="Candara" pitchFamily="34" charset="0"/>
              </a:rPr>
              <a:t>4.Supstrat </a:t>
            </a:r>
            <a:r>
              <a:rPr lang="sr-Latn-RS" dirty="0">
                <a:latin typeface="Candara" pitchFamily="34" charset="0"/>
              </a:rPr>
              <a:t>dodat na kraju se vezao za enzim i počeo da odaje boju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21691" y="706923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5170" y="4773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120000">
            <a:off x="1806044" y="2789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213826" y="2789481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528298" y="27894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150" y="2133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98678" y="2133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21336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5404" y="1591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105185" y="131505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481" y="1591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67108" y="1299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90896" y="159172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745587" y="129964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5400000">
            <a:off x="383922" y="768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5400000">
            <a:off x="1036232" y="76836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5400000">
            <a:off x="1669386" y="7683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26861" y="692164"/>
            <a:ext cx="1024713" cy="225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5168" y="160713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5169" y="2339685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5170" y="2916057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7988" y="2743200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9759" y="2133600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gde ispitujemo da li ima At za prethodno dodat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600" y="20574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3200" y="18288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5453" y="137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 Antiglobulinsko At – ANTI-ANTITELO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 smtClean="0">
                <a:latin typeface="Candara" pitchFamily="34" charset="0"/>
              </a:rPr>
              <a:t>Obeleženo enzimom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64260" y="12192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01345" y="106680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6490" y="3444722"/>
            <a:ext cx="704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Negativna reakcija – u ispitujućem uzorku </a:t>
            </a:r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nema Ag</a:t>
            </a:r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:</a:t>
            </a:r>
          </a:p>
        </p:txBody>
      </p:sp>
      <p:pic>
        <p:nvPicPr>
          <p:cNvPr id="32" name="Picture 2" descr="C:\Users\Isidora\Desktop\y,cnyxkc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1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 rot="3120000">
            <a:off x="1632134" y="6369835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3120000">
            <a:off x="1028518" y="637088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3120000">
            <a:off x="465833" y="63708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516187" y="65184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91772" y="6333786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83268" y="609600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91772" y="5911334"/>
            <a:ext cx="391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2. U </a:t>
            </a:r>
            <a:r>
              <a:rPr lang="en-US" dirty="0" err="1" smtClean="0">
                <a:latin typeface="Candara" pitchFamily="34" charset="0"/>
              </a:rPr>
              <a:t>serumu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nije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bilo</a:t>
            </a:r>
            <a:r>
              <a:rPr lang="en-US" dirty="0" smtClean="0">
                <a:latin typeface="Candara" pitchFamily="34" charset="0"/>
              </a:rPr>
              <a:t> 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33781" y="590203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88860" y="5726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54492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366504" y="515718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52304" y="5172591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0600" y="54492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/>
          <p:cNvSpPr/>
          <p:nvPr/>
        </p:nvSpPr>
        <p:spPr>
          <a:xfrm>
            <a:off x="1647876" y="51816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6172" y="5458277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2462028" y="554200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61271" y="5357336"/>
            <a:ext cx="62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Anti-</a:t>
            </a:r>
            <a:r>
              <a:rPr lang="en-US" dirty="0" err="1" smtClean="0">
                <a:latin typeface="Candara" pitchFamily="34" charset="0"/>
              </a:rPr>
              <a:t>antitel</a:t>
            </a:r>
            <a:r>
              <a:rPr lang="sr-Latn-RS" dirty="0" smtClean="0">
                <a:latin typeface="Candara" pitchFamily="34" charset="0"/>
              </a:rPr>
              <a:t>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konjugovana sa enzimom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84878" y="4802937"/>
            <a:ext cx="506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Candara" pitchFamily="34" charset="0"/>
              </a:rPr>
              <a:t>Dodata </a:t>
            </a:r>
            <a:r>
              <a:rPr lang="sr-Latn-RS" b="1" dirty="0" smtClean="0">
                <a:latin typeface="Candara" pitchFamily="34" charset="0"/>
              </a:rPr>
              <a:t>AAt </a:t>
            </a:r>
            <a:r>
              <a:rPr lang="sr-Latn-RS" b="1" dirty="0">
                <a:latin typeface="Candara" pitchFamily="34" charset="0"/>
              </a:rPr>
              <a:t>konjugovana sa </a:t>
            </a:r>
            <a:r>
              <a:rPr lang="sr-Latn-RS" b="1" dirty="0" smtClean="0">
                <a:latin typeface="Candara" pitchFamily="34" charset="0"/>
              </a:rPr>
              <a:t>enzimom se ispiraju jer nemaju za šta da se vežu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5157182"/>
            <a:ext cx="1857324" cy="71922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233781" y="5151509"/>
            <a:ext cx="35762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Stored Data 55"/>
          <p:cNvSpPr/>
          <p:nvPr/>
        </p:nvSpPr>
        <p:spPr>
          <a:xfrm rot="5400000">
            <a:off x="304800" y="4636278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Stored Data 56"/>
          <p:cNvSpPr/>
          <p:nvPr/>
        </p:nvSpPr>
        <p:spPr>
          <a:xfrm rot="5400000">
            <a:off x="967280" y="4636277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Stored Data 57"/>
          <p:cNvSpPr/>
          <p:nvPr/>
        </p:nvSpPr>
        <p:spPr>
          <a:xfrm rot="5400000">
            <a:off x="1586171" y="4636276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932701" y="4498192"/>
            <a:ext cx="662469" cy="279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632612" y="4252697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</a:t>
            </a:r>
            <a:r>
              <a:rPr lang="sr-Latn-RS" dirty="0">
                <a:latin typeface="Candara" pitchFamily="34" charset="0"/>
              </a:rPr>
              <a:t>dodat na kraju nema za šta da se veže i ne odaje </a:t>
            </a:r>
            <a:r>
              <a:rPr lang="sr-Latn-RS" dirty="0" smtClean="0">
                <a:latin typeface="Candara" pitchFamily="34" charset="0"/>
              </a:rPr>
              <a:t>boju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51574" y="518749"/>
            <a:ext cx="590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2461" y="152400"/>
            <a:ext cx="5319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4. c) Kompetitivna </a:t>
            </a: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ELISA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cELISA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)</a:t>
            </a:r>
            <a:endParaRPr lang="sr-Latn-R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2014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Primenjuje se za ispitivanje prisustva At u uzorku </a:t>
            </a:r>
            <a:r>
              <a:rPr lang="sr-Latn-RS" sz="2000" b="1" dirty="0">
                <a:latin typeface="Candara" pitchFamily="34" charset="0"/>
              </a:rPr>
              <a:t>(serumu)</a:t>
            </a:r>
            <a:endParaRPr lang="en-US" sz="2000" b="1" dirty="0">
              <a:latin typeface="Candara" pitchFamily="34" charset="0"/>
            </a:endParaRPr>
          </a:p>
        </p:txBody>
      </p:sp>
      <p:pic>
        <p:nvPicPr>
          <p:cNvPr id="5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967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3120000">
            <a:off x="582988" y="575833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120000">
            <a:off x="1176259" y="575833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20000">
            <a:off x="1809674" y="577747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6942" y="59040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9755" y="5731195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9759" y="5087034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gde ispitujemo da li ima At za prethodno dodat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2387" y="537754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6230" y="516847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516847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685" y="516847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67459" y="5039863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92059" y="4834033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46110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504876" y="431898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4611068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1128504" y="4318982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4635486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1800276" y="4343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16946" y="463548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66045" y="4426402"/>
            <a:ext cx="45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3.At obeležena enzimom (At+E)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2900" y="41910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92059" y="4006334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9" name="Flowchart: Stored Data 28"/>
          <p:cNvSpPr/>
          <p:nvPr/>
        </p:nvSpPr>
        <p:spPr>
          <a:xfrm rot="5400000">
            <a:off x="1755757" y="36576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Stored Data 29"/>
          <p:cNvSpPr/>
          <p:nvPr/>
        </p:nvSpPr>
        <p:spPr>
          <a:xfrm rot="5400000">
            <a:off x="1059551" y="3631197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rot="5400000">
            <a:off x="441436" y="3635329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04050" y="3429000"/>
            <a:ext cx="969302" cy="395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98752" y="2854095"/>
            <a:ext cx="390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latin typeface="Candara" pitchFamily="34" charset="0"/>
              </a:rPr>
              <a:t>4.Supstrat za enzim – hromogen – odaje boju nakon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razlaganja </a:t>
            </a:r>
            <a:r>
              <a:rPr lang="sr-Latn-RS" dirty="0" smtClean="0">
                <a:latin typeface="Candara" pitchFamily="34" charset="0"/>
              </a:rPr>
              <a:t>enzima 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9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3120000">
            <a:off x="582988" y="281293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120000">
            <a:off x="1176259" y="281293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120000">
            <a:off x="1809674" y="28320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6942" y="295865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9755" y="2785799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759" y="2141638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gde ispitujemo da li ima At za prethodno dodat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2387" y="243214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6230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685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7459" y="2094467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92059" y="1888637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04876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1128504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169009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800276" y="139800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16946" y="169009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6045" y="1481006"/>
            <a:ext cx="45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3.At obeležena enzimom (At+E) – NISU AAt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42900" y="1245604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92059" y="1060938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5" name="Flowchart: Stored Data 24"/>
          <p:cNvSpPr/>
          <p:nvPr/>
        </p:nvSpPr>
        <p:spPr>
          <a:xfrm rot="5400000">
            <a:off x="1755757" y="71220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tored Data 25"/>
          <p:cNvSpPr/>
          <p:nvPr/>
        </p:nvSpPr>
        <p:spPr>
          <a:xfrm rot="5400000">
            <a:off x="1059551" y="685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tored Data 26"/>
          <p:cNvSpPr/>
          <p:nvPr/>
        </p:nvSpPr>
        <p:spPr>
          <a:xfrm rot="5400000">
            <a:off x="441436" y="68993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68" idx="1"/>
          </p:cNvCxnSpPr>
          <p:nvPr/>
        </p:nvCxnSpPr>
        <p:spPr>
          <a:xfrm flipV="1">
            <a:off x="2101961" y="819835"/>
            <a:ext cx="1014934" cy="59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 rot="3120000">
            <a:off x="582988" y="636793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3120000">
            <a:off x="1176259" y="636793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3120000">
            <a:off x="1809674" y="638707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96942" y="65136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9755" y="6340795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2994" y="5995860"/>
            <a:ext cx="5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sadrži 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92386" y="6168569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4700" y="599579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601979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840" y="6019799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367459" y="5943600"/>
            <a:ext cx="5957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54102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504876" y="5105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54102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/>
          <p:cNvSpPr/>
          <p:nvPr/>
        </p:nvSpPr>
        <p:spPr>
          <a:xfrm>
            <a:off x="1138358" y="5105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541020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1800276" y="51054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91795" y="5410200"/>
            <a:ext cx="4564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84238" y="5197527"/>
            <a:ext cx="605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3.At obeležena enzimom (At+E) nemaju za šta da se vežu jer su sva mesta na Ag zauzeta sa At iz ispitujućeg seruma</a:t>
            </a:r>
          </a:p>
          <a:p>
            <a:endParaRPr lang="en-US" dirty="0">
              <a:latin typeface="Candar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42900" y="5029200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55064" y="4844534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At + E se ispiraju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53" name="Flowchart: Stored Data 52"/>
          <p:cNvSpPr/>
          <p:nvPr/>
        </p:nvSpPr>
        <p:spPr>
          <a:xfrm rot="5400000">
            <a:off x="1755757" y="4495802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Stored Data 53"/>
          <p:cNvSpPr/>
          <p:nvPr/>
        </p:nvSpPr>
        <p:spPr>
          <a:xfrm rot="5400000">
            <a:off x="1059551" y="4519805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Stored Data 54"/>
          <p:cNvSpPr/>
          <p:nvPr/>
        </p:nvSpPr>
        <p:spPr>
          <a:xfrm rot="5400000">
            <a:off x="416551" y="4495801"/>
            <a:ext cx="485724" cy="333323"/>
          </a:xfrm>
          <a:prstGeom prst="flowChartOnlineStorag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75230" y="4699472"/>
            <a:ext cx="4203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12741" y="725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92387" y="344472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Pozitivna reakcija – u ispitujućem uzorku ima Ag</a:t>
            </a:r>
            <a:r>
              <a:rPr lang="sr-Latn-RS" sz="2400" b="1" dirty="0" smtClean="0">
                <a:solidFill>
                  <a:srgbClr val="7030A0"/>
                </a:solidFill>
                <a:latin typeface="Candara" pitchFamily="34" charset="0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46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Kompleks Ag-At se ne ispira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5600" y="4477796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</a:t>
            </a:r>
            <a:r>
              <a:rPr lang="sr-Latn-RS" dirty="0">
                <a:latin typeface="Candara" pitchFamily="34" charset="0"/>
              </a:rPr>
              <a:t>dodat na kraju nema za šta da se veže i ne odaje </a:t>
            </a:r>
            <a:r>
              <a:rPr lang="sr-Latn-RS" dirty="0" smtClean="0">
                <a:latin typeface="Candara" pitchFamily="34" charset="0"/>
              </a:rPr>
              <a:t>boju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7459" y="5105400"/>
            <a:ext cx="1859999" cy="79426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116895" y="496669"/>
            <a:ext cx="564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9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3120000">
            <a:off x="582988" y="2812937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3120000">
            <a:off x="1176259" y="281293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120000">
            <a:off x="1809674" y="2832080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6942" y="295865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9755" y="2785799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759" y="2141638"/>
            <a:ext cx="567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gde ispitujemo da li ima At za prethodno dodat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2387" y="2432146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6230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1111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685" y="222308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67459" y="2094467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92059" y="1888637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3172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04876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66800" y="1665672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1128504" y="1373586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169009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1800276" y="139800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16946" y="1690090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6045" y="1481006"/>
            <a:ext cx="45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3.At obeležena enzimom (At+E) – NISU AAt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42900" y="1245604"/>
            <a:ext cx="632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92059" y="1060938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Inkubacija +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5" name="Flowchart: Stored Data 24"/>
          <p:cNvSpPr/>
          <p:nvPr/>
        </p:nvSpPr>
        <p:spPr>
          <a:xfrm rot="5400000">
            <a:off x="1755757" y="71220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tored Data 25"/>
          <p:cNvSpPr/>
          <p:nvPr/>
        </p:nvSpPr>
        <p:spPr>
          <a:xfrm rot="5400000">
            <a:off x="1059551" y="685801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tored Data 26"/>
          <p:cNvSpPr/>
          <p:nvPr/>
        </p:nvSpPr>
        <p:spPr>
          <a:xfrm rot="5400000">
            <a:off x="441436" y="689933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69" idx="1"/>
          </p:cNvCxnSpPr>
          <p:nvPr/>
        </p:nvCxnSpPr>
        <p:spPr>
          <a:xfrm flipV="1">
            <a:off x="2043418" y="782443"/>
            <a:ext cx="1156982" cy="1229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C:\Users\Isidora\Desktop\y,cnyxkc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387"/>
            <a:ext cx="2363787" cy="2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 rot="3120000">
            <a:off x="582988" y="6367933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3120000">
            <a:off x="1176259" y="6367932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3120000">
            <a:off x="1853217" y="6387076"/>
            <a:ext cx="240932" cy="2531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96942" y="6513652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9755" y="6340795"/>
            <a:ext cx="445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1. Ag vezan za bazenčiće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2994" y="5995860"/>
            <a:ext cx="5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2. Uzorak (serum)  ne sadrži At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592386" y="6168569"/>
            <a:ext cx="9128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459" y="5943600"/>
            <a:ext cx="5957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840" y="5959503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529544" y="56515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6654" y="5971460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/>
          <p:cNvSpPr/>
          <p:nvPr/>
        </p:nvSpPr>
        <p:spPr>
          <a:xfrm>
            <a:off x="1138358" y="5651514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9" descr="C:\Users\Isidora\Desktop\antibody_placeholder_icon_no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38572" y="5975851"/>
            <a:ext cx="471228" cy="4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1800276" y="5638800"/>
            <a:ext cx="347820" cy="292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104050" y="5651514"/>
            <a:ext cx="791550" cy="432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95600" y="5410200"/>
            <a:ext cx="632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3.At obeležena enzimom (At+E) se vezuju za Ag 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47455" y="5410200"/>
            <a:ext cx="5488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32880" y="5198940"/>
            <a:ext cx="33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Kompleks Ag-At + E se ne ispira</a:t>
            </a:r>
            <a:endParaRPr lang="en-US" b="1" dirty="0">
              <a:latin typeface="Candara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1999615" y="4953000"/>
            <a:ext cx="895985" cy="426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75002" y="725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Izvođenje reakcije:</a:t>
            </a:r>
            <a:endParaRPr lang="en-US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27458" y="3444722"/>
            <a:ext cx="722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Negativna  reakcija – u ispitujućem uzorku nema Ag</a:t>
            </a:r>
            <a:r>
              <a:rPr lang="sr-Latn-RS" sz="2400" b="1" dirty="0" smtClean="0">
                <a:solidFill>
                  <a:srgbClr val="7030A0"/>
                </a:solidFill>
                <a:latin typeface="Candara" pitchFamily="34" charset="0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46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 ispiranje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5600" y="4662462"/>
            <a:ext cx="711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</a:t>
            </a:r>
            <a:r>
              <a:rPr lang="sr-Latn-RS" dirty="0">
                <a:latin typeface="Candara" pitchFamily="34" charset="0"/>
              </a:rPr>
              <a:t>dodat na kraju </a:t>
            </a:r>
            <a:r>
              <a:rPr lang="sr-Latn-RS" dirty="0" smtClean="0">
                <a:latin typeface="Candara" pitchFamily="34" charset="0"/>
              </a:rPr>
              <a:t>se vezuje za enzim i </a:t>
            </a:r>
            <a:r>
              <a:rPr lang="sr-Latn-RS" dirty="0">
                <a:latin typeface="Candara" pitchFamily="34" charset="0"/>
              </a:rPr>
              <a:t>odaje </a:t>
            </a:r>
            <a:r>
              <a:rPr lang="sr-Latn-RS" dirty="0" smtClean="0">
                <a:latin typeface="Candara" pitchFamily="34" charset="0"/>
              </a:rPr>
              <a:t>boju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4" name="Flowchart: Stored Data 63"/>
          <p:cNvSpPr/>
          <p:nvPr/>
        </p:nvSpPr>
        <p:spPr>
          <a:xfrm rot="5400000">
            <a:off x="1724075" y="5271764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Stored Data 64"/>
          <p:cNvSpPr/>
          <p:nvPr/>
        </p:nvSpPr>
        <p:spPr>
          <a:xfrm rot="5400000">
            <a:off x="1052303" y="526425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tored Data 65"/>
          <p:cNvSpPr/>
          <p:nvPr/>
        </p:nvSpPr>
        <p:spPr>
          <a:xfrm rot="5400000">
            <a:off x="447943" y="5264255"/>
            <a:ext cx="485724" cy="333323"/>
          </a:xfrm>
          <a:prstGeom prst="flowChartOnlineStora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200400" y="45927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4.Supstrat za enzim – hromogen – odaje boju nakon razlaganja </a:t>
            </a:r>
            <a:r>
              <a:rPr lang="en-US" dirty="0" smtClean="0">
                <a:latin typeface="Candara" pitchFamily="34" charset="0"/>
              </a:rPr>
              <a:t>od </a:t>
            </a:r>
            <a:r>
              <a:rPr lang="en-US" dirty="0" err="1" smtClean="0">
                <a:latin typeface="Candara" pitchFamily="34" charset="0"/>
              </a:rPr>
              <a:t>strane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enzima </a:t>
            </a:r>
            <a:r>
              <a:rPr lang="sr-Latn-RS" dirty="0" smtClean="0">
                <a:latin typeface="Candara" pitchFamily="34" charset="0"/>
              </a:rPr>
              <a:t>za koji se prethodno veže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365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5</a:t>
            </a: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. Imunofluorescencija</a:t>
            </a:r>
            <a:endParaRPr lang="sr-Latn-R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743" y="639957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Metod</a:t>
            </a:r>
            <a:r>
              <a:rPr lang="sr-Latn-RS" sz="2000" dirty="0">
                <a:solidFill>
                  <a:prstClr val="black"/>
                </a:solidFill>
                <a:latin typeface="Candara" pitchFamily="34" charset="0"/>
              </a:rPr>
              <a:t>e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imunofluorescencije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zasniva</a:t>
            </a:r>
            <a:r>
              <a:rPr lang="sr-Latn-RS" sz="2000" dirty="0">
                <a:solidFill>
                  <a:prstClr val="black"/>
                </a:solidFill>
                <a:latin typeface="Candara" pitchFamily="34" charset="0"/>
              </a:rPr>
              <a:t>ju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korišćenju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sr-Latn-RS" sz="2000" dirty="0">
                <a:solidFill>
                  <a:prstClr val="black"/>
                </a:solidFill>
                <a:latin typeface="Candara" pitchFamily="34" charset="0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obeleženih</a:t>
            </a:r>
            <a:r>
              <a:rPr lang="sr-Latn-RS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fluorescentnim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bojama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tzv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fluorohromima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(</a:t>
            </a:r>
            <a:r>
              <a:rPr lang="sr-Latn-RS" sz="2000" dirty="0">
                <a:solidFill>
                  <a:prstClr val="black"/>
                </a:solidFill>
                <a:latin typeface="Candara" pitchFamily="34" charset="0"/>
              </a:rPr>
              <a:t>npr. 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fluorescein </a:t>
            </a:r>
            <a:r>
              <a:rPr lang="en-US" sz="2000" dirty="0" err="1">
                <a:solidFill>
                  <a:prstClr val="black"/>
                </a:solidFill>
                <a:latin typeface="Candara" pitchFamily="34" charset="0"/>
              </a:rPr>
              <a:t>izotiocijnat</a:t>
            </a:r>
            <a:r>
              <a:rPr lang="en-US" sz="2000" dirty="0">
                <a:solidFill>
                  <a:prstClr val="black"/>
                </a:solidFill>
                <a:latin typeface="Candara" pitchFamily="34" charset="0"/>
              </a:rPr>
              <a:t> – FITC</a:t>
            </a:r>
            <a:r>
              <a:rPr lang="vi-VN" sz="2000" dirty="0">
                <a:solidFill>
                  <a:prstClr val="black"/>
                </a:solidFill>
                <a:latin typeface="Candara" pitchFamily="34" charset="0"/>
              </a:rPr>
              <a:t>) koji pri određenoj talasnoj dužini svetlosnih zraka </a:t>
            </a:r>
            <a:r>
              <a:rPr lang="sr-Latn-RS" sz="2000" dirty="0">
                <a:solidFill>
                  <a:prstClr val="black"/>
                </a:solidFill>
                <a:latin typeface="Candara" pitchFamily="34" charset="0"/>
              </a:rPr>
              <a:t>emituju</a:t>
            </a:r>
            <a:r>
              <a:rPr lang="vi-VN" sz="2000" dirty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Candara" pitchFamily="34" charset="0"/>
              </a:rPr>
              <a:t>fluorescenciju</a:t>
            </a:r>
            <a:endParaRPr lang="sr-Latn-RS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ndara" pitchFamily="34" charset="0"/>
              </a:rPr>
              <a:t>Re</a:t>
            </a:r>
            <a:r>
              <a:rPr lang="sr-Latn-RS" sz="2000" dirty="0" smtClean="0">
                <a:solidFill>
                  <a:prstClr val="black"/>
                </a:solidFill>
                <a:latin typeface="Candara" pitchFamily="34" charset="0"/>
              </a:rPr>
              <a:t>zultat</a:t>
            </a:r>
            <a:r>
              <a:rPr lang="en-US" sz="2000" dirty="0" smtClean="0">
                <a:solidFill>
                  <a:prstClr val="black"/>
                </a:solidFill>
                <a:latin typeface="Candara" pitchFamily="34" charset="0"/>
              </a:rPr>
              <a:t> se </a:t>
            </a:r>
            <a:r>
              <a:rPr lang="en-US" sz="2000" dirty="0" err="1" smtClean="0">
                <a:solidFill>
                  <a:prstClr val="black"/>
                </a:solidFill>
                <a:latin typeface="Candara" pitchFamily="34" charset="0"/>
              </a:rPr>
              <a:t>posmatra</a:t>
            </a:r>
            <a:r>
              <a:rPr lang="en-US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ndara" pitchFamily="34" charset="0"/>
              </a:rPr>
              <a:t>na</a:t>
            </a:r>
            <a:r>
              <a:rPr lang="en-US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ndara" pitchFamily="34" charset="0"/>
              </a:rPr>
              <a:t>fluorescentnom</a:t>
            </a:r>
            <a:r>
              <a:rPr lang="en-US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ndara" pitchFamily="34" charset="0"/>
              </a:rPr>
              <a:t>mikroskopu</a:t>
            </a:r>
            <a:endParaRPr lang="sr-Latn-RS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sr-Latn-RS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black"/>
                </a:solidFill>
                <a:latin typeface="Candara" pitchFamily="34" charset="0"/>
              </a:rPr>
              <a:t>Direktna i indirektna imunofluorescencija</a:t>
            </a:r>
            <a:endParaRPr lang="en-US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lvl="0" algn="just"/>
            <a:endParaRPr lang="en-US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b="1" dirty="0">
                <a:solidFill>
                  <a:srgbClr val="0000FF"/>
                </a:solidFill>
                <a:latin typeface="Candara" pitchFamily="34" charset="0"/>
              </a:rPr>
              <a:t>Primer: dijagnostika besnila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ndara" pitchFamily="34" charset="0"/>
              </a:rPr>
              <a:t>direktnom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</a:rPr>
              <a:t> IF</a:t>
            </a:r>
            <a:endParaRPr lang="sr-Latn-RS" sz="2000" b="1" dirty="0">
              <a:solidFill>
                <a:srgbClr val="0000FF"/>
              </a:solidFill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8194" name="Picture 2" descr="C:\Users\Isidora\Desktop\Direct-immunofluorescence-test-with-positive-result-for-BCoV-from-the-ileum-left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2279"/>
            <a:ext cx="3621887" cy="30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sidora\Desktop\109-diagnosis-of-animal-rabies-by-immunofluorescence-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2279"/>
            <a:ext cx="4952999" cy="3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3048000"/>
            <a:ext cx="8763000" cy="358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57" y="152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5. a) 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Direktna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imunofluorescencija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Ispitivani materijal </a:t>
            </a:r>
          </a:p>
          <a:p>
            <a:r>
              <a:rPr lang="sr-Latn-RS" dirty="0" smtClean="0">
                <a:latin typeface="Candara" pitchFamily="34" charset="0"/>
              </a:rPr>
              <a:t>Ag (?)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3429000"/>
            <a:ext cx="1066800" cy="780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3357517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At konjugovana fluorescentnom bojom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420936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51054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10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Candara" pitchFamily="34" charset="0"/>
              </a:rPr>
              <a:t>i</a:t>
            </a:r>
            <a:r>
              <a:rPr lang="sr-Latn-RS" dirty="0" smtClean="0">
                <a:latin typeface="Candara" pitchFamily="34" charset="0"/>
              </a:rPr>
              <a:t>nkubisanje </a:t>
            </a:r>
          </a:p>
          <a:p>
            <a:pPr algn="ctr"/>
            <a:r>
              <a:rPr lang="sr-Latn-RS" dirty="0" smtClean="0">
                <a:latin typeface="Candara" pitchFamily="34" charset="0"/>
              </a:rPr>
              <a:t>+ </a:t>
            </a:r>
          </a:p>
          <a:p>
            <a:pPr algn="ctr"/>
            <a:r>
              <a:rPr lang="sr-Latn-RS" dirty="0" smtClean="0">
                <a:latin typeface="Candara" pitchFamily="34" charset="0"/>
              </a:rPr>
              <a:t>ispiranje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2057" y="5791200"/>
            <a:ext cx="1237343" cy="2375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5715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At su isprana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47244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51338" y="4853322"/>
            <a:ext cx="1740262" cy="16998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Isidora\Desktop\dFA_po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38" y="3128977"/>
            <a:ext cx="1740262" cy="16752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/>
          <a:stretch/>
        </p:blipFill>
        <p:spPr bwMode="auto">
          <a:xfrm>
            <a:off x="0" y="3139152"/>
            <a:ext cx="8766629" cy="371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5. </a:t>
            </a: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b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) </a:t>
            </a: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In</a:t>
            </a:r>
            <a:r>
              <a:rPr lang="sr-Latn-RS" sz="2800" b="1" dirty="0">
                <a:solidFill>
                  <a:srgbClr val="7030A0"/>
                </a:solidFill>
                <a:latin typeface="Candara" pitchFamily="34" charset="0"/>
              </a:rPr>
              <a:t>d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irektna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imunofluorescencija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55967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At konjugovana fluorescentnom bojom</a:t>
            </a:r>
            <a:r>
              <a:rPr lang="en-US" dirty="0" smtClean="0">
                <a:latin typeface="Candara" pitchFamily="34" charset="0"/>
              </a:rPr>
              <a:t> (</a:t>
            </a:r>
            <a:r>
              <a:rPr lang="en-US" dirty="0" err="1" smtClean="0">
                <a:latin typeface="Candara" pitchFamily="34" charset="0"/>
              </a:rPr>
              <a:t>AAt</a:t>
            </a:r>
            <a:r>
              <a:rPr lang="en-US" dirty="0" smtClean="0">
                <a:latin typeface="Candara" pitchFamily="34" charset="0"/>
              </a:rPr>
              <a:t>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825" y="4046022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00929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Ispitivani materijal </a:t>
            </a:r>
          </a:p>
          <a:p>
            <a:r>
              <a:rPr lang="sr-Latn-RS" dirty="0" smtClean="0">
                <a:latin typeface="Candara" pitchFamily="34" charset="0"/>
              </a:rPr>
              <a:t>           Ag (?)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571" y="3762829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3107" y="310231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At specifična za traženi Ag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 flipV="1">
            <a:off x="2362200" y="3762829"/>
            <a:ext cx="517071" cy="363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41371" y="3829133"/>
            <a:ext cx="876300" cy="594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19800" y="5899983"/>
            <a:ext cx="1066800" cy="253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1928" y="5225142"/>
            <a:ext cx="533400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05375" y="5225142"/>
            <a:ext cx="59055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5257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Candara" pitchFamily="34" charset="0"/>
              </a:rPr>
              <a:t>i</a:t>
            </a:r>
            <a:r>
              <a:rPr lang="sr-Latn-RS" dirty="0" smtClean="0">
                <a:latin typeface="Candara" pitchFamily="34" charset="0"/>
              </a:rPr>
              <a:t>nkubisanje </a:t>
            </a:r>
          </a:p>
          <a:p>
            <a:pPr algn="ctr"/>
            <a:r>
              <a:rPr lang="sr-Latn-RS" dirty="0" smtClean="0">
                <a:latin typeface="Candara" pitchFamily="34" charset="0"/>
              </a:rPr>
              <a:t>+ </a:t>
            </a:r>
          </a:p>
          <a:p>
            <a:pPr algn="ctr"/>
            <a:r>
              <a:rPr lang="sr-Latn-RS" dirty="0" smtClean="0">
                <a:latin typeface="Candara" pitchFamily="34" charset="0"/>
              </a:rPr>
              <a:t>ispiranje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181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Candara" pitchFamily="34" charset="0"/>
              </a:rPr>
              <a:t>i</a:t>
            </a:r>
            <a:r>
              <a:rPr lang="sr-Latn-RS" dirty="0" smtClean="0">
                <a:latin typeface="Candara" pitchFamily="34" charset="0"/>
              </a:rPr>
              <a:t>nkub. </a:t>
            </a:r>
          </a:p>
          <a:p>
            <a:pPr algn="ctr"/>
            <a:r>
              <a:rPr lang="sr-Latn-RS" dirty="0" smtClean="0">
                <a:latin typeface="Candara" pitchFamily="34" charset="0"/>
              </a:rPr>
              <a:t>+ </a:t>
            </a:r>
          </a:p>
          <a:p>
            <a:pPr algn="ctr"/>
            <a:r>
              <a:rPr lang="sr-Latn-RS" dirty="0" smtClean="0">
                <a:latin typeface="Candara" pitchFamily="34" charset="0"/>
              </a:rPr>
              <a:t>ispiranje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21413" y="3510148"/>
            <a:ext cx="152400" cy="637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0164" y="584224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At su isprana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200" y="4876221"/>
            <a:ext cx="990600" cy="197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Isidora\Desktop\dFA_po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85" y="3581400"/>
            <a:ext cx="1468830" cy="1413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632338" y="5029200"/>
            <a:ext cx="1435462" cy="13715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079"/>
            <a:ext cx="4602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andara" pitchFamily="34" charset="0"/>
              </a:rPr>
              <a:t>Brzi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ndara" pitchFamily="34" charset="0"/>
              </a:rPr>
              <a:t>testovi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 – </a:t>
            </a:r>
            <a:r>
              <a:rPr lang="en-US" sz="2800" b="1" dirty="0" err="1">
                <a:solidFill>
                  <a:srgbClr val="7030A0"/>
                </a:solidFill>
                <a:latin typeface="Candara" pitchFamily="34" charset="0"/>
              </a:rPr>
              <a:t>penside</a:t>
            </a:r>
            <a:r>
              <a:rPr lang="en-US" sz="28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ndara" pitchFamily="34" charset="0"/>
              </a:rPr>
              <a:t>testovi</a:t>
            </a:r>
            <a:endParaRPr lang="en-US" sz="2800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2051" name="Picture 3" descr="C:\Users\Isidora\Desktop\115179-14443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6881"/>
            <a:ext cx="5052750" cy="29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The-Lyme-Disease-Antibody-Rapid-diagnostic-Test-ki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3091" l="1091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0" y="479435"/>
            <a:ext cx="3548180" cy="35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sidora\Desktop\3-s2.0-B9780080970370000531-f53-02-97800809703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71" y="1860779"/>
            <a:ext cx="437250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immune-wallpap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618" y="186888"/>
            <a:ext cx="4668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IMUNITET</a:t>
            </a:r>
            <a:r>
              <a:rPr lang="sr-Latn-RS" sz="2400" u="sng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</a:p>
          <a:p>
            <a:r>
              <a:rPr lang="sr-Latn-RS" sz="2000" dirty="0">
                <a:latin typeface="Candara" pitchFamily="34" charset="0"/>
              </a:rPr>
              <a:t>Skup reakcija organizma – cilj – uklanjanje stranih materija (antigena</a:t>
            </a:r>
            <a:r>
              <a:rPr lang="sr-Latn-RS" sz="2000" dirty="0" smtClean="0">
                <a:latin typeface="Candara" pitchFamily="34" charset="0"/>
              </a:rPr>
              <a:t>)</a:t>
            </a:r>
            <a:endParaRPr lang="en-US" sz="2000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000" dirty="0">
              <a:latin typeface="Candara" pitchFamily="34" charset="0"/>
            </a:endParaRPr>
          </a:p>
          <a:p>
            <a:r>
              <a:rPr lang="sr-Latn-RS" sz="2400" b="1" u="sng" dirty="0" smtClean="0">
                <a:solidFill>
                  <a:srgbClr val="7030A0"/>
                </a:solidFill>
                <a:latin typeface="Candara" pitchFamily="34" charset="0"/>
              </a:rPr>
              <a:t>1. UROĐENI – NESPECIFI</a:t>
            </a:r>
            <a:r>
              <a:rPr lang="en-US" sz="2400" b="1" u="sng" dirty="0" smtClean="0">
                <a:solidFill>
                  <a:srgbClr val="7030A0"/>
                </a:solidFill>
                <a:latin typeface="Candara" pitchFamily="34" charset="0"/>
              </a:rPr>
              <a:t>NI IMUNITET</a:t>
            </a:r>
            <a:endParaRPr lang="en-US" sz="2400" b="1" u="sng" dirty="0">
              <a:latin typeface="Candara" pitchFamily="34" charset="0"/>
            </a:endParaRPr>
          </a:p>
          <a:p>
            <a:endParaRPr lang="sr-Latn-R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1618" y="2667000"/>
            <a:ext cx="838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latin typeface="Candara" pitchFamily="34" charset="0"/>
              </a:rPr>
              <a:t>Glavna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err="1">
                <a:latin typeface="Candara" pitchFamily="34" charset="0"/>
              </a:rPr>
              <a:t>za</a:t>
            </a:r>
            <a:r>
              <a:rPr lang="sr-Latn-RS" sz="2000" dirty="0">
                <a:latin typeface="Candara" pitchFamily="34" charset="0"/>
              </a:rPr>
              <a:t>štita tokom </a:t>
            </a:r>
            <a:r>
              <a:rPr lang="en-US" sz="2000" dirty="0">
                <a:latin typeface="Candara" pitchFamily="34" charset="0"/>
              </a:rPr>
              <a:t>“</a:t>
            </a:r>
            <a:r>
              <a:rPr lang="sr-Latn-RS" sz="2000" dirty="0" smtClean="0">
                <a:latin typeface="Candara" pitchFamily="34" charset="0"/>
              </a:rPr>
              <a:t>kašnjenja</a:t>
            </a:r>
            <a:r>
              <a:rPr lang="en-US" sz="2000" dirty="0" smtClean="0">
                <a:latin typeface="Candara" pitchFamily="34" charset="0"/>
              </a:rPr>
              <a:t>”</a:t>
            </a:r>
            <a:r>
              <a:rPr lang="sr-Latn-RS" sz="2000" dirty="0" smtClean="0">
                <a:latin typeface="Candara" pitchFamily="34" charset="0"/>
              </a:rPr>
              <a:t> </a:t>
            </a:r>
            <a:r>
              <a:rPr lang="sr-Latn-RS" sz="2000" dirty="0">
                <a:latin typeface="Candara" pitchFamily="34" charset="0"/>
              </a:rPr>
              <a:t>stečenog </a:t>
            </a:r>
            <a:r>
              <a:rPr lang="sr-Latn-RS" sz="2000" dirty="0" smtClean="0">
                <a:latin typeface="Candara" pitchFamily="34" charset="0"/>
              </a:rPr>
              <a:t>imuniteta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r-Latn-RS" sz="2000" dirty="0" smtClean="0">
                <a:latin typeface="Candara" pitchFamily="34" charset="0"/>
              </a:rPr>
              <a:t>Prepoznaje strukture koje su zajedničke za različite klase mikroba, a ne postoje na ćelijama domaćina</a:t>
            </a:r>
            <a:endParaRPr lang="sr-Latn-RS" sz="2000" dirty="0">
              <a:latin typeface="Candara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sr-Latn-RS" sz="2000" dirty="0" smtClean="0">
                <a:latin typeface="Candara" pitchFamily="34" charset="0"/>
              </a:rPr>
              <a:t>Epitelne barijere, lizozim, mikrobiom, želudačna </a:t>
            </a:r>
            <a:r>
              <a:rPr lang="sr-Latn-RS" sz="2000" dirty="0">
                <a:latin typeface="Candara" pitchFamily="34" charset="0"/>
              </a:rPr>
              <a:t>kiselina, masne kiseline kože, </a:t>
            </a:r>
            <a:r>
              <a:rPr lang="sr-Latn-RS" sz="2000" dirty="0" smtClean="0">
                <a:latin typeface="Candara" pitchFamily="34" charset="0"/>
              </a:rPr>
              <a:t>fagociti: (makrofagi</a:t>
            </a:r>
            <a:r>
              <a:rPr lang="sr-Latn-RS" sz="2000" dirty="0">
                <a:latin typeface="Candara" pitchFamily="34" charset="0"/>
              </a:rPr>
              <a:t>, </a:t>
            </a:r>
            <a:r>
              <a:rPr lang="sr-Latn-RS" sz="2000" dirty="0" smtClean="0">
                <a:latin typeface="Candara" pitchFamily="34" charset="0"/>
              </a:rPr>
              <a:t>neutrofili), eozinofili, dendritične ćelije, mastociti </a:t>
            </a:r>
            <a:r>
              <a:rPr lang="sr-Latn-RS" sz="2000" dirty="0">
                <a:latin typeface="Candara" pitchFamily="34" charset="0"/>
              </a:rPr>
              <a:t>antigen prezentujuće ćelije (APC), NK ćelije, sistem </a:t>
            </a:r>
            <a:r>
              <a:rPr lang="sr-Latn-RS" sz="2000" dirty="0" smtClean="0">
                <a:latin typeface="Candara" pitchFamily="34" charset="0"/>
              </a:rPr>
              <a:t>komplementa, citokini urođene imunosti</a:t>
            </a:r>
            <a:r>
              <a:rPr lang="en-US" sz="2000" dirty="0" smtClean="0">
                <a:latin typeface="Candara" pitchFamily="34" charset="0"/>
              </a:rPr>
              <a:t>…</a:t>
            </a:r>
            <a:endParaRPr lang="sr-Latn-RS" sz="2000" dirty="0" smtClean="0">
              <a:latin typeface="Candara" pitchFamily="34" charset="0"/>
            </a:endParaRPr>
          </a:p>
          <a:p>
            <a:pPr algn="just"/>
            <a:endParaRPr lang="sr-Latn-RS" sz="2000" u="sng" dirty="0">
              <a:latin typeface="Candara" pitchFamily="34" charset="0"/>
            </a:endParaRPr>
          </a:p>
          <a:p>
            <a:pPr algn="just"/>
            <a:r>
              <a:rPr lang="sr-Latn-RS" sz="2000" u="sng" dirty="0" smtClean="0">
                <a:latin typeface="Candara" pitchFamily="34" charset="0"/>
              </a:rPr>
              <a:t>Reakcije urođenog imuniteta:</a:t>
            </a:r>
          </a:p>
          <a:p>
            <a:pPr algn="just"/>
            <a:r>
              <a:rPr lang="sr-Latn-RS" sz="2000" dirty="0" smtClean="0">
                <a:latin typeface="Candara" pitchFamily="34" charset="0"/>
              </a:rPr>
              <a:t>Zapaljenje</a:t>
            </a:r>
          </a:p>
          <a:p>
            <a:pPr algn="just"/>
            <a:r>
              <a:rPr lang="sr-Latn-RS" sz="2000" dirty="0" smtClean="0">
                <a:latin typeface="Candara" pitchFamily="34" charset="0"/>
              </a:rPr>
              <a:t>Antivirusna odbrana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Untitledd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2" y="3308702"/>
            <a:ext cx="2743200" cy="30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Untitlednjkjkj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908"/>
            <a:ext cx="6446838" cy="36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0127" y="650075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Hemolysis  on blood agar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8" name="Picture 4" descr="C:\Users\Isidora\Desktop\New ye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9" y="0"/>
            <a:ext cx="3178934" cy="31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opsoniz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02"/>
            <a:ext cx="6654359" cy="44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macrophage-destroying-bacteria-3d-illustration-260nw-4345665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b="8830"/>
          <a:stretch/>
        </p:blipFill>
        <p:spPr bwMode="auto">
          <a:xfrm>
            <a:off x="6197600" y="0"/>
            <a:ext cx="2982686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" y="35472"/>
            <a:ext cx="5261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7030A0"/>
                </a:solidFill>
                <a:latin typeface="Candara" pitchFamily="34" charset="0"/>
              </a:rPr>
              <a:t>Faze fagocitoze</a:t>
            </a:r>
            <a:r>
              <a:rPr lang="sr-Latn-RS" sz="2000" dirty="0" smtClean="0">
                <a:solidFill>
                  <a:srgbClr val="7030A0"/>
                </a:solidFill>
                <a:latin typeface="Candara" pitchFamily="34" charset="0"/>
              </a:rPr>
              <a:t>:</a:t>
            </a:r>
          </a:p>
          <a:p>
            <a:r>
              <a:rPr lang="sr-Latn-RS" sz="2000" dirty="0" smtClean="0">
                <a:latin typeface="Candara" pitchFamily="34" charset="0"/>
              </a:rPr>
              <a:t>1.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Faza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privla</a:t>
            </a:r>
            <a:r>
              <a:rPr lang="sr-Latn-RS" sz="2000" dirty="0" smtClean="0">
                <a:latin typeface="Candara" pitchFamily="34" charset="0"/>
              </a:rPr>
              <a:t>čenja - hemotaksa</a:t>
            </a:r>
          </a:p>
          <a:p>
            <a:r>
              <a:rPr lang="sr-Latn-RS" sz="2000" dirty="0" smtClean="0">
                <a:latin typeface="Candara" pitchFamily="34" charset="0"/>
              </a:rPr>
              <a:t>2. Faza prihvatanja – adherencija i opsonizacija</a:t>
            </a:r>
          </a:p>
          <a:p>
            <a:r>
              <a:rPr lang="sr-Latn-RS" sz="2000" dirty="0" smtClean="0">
                <a:latin typeface="Candara" pitchFamily="34" charset="0"/>
              </a:rPr>
              <a:t>3. Faza uvlačenja - ingestija</a:t>
            </a:r>
          </a:p>
          <a:p>
            <a:r>
              <a:rPr lang="sr-Latn-RS" sz="2000" dirty="0" smtClean="0">
                <a:latin typeface="Candara" pitchFamily="34" charset="0"/>
              </a:rPr>
              <a:t>4. Faza razgradnje – digestija/destrukcija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" y="6266674"/>
            <a:ext cx="808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Candara" pitchFamily="34" charset="0"/>
              </a:rPr>
              <a:t>Preuzimanje antigena i prezentacija antigena limfocitima</a:t>
            </a:r>
            <a:endParaRPr lang="en-US" sz="2000" dirty="0">
              <a:latin typeface="Candara" pitchFamily="34" charset="0"/>
            </a:endParaRPr>
          </a:p>
        </p:txBody>
      </p:sp>
      <p:cxnSp>
        <p:nvCxnSpPr>
          <p:cNvPr id="6" name="Straight Arrow Connector 5"/>
          <p:cNvCxnSpPr>
            <a:endCxn id="3" idx="3"/>
          </p:cNvCxnSpPr>
          <p:nvPr/>
        </p:nvCxnSpPr>
        <p:spPr>
          <a:xfrm>
            <a:off x="6400800" y="6466729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Isidora\Desktop\istockphoto-1219978307-612x61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5" y="2590800"/>
            <a:ext cx="720197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763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u="sng" dirty="0">
                <a:solidFill>
                  <a:srgbClr val="7030A0"/>
                </a:solidFill>
                <a:latin typeface="Candara" pitchFamily="34" charset="0"/>
              </a:rPr>
              <a:t>STEČENI IMUNITET – SPECIFIČNI – ADAPTIVNI</a:t>
            </a:r>
          </a:p>
          <a:p>
            <a:endParaRPr lang="sr-Latn-RS" b="1" u="sng" dirty="0"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sr-Latn-RS" sz="2000" dirty="0">
                <a:latin typeface="Candara" pitchFamily="34" charset="0"/>
              </a:rPr>
              <a:t>Humoralni (</a:t>
            </a:r>
            <a:r>
              <a:rPr lang="sr-Latn-RS" sz="2000" b="1" dirty="0">
                <a:latin typeface="Candara" pitchFamily="34" charset="0"/>
              </a:rPr>
              <a:t>efektori: </a:t>
            </a:r>
            <a:r>
              <a:rPr lang="sr-Latn-RS" sz="2000" b="1" dirty="0" smtClean="0">
                <a:latin typeface="Candara" pitchFamily="34" charset="0"/>
              </a:rPr>
              <a:t>ANTITELA</a:t>
            </a:r>
            <a:r>
              <a:rPr lang="sr-Latn-RS" sz="2000" dirty="0" smtClean="0">
                <a:latin typeface="Candara" pitchFamily="34" charset="0"/>
              </a:rPr>
              <a:t>)</a:t>
            </a:r>
            <a:endParaRPr lang="sr-Latn-RS" sz="2000" dirty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Latn-RS" sz="2000" dirty="0"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sr-Latn-RS" sz="2000" dirty="0">
                <a:latin typeface="Candara" pitchFamily="34" charset="0"/>
              </a:rPr>
              <a:t>Ćelijski </a:t>
            </a:r>
            <a:r>
              <a:rPr lang="sr-Latn-RS" sz="2000" dirty="0" smtClean="0">
                <a:latin typeface="Candara" pitchFamily="34" charset="0"/>
              </a:rPr>
              <a:t>(</a:t>
            </a:r>
            <a:r>
              <a:rPr lang="sr-Latn-RS" sz="2000" b="1" dirty="0" smtClean="0">
                <a:latin typeface="Candara" pitchFamily="34" charset="0"/>
              </a:rPr>
              <a:t>efektori</a:t>
            </a:r>
            <a:r>
              <a:rPr lang="sr-Latn-RS" sz="2000" dirty="0" smtClean="0">
                <a:latin typeface="Candara" pitchFamily="34" charset="0"/>
              </a:rPr>
              <a:t>: citokini </a:t>
            </a:r>
            <a:r>
              <a:rPr lang="sr-Latn-RS" sz="2000" dirty="0">
                <a:latin typeface="Candara" pitchFamily="34" charset="0"/>
              </a:rPr>
              <a:t>aktivisanih T limfocita i/ili citotoksičnih efektorskih CD8+ subpopulacija T limfocita-</a:t>
            </a:r>
            <a:r>
              <a:rPr lang="sr-Latn-RS" sz="2000" b="1" dirty="0">
                <a:latin typeface="Candara" pitchFamily="34" charset="0"/>
              </a:rPr>
              <a:t>SENZIBILISANI </a:t>
            </a:r>
            <a:r>
              <a:rPr lang="sr-Latn-RS" sz="2000" b="1" dirty="0" smtClean="0">
                <a:latin typeface="Candara" pitchFamily="34" charset="0"/>
              </a:rPr>
              <a:t>T LIMFOCITI</a:t>
            </a:r>
            <a:r>
              <a:rPr lang="sr-Latn-RS" sz="2000" dirty="0">
                <a:latin typeface="Candara" pitchFamily="34" charset="0"/>
              </a:rPr>
              <a:t>)</a:t>
            </a:r>
            <a:endParaRPr lang="sr-Latn-RS" sz="2000" u="sng" dirty="0">
              <a:latin typeface="Candar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685800"/>
            <a:ext cx="533400" cy="685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7030A0"/>
                </a:solidFill>
                <a:latin typeface="Candara" pitchFamily="34" charset="0"/>
              </a:rPr>
              <a:t>REAKCIJE ANTIGEN-ANTITELO U </a:t>
            </a:r>
            <a:r>
              <a:rPr lang="sr-Latn-RS" sz="2400" b="1" i="1" dirty="0" smtClean="0">
                <a:solidFill>
                  <a:srgbClr val="7030A0"/>
                </a:solidFill>
                <a:latin typeface="Candara" pitchFamily="34" charset="0"/>
              </a:rPr>
              <a:t>IN VITRO </a:t>
            </a:r>
            <a:r>
              <a:rPr lang="sr-Latn-RS" sz="2400" b="1" dirty="0" smtClean="0">
                <a:solidFill>
                  <a:srgbClr val="7030A0"/>
                </a:solidFill>
                <a:latin typeface="Candara" pitchFamily="34" charset="0"/>
              </a:rPr>
              <a:t>USLOVIMA U CILJU DOKAZIVANJA PRISUSTVA ANTIGENA ILI ANTITELA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0592" y="228600"/>
            <a:ext cx="8654808" cy="83099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9030" y="3372962"/>
            <a:ext cx="9173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PRECIPITACIJA – 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u 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epruveti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, petri </a:t>
            </a:r>
            <a:r>
              <a:rPr lang="en-US" sz="2800" b="1" dirty="0" err="1" smtClean="0">
                <a:solidFill>
                  <a:srgbClr val="7030A0"/>
                </a:solidFill>
                <a:latin typeface="Candara" pitchFamily="34" charset="0"/>
              </a:rPr>
              <a:t>plo</a:t>
            </a: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či, AGID...</a:t>
            </a: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AGLUTINACIJA – brza, spora</a:t>
            </a: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REAKCIJA VEZIVANJA KOMPLEMENTA -RVK</a:t>
            </a: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ELISA – direktna, indirektna, kompetitivna</a:t>
            </a: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IMUNOFLUORESCENCIJA – direktna, indirektna</a:t>
            </a: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INHIBICIJA HEMAGLUTINACIJE</a:t>
            </a: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VIRUS NEUTRALIZACIONI TEST (SERUM NEUTR. TEST)</a:t>
            </a:r>
            <a:endParaRPr lang="en-US" sz="2800" b="1" dirty="0" smtClean="0">
              <a:solidFill>
                <a:srgbClr val="7030A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andara" pitchFamily="34" charset="0"/>
              </a:rPr>
              <a:t>…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49" y="1295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002060"/>
                </a:solidFill>
              </a:rPr>
              <a:t>I DIREKTNE – dokazivanje prisustva Ag</a:t>
            </a:r>
          </a:p>
          <a:p>
            <a:r>
              <a:rPr lang="sr-Latn-RS" sz="2800" b="1" dirty="0" smtClean="0">
                <a:solidFill>
                  <a:srgbClr val="002060"/>
                </a:solidFill>
              </a:rPr>
              <a:t>II INDIREKTNE – dokazivanje prisustva At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4970" y="1295400"/>
            <a:ext cx="6400800" cy="95410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724" y="4788725"/>
            <a:ext cx="471055" cy="457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065" y="5190840"/>
            <a:ext cx="471055" cy="457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654" y="4331525"/>
            <a:ext cx="471055" cy="457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622" y="3874325"/>
            <a:ext cx="471055" cy="457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068" y="3417125"/>
            <a:ext cx="471052" cy="457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599" y="2859314"/>
            <a:ext cx="850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00B050"/>
                </a:solidFill>
                <a:latin typeface="Candara" pitchFamily="34" charset="0"/>
              </a:rPr>
              <a:t>Zašto nekad odaberemo njih u cilju dijagnostike, a ne neku drugu metodu?</a:t>
            </a:r>
            <a:endParaRPr lang="en-US" sz="20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43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UZORAK:</a:t>
            </a:r>
            <a:r>
              <a:rPr lang="sr-Latn-RS" b="1" dirty="0" smtClean="0">
                <a:solidFill>
                  <a:srgbClr val="FF0000"/>
                </a:solidFill>
                <a:latin typeface="Candara" pitchFamily="34" charset="0"/>
              </a:rPr>
              <a:t> At: KRVNI SERUM </a:t>
            </a:r>
            <a:r>
              <a:rPr lang="sr-Latn-RS" b="1" dirty="0" smtClean="0">
                <a:solidFill>
                  <a:srgbClr val="0000FF"/>
                </a:solidFill>
                <a:latin typeface="Candara" pitchFamily="34" charset="0"/>
              </a:rPr>
              <a:t>Ag: tkivo, organ, bris...</a:t>
            </a:r>
            <a:endParaRPr lang="en-US" b="1" dirty="0">
              <a:solidFill>
                <a:srgbClr val="0000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8693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Candara" pitchFamily="34" charset="0"/>
              </a:rPr>
              <a:t>R</a:t>
            </a:r>
            <a:r>
              <a:rPr lang="en-US" dirty="0" err="1" smtClean="0">
                <a:latin typeface="Candara" pitchFamily="34" charset="0"/>
              </a:rPr>
              <a:t>eakcija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između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ndara" pitchFamily="34" charset="0"/>
              </a:rPr>
              <a:t>rastvorljivog</a:t>
            </a:r>
            <a:r>
              <a:rPr lang="sr-Latn-RS" b="1" dirty="0" smtClean="0">
                <a:solidFill>
                  <a:srgbClr val="7030A0"/>
                </a:solidFill>
                <a:latin typeface="Candara" pitchFamily="34" charset="0"/>
              </a:rPr>
              <a:t> (neuobličenog)</a:t>
            </a:r>
            <a:r>
              <a:rPr lang="en-US" b="1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antigena</a:t>
            </a:r>
            <a:r>
              <a:rPr lang="en-US" dirty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– </a:t>
            </a:r>
            <a:r>
              <a:rPr lang="sr-Latn-RS" b="1" dirty="0" smtClean="0">
                <a:latin typeface="Candara" pitchFamily="34" charset="0"/>
              </a:rPr>
              <a:t>precipitinogena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i </a:t>
            </a:r>
            <a:r>
              <a:rPr lang="en-US" dirty="0" err="1" smtClean="0">
                <a:latin typeface="Candara" pitchFamily="34" charset="0"/>
              </a:rPr>
              <a:t>antitela</a:t>
            </a:r>
            <a:r>
              <a:rPr lang="sr-Latn-RS" dirty="0" smtClean="0">
                <a:latin typeface="Candara" pitchFamily="34" charset="0"/>
              </a:rPr>
              <a:t> - </a:t>
            </a:r>
            <a:r>
              <a:rPr lang="sr-Latn-RS" b="1" dirty="0" smtClean="0">
                <a:latin typeface="Candara" pitchFamily="34" charset="0"/>
              </a:rPr>
              <a:t>precipitina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pri čemu </a:t>
            </a:r>
            <a:r>
              <a:rPr lang="en-US" dirty="0" smtClean="0">
                <a:latin typeface="Candara" pitchFamily="34" charset="0"/>
              </a:rPr>
              <a:t>se </a:t>
            </a:r>
            <a:r>
              <a:rPr lang="en-US" dirty="0" err="1">
                <a:latin typeface="Candara" pitchFamily="34" charset="0"/>
              </a:rPr>
              <a:t>stvara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rastvorljivi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kompleks</a:t>
            </a:r>
            <a:r>
              <a:rPr lang="sr-Latn-RS" dirty="0" smtClean="0">
                <a:latin typeface="Candara" pitchFamily="34" charset="0"/>
              </a:rPr>
              <a:t> - </a:t>
            </a:r>
            <a:r>
              <a:rPr lang="sr-Latn-RS" b="1" dirty="0" smtClean="0">
                <a:latin typeface="Candara" pitchFamily="34" charset="0"/>
              </a:rPr>
              <a:t>precipitat</a:t>
            </a:r>
            <a:r>
              <a:rPr lang="en-US" b="1" dirty="0" smtClean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koji</a:t>
            </a:r>
            <a:r>
              <a:rPr lang="en-US" dirty="0">
                <a:latin typeface="Candara" pitchFamily="34" charset="0"/>
              </a:rPr>
              <a:t> se </a:t>
            </a:r>
            <a:r>
              <a:rPr lang="en-US" dirty="0" err="1">
                <a:latin typeface="Candara" pitchFamily="34" charset="0"/>
              </a:rPr>
              <a:t>uočava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kao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zamućenje</a:t>
            </a:r>
            <a:r>
              <a:rPr lang="sr-Latn-RS" dirty="0" smtClean="0">
                <a:latin typeface="Candara" pitchFamily="34" charset="0"/>
              </a:rPr>
              <a:t> (zamaglj</a:t>
            </a:r>
            <a:r>
              <a:rPr lang="en-US" dirty="0" smtClean="0">
                <a:latin typeface="Candara" pitchFamily="34" charset="0"/>
              </a:rPr>
              <a:t>e</a:t>
            </a:r>
            <a:r>
              <a:rPr lang="sr-Latn-RS" dirty="0" smtClean="0">
                <a:latin typeface="Candara" pitchFamily="34" charset="0"/>
              </a:rPr>
              <a:t>nje)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ili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prsten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na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dodirnom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sloju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rastvora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antitela</a:t>
            </a:r>
            <a:r>
              <a:rPr lang="en-US" dirty="0">
                <a:latin typeface="Candara" pitchFamily="34" charset="0"/>
              </a:rPr>
              <a:t> i </a:t>
            </a:r>
            <a:r>
              <a:rPr lang="en-US" dirty="0" err="1" smtClean="0">
                <a:latin typeface="Candara" pitchFamily="34" charset="0"/>
              </a:rPr>
              <a:t>antigena</a:t>
            </a:r>
            <a:endParaRPr lang="sr-Latn-RS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 smtClean="0">
                <a:latin typeface="Candara" pitchFamily="34" charset="0"/>
              </a:rPr>
              <a:t>Optimalni odnos </a:t>
            </a:r>
            <a:r>
              <a:rPr lang="en-US" dirty="0" err="1" smtClean="0">
                <a:latin typeface="Candara" pitchFamily="34" charset="0"/>
              </a:rPr>
              <a:t>antitela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>
                <a:latin typeface="Candara" pitchFamily="34" charset="0"/>
              </a:rPr>
              <a:t>i </a:t>
            </a:r>
            <a:r>
              <a:rPr lang="en-US" dirty="0" smtClean="0">
                <a:latin typeface="Candara" pitchFamily="34" charset="0"/>
              </a:rPr>
              <a:t>antigen</a:t>
            </a:r>
            <a:r>
              <a:rPr lang="sr-Latn-RS" dirty="0" smtClean="0">
                <a:latin typeface="Candara" pitchFamily="34" charset="0"/>
              </a:rPr>
              <a:t>a </a:t>
            </a:r>
            <a:r>
              <a:rPr lang="en-US" dirty="0" err="1" smtClean="0">
                <a:latin typeface="Candara" pitchFamily="34" charset="0"/>
              </a:rPr>
              <a:t>koji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učestvuju</a:t>
            </a:r>
            <a:r>
              <a:rPr lang="en-US" dirty="0">
                <a:latin typeface="Candara" pitchFamily="34" charset="0"/>
              </a:rPr>
              <a:t> u </a:t>
            </a:r>
            <a:r>
              <a:rPr lang="en-US" dirty="0" err="1" smtClean="0">
                <a:latin typeface="Candara" pitchFamily="34" charset="0"/>
              </a:rPr>
              <a:t>reakciji</a:t>
            </a:r>
            <a:endParaRPr lang="sr-Latn-RS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Candara" pitchFamily="34" charset="0"/>
              </a:rPr>
              <a:t>I</a:t>
            </a:r>
            <a:r>
              <a:rPr lang="en-US" dirty="0" err="1" smtClean="0">
                <a:latin typeface="Candara" pitchFamily="34" charset="0"/>
              </a:rPr>
              <a:t>munodifuzija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>
                <a:latin typeface="Candara" pitchFamily="34" charset="0"/>
              </a:rPr>
              <a:t>u petri </a:t>
            </a:r>
            <a:r>
              <a:rPr lang="en-US" dirty="0" err="1">
                <a:latin typeface="Candara" pitchFamily="34" charset="0"/>
              </a:rPr>
              <a:t>pločama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ili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epruveti</a:t>
            </a:r>
            <a:r>
              <a:rPr lang="en-US" dirty="0">
                <a:latin typeface="Candara" pitchFamily="34" charset="0"/>
              </a:rPr>
              <a:t>, </a:t>
            </a:r>
            <a:r>
              <a:rPr lang="en-US" dirty="0" err="1">
                <a:latin typeface="Candara" pitchFamily="34" charset="0"/>
              </a:rPr>
              <a:t>radijalna</a:t>
            </a:r>
            <a:r>
              <a:rPr lang="en-US" dirty="0">
                <a:latin typeface="Candara" pitchFamily="34" charset="0"/>
              </a:rPr>
              <a:t> </a:t>
            </a:r>
            <a:r>
              <a:rPr lang="en-US" dirty="0" err="1">
                <a:latin typeface="Candara" pitchFamily="34" charset="0"/>
              </a:rPr>
              <a:t>imunodifuzija</a:t>
            </a:r>
            <a:r>
              <a:rPr lang="en-US" dirty="0">
                <a:latin typeface="Candara" pitchFamily="34" charset="0"/>
              </a:rPr>
              <a:t>, </a:t>
            </a:r>
            <a:r>
              <a:rPr lang="en-US" dirty="0" err="1" smtClean="0">
                <a:latin typeface="Candara" pitchFamily="34" charset="0"/>
              </a:rPr>
              <a:t>imunoelektroforeza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514600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RS" sz="2400" b="1" u="sng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b="1" u="sng" dirty="0">
                <a:solidFill>
                  <a:srgbClr val="0000FF"/>
                </a:solidFill>
                <a:latin typeface="Candara" pitchFamily="34" charset="0"/>
              </a:rPr>
              <a:t>Primer – Ascoli precipitacija (dg. </a:t>
            </a:r>
            <a:r>
              <a:rPr lang="sr-Latn-RS" b="1" u="sng" dirty="0" smtClean="0">
                <a:solidFill>
                  <a:srgbClr val="0000FF"/>
                </a:solidFill>
                <a:latin typeface="Candara" pitchFamily="34" charset="0"/>
              </a:rPr>
              <a:t>antraksa):</a:t>
            </a:r>
            <a:endParaRPr lang="sr-Latn-RS" b="1" u="sng" dirty="0">
              <a:solidFill>
                <a:srgbClr val="0000FF"/>
              </a:solidFill>
              <a:latin typeface="Candara" pitchFamily="34" charset="0"/>
            </a:endParaRPr>
          </a:p>
          <a:p>
            <a:pPr algn="just"/>
            <a:r>
              <a:rPr lang="sr-Latn-RS" dirty="0" smtClean="0">
                <a:latin typeface="Candara" pitchFamily="34" charset="0"/>
              </a:rPr>
              <a:t>Dokazivanje </a:t>
            </a:r>
            <a:r>
              <a:rPr lang="sr-Latn-RS" dirty="0">
                <a:latin typeface="Candara" pitchFamily="34" charset="0"/>
              </a:rPr>
              <a:t>prisustva </a:t>
            </a:r>
            <a:r>
              <a:rPr lang="en-US" dirty="0" err="1">
                <a:latin typeface="Candara" pitchFamily="34" charset="0"/>
              </a:rPr>
              <a:t>somatskog</a:t>
            </a:r>
            <a:r>
              <a:rPr lang="en-US" dirty="0">
                <a:latin typeface="Candara" pitchFamily="34" charset="0"/>
              </a:rPr>
              <a:t> Ag </a:t>
            </a:r>
            <a:r>
              <a:rPr lang="sr-Latn-RS" i="1" dirty="0">
                <a:latin typeface="Candara" pitchFamily="34" charset="0"/>
              </a:rPr>
              <a:t>B. anthracis </a:t>
            </a:r>
            <a:r>
              <a:rPr lang="en-US" dirty="0">
                <a:latin typeface="Candara" pitchFamily="34" charset="0"/>
              </a:rPr>
              <a:t>u </a:t>
            </a:r>
            <a:r>
              <a:rPr lang="sr-Latn-RS" dirty="0">
                <a:latin typeface="Candara" pitchFamily="34" charset="0"/>
              </a:rPr>
              <a:t>prethodno obrađenom </a:t>
            </a:r>
            <a:r>
              <a:rPr lang="en-US" dirty="0" err="1" smtClean="0">
                <a:latin typeface="Candara" pitchFamily="34" charset="0"/>
              </a:rPr>
              <a:t>materijalu</a:t>
            </a:r>
            <a:endParaRPr lang="sr-Latn-RS" dirty="0" smtClean="0">
              <a:latin typeface="Candara" pitchFamily="34" charset="0"/>
            </a:endParaRPr>
          </a:p>
          <a:p>
            <a:pPr algn="just"/>
            <a:endParaRPr lang="sr-Latn-RS" dirty="0">
              <a:latin typeface="Candara" pitchFamily="34" charset="0"/>
            </a:endParaRPr>
          </a:p>
          <a:p>
            <a:pPr algn="just"/>
            <a:r>
              <a:rPr lang="sr-Latn-RS" dirty="0">
                <a:latin typeface="Candara" pitchFamily="34" charset="0"/>
              </a:rPr>
              <a:t>Tečni ekstrakt sumnjivog ispitujućeg materijala se meša sa hiperimunim serumom u kome se nalaze specifična At protiv Ag </a:t>
            </a:r>
            <a:r>
              <a:rPr lang="sr-Latn-RS" i="1" dirty="0">
                <a:latin typeface="Candara" pitchFamily="34" charset="0"/>
              </a:rPr>
              <a:t>B. anthracis. </a:t>
            </a:r>
          </a:p>
          <a:p>
            <a:pPr algn="just"/>
            <a:r>
              <a:rPr lang="sr-Latn-RS" dirty="0">
                <a:latin typeface="Candara" pitchFamily="34" charset="0"/>
              </a:rPr>
              <a:t>U slučaju pozitivne reakcije, stvara se precipitat na dodirnom sloju Ag i At.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6021"/>
            <a:ext cx="4648199" cy="47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2636" y="14547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1. PRECIPITACIJA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1000" y="2971800"/>
            <a:ext cx="77869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Aglutinacija predstavlja reakciju između </a:t>
            </a:r>
            <a:r>
              <a:rPr lang="sr-Latn-RS" sz="2000" b="1" dirty="0">
                <a:solidFill>
                  <a:srgbClr val="7030A0"/>
                </a:solidFill>
                <a:latin typeface="Candara" pitchFamily="34" charset="0"/>
              </a:rPr>
              <a:t>nerastvorljivog (uobličenog) </a:t>
            </a:r>
            <a:r>
              <a:rPr lang="sr-Latn-RS" sz="2000" dirty="0">
                <a:latin typeface="Candara" pitchFamily="34" charset="0"/>
              </a:rPr>
              <a:t>antigena </a:t>
            </a:r>
            <a:r>
              <a:rPr lang="sr-Latn-RS" sz="2000" b="1" dirty="0">
                <a:latin typeface="Candara" pitchFamily="34" charset="0"/>
              </a:rPr>
              <a:t>(aglutinogena)</a:t>
            </a:r>
            <a:r>
              <a:rPr lang="sr-Latn-RS" sz="2000" dirty="0">
                <a:latin typeface="Candara" pitchFamily="34" charset="0"/>
              </a:rPr>
              <a:t> i antitela </a:t>
            </a:r>
            <a:r>
              <a:rPr lang="sr-Latn-RS" sz="2000" b="1" dirty="0">
                <a:latin typeface="Candara" pitchFamily="34" charset="0"/>
              </a:rPr>
              <a:t>(aglutinina) </a:t>
            </a:r>
            <a:r>
              <a:rPr lang="sr-Latn-RS" sz="2000" dirty="0">
                <a:latin typeface="Candara" pitchFamily="34" charset="0"/>
              </a:rPr>
              <a:t>pri čemu se stvara kompleks – </a:t>
            </a:r>
            <a:r>
              <a:rPr lang="sr-Latn-RS" sz="2000" b="1" dirty="0" smtClean="0">
                <a:latin typeface="Candara" pitchFamily="34" charset="0"/>
              </a:rPr>
              <a:t>aglutinat</a:t>
            </a:r>
            <a:endParaRPr lang="sr-Latn-RS" sz="2000" b="1" dirty="0">
              <a:latin typeface="Candara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sz="2000" dirty="0">
                <a:latin typeface="Candara" pitchFamily="34" charset="0"/>
              </a:rPr>
              <a:t>Aglutinat se taloži na </a:t>
            </a:r>
            <a:r>
              <a:rPr lang="sr-Latn-RS" sz="2000" b="1" dirty="0">
                <a:latin typeface="Candara" pitchFamily="34" charset="0"/>
              </a:rPr>
              <a:t>dnu epruvete kao talog neravnih ivica </a:t>
            </a:r>
            <a:r>
              <a:rPr lang="sr-Latn-RS" sz="2000" dirty="0">
                <a:latin typeface="Candara" pitchFamily="34" charset="0"/>
              </a:rPr>
              <a:t>ili se u metodi brze aglutinacije </a:t>
            </a:r>
            <a:r>
              <a:rPr lang="sr-Latn-RS" sz="2000" b="1" dirty="0">
                <a:latin typeface="Candara" pitchFamily="34" charset="0"/>
              </a:rPr>
              <a:t>na pločici vidi kao pojava zrnastog </a:t>
            </a:r>
            <a:r>
              <a:rPr lang="sr-Latn-RS" sz="2000" b="1" dirty="0" smtClean="0">
                <a:latin typeface="Candara" pitchFamily="34" charset="0"/>
              </a:rPr>
              <a:t>taloga</a:t>
            </a:r>
            <a:endParaRPr lang="sr-Latn-RS" sz="2000" b="1" dirty="0">
              <a:latin typeface="Candara" pitchFamily="34" charset="0"/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sr-Latn-RS" sz="2000" b="1" dirty="0">
                <a:solidFill>
                  <a:srgbClr val="0000FF"/>
                </a:solidFill>
                <a:latin typeface="Candara" pitchFamily="34" charset="0"/>
              </a:rPr>
              <a:t>Primer – brza aglutinacija na pločici tj. brza aglutinacija brucela (dg. bruceloze</a:t>
            </a:r>
            <a:r>
              <a:rPr lang="sr-Latn-RS" sz="2000" b="1" dirty="0" smtClean="0">
                <a:solidFill>
                  <a:srgbClr val="0000FF"/>
                </a:solidFill>
                <a:latin typeface="Candara" pitchFamily="34" charset="0"/>
              </a:rPr>
              <a:t>)</a:t>
            </a:r>
            <a:r>
              <a:rPr lang="en-US" sz="2000" dirty="0" smtClean="0">
                <a:latin typeface="Candara" pitchFamily="34" charset="0"/>
              </a:rPr>
              <a:t> – BAB </a:t>
            </a:r>
            <a:r>
              <a:rPr lang="en-US" sz="2000" dirty="0" err="1" smtClean="0">
                <a:latin typeface="Candara" pitchFamily="34" charset="0"/>
              </a:rPr>
              <a:t>ili</a:t>
            </a:r>
            <a:r>
              <a:rPr lang="en-US" sz="2000" dirty="0" smtClean="0">
                <a:latin typeface="Candara" pitchFamily="34" charset="0"/>
              </a:rPr>
              <a:t> ROZE BENGAL TEST</a:t>
            </a:r>
            <a:r>
              <a:rPr lang="sr-Latn-RS" sz="2000" dirty="0">
                <a:latin typeface="Candara" pitchFamily="34" charset="0"/>
              </a:rPr>
              <a:t> </a:t>
            </a:r>
            <a:r>
              <a:rPr lang="sr-Latn-RS" sz="2000" dirty="0" smtClean="0">
                <a:latin typeface="Candara" pitchFamily="34" charset="0"/>
              </a:rPr>
              <a:t>- Dokazivanje </a:t>
            </a:r>
            <a:r>
              <a:rPr lang="sr-Latn-RS" sz="2000" dirty="0">
                <a:latin typeface="Candara" pitchFamily="34" charset="0"/>
              </a:rPr>
              <a:t>prisustva antitela protiv </a:t>
            </a:r>
            <a:r>
              <a:rPr lang="sr-Latn-RS" sz="2000" i="1" dirty="0">
                <a:latin typeface="Candara" pitchFamily="34" charset="0"/>
              </a:rPr>
              <a:t>Brucella </a:t>
            </a:r>
            <a:r>
              <a:rPr lang="sr-Latn-RS" sz="2000" dirty="0">
                <a:latin typeface="Candara" pitchFamily="34" charset="0"/>
              </a:rPr>
              <a:t>spp. u krvnom serumu </a:t>
            </a:r>
            <a:r>
              <a:rPr lang="sr-Latn-RS" sz="2000" dirty="0" smtClean="0">
                <a:latin typeface="Candara" pitchFamily="34" charset="0"/>
              </a:rPr>
              <a:t>životinja:</a:t>
            </a:r>
          </a:p>
          <a:p>
            <a:pPr algn="just" eaLnBrk="1" hangingPunct="1"/>
            <a:r>
              <a:rPr lang="sr-Latn-RS" sz="2000" dirty="0">
                <a:latin typeface="Candara" pitchFamily="34" charset="0"/>
              </a:rPr>
              <a:t>	</a:t>
            </a:r>
            <a:r>
              <a:rPr lang="sr-Latn-RS" sz="2000" dirty="0" smtClean="0">
                <a:latin typeface="Candara" pitchFamily="34" charset="0"/>
              </a:rPr>
              <a:t>Na </a:t>
            </a:r>
            <a:r>
              <a:rPr lang="sr-Latn-RS" sz="2000" dirty="0">
                <a:latin typeface="Candara" pitchFamily="34" charset="0"/>
              </a:rPr>
              <a:t>mikroskopskoj pločici se mešaju ispitujući krvni serum i </a:t>
            </a:r>
            <a:r>
              <a:rPr lang="sr-Latn-RS" sz="2000" dirty="0" smtClean="0">
                <a:latin typeface="Candara" pitchFamily="34" charset="0"/>
              </a:rPr>
              <a:t>	obojena </a:t>
            </a:r>
            <a:r>
              <a:rPr lang="sr-Latn-RS" sz="2000" dirty="0">
                <a:latin typeface="Candara" pitchFamily="34" charset="0"/>
              </a:rPr>
              <a:t>inaktivisana kultura bakterija </a:t>
            </a:r>
            <a:r>
              <a:rPr lang="sr-Latn-RS" sz="2000" i="1" dirty="0">
                <a:latin typeface="Candara" pitchFamily="34" charset="0"/>
              </a:rPr>
              <a:t>Brucella</a:t>
            </a:r>
            <a:r>
              <a:rPr lang="sr-Latn-RS" sz="2000" dirty="0">
                <a:latin typeface="Candara" pitchFamily="34" charset="0"/>
              </a:rPr>
              <a:t> spp. (uobličeni </a:t>
            </a:r>
            <a:r>
              <a:rPr lang="sr-Latn-RS" sz="2000" dirty="0" smtClean="0">
                <a:latin typeface="Candara" pitchFamily="34" charset="0"/>
              </a:rPr>
              <a:t>	antigen – komercijalno se nabavlja). Pozitivna </a:t>
            </a:r>
            <a:r>
              <a:rPr lang="sr-Latn-RS" sz="2000" dirty="0">
                <a:latin typeface="Candara" pitchFamily="34" charset="0"/>
              </a:rPr>
              <a:t>reakcija se vidi </a:t>
            </a:r>
            <a:r>
              <a:rPr lang="sr-Latn-RS" sz="2000" dirty="0" smtClean="0">
                <a:latin typeface="Candara" pitchFamily="34" charset="0"/>
              </a:rPr>
              <a:t>	kao </a:t>
            </a:r>
            <a:r>
              <a:rPr lang="sr-Latn-RS" sz="2000" dirty="0">
                <a:latin typeface="Candara" pitchFamily="34" charset="0"/>
              </a:rPr>
              <a:t>zrnast talog koji </a:t>
            </a:r>
            <a:r>
              <a:rPr lang="sr-Latn-RS" sz="2000" dirty="0" smtClean="0">
                <a:latin typeface="Candara" pitchFamily="34" charset="0"/>
              </a:rPr>
              <a:t>predstavlja </a:t>
            </a:r>
            <a:r>
              <a:rPr lang="sr-Latn-RS" sz="2000" dirty="0">
                <a:latin typeface="Candara" pitchFamily="34" charset="0"/>
              </a:rPr>
              <a:t>komplekse At i bakterija (Ag).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1" y="457200"/>
            <a:ext cx="8812212" cy="22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9698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2. AGLUTINACIJA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4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7030A0"/>
                </a:solidFill>
                <a:latin typeface="Candara" pitchFamily="34" charset="0"/>
              </a:rPr>
              <a:t>2. a) BRZA AGLUTINACIJA</a:t>
            </a:r>
            <a:endParaRPr lang="en-US" sz="28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73" y="1523999"/>
            <a:ext cx="6931218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964" y="729734"/>
            <a:ext cx="872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>
                <a:latin typeface="Candara" pitchFamily="34" charset="0"/>
              </a:rPr>
              <a:t>Metodom brze </a:t>
            </a:r>
            <a:r>
              <a:rPr lang="sr-Latn-RS" sz="2000" dirty="0" smtClean="0">
                <a:latin typeface="Candara" pitchFamily="34" charset="0"/>
              </a:rPr>
              <a:t>aglutinacije </a:t>
            </a:r>
            <a:r>
              <a:rPr lang="sr-Latn-RS" sz="2000" dirty="0">
                <a:latin typeface="Candara" pitchFamily="34" charset="0"/>
              </a:rPr>
              <a:t>detektuje 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smtClean="0">
                <a:latin typeface="Candara" pitchFamily="34" charset="0"/>
              </a:rPr>
              <a:t>se </a:t>
            </a:r>
            <a:r>
              <a:rPr lang="sr-Latn-RS" sz="2000" dirty="0" smtClean="0">
                <a:latin typeface="Candara" pitchFamily="34" charset="0"/>
              </a:rPr>
              <a:t>samo </a:t>
            </a:r>
            <a:r>
              <a:rPr lang="sr-Latn-RS" sz="2000" b="1" dirty="0">
                <a:latin typeface="Candara" pitchFamily="34" charset="0"/>
              </a:rPr>
              <a:t>prisustvo</a:t>
            </a:r>
            <a:r>
              <a:rPr lang="sr-Latn-RS" sz="2000" dirty="0">
                <a:latin typeface="Candara" pitchFamily="34" charset="0"/>
              </a:rPr>
              <a:t> antitela </a:t>
            </a:r>
            <a:r>
              <a:rPr lang="sr-Latn-RS" sz="2000" dirty="0" smtClean="0">
                <a:latin typeface="Candara" pitchFamily="34" charset="0"/>
              </a:rPr>
              <a:t>- kvalitativna metoda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6312</TotalTime>
  <Words>2383</Words>
  <Application>Microsoft Office PowerPoint</Application>
  <PresentationFormat>On-screen Show (4:3)</PresentationFormat>
  <Paragraphs>296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104</cp:revision>
  <dcterms:created xsi:type="dcterms:W3CDTF">2006-08-16T00:00:00Z</dcterms:created>
  <dcterms:modified xsi:type="dcterms:W3CDTF">2022-01-11T18:04:42Z</dcterms:modified>
</cp:coreProperties>
</file>