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7" r:id="rId30"/>
    <p:sldId id="288" r:id="rId31"/>
    <p:sldId id="290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306" r:id="rId40"/>
    <p:sldId id="307" r:id="rId41"/>
    <p:sldId id="308" r:id="rId42"/>
    <p:sldId id="309" r:id="rId43"/>
    <p:sldId id="318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0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B8BAD-6865-4C74-8286-F9B4776F380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1BF06-CF4A-4E36-B411-39F0FC54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BF06-CF4A-4E36-B411-39F0FC5432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7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7A44D26-1A3D-4527-B139-742414D12137}" type="slidenum">
              <a:rPr lang="en-US"/>
              <a:pPr eaLnBrk="1" hangingPunct="1"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213740-2B96-4229-A2CE-64C4051FF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30607E-206E-46F4-B5EB-69F482DC13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740-2B96-4229-A2CE-64C4051FF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607E-206E-46F4-B5EB-69F482DC13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740-2B96-4229-A2CE-64C4051FF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607E-206E-46F4-B5EB-69F482DC13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213740-2B96-4229-A2CE-64C4051FF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30607E-206E-46F4-B5EB-69F482DC13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213740-2B96-4229-A2CE-64C4051FF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30607E-206E-46F4-B5EB-69F482DC13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740-2B96-4229-A2CE-64C4051FF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607E-206E-46F4-B5EB-69F482DC13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740-2B96-4229-A2CE-64C4051FF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607E-206E-46F4-B5EB-69F482DC13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213740-2B96-4229-A2CE-64C4051FF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30607E-206E-46F4-B5EB-69F482DC13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3740-2B96-4229-A2CE-64C4051FF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0607E-206E-46F4-B5EB-69F482DC13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213740-2B96-4229-A2CE-64C4051FF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30607E-206E-46F4-B5EB-69F482DC13D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213740-2B96-4229-A2CE-64C4051FF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30607E-206E-46F4-B5EB-69F482DC13D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213740-2B96-4229-A2CE-64C4051FF33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30607E-206E-46F4-B5EB-69F482DC13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75" y="108856"/>
            <a:ext cx="7936025" cy="507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400" dirty="0" smtClean="0"/>
              <a:t>Reakcije Ag-At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676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Indirektna imunofluorescencija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2362199"/>
            <a:ext cx="8610600" cy="318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3352800"/>
            <a:ext cx="990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35052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305966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8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-32657"/>
            <a:ext cx="7467600" cy="1143000"/>
          </a:xfrm>
        </p:spPr>
        <p:txBody>
          <a:bodyPr/>
          <a:lstStyle/>
          <a:p>
            <a:r>
              <a:rPr lang="sr-Latn-RS" b="1" dirty="0" smtClean="0"/>
              <a:t>Imunoenzimske metode - ELISA</a:t>
            </a:r>
            <a:endParaRPr 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388" y="1655763"/>
            <a:ext cx="8964612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 err="1"/>
              <a:t>Imunoenzimske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(</a:t>
            </a:r>
            <a:r>
              <a:rPr lang="en-US" sz="2000" i="1" dirty="0"/>
              <a:t>Enzyme Linked </a:t>
            </a:r>
            <a:r>
              <a:rPr lang="en-US" sz="2000" i="1" dirty="0" err="1"/>
              <a:t>Immunosorbent</a:t>
            </a:r>
            <a:r>
              <a:rPr lang="en-US" sz="2000" i="1" dirty="0"/>
              <a:t> Assay</a:t>
            </a:r>
            <a:r>
              <a:rPr lang="en-US" sz="2000" dirty="0"/>
              <a:t>, ELISA) se</a:t>
            </a:r>
            <a:r>
              <a:rPr lang="sr-Latn-RS" sz="2000" dirty="0"/>
              <a:t> </a:t>
            </a:r>
            <a:r>
              <a:rPr lang="it-IT" sz="2000" dirty="0"/>
              <a:t>zasnivaju na primeni </a:t>
            </a:r>
            <a:r>
              <a:rPr lang="sr-Latn-RS" sz="2000" dirty="0"/>
              <a:t>Ag</a:t>
            </a:r>
            <a:r>
              <a:rPr lang="it-IT" sz="2000" dirty="0"/>
              <a:t> ili </a:t>
            </a:r>
            <a:r>
              <a:rPr lang="sr-Latn-RS" sz="2000" dirty="0"/>
              <a:t>At</a:t>
            </a:r>
            <a:r>
              <a:rPr lang="it-IT" sz="2000" dirty="0"/>
              <a:t> koji se obeležavaju </a:t>
            </a:r>
            <a:r>
              <a:rPr lang="en-US" sz="2000" dirty="0" err="1"/>
              <a:t>enzimima</a:t>
            </a:r>
            <a:r>
              <a:rPr lang="en-US" sz="2000" dirty="0"/>
              <a:t>.</a:t>
            </a:r>
            <a:endParaRPr lang="sr-Latn-RS" sz="20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sr-Latn-RS" sz="2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vi-VN" sz="2000" dirty="0"/>
              <a:t>Za izvođenje imunoenzimskih metoda se najčešće koriste </a:t>
            </a:r>
            <a:r>
              <a:rPr lang="sr-Latn-RS" sz="2000" dirty="0"/>
              <a:t>Ag</a:t>
            </a:r>
            <a:r>
              <a:rPr lang="vi-VN" sz="2000" dirty="0"/>
              <a:t> ili </a:t>
            </a:r>
            <a:r>
              <a:rPr lang="sr-Latn-RS" sz="2000" dirty="0"/>
              <a:t>At.</a:t>
            </a:r>
            <a:endParaRPr lang="vi-VN" sz="2000" dirty="0"/>
          </a:p>
          <a:p>
            <a:pPr>
              <a:defRPr/>
            </a:pPr>
            <a:r>
              <a:rPr lang="en-US" sz="2000" dirty="0" err="1"/>
              <a:t>adsorbovani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čvrstim</a:t>
            </a:r>
            <a:r>
              <a:rPr lang="en-US" sz="2000" dirty="0"/>
              <a:t> </a:t>
            </a:r>
            <a:r>
              <a:rPr lang="en-US" sz="2000" dirty="0" err="1"/>
              <a:t>površinama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dnu</a:t>
            </a:r>
            <a:r>
              <a:rPr lang="en-US" sz="2000" dirty="0"/>
              <a:t> </a:t>
            </a:r>
            <a:r>
              <a:rPr lang="en-US" sz="2000" dirty="0" err="1"/>
              <a:t>mikrotitracionih</a:t>
            </a:r>
            <a:r>
              <a:rPr lang="en-US" sz="2000" dirty="0"/>
              <a:t> </a:t>
            </a:r>
            <a:r>
              <a:rPr lang="en-US" sz="2000" dirty="0" err="1"/>
              <a:t>ploča</a:t>
            </a:r>
            <a:r>
              <a:rPr lang="en-US" sz="2000" dirty="0"/>
              <a:t>.</a:t>
            </a:r>
            <a:endParaRPr lang="sr-Latn-RS" sz="2000" dirty="0"/>
          </a:p>
          <a:p>
            <a:pPr>
              <a:defRPr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r-Latn-RS" sz="2000" dirty="0"/>
              <a:t>ELISA </a:t>
            </a:r>
            <a:r>
              <a:rPr lang="sv-SE" sz="2000" dirty="0"/>
              <a:t>se koriste za detekciju </a:t>
            </a:r>
            <a:r>
              <a:rPr lang="sr-Latn-RS" sz="2000" dirty="0"/>
              <a:t>Ag</a:t>
            </a:r>
            <a:r>
              <a:rPr lang="sv-SE" sz="2000" dirty="0"/>
              <a:t> ili </a:t>
            </a:r>
            <a:r>
              <a:rPr lang="sr-Latn-RS" sz="2000" dirty="0"/>
              <a:t>At</a:t>
            </a:r>
            <a:r>
              <a:rPr lang="sv-SE" sz="2000" dirty="0"/>
              <a:t> na osnovu</a:t>
            </a:r>
            <a:r>
              <a:rPr lang="sr-Latn-RS" sz="2000" dirty="0"/>
              <a:t> </a:t>
            </a:r>
            <a:r>
              <a:rPr lang="en-US" sz="2000" dirty="0" err="1"/>
              <a:t>promene</a:t>
            </a:r>
            <a:r>
              <a:rPr lang="en-US" sz="2000" dirty="0"/>
              <a:t> </a:t>
            </a:r>
            <a:r>
              <a:rPr lang="en-US" sz="2000" dirty="0" err="1"/>
              <a:t>boje</a:t>
            </a:r>
            <a:r>
              <a:rPr lang="en-US" sz="2000" dirty="0"/>
              <a:t> do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dovodi</a:t>
            </a:r>
            <a:r>
              <a:rPr lang="en-US" sz="2000" dirty="0"/>
              <a:t> </a:t>
            </a:r>
            <a:r>
              <a:rPr lang="en-US" sz="2000" dirty="0" err="1"/>
              <a:t>prisustvo</a:t>
            </a:r>
            <a:r>
              <a:rPr lang="en-US" sz="2000" dirty="0"/>
              <a:t> </a:t>
            </a:r>
            <a:r>
              <a:rPr lang="en-US" sz="2000" dirty="0" err="1"/>
              <a:t>enzima</a:t>
            </a:r>
            <a:r>
              <a:rPr lang="en-US" sz="2000" dirty="0"/>
              <a:t> </a:t>
            </a:r>
            <a:r>
              <a:rPr lang="en-US" sz="2000" dirty="0" err="1"/>
              <a:t>posle</a:t>
            </a:r>
            <a:r>
              <a:rPr lang="en-US" sz="2000" dirty="0"/>
              <a:t> </a:t>
            </a:r>
            <a:r>
              <a:rPr lang="en-US" sz="2000" dirty="0" err="1"/>
              <a:t>dodavanja</a:t>
            </a:r>
            <a:r>
              <a:rPr lang="en-US" sz="2000" dirty="0"/>
              <a:t> </a:t>
            </a:r>
            <a:r>
              <a:rPr lang="en-US" sz="2000" dirty="0" err="1"/>
              <a:t>supstrata</a:t>
            </a:r>
            <a:r>
              <a:rPr lang="en-US" sz="2000" dirty="0"/>
              <a:t> u </a:t>
            </a:r>
            <a:r>
              <a:rPr lang="en-US" sz="2000" dirty="0" err="1"/>
              <a:t>udubljenja</a:t>
            </a:r>
            <a:r>
              <a:rPr lang="sr-Latn-RS" sz="2000" dirty="0"/>
              <a:t> </a:t>
            </a:r>
            <a:r>
              <a:rPr lang="en-US" sz="2000" dirty="0" err="1"/>
              <a:t>mikrotitracionih</a:t>
            </a:r>
            <a:r>
              <a:rPr lang="en-US" sz="2000" dirty="0"/>
              <a:t> </a:t>
            </a:r>
            <a:r>
              <a:rPr lang="en-US" sz="2000" dirty="0" err="1"/>
              <a:t>ploča</a:t>
            </a:r>
            <a:r>
              <a:rPr lang="sr-Latn-RS" sz="2000" dirty="0"/>
              <a:t>.</a:t>
            </a:r>
          </a:p>
          <a:p>
            <a:pPr>
              <a:defRPr/>
            </a:pPr>
            <a:endParaRPr lang="sr-Latn-RS" sz="2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r-Latn-RS" sz="2000" dirty="0"/>
              <a:t>Mogu se podeliti na tri vrste:</a:t>
            </a:r>
          </a:p>
          <a:p>
            <a:pPr>
              <a:defRPr/>
            </a:pPr>
            <a:endParaRPr lang="sr-Latn-RS" sz="2000" dirty="0"/>
          </a:p>
          <a:p>
            <a:pPr algn="ctr">
              <a:defRPr/>
            </a:pPr>
            <a:r>
              <a:rPr lang="sr-Latn-RS" sz="2000" dirty="0"/>
              <a:t> 1. Direktna (sendvič) ELISA</a:t>
            </a:r>
          </a:p>
          <a:p>
            <a:pPr algn="ctr">
              <a:defRPr/>
            </a:pPr>
            <a:r>
              <a:rPr lang="sr-Latn-RS" sz="2000" dirty="0"/>
              <a:t> 2. Indirektna ELISA (iELISA)</a:t>
            </a:r>
          </a:p>
          <a:p>
            <a:pPr algn="ctr">
              <a:defRPr/>
            </a:pPr>
            <a:r>
              <a:rPr lang="sr-Latn-RS" sz="2000" dirty="0"/>
              <a:t> 3. Kompetitivna ELISA (cELISA)</a:t>
            </a:r>
            <a:endParaRPr lang="en-US" sz="2000" dirty="0"/>
          </a:p>
        </p:txBody>
      </p:sp>
      <p:pic>
        <p:nvPicPr>
          <p:cNvPr id="4" name="Picture 4" descr="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93067"/>
            <a:ext cx="2157413" cy="1484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247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b="1" dirty="0" smtClean="0"/>
              <a:t>Direktna ELISA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5725"/>
            <a:ext cx="9037638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1042988" y="6099175"/>
            <a:ext cx="221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sr-Latn-RS" sz="1200"/>
              <a:t>Naziva se sendvič ELISA jer se Ag nalazi u „sendviču“ između antitela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771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b="1" dirty="0" smtClean="0"/>
              <a:t>Indirektna ELISA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5875"/>
            <a:ext cx="914400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7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b="1" dirty="0" smtClean="0"/>
              <a:t>Kompetitivna ELISA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641600"/>
            <a:ext cx="91440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6664325" y="188913"/>
            <a:ext cx="2490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sr-Latn-RS" sz="1200"/>
              <a:t>*razlikuje se od direktne i indirekrtne ELISE jer se kod negativne reakcije javlja boja.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4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b="1" dirty="0" smtClean="0"/>
              <a:t>Precipitacija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1565275"/>
            <a:ext cx="3960813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179388" y="1593850"/>
            <a:ext cx="4557712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sr-Latn-RS" sz="1700"/>
              <a:t>Precipitacija predstavlja reakciju između rastvorljivog (neuobličenog) antigena (</a:t>
            </a:r>
            <a:r>
              <a:rPr lang="sr-Latn-RS" sz="1700" b="1"/>
              <a:t>precipitinogena)</a:t>
            </a:r>
            <a:r>
              <a:rPr lang="sr-Latn-RS" sz="1700"/>
              <a:t> i antitela </a:t>
            </a:r>
            <a:r>
              <a:rPr lang="sr-Latn-RS" sz="1700" b="1"/>
              <a:t>(precipitina) </a:t>
            </a:r>
            <a:r>
              <a:rPr lang="sr-Latn-RS" sz="1700"/>
              <a:t>pri čemu se stvara kompleks – </a:t>
            </a:r>
            <a:r>
              <a:rPr lang="sr-Latn-RS" sz="1700" b="1"/>
              <a:t>precipitat.</a:t>
            </a:r>
          </a:p>
          <a:p>
            <a:pPr eaLnBrk="1" hangingPunct="1"/>
            <a:r>
              <a:rPr lang="sr-Latn-RS" sz="1700" b="1"/>
              <a:t>Precipitat se vidi kao zamagljenje na dodirnom sloju Ag i At.</a:t>
            </a:r>
          </a:p>
          <a:p>
            <a:pPr eaLnBrk="1" hangingPunct="1"/>
            <a:endParaRPr lang="sr-Latn-RS" sz="1700" b="1"/>
          </a:p>
          <a:p>
            <a:pPr algn="ctr" eaLnBrk="1" hangingPunct="1"/>
            <a:r>
              <a:rPr lang="sr-Latn-RS" sz="1700"/>
              <a:t>Primer – Ascoli precipitacija (dg. antraksa)</a:t>
            </a:r>
          </a:p>
          <a:p>
            <a:pPr algn="ctr" eaLnBrk="1" hangingPunct="1"/>
            <a:endParaRPr lang="sr-Latn-RS" sz="1700"/>
          </a:p>
          <a:p>
            <a:pPr eaLnBrk="1" hangingPunct="1"/>
            <a:r>
              <a:rPr lang="sr-Latn-RS" sz="1400"/>
              <a:t>Dokazivanje prisustva </a:t>
            </a:r>
            <a:r>
              <a:rPr lang="en-US" sz="1400"/>
              <a:t>somatskog Ag </a:t>
            </a:r>
            <a:r>
              <a:rPr lang="sr-Latn-RS" sz="1400" i="1"/>
              <a:t>B. anthracis </a:t>
            </a:r>
            <a:r>
              <a:rPr lang="en-US" sz="1400"/>
              <a:t>u </a:t>
            </a:r>
            <a:r>
              <a:rPr lang="sr-Latn-RS" sz="1400"/>
              <a:t>prethodno obrađenom </a:t>
            </a:r>
            <a:r>
              <a:rPr lang="en-US" sz="1400"/>
              <a:t>materijalu</a:t>
            </a:r>
            <a:r>
              <a:rPr lang="sr-Latn-RS" sz="1400"/>
              <a:t>.</a:t>
            </a:r>
          </a:p>
          <a:p>
            <a:pPr eaLnBrk="1" hangingPunct="1"/>
            <a:r>
              <a:rPr lang="sr-Latn-RS" sz="1400"/>
              <a:t>Tečni ekstrakt sumnjivog ispitujućeg materijala se meša sa hiperimunim serumom u kome se nalaze specifična At protiv Ag </a:t>
            </a:r>
            <a:r>
              <a:rPr lang="sr-Latn-RS" sz="1400" i="1"/>
              <a:t>B. anthracis. </a:t>
            </a:r>
          </a:p>
          <a:p>
            <a:pPr eaLnBrk="1" hangingPunct="1"/>
            <a:r>
              <a:rPr lang="sr-Latn-RS" sz="1400"/>
              <a:t>U slučaju pozitivne reakcije, stvara se precipitat na dodirnom sloju Ag i At.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36455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b="1" dirty="0" smtClean="0"/>
              <a:t>Aglutinacija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13325"/>
            <a:ext cx="8785225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4313"/>
            <a:ext cx="2543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79388" y="1412875"/>
            <a:ext cx="597693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sr-Latn-RS" sz="1700" dirty="0"/>
              <a:t>Aglutinacija predstavlja reakciju između nerastvorljivog (uobličenog) antigena (</a:t>
            </a:r>
            <a:r>
              <a:rPr lang="sr-Latn-RS" sz="1700" b="1" dirty="0"/>
              <a:t>aglutinogena)</a:t>
            </a:r>
            <a:r>
              <a:rPr lang="sr-Latn-RS" sz="1700" dirty="0"/>
              <a:t> i antitela </a:t>
            </a:r>
            <a:r>
              <a:rPr lang="sr-Latn-RS" sz="1700" b="1" dirty="0"/>
              <a:t>(aglutinina) </a:t>
            </a:r>
            <a:r>
              <a:rPr lang="sr-Latn-RS" sz="1700" dirty="0"/>
              <a:t>pri čemu se stvara kompleks – </a:t>
            </a:r>
            <a:r>
              <a:rPr lang="sr-Latn-RS" sz="1700" b="1" dirty="0"/>
              <a:t>aglutinat.</a:t>
            </a:r>
          </a:p>
          <a:p>
            <a:pPr eaLnBrk="1" hangingPunct="1"/>
            <a:r>
              <a:rPr lang="sr-Latn-RS" sz="1700" b="1" dirty="0"/>
              <a:t>Aglutinat se taloži na dnu epruvete kao talog neravnih ivica ili se u metodi brze aglutinacije na pločici vidi kao pojava zrnastog taloga</a:t>
            </a:r>
            <a:r>
              <a:rPr lang="sr-Latn-RS" sz="1700" b="1" dirty="0" smtClean="0"/>
              <a:t>.</a:t>
            </a:r>
            <a:endParaRPr lang="sr-Latn-RS" sz="1700" b="1" dirty="0"/>
          </a:p>
        </p:txBody>
      </p:sp>
    </p:spTree>
    <p:extLst>
      <p:ext uri="{BB962C8B-B14F-4D97-AF65-F5344CB8AC3E}">
        <p14:creationId xmlns:p14="http://schemas.microsoft.com/office/powerpoint/2010/main" val="1159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smtClean="0"/>
              <a:t>Brza aglutinacija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844675"/>
            <a:ext cx="5762625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inus 1"/>
          <p:cNvSpPr/>
          <p:nvPr/>
        </p:nvSpPr>
        <p:spPr>
          <a:xfrm>
            <a:off x="3419475" y="3043238"/>
            <a:ext cx="504825" cy="431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lus 2"/>
          <p:cNvSpPr/>
          <p:nvPr/>
        </p:nvSpPr>
        <p:spPr>
          <a:xfrm>
            <a:off x="5651500" y="2965450"/>
            <a:ext cx="720725" cy="6477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50825" y="1244600"/>
            <a:ext cx="295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Metodom brze aglutinacije se detektuje samo </a:t>
            </a:r>
            <a:r>
              <a:rPr lang="sr-Latn-RS" b="1"/>
              <a:t>prisustvo</a:t>
            </a:r>
            <a:r>
              <a:rPr lang="sr-Latn-RS"/>
              <a:t> antitela (kvalitativna metoda).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smtClean="0"/>
              <a:t>Spora aglutinacija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0" b="9177"/>
          <a:stretch>
            <a:fillRect/>
          </a:stretch>
        </p:blipFill>
        <p:spPr bwMode="auto">
          <a:xfrm>
            <a:off x="3402013" y="1597025"/>
            <a:ext cx="5003800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204788" y="4294188"/>
            <a:ext cx="8823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sr-Latn-RS">
                <a:solidFill>
                  <a:srgbClr val="FF0000"/>
                </a:solidFill>
              </a:rPr>
              <a:t>TITAR ANTITELA JE NAJVEĆE RAZBLAŽENJE KRVNOG SERUMA U KOJEM SU PRISUTNA ANTITELA</a:t>
            </a: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204788" y="1341438"/>
            <a:ext cx="27114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sr-Latn-RS" sz="1400"/>
              <a:t>Spora aglutinacija se izvodi u nizu epruveta pri čemu se mešaju ispitujući krvni serum u serijskim razblaženjima i odgovarajući antigen. Navedena metoda je </a:t>
            </a:r>
            <a:r>
              <a:rPr lang="sr-Latn-RS" sz="1400" b="1"/>
              <a:t>kvalitativna</a:t>
            </a:r>
            <a:r>
              <a:rPr lang="sr-Latn-RS" sz="1400"/>
              <a:t> (određuje se prisustvo antitela), ali i </a:t>
            </a:r>
            <a:r>
              <a:rPr lang="sr-Latn-RS" sz="1400" b="1"/>
              <a:t>kvantitativna</a:t>
            </a:r>
            <a:r>
              <a:rPr lang="sr-Latn-RS" sz="1400"/>
              <a:t> (određuje se titar antitela).</a:t>
            </a:r>
          </a:p>
          <a:p>
            <a:pPr eaLnBrk="1" hangingPunct="1"/>
            <a:r>
              <a:rPr lang="sr-Latn-RS" sz="1400"/>
              <a:t>Pozitivna reakcija se zapaža kao kao </a:t>
            </a:r>
            <a:r>
              <a:rPr lang="sr-Latn-RS" sz="1400" b="1"/>
              <a:t>talog neravnih ivica </a:t>
            </a:r>
            <a:r>
              <a:rPr lang="sr-Latn-RS" sz="1400"/>
              <a:t>na dnu epruvete koje je posledica stvaranja kompleksa Ag-At</a:t>
            </a:r>
            <a:endParaRPr lang="en-US" sz="1400"/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138113" y="5205413"/>
            <a:ext cx="90725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sr-Latn-RS" sz="1400"/>
              <a:t>Podatak o titru antitela nam govori o njihovoj koncentraciji u krvnom serumu, a samim tim o prisustvu i fazi infekcije (viši titar At govori o akutnoj infekciji, odnosno infekciji koja je u toku; niži titar At govori da je infekcija ili u početnoj fazi ili se radi o periodu nakon infekcije kada nivo At polako opada).</a:t>
            </a:r>
            <a:endParaRPr lang="en-US" sz="1400"/>
          </a:p>
        </p:txBody>
      </p:sp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107950" y="4921250"/>
            <a:ext cx="893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sr-Latn-RS" sz="1400"/>
              <a:t>Što je veće razblaženje krvnog seruma u kome se može detektovati prisustvo At, to je viši titar At.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650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b="1" dirty="0" smtClean="0"/>
              <a:t>Reakcija vezivanja komplementa (RVK)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563688"/>
            <a:ext cx="4276725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50825" y="1263650"/>
            <a:ext cx="417671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sr-Latn-RS" sz="1400" dirty="0"/>
              <a:t>RVK se može koristiti za ispitivanje prisustva Ag </a:t>
            </a:r>
            <a:r>
              <a:rPr lang="en-US" sz="1400" dirty="0" err="1"/>
              <a:t>ili</a:t>
            </a:r>
            <a:r>
              <a:rPr lang="sr-Latn-RS" sz="1400" dirty="0"/>
              <a:t> At u materijalu.</a:t>
            </a:r>
          </a:p>
          <a:p>
            <a:pPr eaLnBrk="1" hangingPunct="1"/>
            <a:endParaRPr lang="sr-Latn-RS" sz="1400" dirty="0" smtClean="0"/>
          </a:p>
          <a:p>
            <a:pPr eaLnBrk="1" hangingPunct="1"/>
            <a:r>
              <a:rPr lang="sr-Latn-RS" sz="1400" b="1" dirty="0" smtClean="0"/>
              <a:t>1</a:t>
            </a:r>
            <a:r>
              <a:rPr lang="sr-Latn-RS" sz="1400" b="1" dirty="0"/>
              <a:t>. Nevidljiva faza</a:t>
            </a:r>
          </a:p>
          <a:p>
            <a:pPr eaLnBrk="1" hangingPunct="1"/>
            <a:r>
              <a:rPr lang="en-US" sz="1400" dirty="0" err="1"/>
              <a:t>Pripremljeni</a:t>
            </a:r>
            <a:r>
              <a:rPr lang="en-US" sz="1400" dirty="0"/>
              <a:t> </a:t>
            </a:r>
            <a:r>
              <a:rPr lang="sr-Latn-RS" sz="1400" dirty="0"/>
              <a:t>Ag </a:t>
            </a:r>
            <a:r>
              <a:rPr lang="en-US" sz="1400" i="1" dirty="0" err="1"/>
              <a:t>Brucella</a:t>
            </a:r>
            <a:r>
              <a:rPr lang="en-US" sz="1400" i="1" dirty="0"/>
              <a:t> </a:t>
            </a:r>
            <a:r>
              <a:rPr lang="sr-Latn-RS" sz="1400" dirty="0"/>
              <a:t>i komplement i</a:t>
            </a:r>
            <a:r>
              <a:rPr lang="vi-VN" sz="1400" dirty="0"/>
              <a:t>nkubiš</a:t>
            </a:r>
            <a:r>
              <a:rPr lang="sr-Latn-RS" sz="1400" dirty="0"/>
              <a:t>u se</a:t>
            </a:r>
            <a:r>
              <a:rPr lang="vi-VN" sz="1400" dirty="0"/>
              <a:t> sa serumom koji se ispituje na prisustvo specifičnih </a:t>
            </a:r>
            <a:r>
              <a:rPr lang="sr-Latn-RS" sz="1400" dirty="0"/>
              <a:t>At.</a:t>
            </a:r>
            <a:r>
              <a:rPr lang="en-US" sz="1400" dirty="0"/>
              <a:t> U </a:t>
            </a:r>
            <a:r>
              <a:rPr lang="en-US" sz="1400" dirty="0" err="1"/>
              <a:t>slu</a:t>
            </a:r>
            <a:r>
              <a:rPr lang="sr-Latn-RS" sz="1400" dirty="0"/>
              <a:t>čaju da su u k. serumu prisutna specifična At, doći će do stvaranja kompleksa Ag-At-komplement i lize Ag.</a:t>
            </a:r>
          </a:p>
          <a:p>
            <a:pPr eaLnBrk="1" hangingPunct="1"/>
            <a:r>
              <a:rPr lang="sr-Latn-RS" sz="1400" b="1" dirty="0"/>
              <a:t>2. Vidljiva faza</a:t>
            </a:r>
          </a:p>
          <a:p>
            <a:pPr eaLnBrk="1" hangingPunct="1"/>
            <a:r>
              <a:rPr lang="pl-PL" sz="1400" dirty="0"/>
              <a:t>Prva faza RVK </a:t>
            </a:r>
            <a:r>
              <a:rPr lang="vi-VN" sz="1400" dirty="0"/>
              <a:t>nije vidljiva tako da se u drugoj fazi izvođenja reakcije dodaje </a:t>
            </a:r>
            <a:r>
              <a:rPr lang="vi-VN" sz="1400" b="1" dirty="0"/>
              <a:t>indikatorski</a:t>
            </a:r>
          </a:p>
          <a:p>
            <a:pPr eaLnBrk="1" hangingPunct="1"/>
            <a:r>
              <a:rPr lang="en-US" sz="1400" b="1" dirty="0" err="1"/>
              <a:t>sistem</a:t>
            </a:r>
            <a:r>
              <a:rPr lang="en-US" sz="1400" b="1" dirty="0"/>
              <a:t> </a:t>
            </a:r>
            <a:r>
              <a:rPr lang="en-US" sz="1400" dirty="0" err="1"/>
              <a:t>koji</a:t>
            </a:r>
            <a:r>
              <a:rPr lang="en-US" sz="1400" dirty="0"/>
              <a:t> se </a:t>
            </a:r>
            <a:r>
              <a:rPr lang="en-US" sz="1400" dirty="0" err="1"/>
              <a:t>sastoji</a:t>
            </a:r>
            <a:r>
              <a:rPr lang="en-US" sz="1400" dirty="0"/>
              <a:t> od </a:t>
            </a:r>
            <a:r>
              <a:rPr lang="en-US" sz="1400" dirty="0" err="1"/>
              <a:t>eritrocita</a:t>
            </a:r>
            <a:r>
              <a:rPr lang="en-US" sz="1400" dirty="0"/>
              <a:t> </a:t>
            </a:r>
            <a:r>
              <a:rPr lang="en-US" sz="1400" dirty="0" err="1"/>
              <a:t>ovna</a:t>
            </a:r>
            <a:r>
              <a:rPr lang="en-US" sz="1400" dirty="0"/>
              <a:t> (</a:t>
            </a:r>
            <a:r>
              <a:rPr lang="en-US" sz="1400" dirty="0" err="1"/>
              <a:t>drugi</a:t>
            </a:r>
            <a:r>
              <a:rPr lang="en-US" sz="1400" dirty="0"/>
              <a:t> antigen) i </a:t>
            </a:r>
            <a:r>
              <a:rPr lang="en-US" sz="1400" dirty="0" err="1"/>
              <a:t>odgovarajućeg</a:t>
            </a:r>
            <a:r>
              <a:rPr lang="en-US" sz="1400" dirty="0"/>
              <a:t> </a:t>
            </a:r>
            <a:r>
              <a:rPr lang="en-US" sz="1400" dirty="0" err="1"/>
              <a:t>imunog</a:t>
            </a:r>
            <a:r>
              <a:rPr lang="sr-Latn-RS" sz="1400" dirty="0"/>
              <a:t> </a:t>
            </a:r>
            <a:r>
              <a:rPr lang="en-US" sz="1400" dirty="0" err="1"/>
              <a:t>seruma</a:t>
            </a:r>
            <a:r>
              <a:rPr lang="en-US" sz="1400" dirty="0"/>
              <a:t> </a:t>
            </a:r>
            <a:r>
              <a:rPr lang="en-US" sz="1400" dirty="0" err="1"/>
              <a:t>kunića</a:t>
            </a:r>
            <a:r>
              <a:rPr lang="en-US" sz="1400" dirty="0"/>
              <a:t> (</a:t>
            </a:r>
            <a:r>
              <a:rPr lang="sr-Latn-RS" sz="1400" dirty="0"/>
              <a:t>tzv. </a:t>
            </a:r>
            <a:r>
              <a:rPr lang="en-US" sz="1400" dirty="0" err="1"/>
              <a:t>hemolizina</a:t>
            </a:r>
            <a:r>
              <a:rPr lang="en-US" sz="1400" dirty="0"/>
              <a:t>) </a:t>
            </a:r>
            <a:r>
              <a:rPr lang="en-US" sz="1400" dirty="0" err="1"/>
              <a:t>dobijenog</a:t>
            </a:r>
            <a:r>
              <a:rPr lang="en-US" sz="1400" dirty="0"/>
              <a:t> </a:t>
            </a:r>
            <a:r>
              <a:rPr lang="en-US" sz="1400" dirty="0" err="1"/>
              <a:t>imunizacijom</a:t>
            </a:r>
            <a:r>
              <a:rPr lang="en-US" sz="1400" dirty="0"/>
              <a:t> </a:t>
            </a:r>
            <a:r>
              <a:rPr lang="en-US" sz="1400" dirty="0" err="1"/>
              <a:t>kunića</a:t>
            </a:r>
            <a:r>
              <a:rPr lang="en-US" sz="1400" dirty="0"/>
              <a:t> </a:t>
            </a:r>
            <a:r>
              <a:rPr lang="sr-Latn-RS" sz="1400" dirty="0"/>
              <a:t>ovčijim</a:t>
            </a:r>
            <a:r>
              <a:rPr lang="en-US" sz="1400" dirty="0"/>
              <a:t> </a:t>
            </a:r>
            <a:r>
              <a:rPr lang="en-US" sz="1400" dirty="0" err="1"/>
              <a:t>eritrocitima</a:t>
            </a:r>
            <a:r>
              <a:rPr lang="sr-Latn-RS" sz="1400" dirty="0"/>
              <a:t> (antitela specifična za drugi antigen)</a:t>
            </a:r>
            <a:endParaRPr lang="en-US" sz="1400" dirty="0"/>
          </a:p>
          <a:p>
            <a:pPr eaLnBrk="1" hangingPunct="1"/>
            <a:r>
              <a:rPr lang="pl-PL" sz="1400" dirty="0"/>
              <a:t>Posle toga se ova mešavina ponovo inkubiše </a:t>
            </a:r>
            <a:r>
              <a:rPr lang="sr-Latn-RS" sz="1400" dirty="0"/>
              <a:t>i </a:t>
            </a:r>
            <a:r>
              <a:rPr lang="en-US" sz="1400" dirty="0" err="1"/>
              <a:t>očitava</a:t>
            </a:r>
            <a:r>
              <a:rPr lang="en-US" sz="1400" dirty="0"/>
              <a:t> </a:t>
            </a:r>
            <a:r>
              <a:rPr lang="sr-Latn-RS" sz="1400" dirty="0"/>
              <a:t>se </a:t>
            </a:r>
            <a:r>
              <a:rPr lang="en-US" sz="1400" dirty="0" err="1"/>
              <a:t>reakcija</a:t>
            </a:r>
            <a:r>
              <a:rPr lang="sr-Latn-RS" sz="1400" dirty="0"/>
              <a:t>.</a:t>
            </a:r>
          </a:p>
          <a:p>
            <a:pPr eaLnBrk="1" hangingPunct="1"/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9237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large structure labeled antigen has different shaped pieces on it labeled epitopes. Each epitope is bound to an antibody that mas a matching pocket to fit the epitope’s shap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37554"/>
            <a:ext cx="4057333" cy="35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chemeClr val="accent1"/>
                </a:solidFill>
              </a:rPr>
              <a:t>Specifičnost antitela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953000" cy="4873752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Specifi</a:t>
            </a:r>
            <a:r>
              <a:rPr lang="sr-Latn-RS" sz="2000" b="1" dirty="0" smtClean="0"/>
              <a:t>č</a:t>
            </a:r>
            <a:r>
              <a:rPr lang="en-US" sz="2000" b="1" dirty="0" err="1" smtClean="0"/>
              <a:t>nost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antitela</a:t>
            </a:r>
            <a:r>
              <a:rPr lang="sr-Latn-RS" sz="2000" b="1" dirty="0" smtClean="0"/>
              <a:t> – Fab fragment, varijabilni region</a:t>
            </a:r>
          </a:p>
          <a:p>
            <a:r>
              <a:rPr lang="sr-Latn-RS" sz="2000" b="1" dirty="0" smtClean="0"/>
              <a:t>Jedinstvena sekvenca aminokiselina koja se vezuje za ciljni antigen –komplementarnost</a:t>
            </a:r>
          </a:p>
          <a:p>
            <a:r>
              <a:rPr lang="sr-Latn-RS" sz="2000" b="1" dirty="0" smtClean="0"/>
              <a:t>Antigen – epitop+ antitelo-paratop</a:t>
            </a:r>
          </a:p>
          <a:p>
            <a:r>
              <a:rPr lang="sr-Latn-RS" sz="2000" b="1" dirty="0" smtClean="0"/>
              <a:t>Unakrsna reaktivnost – hemijski slični ciljni antigeni</a:t>
            </a:r>
          </a:p>
          <a:p>
            <a:r>
              <a:rPr lang="sr-Latn-RS" sz="2000" dirty="0"/>
              <a:t>Unakrsna reaktivnost – antitela niskog </a:t>
            </a:r>
            <a:r>
              <a:rPr lang="sr-Latn-RS" sz="2000" b="1" dirty="0"/>
              <a:t>afiniteta </a:t>
            </a:r>
            <a:r>
              <a:rPr lang="sr-Latn-RS" sz="2000" dirty="0"/>
              <a:t>ili </a:t>
            </a:r>
            <a:r>
              <a:rPr lang="sr-Latn-RS" sz="2000" b="1" dirty="0"/>
              <a:t>aviditeta </a:t>
            </a:r>
            <a:r>
              <a:rPr lang="sr-Latn-RS" sz="2000" dirty="0"/>
              <a:t>+ antigeni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04219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Reakcija vezivanja komplementa (RVK)</a:t>
            </a:r>
            <a:endParaRPr lang="en-US" b="1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1646237"/>
            <a:ext cx="4479925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179388" y="1412875"/>
            <a:ext cx="43211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sr-Latn-RS" sz="1400" dirty="0"/>
              <a:t>U slučaju da je reakcija pozitivna, tj. da u ispitujućem serumu ima At, ona se u prvoj fazi vežu i prave kompleks sa antigenom i komplementom (kompleks Ag-At-komplement) pri čemu dolazi do lize antigena, međutim to nije vidljivo golim okom.</a:t>
            </a:r>
          </a:p>
          <a:p>
            <a:pPr eaLnBrk="1" hangingPunct="1"/>
            <a:r>
              <a:rPr lang="sr-Latn-RS" sz="1400" dirty="0"/>
              <a:t>Indikatorski sistem dodat u drugoj fazi nam omogućuje vizuelizaciju ove reakcije i očitavanje rezultata.</a:t>
            </a:r>
          </a:p>
          <a:p>
            <a:pPr eaLnBrk="1" hangingPunct="1"/>
            <a:r>
              <a:rPr lang="sr-Latn-RS" sz="1400" dirty="0"/>
              <a:t>Ako je reakcija pozitivna, stvaranjem kompleksa Ag-At-komplement u prvoj fazi se istroši sav komplement.</a:t>
            </a:r>
          </a:p>
          <a:p>
            <a:pPr eaLnBrk="1" hangingPunct="1"/>
            <a:r>
              <a:rPr lang="sr-Latn-RS" sz="1400" dirty="0"/>
              <a:t>U drugoj fazi se specifično vežu eritrociti ovna i At kunića, međutim, kako je sav komplement potrošen, ne stvara se kompleks Ag-At-komplement i samim tim neće doći do lize drugog antigena, odnosno eritrocita. U suprotnom, ako je reakcija negativna i u prvoj fazi ne dođe do stvaranja kompleksa Ag-At-komplement, sav komplement iz prve faze se troši u drugoj fazi pri čemu dolazi do hemolize.</a:t>
            </a:r>
          </a:p>
          <a:p>
            <a:pPr eaLnBrk="1" hangingPunct="1"/>
            <a:r>
              <a:rPr lang="sr-Latn-RS" sz="1400" dirty="0"/>
              <a:t>Dakle: </a:t>
            </a:r>
          </a:p>
          <a:p>
            <a:pPr eaLnBrk="1" hangingPunct="1"/>
            <a:r>
              <a:rPr lang="sr-Latn-RS" sz="1400" b="1" dirty="0">
                <a:solidFill>
                  <a:srgbClr val="FF0000"/>
                </a:solidFill>
              </a:rPr>
              <a:t>POZITIVNA RVK=NEGATIVNA HEMOLIZA</a:t>
            </a:r>
          </a:p>
          <a:p>
            <a:pPr eaLnBrk="1" hangingPunct="1"/>
            <a:r>
              <a:rPr lang="sr-Latn-RS" sz="1400" b="1" dirty="0">
                <a:solidFill>
                  <a:srgbClr val="FF0000"/>
                </a:solidFill>
              </a:rPr>
              <a:t>NEGATIVNA RVK=PRISUTNA HEMOLIZA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59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Lančana</a:t>
            </a:r>
            <a:r>
              <a:rPr lang="en-US" sz="4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reakcija</a:t>
            </a:r>
            <a:r>
              <a:rPr lang="en-US" sz="4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polimeraze</a:t>
            </a:r>
            <a:r>
              <a:rPr lang="en-US" sz="4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(PCR)</a:t>
            </a:r>
            <a:br>
              <a:rPr lang="en-US" sz="4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4" descr="Image result for pc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638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0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534400" cy="452596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vi-VN" sz="2200" dirty="0" smtClean="0"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200" b="1" dirty="0" smtClean="0">
                <a:cs typeface="Times New Roman" pitchFamily="18" charset="0"/>
              </a:rPr>
              <a:t>Lančana reakcija polimeraze (PCR) predstavlja</a:t>
            </a:r>
            <a:r>
              <a:rPr lang="sr-Latn-R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i="1" dirty="0" smtClean="0">
                <a:cs typeface="Times New Roman" pitchFamily="18" charset="0"/>
              </a:rPr>
              <a:t>in vitro</a:t>
            </a:r>
            <a:r>
              <a:rPr lang="vi-VN" sz="2200" b="1" dirty="0" smtClean="0">
                <a:cs typeface="Times New Roman" pitchFamily="18" charset="0"/>
              </a:rPr>
              <a:t> ciklično umnožavanje željenog segmenta DNK koja se odvija po principima DNK replikacije</a:t>
            </a:r>
            <a:r>
              <a:rPr lang="vi-VN" sz="2200" dirty="0" smtClean="0">
                <a:cs typeface="Times New Roman" pitchFamily="18" charset="0"/>
              </a:rPr>
              <a:t>. </a:t>
            </a:r>
            <a:endParaRPr lang="sr-Latn-R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sz="22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asniva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eksponecijalnom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umožavanju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prethodno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određenog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regiona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molekula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DNK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upotrebom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mala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specifična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oligonukleotidna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fragmenta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DNK 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prajmera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vezuju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obeležavaju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kraja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DNK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molekula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umnožava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sz="2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200" dirty="0" smtClean="0">
                <a:cs typeface="Times New Roman" pitchFamily="18" charset="0"/>
              </a:rPr>
              <a:t>oristi </a:t>
            </a:r>
            <a:r>
              <a:rPr lang="sr-Latn-RS" sz="22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vi-VN" sz="2200" dirty="0" smtClean="0">
                <a:cs typeface="Times New Roman" pitchFamily="18" charset="0"/>
              </a:rPr>
              <a:t>za dokazivanje prisustva virusne DNK u ispitivanim uzorcima poreklom od životinja ili ljudi. </a:t>
            </a:r>
            <a:endParaRPr lang="sr-Latn-R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vi-VN" sz="2200" dirty="0" smtClean="0">
              <a:cs typeface="Times New Roman" pitchFamily="18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sr-Latn-RS" sz="4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PCR</a:t>
            </a:r>
            <a:endParaRPr lang="en-US" sz="40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504238" cy="4572000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endParaRPr lang="sr-Latn-RS" sz="24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vi-VN" sz="2600" smtClean="0">
                <a:cs typeface="Times New Roman" pitchFamily="18" charset="0"/>
              </a:rPr>
              <a:t>PCR reakcija se zasniva na aktivnosti termostabilne DNK polimeraze (najčešće Taq polimeraza) i primeni specifičnih prajmera – kratkih nukleotidnih segmenata dužine dvadesetak baza, koji su komplementarni krajnjim 3’ i 5’ regionima ciljne sekvence. </a:t>
            </a:r>
            <a:endParaRPr lang="sr-Latn-RS" sz="2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sr-Latn-R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sr-Latn-RS" sz="4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PCR</a:t>
            </a:r>
            <a:endParaRPr lang="en-US" sz="40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5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4443" r="10834" b="13333"/>
          <a:stretch>
            <a:fillRect/>
          </a:stretch>
        </p:blipFill>
        <p:spPr bwMode="auto">
          <a:xfrm>
            <a:off x="762000" y="4038600"/>
            <a:ext cx="7696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2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825"/>
          </a:xfrm>
        </p:spPr>
        <p:txBody>
          <a:bodyPr/>
          <a:lstStyle/>
          <a:p>
            <a:r>
              <a:rPr lang="sr-Latn-RS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PCR</a:t>
            </a:r>
            <a:endParaRPr lang="en-US" b="1" dirty="0" smtClean="0">
              <a:solidFill>
                <a:schemeClr val="accent3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sr-Latn-RS" sz="2800" smtClean="0">
                <a:latin typeface="Times New Roman" pitchFamily="18" charset="0"/>
                <a:cs typeface="Times New Roman" pitchFamily="18" charset="0"/>
              </a:rPr>
              <a:t>Koriste se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dva prajmera (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forward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reverse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), po jedan za svaki lanac DNK molekula koji se umnožava</a:t>
            </a:r>
            <a:endParaRPr lang="sr-Latn-RS" sz="2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Posle hibridizacije sa ciljnom sekvencom na molekulu DNK</a:t>
            </a:r>
            <a:r>
              <a:rPr lang="sr-Latn-R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termostabilna DNK polimeraza započinje sintezu novog DNK lanca (komplementarnog lancu za koji je prajmer vezan). </a:t>
            </a:r>
            <a:endParaRPr lang="sr-Latn-RS" sz="2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sr-Latn-RS" sz="28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onavljajući ciklusi vezivanja prajmera i disocijacije molekula DNK omogućuju umnožavanje iz 3’ i 5’ pravca oba lanca</a:t>
            </a:r>
            <a:endParaRPr lang="sr-Latn-RS" sz="2800" smtClean="0">
              <a:latin typeface="Times New Roman" pitchFamily="18" charset="0"/>
              <a:cs typeface="Times New Roman" pitchFamily="18" charset="0"/>
            </a:endParaRP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73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3810000"/>
          </a:xfrm>
        </p:spPr>
        <p:txBody>
          <a:bodyPr rtlCol="0">
            <a:no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PCR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reakcije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ciklično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smenjivanje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temperaturnih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uslova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omogućava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naizmenične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faze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enaturacije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razdvajanje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lanaca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DNK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nastaje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posledica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cepanja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vodoničnih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unutar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DNK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molekula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ripajanja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prajmera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komplementarnu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sekvencu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DNK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matrici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annealing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longacije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novonastalog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DNK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lanca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tako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se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svakom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ciklusu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broj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ciljnih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molekula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umnožava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geometrijskom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progresijom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Uobičajeno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reakcija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odvija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35-40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ciklusa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kraju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najmanje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235 – 240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novonastalih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ciljnih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sekvenci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omogućava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izuzetnu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osetljivost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reakcije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825"/>
          </a:xfrm>
        </p:spPr>
        <p:txBody>
          <a:bodyPr/>
          <a:lstStyle/>
          <a:p>
            <a:r>
              <a:rPr lang="sr-Latn-RS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PCR</a:t>
            </a:r>
            <a:endParaRPr lang="en-US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0"/>
            <a:ext cx="60198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927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E0A208"/>
                </a:solidFill>
                <a:latin typeface="Times New Roman" pitchFamily="18" charset="0"/>
                <a:cs typeface="Times New Roman" pitchFamily="18" charset="0"/>
              </a:rPr>
              <a:t>Koraci u PCR reakciji</a:t>
            </a:r>
          </a:p>
        </p:txBody>
      </p:sp>
      <p:pic>
        <p:nvPicPr>
          <p:cNvPr id="20483" name="Picture 3" descr="500px-Harvard_BioMod_HercII_P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991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228600" y="1219200"/>
            <a:ext cx="182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sr-Latn-RS" sz="2000" b="1">
                <a:latin typeface="Arial" charset="0"/>
              </a:rPr>
              <a:t>I</a:t>
            </a:r>
            <a:r>
              <a:rPr lang="en-US" sz="2000" b="1">
                <a:latin typeface="Arial" charset="0"/>
              </a:rPr>
              <a:t>nicijalna denaturacija</a:t>
            </a:r>
            <a:endParaRPr lang="sr-Latn-RS" sz="2000" b="1">
              <a:latin typeface="Arial" charset="0"/>
            </a:endParaRPr>
          </a:p>
          <a:p>
            <a:pPr algn="ctr" eaLnBrk="1" hangingPunct="1"/>
            <a:endParaRPr lang="en-US" sz="2000" b="1">
              <a:latin typeface="Arial" charset="0"/>
            </a:endParaRP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1784350" y="5300663"/>
            <a:ext cx="1416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RS" sz="1600" b="1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enaturacija</a:t>
            </a: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2971800" y="15240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RS" sz="2000" b="1">
                <a:latin typeface="Arial" charset="0"/>
              </a:rPr>
              <a:t>Ciklične faze</a:t>
            </a:r>
            <a:endParaRPr lang="en-US" sz="2000" b="1">
              <a:latin typeface="Arial" charset="0"/>
            </a:endParaRP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5113338" y="5300663"/>
            <a:ext cx="1211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RS" sz="1600" b="1">
                <a:solidFill>
                  <a:srgbClr val="FF0000"/>
                </a:solidFill>
                <a:latin typeface="Arial" charset="0"/>
              </a:rPr>
              <a:t>Elongacija</a:t>
            </a:r>
            <a:endParaRPr lang="en-US" sz="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2819400" y="3429000"/>
            <a:ext cx="2033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RS" sz="1600" b="1">
                <a:solidFill>
                  <a:srgbClr val="FF0000"/>
                </a:solidFill>
                <a:latin typeface="Arial" charset="0"/>
              </a:rPr>
              <a:t>Vezivanje prajmera</a:t>
            </a:r>
            <a:endParaRPr lang="en-US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9" name="TextBox 13"/>
          <p:cNvSpPr txBox="1">
            <a:spLocks noChangeArrowheads="1"/>
          </p:cNvSpPr>
          <p:nvPr/>
        </p:nvSpPr>
        <p:spPr bwMode="auto">
          <a:xfrm>
            <a:off x="6477000" y="1524000"/>
            <a:ext cx="2406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RS" sz="2000" b="1">
                <a:latin typeface="Arial" charset="0"/>
              </a:rPr>
              <a:t>Finalna elongacija</a:t>
            </a:r>
            <a:endParaRPr lang="en-US" sz="20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Zaštita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uzoraka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kontaminacije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Tokom pripreme uzoraka za </a:t>
            </a:r>
            <a:r>
              <a:rPr lang="sr-Latn-RS" sz="2000" smtClean="0">
                <a:latin typeface="Times New Roman" pitchFamily="18" charset="0"/>
                <a:cs typeface="Times New Roman" pitchFamily="18" charset="0"/>
              </a:rPr>
              <a:t>PCR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ne sme doći do njihove kontaminacije drugom DNK jer će biti ugrožena osetljivost metode</a:t>
            </a:r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Pripremanje uzoraka i reagenasa se izvodi u laminarnoj komori uz korišćenje posebnih nitrilnih rukavica (bez talka), filter nastavaka za pipete i mikrotuba sa posebnim obeležjem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- PCR clean</a:t>
            </a:r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Kontrolni, odnosno sigurno negativni uzorak koji ne sadrži DNK se obavezno uključuje u reakciju kao potvrda izostanka kontaminacije u procesu pripreme uzoraka.</a:t>
            </a:r>
          </a:p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 descr="pcr cl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24384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Image result for nitrile glov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Image result for filter tips eppendor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6013"/>
            <a:ext cx="3581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</a:rPr>
              <a:t>Reagensi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neophodni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za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izvođenje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lančane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reakcije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polimeraze</a:t>
            </a:r>
            <a:r>
              <a:rPr lang="en-US" b="1" dirty="0" smtClean="0">
                <a:solidFill>
                  <a:schemeClr val="accent3"/>
                </a:solidFill>
              </a:rPr>
              <a:t/>
            </a:r>
            <a:br>
              <a:rPr lang="en-US" b="1" dirty="0" smtClean="0">
                <a:solidFill>
                  <a:schemeClr val="accent3"/>
                </a:solidFill>
              </a:rPr>
            </a:b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vi-VN" sz="2800" dirty="0" smtClean="0"/>
              <a:t>Da bi se ostvario ovakav model amplifikacije, potrebne su sledeće komponente: </a:t>
            </a:r>
            <a:endParaRPr lang="sr-Latn-R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r-Latn-RS" sz="2800" dirty="0" smtClean="0"/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000" dirty="0" smtClean="0">
                <a:cs typeface="Times New Roman" pitchFamily="18" charset="0"/>
              </a:rPr>
              <a:t>anac DNK (matrica) </a:t>
            </a:r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vi-VN" sz="3000" dirty="0" smtClean="0">
                <a:cs typeface="Times New Roman" pitchFamily="18" charset="0"/>
              </a:rPr>
              <a:t>uzor</a:t>
            </a:r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ak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000" dirty="0" smtClean="0">
                <a:cs typeface="Times New Roman" pitchFamily="18" charset="0"/>
              </a:rPr>
              <a:t>rajmeri</a:t>
            </a:r>
            <a:endParaRPr lang="sr-Latn-R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000" dirty="0" smtClean="0">
                <a:cs typeface="Times New Roman" pitchFamily="18" charset="0"/>
              </a:rPr>
              <a:t>lobodni dezoksinukleotidi</a:t>
            </a:r>
            <a:endParaRPr lang="sr-Latn-R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3000" dirty="0" smtClean="0">
                <a:cs typeface="Times New Roman" pitchFamily="18" charset="0"/>
              </a:rPr>
              <a:t>nzim Taq polimeraza</a:t>
            </a:r>
            <a:endParaRPr lang="sr-Latn-R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Taq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pufer</a:t>
            </a:r>
            <a:endParaRPr lang="sr-Latn-R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MgCl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r-Latn-RS" sz="3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Voda za PCR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23556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A"/>
              </a:clrFrom>
              <a:clrTo>
                <a:srgbClr val="FFFF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3063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>
            <a:off x="1905000" y="3505200"/>
            <a:ext cx="685800" cy="1676400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152400" y="4114800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RS" sz="2000">
                <a:latin typeface="Times New Roman" pitchFamily="18" charset="0"/>
                <a:cs typeface="Times New Roman" pitchFamily="18" charset="0"/>
              </a:rPr>
              <a:t>PCR Mastermix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5943"/>
            <a:ext cx="7467600" cy="1143000"/>
          </a:xfrm>
        </p:spPr>
        <p:txBody>
          <a:bodyPr/>
          <a:lstStyle/>
          <a:p>
            <a:r>
              <a:rPr lang="sr-Latn-RS" b="1" dirty="0" smtClean="0"/>
              <a:t>Specifičnost antitela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971" y="1600200"/>
            <a:ext cx="4724400" cy="4873752"/>
          </a:xfrm>
        </p:spPr>
        <p:txBody>
          <a:bodyPr>
            <a:normAutofit fontScale="85000" lnSpcReduction="10000"/>
          </a:bodyPr>
          <a:lstStyle/>
          <a:p>
            <a:r>
              <a:rPr lang="sr-Latn-RS" b="1" dirty="0" smtClean="0"/>
              <a:t>Afinitet </a:t>
            </a:r>
            <a:r>
              <a:rPr lang="sr-Latn-RS" dirty="0" smtClean="0"/>
              <a:t>- </a:t>
            </a:r>
            <a:r>
              <a:rPr lang="sr-Latn-RS" b="1" dirty="0"/>
              <a:t>mera jačine veze između paratopa i epitopa</a:t>
            </a:r>
          </a:p>
          <a:p>
            <a:r>
              <a:rPr lang="sr-Latn-RS" dirty="0" smtClean="0"/>
              <a:t>Prvi susret sa Ag – nizak nivo afiniteta At</a:t>
            </a:r>
          </a:p>
          <a:p>
            <a:pPr marL="0" indent="0">
              <a:buNone/>
            </a:pPr>
            <a:r>
              <a:rPr lang="sr-Latn-RS" dirty="0" smtClean="0"/>
              <a:t>Svaki sledeći susret – pojačanje afiniteta – adaptacija imunog sistema</a:t>
            </a:r>
          </a:p>
          <a:p>
            <a:r>
              <a:rPr lang="sr-Latn-RS" b="1" dirty="0" smtClean="0"/>
              <a:t>Aviditet - ukupna jačina formiranih veza antigena i antitela kojih može biti više</a:t>
            </a:r>
          </a:p>
          <a:p>
            <a:pPr marL="0" indent="0">
              <a:buNone/>
            </a:pPr>
            <a:r>
              <a:rPr lang="sr-Latn-RS" dirty="0" smtClean="0"/>
              <a:t>Određuju ga 3 faktora:</a:t>
            </a:r>
            <a:endParaRPr lang="en-US" dirty="0"/>
          </a:p>
          <a:p>
            <a:pPr marL="0" indent="0">
              <a:buNone/>
            </a:pPr>
            <a:r>
              <a:rPr lang="sr-Latn-RS" b="1" dirty="0" smtClean="0"/>
              <a:t>1. Afinitet (jačina pojedinačnih veza)</a:t>
            </a:r>
            <a:endParaRPr lang="en-US" dirty="0"/>
          </a:p>
          <a:p>
            <a:pPr marL="0" indent="0">
              <a:buNone/>
            </a:pPr>
            <a:r>
              <a:rPr lang="sr-Latn-RS" b="1" dirty="0" smtClean="0"/>
              <a:t>2. Valenca (broj aktivnih mesta)</a:t>
            </a:r>
            <a:endParaRPr lang="en-US" dirty="0"/>
          </a:p>
          <a:p>
            <a:pPr marL="0" indent="0">
              <a:buNone/>
            </a:pPr>
            <a:r>
              <a:rPr lang="sr-Latn-RS" b="1" dirty="0" smtClean="0"/>
              <a:t>3. Struktura Ag i At</a:t>
            </a:r>
            <a:endParaRPr lang="en-US" dirty="0"/>
          </a:p>
          <a:p>
            <a:endParaRPr lang="sr-Latn-RS" b="1" dirty="0" smtClean="0"/>
          </a:p>
          <a:p>
            <a:pPr marL="0" indent="0">
              <a:buNone/>
            </a:pPr>
            <a:endParaRPr lang="sr-Latn-RS" b="1" dirty="0"/>
          </a:p>
        </p:txBody>
      </p:sp>
      <p:pic>
        <p:nvPicPr>
          <p:cNvPr id="3074" name="Picture 2" descr="What is the Difference Between Affinity and Avidity - Pedia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769"/>
            <a:ext cx="401626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nity vs Avidity | Technology Network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7" r="18489"/>
          <a:stretch/>
        </p:blipFill>
        <p:spPr bwMode="auto">
          <a:xfrm>
            <a:off x="5366656" y="3764076"/>
            <a:ext cx="3396344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84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8975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</a:rPr>
              <a:t>Prajmeri</a:t>
            </a:r>
            <a:r>
              <a:rPr lang="en-US" b="1" dirty="0" smtClean="0">
                <a:solidFill>
                  <a:schemeClr val="accent3"/>
                </a:solidFill>
              </a:rPr>
              <a:t/>
            </a:r>
            <a:br>
              <a:rPr lang="en-US" b="1" dirty="0" smtClean="0">
                <a:solidFill>
                  <a:schemeClr val="accent3"/>
                </a:solidFill>
              </a:rPr>
            </a:b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r-Latn-RS" sz="24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emijski sintetisani oligonukleotidi</a:t>
            </a:r>
            <a:endParaRPr lang="sr-Latn-R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Položaj prajmera duž jednolančane DNK određuje dužinu, odnosno broj baznih parova dobijenog PCR produkta. </a:t>
            </a:r>
            <a:endParaRPr lang="sr-Latn-R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Prajmeri imaju svoj naziv i uvek se naručuju u paru, odnosno kao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forward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reverse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prajmeri </a:t>
            </a:r>
            <a:endParaRPr lang="sr-Latn-R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Dobijaju se sa osnovnim podacima o njihovom rastvaranju</a:t>
            </a:r>
            <a:r>
              <a:rPr lang="sr-Latn-RS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kao i o temperaturi topljenja za svaki</a:t>
            </a:r>
            <a:r>
              <a:rPr lang="sr-Latn-R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pojedinačno.</a:t>
            </a: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Image result for pcr pri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4848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-152400"/>
            <a:ext cx="374967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612775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Taq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polimeraza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6477000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Termostabilna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DNK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zavisna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DNK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polimeraza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nzim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neophodan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okviru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PCR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umnožava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željenu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DNK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otiče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bakterije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Thermus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aquaticus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kojoj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dobio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naziv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čije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prirodno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stanište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predstavljaju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vreli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termalni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izvori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temperaturama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70–75°C.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polimerza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čuva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ledu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transportuje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ledu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Čuva 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-20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Duže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čuvanje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-70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-80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preporučljivo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Nikad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dostigne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sobnu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temperaturu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2" descr="Image result for Thermus aquati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r="13467"/>
          <a:stretch>
            <a:fillRect/>
          </a:stretch>
        </p:blipFill>
        <p:spPr bwMode="auto">
          <a:xfrm>
            <a:off x="6427788" y="3886200"/>
            <a:ext cx="2679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r="46667" b="26627"/>
          <a:stretch>
            <a:fillRect/>
          </a:stretch>
        </p:blipFill>
        <p:spPr bwMode="auto">
          <a:xfrm>
            <a:off x="6477000" y="1066800"/>
            <a:ext cx="25669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Taq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pufer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magnezijum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hlorid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(MgCl2)</a:t>
            </a:r>
            <a:b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Za aktivnost Taq polimeraze je neophodan pufer, koji se proizvodi sa i bez magnezijum hlorida. </a:t>
            </a:r>
            <a:endParaRPr lang="sr-Latn-R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U slučaju da se na bočici Taq pufera nalazi znak “-MgCl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”, magnezijum hlorid se posebno dodaje. </a:t>
            </a:r>
            <a:endParaRPr lang="sr-Latn-R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400" smtClean="0">
                <a:latin typeface="Times New Roman" pitchFamily="18" charset="0"/>
                <a:cs typeface="Times New Roman" pitchFamily="18" charset="0"/>
              </a:rPr>
              <a:t>Taq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pufer najčešće sadrži kalijum hlorid (+KCl) koji obavezno ide u PCR jer bez ovih soli značajnih za aktivnost Taq polimeraze reakcija neće uspeti.</a:t>
            </a: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2" descr="EP0602-650x600-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>
            <a:fillRect/>
          </a:stretch>
        </p:blipFill>
        <p:spPr bwMode="auto">
          <a:xfrm>
            <a:off x="3505200" y="3962400"/>
            <a:ext cx="33528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Slobodni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dezoksinukleotidi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Dezoksinukleotid trifosfati predstavljaju osnovne gradivne jedinice molekula nukleinskih kiselina </a:t>
            </a:r>
            <a:endParaRPr lang="sr-Latn-RS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800" smtClean="0">
                <a:latin typeface="Times New Roman" pitchFamily="18" charset="0"/>
                <a:cs typeface="Times New Roman" pitchFamily="18" charset="0"/>
              </a:rPr>
              <a:t>Neophodni za sintezu novih DNK molekula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8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odaju se u PCR smešu u ekvimolarnim koncentracijama</a:t>
            </a:r>
          </a:p>
          <a:p>
            <a:pPr>
              <a:buFont typeface="Wingdings 2" pitchFamily="18" charset="2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dezoksiadenozin trifosfat (dATP)</a:t>
            </a:r>
            <a:endParaRPr lang="sr-Latn-RS" sz="1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dezoksitimidin trifosfat (dTTP)</a:t>
            </a:r>
            <a:endParaRPr lang="sr-Latn-RS" sz="1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dezoksicitozin trifosfat (dCTP) </a:t>
            </a:r>
            <a:endParaRPr lang="sr-Latn-RS" sz="1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dezoksiguanozin trifosfat (dGTP)</a:t>
            </a:r>
            <a:endParaRPr lang="sr-Latn-RS" sz="1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sr-Latn-RS" sz="18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2" descr="Image result for dn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45339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7090_dNTP_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4495800"/>
            <a:ext cx="23399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0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Image result for pcr water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601310"/>
            <a:ext cx="9144000" cy="425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E0A208"/>
                </a:solidFill>
                <a:latin typeface="Times New Roman" pitchFamily="18" charset="0"/>
                <a:cs typeface="Times New Roman" pitchFamily="18" charset="0"/>
              </a:rPr>
              <a:t>Voda za PCR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Kontaminacija reagenasa nukleazama može dovesti do neuspeha čitave metode </a:t>
            </a:r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oristi</a:t>
            </a:r>
            <a:r>
              <a:rPr lang="sr-Latn-RS" sz="2000" smtClean="0">
                <a:latin typeface="Times New Roman" pitchFamily="18" charset="0"/>
                <a:cs typeface="Times New Roman" pitchFamily="18" charset="0"/>
              </a:rPr>
              <a:t> se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posebna voda (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Nuclease free water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) koja se dodaje u PCR smešu i kojom se rastvaraju prajmeri</a:t>
            </a:r>
          </a:p>
          <a:p>
            <a:endParaRPr lang="en-US" smtClean="0"/>
          </a:p>
        </p:txBody>
      </p:sp>
      <p:pic>
        <p:nvPicPr>
          <p:cNvPr id="30725" name="Picture 2" descr="AM9937_650x6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7013"/>
            <a:ext cx="4052888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6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1071-65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r="46658" b="11331"/>
          <a:stretch>
            <a:fillRect/>
          </a:stretch>
        </p:blipFill>
        <p:spPr bwMode="auto">
          <a:xfrm>
            <a:off x="7010400" y="2895600"/>
            <a:ext cx="1905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612775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PCR </a:t>
            </a:r>
            <a:r>
              <a:rPr lang="sr-Latn-RS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astermix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r-Latn-RS" sz="24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ojednostavljuje pripremu PCR smeše jer sadrži većinu ključnih komponenti za izvođenje PCR u adekvatnim koncentracijama: DNK polimerazu, soli, magnezijum hlorid, dNTP i pufer</a:t>
            </a:r>
            <a:endParaRPr lang="sr-Latn-R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40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pripremu smeše neophodni još samo ispitujuća DNK, prajmeri i voda za PCR.</a:t>
            </a:r>
          </a:p>
          <a:p>
            <a:endParaRPr lang="en-US" smtClean="0"/>
          </a:p>
        </p:txBody>
      </p:sp>
      <p:pic>
        <p:nvPicPr>
          <p:cNvPr id="31749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670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Priprema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PCR </a:t>
            </a:r>
            <a:r>
              <a:rPr lang="en-US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smeše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Uzorci koji se stavljaju u PCR </a:t>
            </a:r>
            <a:r>
              <a:rPr lang="sr-Latn-RS" smtClean="0">
                <a:latin typeface="Times New Roman" pitchFamily="18" charset="0"/>
                <a:cs typeface="Times New Roman" pitchFamily="18" charset="0"/>
              </a:rPr>
              <a:t>aparat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moraju biti u posebnim mikrotubama za PCR zapremine 0,2 ml </a:t>
            </a:r>
            <a:endParaRPr lang="sr-Latn-R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Količina reagenasa je određena brojem uzoraka DNK koji se ispituju </a:t>
            </a:r>
            <a:endParaRPr lang="sr-Latn-R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PCR smeša za jednu mikrotubu u zavisnosti od </a:t>
            </a:r>
            <a:r>
              <a:rPr lang="sr-Latn-RS" smtClean="0">
                <a:latin typeface="Times New Roman" pitchFamily="18" charset="0"/>
                <a:cs typeface="Times New Roman" pitchFamily="18" charset="0"/>
              </a:rPr>
              <a:t>protokola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može imati ukupnu zapreminu od npr. 25</a:t>
            </a:r>
            <a:r>
              <a:rPr lang="sr-Latn-RS" smtClean="0">
                <a:latin typeface="Times New Roman" pitchFamily="18" charset="0"/>
                <a:cs typeface="Times New Roman" pitchFamily="18" charset="0"/>
              </a:rPr>
              <a:t>, 30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ili 50 μl </a:t>
            </a:r>
            <a:endParaRPr lang="sr-Latn-RS" smtClean="0">
              <a:latin typeface="Times New Roman" pitchFamily="18" charset="0"/>
              <a:cs typeface="Times New Roman" pitchFamily="18" charset="0"/>
            </a:endParaRP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2" descr="Image result for pcr micro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25241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9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PCR smeš</a:t>
            </a:r>
            <a:r>
              <a:rPr lang="sr-Latn-RS" sz="2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od 25 μl</a:t>
            </a:r>
            <a:r>
              <a:rPr lang="sr-Latn-RS" sz="20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625" y="612775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Priprema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PCR </a:t>
            </a:r>
            <a:r>
              <a:rPr lang="en-US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smeše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286000"/>
          <a:ext cx="8229600" cy="33528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89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latin typeface="Times New Roman"/>
                          <a:ea typeface="Calibri"/>
                          <a:cs typeface="Times New Roman"/>
                        </a:rPr>
                        <a:t>Supstanca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latin typeface="Times New Roman"/>
                          <a:ea typeface="Calibri"/>
                          <a:cs typeface="Times New Roman"/>
                        </a:rPr>
                        <a:t>Količina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886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latin typeface="Times New Roman"/>
                          <a:ea typeface="Calibri"/>
                          <a:cs typeface="Times New Roman"/>
                        </a:rPr>
                        <a:t>Ispitujući uzorak DNK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 smtClean="0">
                          <a:latin typeface="Times New Roman"/>
                          <a:ea typeface="Calibri"/>
                          <a:cs typeface="Times New Roman"/>
                        </a:rPr>
                        <a:t>5 µl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34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PCR Master Mix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 smtClean="0">
                          <a:latin typeface="Times New Roman"/>
                          <a:ea typeface="Calibri"/>
                          <a:cs typeface="Times New Roman"/>
                        </a:rPr>
                        <a:t>12,5 µl</a:t>
                      </a:r>
                      <a:endParaRPr lang="en-US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525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latin typeface="Times New Roman"/>
                          <a:ea typeface="Calibri"/>
                          <a:cs typeface="Times New Roman"/>
                        </a:rPr>
                        <a:t>Voda za PCR (Water, nuclease-free)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latin typeface="Times New Roman"/>
                          <a:ea typeface="Calibri"/>
                          <a:cs typeface="Times New Roman"/>
                        </a:rPr>
                        <a:t>4,5 µl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525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latin typeface="Times New Roman"/>
                          <a:ea typeface="Calibri"/>
                          <a:cs typeface="Times New Roman"/>
                        </a:rPr>
                        <a:t>F (Forward) prajmer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latin typeface="Times New Roman"/>
                          <a:ea typeface="Calibri"/>
                          <a:cs typeface="Times New Roman"/>
                        </a:rPr>
                        <a:t>1,5 µl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893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latin typeface="Times New Roman"/>
                          <a:ea typeface="Calibri"/>
                          <a:cs typeface="Times New Roman"/>
                        </a:rPr>
                        <a:t>R (Reverse) prajmer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latin typeface="Times New Roman"/>
                          <a:ea typeface="Calibri"/>
                          <a:cs typeface="Times New Roman"/>
                        </a:rPr>
                        <a:t>1,5 µl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1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r>
              <a:rPr lang="sr-Latn-RS" b="1" smtClean="0">
                <a:solidFill>
                  <a:srgbClr val="E0A208"/>
                </a:solidFill>
              </a:rPr>
              <a:t>Programiranje PCR aparata</a:t>
            </a:r>
            <a:endParaRPr lang="en-US" b="1" smtClean="0">
              <a:solidFill>
                <a:srgbClr val="E0A208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Tako pripremljeni uzorci se stavljaju u udubljenja za mikrotube u PCR </a:t>
            </a:r>
            <a:r>
              <a:rPr lang="sr-Latn-RS" sz="2800" smtClean="0">
                <a:latin typeface="Times New Roman" pitchFamily="18" charset="0"/>
                <a:cs typeface="Times New Roman" pitchFamily="18" charset="0"/>
              </a:rPr>
              <a:t>aparatu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800" smtClean="0">
                <a:latin typeface="Times New Roman" pitchFamily="18" charset="0"/>
                <a:cs typeface="Times New Roman" pitchFamily="18" charset="0"/>
              </a:rPr>
              <a:t>PCR aparat s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 za ispitivanje posebno programira (broj ciklusa, temperatura vezivanja prajmera itd.)</a:t>
            </a:r>
          </a:p>
          <a:p>
            <a:endParaRPr lang="en-US" smtClean="0"/>
          </a:p>
        </p:txBody>
      </p:sp>
      <p:pic>
        <p:nvPicPr>
          <p:cNvPr id="34820" name="Picture 2" descr="mastercycler-pro-300x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5052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066800"/>
            <a:ext cx="8308975" cy="4572000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vi-VN" sz="2000" smtClean="0">
                <a:cs typeface="Times New Roman" pitchFamily="18" charset="0"/>
              </a:rPr>
              <a:t>Rezultat PCR reakcije se najčešće očitava elektroforezom dobijenog PCR produkta u agaroznom gelu gde se umnožena, ciljna DNK sekvenca identifikuje na osnovu svoje veličine. </a:t>
            </a:r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vi-VN" sz="2000" smtClean="0">
                <a:cs typeface="Times New Roman" pitchFamily="18" charset="0"/>
              </a:rPr>
              <a:t>U agaroznom gelu DNK molekuli se kreću od katode prema anodi. </a:t>
            </a:r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sr-Latn-RS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vi-VN" sz="2000" smtClean="0">
                <a:cs typeface="Times New Roman" pitchFamily="18" charset="0"/>
              </a:rPr>
              <a:t>Za vizuelizaciju molekula DNK u gelu najčešće se koristi </a:t>
            </a:r>
            <a:r>
              <a:rPr lang="sr-Latn-RS" sz="20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000" smtClean="0">
                <a:cs typeface="Times New Roman" pitchFamily="18" charset="0"/>
              </a:rPr>
              <a:t>tidijum bromid, supstanca koja se umeće između lanaca DNK molekula i koja fluorescira kada se osvetli UV svetlom. </a:t>
            </a:r>
          </a:p>
          <a:p>
            <a:pPr>
              <a:buFont typeface="Arial" charset="0"/>
              <a:buChar char="•"/>
            </a:pPr>
            <a:endParaRPr lang="vi-VN" sz="2000" smtClean="0"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457200"/>
            <a:ext cx="4852988" cy="600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3300" b="1" dirty="0">
                <a:solidFill>
                  <a:srgbClr val="FEB80A">
                    <a:shade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Očitavanje rezultata PCR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54463"/>
            <a:ext cx="48768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4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Poliklonska antitela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3286" y="1524000"/>
            <a:ext cx="8599714" cy="4873752"/>
          </a:xfrm>
        </p:spPr>
        <p:txBody>
          <a:bodyPr>
            <a:normAutofit/>
          </a:bodyPr>
          <a:lstStyle/>
          <a:p>
            <a:r>
              <a:rPr lang="sr-Latn-RS" dirty="0" smtClean="0"/>
              <a:t>Inokulacija lab. životinja specifičnim Ag</a:t>
            </a:r>
          </a:p>
          <a:p>
            <a:r>
              <a:rPr lang="sr-Latn-RS" dirty="0" smtClean="0"/>
              <a:t>Istraživanja, dijagnostika..terapija..</a:t>
            </a:r>
          </a:p>
          <a:p>
            <a:r>
              <a:rPr lang="sr-Latn-RS" dirty="0" smtClean="0"/>
              <a:t>Prikupljanje seruma – visok titar At specifičnih za Ag (</a:t>
            </a:r>
            <a:r>
              <a:rPr lang="sr-Latn-RS" b="1" dirty="0" smtClean="0"/>
              <a:t>antiserum)</a:t>
            </a:r>
            <a:endParaRPr lang="sr-Latn-RS" dirty="0" smtClean="0"/>
          </a:p>
          <a:p>
            <a:r>
              <a:rPr lang="sr-Latn-RS" dirty="0" smtClean="0"/>
              <a:t>Antigeni kompleksni!!</a:t>
            </a:r>
          </a:p>
          <a:p>
            <a:r>
              <a:rPr lang="en-US" dirty="0" smtClean="0"/>
              <a:t>Antiserum </a:t>
            </a:r>
            <a:r>
              <a:rPr lang="sr-Latn-RS" dirty="0" smtClean="0"/>
              <a:t>sadrži antitela poreklom od više klonova B limfocita – svaki kao odgovor na drugi epitop</a:t>
            </a:r>
            <a:endParaRPr lang="en-US" dirty="0"/>
          </a:p>
        </p:txBody>
      </p:sp>
      <p:pic>
        <p:nvPicPr>
          <p:cNvPr id="4098" name="Picture 2" descr="Monoclonal and Polyclonal Antibodies – The Science No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t="14448" r="50000" b="24059"/>
          <a:stretch/>
        </p:blipFill>
        <p:spPr bwMode="auto">
          <a:xfrm>
            <a:off x="3178629" y="4490357"/>
            <a:ext cx="2623457" cy="223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09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229600" cy="3962400"/>
          </a:xfrm>
        </p:spPr>
        <p:txBody>
          <a:bodyPr/>
          <a:lstStyle/>
          <a:p>
            <a:pPr algn="just"/>
            <a:r>
              <a:rPr lang="vi-VN" sz="2400" smtClean="0">
                <a:cs typeface="Times New Roman" pitchFamily="18" charset="0"/>
              </a:rPr>
              <a:t>Čitanje rezultata PCR reakcije vrši se osvetljavanjem dobijenog gela UV svetlom na transiluminatoru.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smtClean="0">
                <a:cs typeface="Times New Roman" pitchFamily="18" charset="0"/>
              </a:rPr>
              <a:t>Rezultat se očitava određivanjem veličine PCR produkta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smtClean="0">
                <a:cs typeface="Times New Roman" pitchFamily="18" charset="0"/>
              </a:rPr>
              <a:t>S obzirom da veličina DNK fragmenta određuje brzinu njegovog kretanja kroz gel, ona se može odrediti na osnovu njihovog položaja u gelu po završenoj elektroforezi.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smtClean="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2133600" y="381000"/>
            <a:ext cx="48529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r-Latn-RS" sz="3300" b="1">
                <a:solidFill>
                  <a:srgbClr val="E0A208"/>
                </a:solidFill>
                <a:latin typeface="Times New Roman" pitchFamily="18" charset="0"/>
                <a:cs typeface="Times New Roman" pitchFamily="18" charset="0"/>
              </a:rPr>
              <a:t>Očitavanje rezultata PCR</a:t>
            </a:r>
            <a:endParaRPr lang="en-US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3" descr="dnagelonuvtransillumin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40386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6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3810000"/>
          </a:xfrm>
        </p:spPr>
        <p:txBody>
          <a:bodyPr rtlCol="0">
            <a:normAutofit fontScale="92500"/>
          </a:bodyPr>
          <a:lstStyle/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600" dirty="0" smtClean="0"/>
              <a:t>Precizno određivanje veličine DNK fragmenta vrši se poređenjem njegovog položaja u gelu sa položajem DNK standarda (engl. </a:t>
            </a:r>
            <a:r>
              <a:rPr lang="vi-VN" sz="2600" i="1" dirty="0" smtClean="0"/>
              <a:t>Ladder</a:t>
            </a:r>
            <a:r>
              <a:rPr lang="vi-VN" sz="2600" dirty="0" smtClean="0"/>
              <a:t>), koji sadrži smešu DNK fragmenata poznatih veličina.</a:t>
            </a:r>
            <a:endParaRPr lang="sr-Latn-RS" sz="26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Latn-RS" sz="2600" dirty="0" smtClean="0"/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600" dirty="0" smtClean="0"/>
              <a:t>Veličina PCR produkta izražava se brojem baznih parova (bp). </a:t>
            </a:r>
            <a:endParaRPr lang="sr-Latn-RS" sz="2600" dirty="0" smtClean="0"/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600" dirty="0" smtClean="0"/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600" dirty="0" smtClean="0"/>
              <a:t>Utvrđivanje PCR produkata odgovarajuće veličine sa određenim brojem baznih parova smatra se pozitivnim nalazom. 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133600" y="304800"/>
            <a:ext cx="48529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r-Latn-RS" sz="3300" b="1">
                <a:solidFill>
                  <a:srgbClr val="E0A208"/>
                </a:solidFill>
                <a:latin typeface="Times New Roman" pitchFamily="18" charset="0"/>
                <a:cs typeface="Times New Roman" pitchFamily="18" charset="0"/>
              </a:rPr>
              <a:t>Očitavanje rezultata PCR</a:t>
            </a:r>
            <a:endParaRPr lang="en-US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504238" cy="4572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Primer gela sa uzorcima ispitivanim na prisustvo parvovirusa svinja (PPV)</a:t>
            </a:r>
            <a:r>
              <a:rPr lang="sr-Latn-RS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r-Latn-RS" sz="2800" smtClean="0">
                <a:latin typeface="Times New Roman" pitchFamily="18" charset="0"/>
                <a:cs typeface="Times New Roman" pitchFamily="18" charset="0"/>
              </a:rPr>
              <a:t>produkt veličine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203 bp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sr-Latn-R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Picture 3" descr="PPV sredj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" y="2438400"/>
            <a:ext cx="3048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L – ladder</a:t>
            </a:r>
            <a:endParaRPr lang="sr-Latn-R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r-Latn-R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PPV+ - pozitivna kontrola</a:t>
            </a:r>
            <a:endParaRPr lang="sr-Latn-R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r-Latn-R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1-5 – pozitivni uzorci</a:t>
            </a:r>
            <a:endParaRPr lang="sr-Latn-R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- negativna kontrola.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5257800" cy="4525962"/>
          </a:xfrm>
        </p:spPr>
        <p:txBody>
          <a:bodyPr>
            <a:normAutofit fontScale="92500" lnSpcReduction="20000"/>
          </a:bodyPr>
          <a:lstStyle/>
          <a:p>
            <a:pPr marL="109537" indent="0">
              <a:buFont typeface="Wingdings 3" pitchFamily="18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prvom koraku se prema molekulu RNK uz prisustvo prajmera i reverzne transkriptaze sintetiše novi DNK lanac koji se naziva komplementarna DNK ili cDNK.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U drugom koraku se sa cDNK uz pomoć odgovarajućeg prajmera i enzima DNK zavisne DNK polimeraze sintetiše komplementaran lanac.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Ovako nastala dvolančana DNK se zatim umnožava klasičnom PCR metodom.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5429" y="326572"/>
            <a:ext cx="8534400" cy="758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sz="3200" b="1" dirty="0">
                <a:latin typeface="Times New Roman" pitchFamily="18" charset="0"/>
                <a:cs typeface="Times New Roman" pitchFamily="18" charset="0"/>
              </a:rPr>
              <a:t>PCR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sa reverznom transkrip</a:t>
            </a:r>
            <a:r>
              <a:rPr lang="sr-Latn-RS" sz="3200" b="1" dirty="0">
                <a:latin typeface="Times New Roman" pitchFamily="18" charset="0"/>
                <a:cs typeface="Times New Roman" pitchFamily="18" charset="0"/>
              </a:rPr>
              <a:t>cijom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(RT-PCR)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ifference Between RT-PCR and QPCR | Difference Betw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84238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odvijati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zasebne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reakcije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češće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koristi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jedna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reakcija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odvija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opisane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faze.</a:t>
            </a:r>
          </a:p>
        </p:txBody>
      </p:sp>
    </p:spTree>
    <p:extLst>
      <p:ext uri="{BB962C8B-B14F-4D97-AF65-F5344CB8AC3E}">
        <p14:creationId xmlns:p14="http://schemas.microsoft.com/office/powerpoint/2010/main" val="1871715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8B7BF"/>
                </a:solidFill>
              </a:rPr>
              <a:t>Nested PCR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Nested PCR je modifikacija PCR metode kojom se povećava osetljivost i specifičnost reakcije.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Za njeno izvođenje se koriste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dva seta prajmera,  a PCR se izvodi u 2 faze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PCR produkt iz prve PCR reakcije koristi se kao templat za izvođenje druge PCR reakcije sa drugim parom prajmera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Veća mogućnost kontaminacije.</a:t>
            </a:r>
          </a:p>
        </p:txBody>
      </p:sp>
      <p:pic>
        <p:nvPicPr>
          <p:cNvPr id="14340" name="Picture 5" descr="Image result for nested pc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038600"/>
            <a:ext cx="59245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881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8B7BF"/>
                </a:solidFill>
              </a:rPr>
              <a:t>Nested PCR</a:t>
            </a:r>
          </a:p>
        </p:txBody>
      </p:sp>
      <p:pic>
        <p:nvPicPr>
          <p:cNvPr id="15363" name="Picture 2" descr="Image result for nested p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3"/>
          <a:stretch>
            <a:fillRect/>
          </a:stretch>
        </p:blipFill>
        <p:spPr bwMode="auto">
          <a:xfrm>
            <a:off x="407988" y="1700213"/>
            <a:ext cx="82327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0819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8B7BF"/>
                </a:solidFill>
              </a:rPr>
              <a:t>Multiplex PCR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2071688"/>
            <a:ext cx="4556125" cy="4572000"/>
          </a:xfrm>
        </p:spPr>
        <p:txBody>
          <a:bodyPr/>
          <a:lstStyle/>
          <a:p>
            <a:pPr eaLnBrk="1" hangingPunct="1"/>
            <a:r>
              <a:rPr lang="en-US" sz="2400" smtClean="0"/>
              <a:t>Osetljiv i visokospecifičan test za simultanu identifikaciju većeg broja različitih patogena u ispitivanim uzorcima ili vi</a:t>
            </a:r>
            <a:r>
              <a:rPr lang="sr-Latn-RS" sz="2400" smtClean="0"/>
              <a:t>še gena jednog patogena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 Korišćenje više parova specifičnih prajmera</a:t>
            </a:r>
          </a:p>
          <a:p>
            <a:pPr eaLnBrk="1" hangingPunct="1"/>
            <a:endParaRPr lang="en-US" sz="2800" smtClean="0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286000" y="25511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3" name="Picture 9" descr="Image result for multiplex pc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28750"/>
            <a:ext cx="3789362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430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ndrea\Desktop\slike doktorat\Slike ubacene\Slika 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85750"/>
            <a:ext cx="5572125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925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8B7BF"/>
                </a:solidFill>
              </a:rPr>
              <a:t>Real time PCR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736725"/>
            <a:ext cx="8504238" cy="4572000"/>
          </a:xfrm>
        </p:spPr>
        <p:txBody>
          <a:bodyPr rtlCol="0">
            <a:normAutofit fontScale="70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3400" dirty="0" smtClean="0"/>
              <a:t>Lančana reakcija polimeraze u realnom vremenu (REAL TIME-PCR)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vi-VN" sz="34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sz="3400" dirty="0" smtClean="0">
                <a:ea typeface="Arial Unicode MS" pitchFamily="34" charset="-128"/>
                <a:cs typeface="Arial Unicode MS" pitchFamily="34" charset="-128"/>
              </a:rPr>
              <a:t>Koristi se </a:t>
            </a:r>
            <a:r>
              <a:rPr lang="vi-VN" sz="3400" dirty="0" smtClean="0"/>
              <a:t>za umnožavanje molekula DNK u stvarnom vremenu koje se može pratiti u svakom trenutku tokom trajanja reakcije i za kvantitaciju početne količine ciljne DNK u uzorku. </a:t>
            </a:r>
            <a:endParaRPr lang="en-US" sz="34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 sz="34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3400" dirty="0" smtClean="0"/>
              <a:t>Detekcija u real-time PCR metodi se zasniva </a:t>
            </a:r>
            <a:r>
              <a:rPr lang="vi-VN" sz="3400" dirty="0" smtClean="0">
                <a:solidFill>
                  <a:srgbClr val="FF0000"/>
                </a:solidFill>
              </a:rPr>
              <a:t>na određivanju momenta u kome se umnožavanje željene sekvence detektuje prvi put. </a:t>
            </a:r>
            <a:endParaRPr lang="en-US" sz="3400" dirty="0" smtClean="0">
              <a:solidFill>
                <a:srgbClr val="FF000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 sz="34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3400" dirty="0" smtClean="0"/>
              <a:t>Ukoliko je veća količina ciljne sekvence u uzorku, pre će doći do njenog vidljivog umnožavanja.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vi-VN" sz="3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03213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8B7BF"/>
                </a:solidFill>
              </a:rPr>
              <a:t>Real time PCR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rtlCol="0">
            <a:normAutofit fontScale="70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err="1" smtClean="0">
                <a:latin typeface="+mj-lt"/>
                <a:cs typeface="Times New Roman" pitchFamily="18" charset="0"/>
              </a:rPr>
              <a:t>Specifično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umnožavanje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DNK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sekvence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se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vrši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PCR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metodom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na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uobičajen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način</a:t>
            </a:r>
            <a:r>
              <a:rPr lang="en-US" sz="3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ali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se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posle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svakog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ciklusa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umnožavanja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vrši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i </a:t>
            </a:r>
            <a:r>
              <a:rPr lang="en-US" sz="3400" u="sng" dirty="0" err="1" smtClean="0">
                <a:latin typeface="+mj-lt"/>
                <a:cs typeface="Times New Roman" pitchFamily="18" charset="0"/>
              </a:rPr>
              <a:t>vizuelizacija</a:t>
            </a:r>
            <a:r>
              <a:rPr lang="en-US" sz="3400" u="sng" dirty="0" smtClean="0">
                <a:latin typeface="+mj-lt"/>
                <a:cs typeface="Times New Roman" pitchFamily="18" charset="0"/>
              </a:rPr>
              <a:t> DNK.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400" dirty="0" smtClean="0">
              <a:latin typeface="+mj-lt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latin typeface="+mj-lt"/>
                <a:cs typeface="Times New Roman" pitchFamily="18" charset="0"/>
              </a:rPr>
              <a:t>To je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omogućeno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primenom</a:t>
            </a:r>
            <a:r>
              <a:rPr lang="en-US" sz="3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obeleživača</a:t>
            </a:r>
            <a:r>
              <a:rPr lang="en-US" sz="3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koji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fluoresciraju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samo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kada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su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vezani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za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PCR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produkt</a:t>
            </a:r>
            <a:r>
              <a:rPr lang="en-US" sz="3400" dirty="0" smtClean="0">
                <a:latin typeface="+mj-lt"/>
                <a:cs typeface="Times New Roman" pitchFamily="18" charset="0"/>
              </a:rPr>
              <a:t>, a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čija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količina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i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prisustvo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se prate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simultano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sa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PCR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umnožavanjem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detekcijom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emitovane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fluorescencije</a:t>
            </a:r>
            <a:r>
              <a:rPr lang="en-US" sz="3400" dirty="0" smtClean="0">
                <a:latin typeface="+mj-lt"/>
                <a:cs typeface="Times New Roman" pitchFamily="18" charset="0"/>
              </a:rPr>
              <a:t>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400" dirty="0" smtClean="0">
              <a:latin typeface="+mj-lt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latin typeface="+mj-lt"/>
                <a:cs typeface="Times New Roman" pitchFamily="18" charset="0"/>
              </a:rPr>
              <a:t>Kao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obeleživači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se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koriste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fluorescentne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boje</a:t>
            </a:r>
            <a:r>
              <a:rPr lang="en-US" sz="3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kao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na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primer </a:t>
            </a:r>
            <a:r>
              <a:rPr lang="en-US" sz="34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SYBR green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koja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se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nespecifično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vezuje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za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novonastali</a:t>
            </a:r>
            <a:r>
              <a:rPr lang="en-US" sz="3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dvolančani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DNK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produkt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ili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obeležena</a:t>
            </a:r>
            <a:r>
              <a:rPr lang="en-US" sz="3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proba</a:t>
            </a:r>
            <a:r>
              <a:rPr lang="en-US" sz="3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kao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što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je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TaqMan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proba</a:t>
            </a:r>
            <a:r>
              <a:rPr lang="en-US" sz="3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koja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se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specifično</a:t>
            </a:r>
            <a:r>
              <a:rPr lang="en-US" sz="3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komplementarno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vezuje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za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+mj-lt"/>
                <a:cs typeface="Times New Roman" pitchFamily="18" charset="0"/>
              </a:rPr>
              <a:t>ciljnu</a:t>
            </a:r>
            <a:r>
              <a:rPr lang="en-US" sz="3400" dirty="0" smtClean="0">
                <a:latin typeface="+mj-lt"/>
                <a:cs typeface="Times New Roman" pitchFamily="18" charset="0"/>
              </a:rPr>
              <a:t> DNK.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584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Poliklonska antitela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9372600" cy="4873752"/>
          </a:xfrm>
        </p:spPr>
        <p:txBody>
          <a:bodyPr>
            <a:normAutofit/>
          </a:bodyPr>
          <a:lstStyle/>
          <a:p>
            <a:r>
              <a:rPr lang="sr-Latn-RS" dirty="0" smtClean="0"/>
              <a:t>Proizvodnja antiseruma – najmanje 2x se inokuliše Ag + adjuvans – stimulacija imuniteta – IgG višeg afiniteta</a:t>
            </a:r>
            <a:endParaRPr lang="en-US" dirty="0"/>
          </a:p>
        </p:txBody>
      </p:sp>
      <p:pic>
        <p:nvPicPr>
          <p:cNvPr id="5122" name="Picture 2" descr="Diagram showing production of polyclonal antibodies. Antigen is injected into an animal (such as a rabbit). Antigen activates B cells. This produces clones of the B cells, and clones of the plasma cells. Polyclonal antibodies from different B cells are produced in response to different epitopes on the antigen. Serum obtained from animal contains polyclonal antibodi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735541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5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Real time PCR</a:t>
            </a:r>
            <a:endParaRPr lang="en-US" dirty="0"/>
          </a:p>
        </p:txBody>
      </p:sp>
      <p:pic>
        <p:nvPicPr>
          <p:cNvPr id="21507" name="Picture 3" descr="C:\Users\Andrea\Desktop\Cap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5" t="11629" r="3096" b="2905"/>
          <a:stretch>
            <a:fillRect/>
          </a:stretch>
        </p:blipFill>
        <p:spPr bwMode="auto">
          <a:xfrm>
            <a:off x="5000625" y="1428750"/>
            <a:ext cx="392906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C:\Users\Andrea\Desktop\Captur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4"/>
          <a:stretch>
            <a:fillRect/>
          </a:stretch>
        </p:blipFill>
        <p:spPr bwMode="auto">
          <a:xfrm>
            <a:off x="0" y="2500313"/>
            <a:ext cx="55165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67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8B7BF"/>
                </a:solidFill>
              </a:rPr>
              <a:t>Real time PCR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000628" y="2571744"/>
            <a:ext cx="3857651" cy="3091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1438" y="1527175"/>
            <a:ext cx="4913312" cy="4572000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000" dirty="0" smtClean="0"/>
              <a:t>U prvim ciklusima izvođenja real-time PCR metode intenzitet fluorescencije se veoma malo menja. </a:t>
            </a:r>
            <a:endParaRPr lang="sr-Latn-RS" sz="20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vi-VN" sz="20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000" dirty="0" smtClean="0"/>
              <a:t>Parametar Ct je pragovni ciklus u kome dolazi do povećanja fluorescencije iznad zadatog praga</a:t>
            </a:r>
            <a:endParaRPr lang="sr-Latn-RS" sz="20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0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000" dirty="0" smtClean="0"/>
              <a:t>Ovo povećanje potiče od eksponencijalne faze umnožavanja PCR produkta.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vi-VN" sz="20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000" dirty="0" smtClean="0"/>
              <a:t>Određivanje Ct vrednosti, pravljenje krive i izračunavanje broja kopija DNK u uzorcima obavlja softver računara.</a:t>
            </a:r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27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7467600" cy="1143000"/>
          </a:xfrm>
        </p:spPr>
        <p:txBody>
          <a:bodyPr/>
          <a:lstStyle/>
          <a:p>
            <a:r>
              <a:rPr lang="sr-Latn-RS" b="1" dirty="0" smtClean="0"/>
              <a:t>Specifičnost i osetljivost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153400" cy="4873752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Osetljivost </a:t>
            </a:r>
            <a:r>
              <a:rPr lang="sr-Latn-RS" dirty="0" smtClean="0"/>
              <a:t>– verovatnoća dobijanja + kada je jedinka inficirana; mala verovatnoća lažno </a:t>
            </a:r>
            <a:r>
              <a:rPr lang="sr-Latn-RS" sz="3200" dirty="0" smtClean="0"/>
              <a:t>-</a:t>
            </a:r>
            <a:endParaRPr lang="sr-Latn-RS" dirty="0"/>
          </a:p>
          <a:p>
            <a:r>
              <a:rPr lang="sr-Latn-RS" b="1" dirty="0" smtClean="0"/>
              <a:t>Specifičnost</a:t>
            </a:r>
            <a:r>
              <a:rPr lang="sr-Latn-RS" dirty="0" smtClean="0"/>
              <a:t> – verovatnoća dobijanja – kada jednika nije inficirana; mala verovatnoća lažno +</a:t>
            </a:r>
          </a:p>
          <a:p>
            <a:r>
              <a:rPr lang="sr-Latn-RS" dirty="0" smtClean="0"/>
              <a:t>Poliklonski </a:t>
            </a:r>
            <a:r>
              <a:rPr lang="sr-Latn-RS" dirty="0"/>
              <a:t>serum – visoka </a:t>
            </a:r>
            <a:r>
              <a:rPr lang="sr-Latn-RS" dirty="0" smtClean="0"/>
              <a:t>osetljivost ALI veća </a:t>
            </a:r>
            <a:r>
              <a:rPr lang="sr-Latn-RS" dirty="0"/>
              <a:t>mogućnost unakrsnih </a:t>
            </a:r>
            <a:r>
              <a:rPr lang="sr-Latn-RS" dirty="0" smtClean="0"/>
              <a:t>reakcija </a:t>
            </a:r>
          </a:p>
          <a:p>
            <a:r>
              <a:rPr lang="sr-Latn-RS" dirty="0" smtClean="0"/>
              <a:t>U nekim slučajevima – potrebna antitela visoke specifičnosti – visokog afiniteta za pojedinačni epitop – monoklonski serum</a:t>
            </a:r>
          </a:p>
          <a:p>
            <a:endParaRPr lang="en-US" dirty="0"/>
          </a:p>
        </p:txBody>
      </p:sp>
      <p:pic>
        <p:nvPicPr>
          <p:cNvPr id="6146" name="Picture 2" descr="Sensitivity, Specificity &amp;amp; Screening Tests | Stomp On Step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58" b="17058"/>
          <a:stretch/>
        </p:blipFill>
        <p:spPr bwMode="auto">
          <a:xfrm>
            <a:off x="4038600" y="4572000"/>
            <a:ext cx="3124200" cy="22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4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r>
              <a:rPr lang="sr-Latn-RS" b="1" dirty="0" smtClean="0"/>
              <a:t>Monoklonska antitela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36429" cy="4873752"/>
          </a:xfrm>
        </p:spPr>
        <p:txBody>
          <a:bodyPr>
            <a:normAutofit/>
          </a:bodyPr>
          <a:lstStyle/>
          <a:p>
            <a:r>
              <a:rPr lang="sr-Latn-RS" dirty="0" smtClean="0"/>
              <a:t>Monoklonska antitela se proizvode </a:t>
            </a:r>
            <a:r>
              <a:rPr lang="en-US" i="1" dirty="0" smtClean="0"/>
              <a:t>in </a:t>
            </a:r>
            <a:r>
              <a:rPr lang="en-US" i="1" dirty="0"/>
              <a:t>vitro</a:t>
            </a:r>
            <a:r>
              <a:rPr lang="en-US" dirty="0"/>
              <a:t> </a:t>
            </a:r>
            <a:r>
              <a:rPr lang="sr-Latn-RS" dirty="0" smtClean="0"/>
              <a:t>primenom tehnike kulture tkiva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sr-Latn-RS" dirty="0" smtClean="0"/>
              <a:t>Imunizacija miševa spec. Ag više puta – izolacija B limfocita iz slezine – fuzija sa B ćelijama mijeloma u selektivnoj podlozi – hibridoma ćelije koje produkuju antitela – selekcija ćelija koje proizvode željena antitela - prečišćavanje antitela iz podoge</a:t>
            </a:r>
          </a:p>
          <a:p>
            <a:endParaRPr lang="sr-Latn-RS" dirty="0" smtClean="0"/>
          </a:p>
        </p:txBody>
      </p:sp>
      <p:pic>
        <p:nvPicPr>
          <p:cNvPr id="8194" name="Picture 2" descr="Monoclonal Antibodies - Stellar IAS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180876"/>
            <a:ext cx="7286625" cy="26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9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Diagram showing production of monoclonal antibodies. Antigen is injected into an animal (such as a mouse) Spleen cells are extracted. Myeloma line cells from a cell culture are added to the spleen cells in a test tube. Then, hybrid cells are selected and grown. Hybrid cells are separated and allowed to proliferate into clones (hybridomas). Each hybrid produces a different antibody and the desired antibody is selected. This hybridoma is then grown to produce large batches of desired mAB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822131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8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Direktna imunofluorescencija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196943" cy="359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789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231</TotalTime>
  <Words>2502</Words>
  <Application>Microsoft Office PowerPoint</Application>
  <PresentationFormat>On-screen Show (4:3)</PresentationFormat>
  <Paragraphs>268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Oriel</vt:lpstr>
      <vt:lpstr>Reakcije Ag-At</vt:lpstr>
      <vt:lpstr>Specifičnost antitela</vt:lpstr>
      <vt:lpstr>Specifičnost antitela</vt:lpstr>
      <vt:lpstr>Poliklonska antitela</vt:lpstr>
      <vt:lpstr>Poliklonska antitela</vt:lpstr>
      <vt:lpstr>Specifičnost i osetljivost </vt:lpstr>
      <vt:lpstr>Monoklonska antitela</vt:lpstr>
      <vt:lpstr>PowerPoint Presentation</vt:lpstr>
      <vt:lpstr>Direktna imunofluorescencija</vt:lpstr>
      <vt:lpstr>Indirektna imunofluorescencija</vt:lpstr>
      <vt:lpstr>Imunoenzimske metode - ELISA</vt:lpstr>
      <vt:lpstr>Direktna ELISA</vt:lpstr>
      <vt:lpstr>Indirektna ELISA</vt:lpstr>
      <vt:lpstr>Kompetitivna ELISA</vt:lpstr>
      <vt:lpstr>Precipitacija</vt:lpstr>
      <vt:lpstr>Aglutinacija</vt:lpstr>
      <vt:lpstr>Brza aglutinacija</vt:lpstr>
      <vt:lpstr>Spora aglutinacija</vt:lpstr>
      <vt:lpstr>Reakcija vezivanja komplementa (RVK)</vt:lpstr>
      <vt:lpstr>Reakcija vezivanja komplementa (RVK)</vt:lpstr>
      <vt:lpstr>Lančana reakcija polimeraze (PCR) </vt:lpstr>
      <vt:lpstr>PCR</vt:lpstr>
      <vt:lpstr>PCR</vt:lpstr>
      <vt:lpstr>PCR</vt:lpstr>
      <vt:lpstr>PCR</vt:lpstr>
      <vt:lpstr>PowerPoint Presentation</vt:lpstr>
      <vt:lpstr>Koraci u PCR reakciji</vt:lpstr>
      <vt:lpstr>Zaštita uzoraka od kontaminacije </vt:lpstr>
      <vt:lpstr>Reagensi neophodni za izvođenje lančane reakcije polimeraze </vt:lpstr>
      <vt:lpstr>Prajmeri </vt:lpstr>
      <vt:lpstr>Taq polimeraza </vt:lpstr>
      <vt:lpstr>Taq pufer i magnezijum hlorid (MgCl2) </vt:lpstr>
      <vt:lpstr>Slobodni dezoksinukleotidi </vt:lpstr>
      <vt:lpstr>Voda za PCR</vt:lpstr>
      <vt:lpstr>PCR Mastermix </vt:lpstr>
      <vt:lpstr>Priprema PCR smeše </vt:lpstr>
      <vt:lpstr>Priprema PCR smeše </vt:lpstr>
      <vt:lpstr>Programiranje PCR aparata</vt:lpstr>
      <vt:lpstr>PowerPoint Presentation</vt:lpstr>
      <vt:lpstr>PowerPoint Presentation</vt:lpstr>
      <vt:lpstr>PowerPoint Presentation</vt:lpstr>
      <vt:lpstr>PowerPoint Presentation</vt:lpstr>
      <vt:lpstr>PCR sa reverznom transkripcijom (RT-PCR)</vt:lpstr>
      <vt:lpstr>Nested PCR</vt:lpstr>
      <vt:lpstr>Nested PCR</vt:lpstr>
      <vt:lpstr>Multiplex PCR</vt:lpstr>
      <vt:lpstr>PowerPoint Presentation</vt:lpstr>
      <vt:lpstr>Real time PCR</vt:lpstr>
      <vt:lpstr>Real time PCR</vt:lpstr>
      <vt:lpstr>Real time PCR</vt:lpstr>
      <vt:lpstr>Real time PCR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Windows User</dc:creator>
  <cp:lastModifiedBy>Windows User</cp:lastModifiedBy>
  <cp:revision>16</cp:revision>
  <dcterms:created xsi:type="dcterms:W3CDTF">2022-01-13T19:48:55Z</dcterms:created>
  <dcterms:modified xsi:type="dcterms:W3CDTF">2022-01-14T08:03:18Z</dcterms:modified>
</cp:coreProperties>
</file>