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57" r:id="rId3"/>
    <p:sldId id="258" r:id="rId4"/>
    <p:sldId id="260" r:id="rId5"/>
    <p:sldId id="262" r:id="rId6"/>
    <p:sldId id="266" r:id="rId7"/>
    <p:sldId id="267" r:id="rId8"/>
    <p:sldId id="264" r:id="rId9"/>
    <p:sldId id="268" r:id="rId10"/>
    <p:sldId id="269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9"/>
    <a:srgbClr val="DF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4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A7F6E-9371-4DB3-B1CB-29ED7E1FB32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A65CC-5A89-4609-B0A8-D802C416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5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65CC-5A89-4609-B0A8-D802C41613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sidora\Desktop\prezentacija za vezbe studenti 2021\slike\lab-analysis-e1427939309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3" y="2032731"/>
            <a:ext cx="8610600" cy="4876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8700" y="40178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atin typeface="Candara" pitchFamily="34" charset="0"/>
              </a:rPr>
              <a:t>МИКРОБИОЛОШКА</a:t>
            </a:r>
            <a:r>
              <a:rPr lang="sr-Cyrl-RS" sz="3200" b="1" dirty="0" smtClean="0"/>
              <a:t> ЛАБОРАТОРИЈА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28700" y="325582"/>
            <a:ext cx="6819900" cy="66097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1752600"/>
            <a:ext cx="8610600" cy="487680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7" descr="C:\Users\Isidora\Desktop\Hub_HandWashing_Soc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62" y="4982605"/>
            <a:ext cx="2061969" cy="16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Isidora\Desktop\Laminar-flow-hood-used-to-prevent-contamination-of-solutions-and-cultures-Shown-is-a_Q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7" y="3240008"/>
            <a:ext cx="2576851" cy="331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Isidora\Desktop\downlo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6" y="3258101"/>
            <a:ext cx="4286230" cy="157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Isidora\Desktop\D573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" y="1578330"/>
            <a:ext cx="5040631" cy="15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616286" y="1492993"/>
            <a:ext cx="1700989" cy="1617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" y="3198019"/>
            <a:ext cx="2624569" cy="33551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661" y="1492993"/>
            <a:ext cx="5228359" cy="1617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68799" y="3198019"/>
            <a:ext cx="4348477" cy="1617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81129" y="4940961"/>
            <a:ext cx="2135676" cy="1617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0" descr="C:\Users\Isidora\Desktop\800wm.jf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33" y="1519133"/>
            <a:ext cx="1627204" cy="14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Isidora\Desktop\B117660727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37" y="5018973"/>
            <a:ext cx="1961402" cy="15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181600" y="4940961"/>
            <a:ext cx="2135676" cy="1617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07990" y="2895600"/>
            <a:ext cx="1674324" cy="2530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2" descr="C:\Users\Isidora\Desktop\foto-prod-143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26" y="2957758"/>
            <a:ext cx="1461129" cy="24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95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4718" y="186121"/>
            <a:ext cx="607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ВЕЛИЧИНА</a:t>
            </a:r>
            <a:r>
              <a:rPr lang="sr-Cyrl-RS" sz="2400" b="1" dirty="0">
                <a:solidFill>
                  <a:schemeClr val="bg1"/>
                </a:solidFill>
                <a:latin typeface="Candara" pitchFamily="34" charset="0"/>
              </a:rPr>
              <a:t>,</a:t>
            </a:r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 ОБЛИК И ГРАЂА ВИРУСА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14500" y="1049041"/>
            <a:ext cx="571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60611" y="875859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2800" y="914400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76700" y="118065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>
                <a:solidFill>
                  <a:srgbClr val="C00000"/>
                </a:solidFill>
              </a:rPr>
              <a:t>nm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Isidora\Desktop\basic-rgb-18681831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7458" l="5738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2016484"/>
            <a:ext cx="1408856" cy="136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basic-rgb-186818317 - Copy -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21" b="99535" l="1944" r="99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28224"/>
            <a:ext cx="1502782" cy="13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basic-rgb-186818317 - Copy - Copy (4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33" b="98584" l="8939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1" y="1706756"/>
            <a:ext cx="1005098" cy="19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sidora\Desktop\basic-rgb-186818317 - Copy - Copy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62" b="97524" l="6522" r="98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50" y="2188880"/>
            <a:ext cx="1485699" cy="16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sidora\Desktop\basic-rgb-186818317 - Copy - Copy (6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81" b="89881" l="4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40" y="2189618"/>
            <a:ext cx="1713719" cy="14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038600"/>
            <a:ext cx="3975514" cy="25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43375" y="5163534"/>
            <a:ext cx="6838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Вирусни геном –ДНК или РНК</a:t>
            </a:r>
            <a:endParaRPr lang="en-US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623560" y="5545723"/>
            <a:ext cx="5139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Протеински омотач – капсид</a:t>
            </a:r>
            <a:r>
              <a:rPr lang="en-US" sz="16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грађен од капсомера</a:t>
            </a:r>
            <a:endParaRPr lang="en-US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716780" y="4279612"/>
            <a:ext cx="495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sz="1600" dirty="0" smtClean="0">
                <a:solidFill>
                  <a:schemeClr val="bg1"/>
                </a:solidFill>
                <a:latin typeface="Candara" pitchFamily="34" charset="0"/>
              </a:rPr>
              <a:t>Гликопротеински омотач (пеплос) са „шиљцима“ – пепломерама (вирусни антигени)</a:t>
            </a:r>
            <a:endParaRPr lang="en-US" sz="1600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13129" y="4572000"/>
            <a:ext cx="1168271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28401" y="5332811"/>
            <a:ext cx="1500599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59989" y="5715000"/>
            <a:ext cx="1663571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150167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ВЕЛИЧИНА  БАКТЕРИЈА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14500" y="782782"/>
            <a:ext cx="571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60611" y="609600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2800" y="648141"/>
            <a:ext cx="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76700" y="762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C00000"/>
                </a:solidFill>
              </a:rPr>
              <a:t>µ</a:t>
            </a:r>
            <a:r>
              <a:rPr lang="sr-Latn-RS" sz="4000" b="1" dirty="0" smtClean="0">
                <a:solidFill>
                  <a:srgbClr val="C00000"/>
                </a:solidFill>
              </a:rPr>
              <a:t>m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111" y="198119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Candara" pitchFamily="34" charset="0"/>
              </a:rPr>
              <a:t>O</a:t>
            </a:r>
            <a:r>
              <a:rPr lang="sr-Cyrl-RS" sz="2400" b="1" dirty="0" smtClean="0">
                <a:solidFill>
                  <a:schemeClr val="accent1"/>
                </a:solidFill>
                <a:latin typeface="Candara" pitchFamily="34" charset="0"/>
              </a:rPr>
              <a:t>БЛИЦИ  БАКТЕРИЈА</a:t>
            </a:r>
            <a:endParaRPr lang="en-US" sz="24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774" y="303714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chemeClr val="bg1"/>
                </a:solidFill>
                <a:latin typeface="Candara" pitchFamily="34" charset="0"/>
              </a:rPr>
              <a:t>Лоптасти – </a:t>
            </a:r>
            <a:r>
              <a:rPr lang="en-US" sz="2800" i="1" dirty="0" err="1" smtClean="0">
                <a:solidFill>
                  <a:schemeClr val="bg1"/>
                </a:solidFill>
                <a:latin typeface="Candara" pitchFamily="34" charset="0"/>
              </a:rPr>
              <a:t>coccus</a:t>
            </a:r>
            <a:endParaRPr lang="en-US" sz="2800" b="1" i="1" dirty="0" smtClean="0"/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chemeClr val="bg1"/>
                </a:solidFill>
                <a:latin typeface="Candara" pitchFamily="34" charset="0"/>
              </a:rPr>
              <a:t>Штапићасти – </a:t>
            </a:r>
            <a:r>
              <a:rPr lang="sr-Latn-RS" sz="2800" i="1" dirty="0" smtClean="0">
                <a:solidFill>
                  <a:schemeClr val="bg1"/>
                </a:solidFill>
                <a:latin typeface="Candara" pitchFamily="34" charset="0"/>
              </a:rPr>
              <a:t>bacillus</a:t>
            </a: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chemeClr val="bg1"/>
                </a:solidFill>
                <a:latin typeface="Candara" pitchFamily="34" charset="0"/>
              </a:rPr>
              <a:t>Спирални</a:t>
            </a:r>
            <a:r>
              <a:rPr lang="sr-Cyrl-RS" sz="2800" i="1" dirty="0" smtClean="0">
                <a:solidFill>
                  <a:schemeClr val="bg1"/>
                </a:solidFill>
                <a:latin typeface="Candara" pitchFamily="34" charset="0"/>
              </a:rPr>
              <a:t> – </a:t>
            </a:r>
            <a:r>
              <a:rPr lang="en-US" sz="2800" i="1" dirty="0" err="1" smtClean="0">
                <a:solidFill>
                  <a:schemeClr val="bg1"/>
                </a:solidFill>
                <a:latin typeface="Candara" pitchFamily="34" charset="0"/>
              </a:rPr>
              <a:t>spirillum</a:t>
            </a:r>
            <a:endParaRPr lang="en-US" sz="2800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AutoNum type="arabicPeriod"/>
            </a:pPr>
            <a:r>
              <a:rPr lang="sr-Cyrl-RS" sz="2800" dirty="0" smtClean="0">
                <a:solidFill>
                  <a:schemeClr val="bg1"/>
                </a:solidFill>
                <a:latin typeface="Candara" pitchFamily="34" charset="0"/>
              </a:rPr>
              <a:t>Четвртасти</a:t>
            </a:r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3681" y="2687781"/>
            <a:ext cx="4132119" cy="2514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Isidora\Desktop\63442796-microbes-3d-illustration-bacteria-of-different-shapes-and-viruses-staphylococci-streptococci-neis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2863"/>
            <a:ext cx="4302778" cy="28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60" b="57655" l="40284" r="96932">
                        <a14:foregroundMark x1="8239" y1="24511" x2="32102" y2="70440"/>
                        <a14:foregroundMark x1="63409" y1="81840" x2="60739" y2="69625"/>
                        <a14:foregroundMark x1="55057" y1="85342" x2="53920" y2="80212"/>
                        <a14:foregroundMark x1="42727" y1="26710" x2="53125" y2="28094"/>
                        <a14:backgroundMark x1="7102" y1="49756" x2="8636" y2="24023"/>
                        <a14:backgroundMark x1="11648" y1="55782" x2="22045" y2="36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2"/>
          <a:stretch>
            <a:fillRect/>
          </a:stretch>
        </p:blipFill>
        <p:spPr bwMode="auto">
          <a:xfrm>
            <a:off x="1524000" y="1143567"/>
            <a:ext cx="7310438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74" b="48697" l="3239" r="40114">
                        <a14:foregroundMark x1="7500" y1="84039" x2="20341" y2="54967"/>
                        <a14:foregroundMark x1="35511" y1="62296" x2="27557" y2="56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2"/>
          <a:stretch>
            <a:fillRect/>
          </a:stretch>
        </p:blipFill>
        <p:spPr bwMode="auto">
          <a:xfrm>
            <a:off x="228600" y="1293212"/>
            <a:ext cx="7310438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75" b="88111" l="45966" r="96932">
                        <a14:foregroundMark x1="80284" y1="71091" x2="88409" y2="70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2"/>
          <a:stretch>
            <a:fillRect/>
          </a:stretch>
        </p:blipFill>
        <p:spPr bwMode="auto">
          <a:xfrm>
            <a:off x="1524000" y="2085109"/>
            <a:ext cx="7310438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5307" y="926068"/>
            <a:ext cx="7629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bg2"/>
                </a:solidFill>
                <a:latin typeface="Candara" pitchFamily="34" charset="0"/>
              </a:rPr>
              <a:t>Coccus</a:t>
            </a:r>
            <a:r>
              <a:rPr lang="en-US" sz="2000" b="1" i="1" dirty="0" smtClean="0">
                <a:solidFill>
                  <a:schemeClr val="bg2"/>
                </a:solidFill>
                <a:latin typeface="Candara" pitchFamily="34" charset="0"/>
              </a:rPr>
              <a:t>                                                </a:t>
            </a:r>
            <a:r>
              <a:rPr lang="en-US" sz="2000" b="1" i="1" dirty="0" err="1">
                <a:solidFill>
                  <a:schemeClr val="bg2"/>
                </a:solidFill>
                <a:latin typeface="Candara" pitchFamily="34" charset="0"/>
              </a:rPr>
              <a:t>D</a:t>
            </a:r>
            <a:r>
              <a:rPr lang="en-US" sz="2000" b="1" i="1" dirty="0" err="1" smtClean="0">
                <a:solidFill>
                  <a:schemeClr val="bg2"/>
                </a:solidFill>
                <a:latin typeface="Candara" pitchFamily="34" charset="0"/>
              </a:rPr>
              <a:t>iplococci</a:t>
            </a:r>
            <a:r>
              <a:rPr lang="en-US" sz="2000" b="1" i="1" dirty="0" smtClean="0">
                <a:solidFill>
                  <a:schemeClr val="bg2"/>
                </a:solidFill>
                <a:latin typeface="Candara" pitchFamily="34" charset="0"/>
              </a:rPr>
              <a:t>                         Staphylococci</a:t>
            </a:r>
            <a:endParaRPr lang="en-US" sz="2000" b="1" i="1" dirty="0">
              <a:solidFill>
                <a:schemeClr val="bg2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978" y="3725008"/>
            <a:ext cx="7629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latin typeface="Candara" pitchFamily="34" charset="0"/>
              </a:rPr>
              <a:t>Streptococci                                                </a:t>
            </a:r>
            <a:r>
              <a:rPr lang="en-US" sz="2000" b="1" dirty="0" err="1" smtClean="0">
                <a:solidFill>
                  <a:schemeClr val="bg2"/>
                </a:solidFill>
                <a:latin typeface="Candara" pitchFamily="34" charset="0"/>
              </a:rPr>
              <a:t>Sarcina</a:t>
            </a:r>
            <a:r>
              <a:rPr lang="en-US" sz="2000" b="1" dirty="0" smtClean="0">
                <a:solidFill>
                  <a:schemeClr val="bg2"/>
                </a:solidFill>
                <a:latin typeface="Candara" pitchFamily="34" charset="0"/>
              </a:rPr>
              <a:t>                            </a:t>
            </a:r>
            <a:r>
              <a:rPr lang="en-US" sz="2000" b="1" dirty="0" err="1" smtClean="0">
                <a:solidFill>
                  <a:schemeClr val="bg2"/>
                </a:solidFill>
                <a:latin typeface="Candara" pitchFamily="34" charset="0"/>
              </a:rPr>
              <a:t>Tetrade</a:t>
            </a:r>
            <a:endParaRPr lang="en-US" sz="2000" b="1" dirty="0">
              <a:solidFill>
                <a:schemeClr val="bg2"/>
              </a:solidFill>
              <a:latin typeface="Candar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57" b="87785" l="4205" r="40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2"/>
          <a:stretch>
            <a:fillRect/>
          </a:stretch>
        </p:blipFill>
        <p:spPr bwMode="auto">
          <a:xfrm>
            <a:off x="228600" y="2362200"/>
            <a:ext cx="7310438" cy="45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67253" y="207588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Лоптасти облици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7253" y="207588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Штапићасти облици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3"/>
          <a:stretch>
            <a:fillRect/>
          </a:stretch>
        </p:blipFill>
        <p:spPr bwMode="auto">
          <a:xfrm>
            <a:off x="706532" y="1454727"/>
            <a:ext cx="7839556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667000"/>
            <a:ext cx="2057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90455" y="2549236"/>
            <a:ext cx="2057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95500" y="4419600"/>
            <a:ext cx="2057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2453" y="4419600"/>
            <a:ext cx="2057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91153" y="5943600"/>
            <a:ext cx="2057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99602" y="2932790"/>
            <a:ext cx="215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  <a:latin typeface="Candara" pitchFamily="34" charset="0"/>
              </a:rPr>
              <a:t>Diplobacilli</a:t>
            </a:r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128391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  <a:latin typeface="Candara" pitchFamily="34" charset="0"/>
              </a:rPr>
              <a:t>Coccobacillus</a:t>
            </a:r>
            <a:r>
              <a:rPr lang="en-US" b="1" i="1" dirty="0" smtClean="0">
                <a:solidFill>
                  <a:schemeClr val="bg1"/>
                </a:solidFill>
                <a:latin typeface="Candara" pitchFamily="34" charset="0"/>
              </a:rPr>
              <a:t>                           Bacilli   </a:t>
            </a:r>
          </a:p>
          <a:p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2119745"/>
            <a:ext cx="193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andara" pitchFamily="34" charset="0"/>
              </a:rPr>
              <a:t>P</a:t>
            </a:r>
            <a:r>
              <a:rPr lang="en-US" b="1" i="1" dirty="0" smtClean="0">
                <a:solidFill>
                  <a:schemeClr val="bg1"/>
                </a:solidFill>
                <a:latin typeface="Candara" pitchFamily="34" charset="0"/>
              </a:rPr>
              <a:t>alisades</a:t>
            </a:r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1153" y="4585854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  <a:latin typeface="Candara" pitchFamily="34" charset="0"/>
              </a:rPr>
              <a:t>Streptobacilli</a:t>
            </a:r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7253" y="207588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Спирални облици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4" name="Picture 2" descr="Image result for spiral bacteria arrangeme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CB"/>
              </a:clrFrom>
              <a:clrTo>
                <a:srgbClr val="FFFB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76" r="63747">
                        <a14:foregroundMark x1="7786" y1="14533" x2="13139" y2="7612"/>
                        <a14:foregroundMark x1="14842" y1="9689" x2="18248" y2="14533"/>
                        <a14:foregroundMark x1="60584" y1="6228" x2="59854" y2="9689"/>
                        <a14:backgroundMark x1="30657" y1="65744" x2="26521" y2="51211"/>
                        <a14:backgroundMark x1="14599" y1="71280" x2="9976" y2="6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726"/>
          <a:stretch>
            <a:fillRect/>
          </a:stretch>
        </p:blipFill>
        <p:spPr bwMode="auto">
          <a:xfrm>
            <a:off x="2154382" y="1447799"/>
            <a:ext cx="466407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126313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Vibrio</a:t>
            </a:r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3112" y="110399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Leptospira</a:t>
            </a:r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7253" y="298310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i="1" dirty="0" smtClean="0">
                <a:solidFill>
                  <a:schemeClr val="bg1"/>
                </a:solidFill>
                <a:latin typeface="Candara" pitchFamily="34" charset="0"/>
              </a:rPr>
              <a:t>Spirochaete</a:t>
            </a:r>
            <a:endParaRPr lang="en-US" b="1" i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prezentacija za vezbe studenti 2021\slike\closeup-scientific-microscope-data-analysis-medical-science-laboratory_33755-8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09799" y="277091"/>
            <a:ext cx="4800601" cy="914400"/>
          </a:xfrm>
          <a:prstGeom prst="roundRect">
            <a:avLst/>
          </a:prstGeom>
          <a:solidFill>
            <a:schemeClr val="tx1">
              <a:alpha val="6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09899" y="41112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Candara" pitchFamily="34" charset="0"/>
              </a:rPr>
              <a:t>МИКРОСКОП</a:t>
            </a:r>
            <a:endParaRPr lang="en-US" sz="3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4419600"/>
            <a:ext cx="6096000" cy="1905000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4999" y="458727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Сложени оптички инструмент  који омогућује посматрање предмета који су сувише мали да би се могли видети голим оком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prezentacija za vezbe studenti 2021\slike\ori_3601160_2saii51l9lu7tmiv74kxw65b29p7pu92bl4xwgef_microscope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14600" y="76200"/>
            <a:ext cx="3581400" cy="685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18826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ПОДЕЛА МИКРОСКОПА</a:t>
            </a:r>
            <a:endParaRPr lang="en-US" sz="24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066800"/>
            <a:ext cx="2933700" cy="533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1080655"/>
            <a:ext cx="2933700" cy="533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6573" y="113344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Светлосни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13344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Електронски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905000"/>
            <a:ext cx="4343400" cy="3962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86300" y="1905000"/>
            <a:ext cx="4343400" cy="3962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2073993"/>
            <a:ext cx="407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Моћ увеличања: до 1500 </a:t>
            </a:r>
            <a:r>
              <a:rPr lang="en-US" dirty="0" smtClean="0">
                <a:latin typeface="Candara" pitchFamily="34" charset="0"/>
              </a:rPr>
              <a:t>x</a:t>
            </a:r>
            <a:endParaRPr lang="sr-Cyrl-RS" dirty="0">
              <a:latin typeface="Candara" pitchFamily="34" charset="0"/>
            </a:endParaRPr>
          </a:p>
          <a:p>
            <a:endParaRPr lang="sr-Cyrl-R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За посматрање објеката користи се    природна/вештачка светлост</a:t>
            </a:r>
          </a:p>
          <a:p>
            <a:pPr marL="285750" indent="-285750">
              <a:buFontTx/>
              <a:buChar char="-"/>
            </a:pPr>
            <a:endParaRPr lang="sr-Cyrl-R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Посматрају се: </a:t>
            </a:r>
            <a:r>
              <a:rPr lang="sr-Cyrl-RS" dirty="0" smtClean="0">
                <a:solidFill>
                  <a:srgbClr val="C00000"/>
                </a:solidFill>
                <a:latin typeface="Candara" pitchFamily="34" charset="0"/>
              </a:rPr>
              <a:t>облик, величина, распоред и број бактерија и гљивица + посебне структуре, покретљивост и тинкторијална својства</a:t>
            </a:r>
          </a:p>
          <a:p>
            <a:pPr marL="285750" indent="-285750">
              <a:buFontTx/>
              <a:buChar char="-"/>
            </a:pPr>
            <a:endParaRPr lang="sr-Cyrl-R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Светло поље, тамно поље, фазно контрасни, флуоресцентни</a:t>
            </a:r>
          </a:p>
          <a:p>
            <a:pPr marL="285750" indent="-285750">
              <a:buFontTx/>
              <a:buChar char="-"/>
            </a:pPr>
            <a:endParaRPr lang="sr-Cyrl-R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2073993"/>
            <a:ext cx="381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Моћ увеличања: до 1 000 000 </a:t>
            </a:r>
            <a:r>
              <a:rPr lang="en-US" dirty="0" smtClean="0">
                <a:latin typeface="Candara" pitchFamily="34" charset="0"/>
              </a:rPr>
              <a:t>x</a:t>
            </a:r>
            <a:endParaRPr lang="sr-Cyrl-R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endParaRPr lang="sr-Cyrl-RS" dirty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За посматрање објеката користи се сноп електорна</a:t>
            </a:r>
          </a:p>
          <a:p>
            <a:pPr marL="285750" indent="-285750">
              <a:buFontTx/>
              <a:buChar char="-"/>
            </a:pPr>
            <a:endParaRPr lang="sr-Cyrl-RS" dirty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Може се уочити: све као на светлосном али </a:t>
            </a:r>
            <a:r>
              <a:rPr lang="sr-Cyrl-RS" dirty="0" smtClean="0">
                <a:solidFill>
                  <a:srgbClr val="C00000"/>
                </a:solidFill>
                <a:latin typeface="Candara" pitchFamily="34" charset="0"/>
              </a:rPr>
              <a:t>детаљнија грађа + ВИРУСИ</a:t>
            </a:r>
            <a:endParaRPr lang="en-US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Скенирајући, трансмисиони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6019800"/>
            <a:ext cx="887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Микробиолошке лабораторије/вежбе: светлосни микроскоп са светлим видним пољем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5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prezentacija za vezbe studenti 2021\slike\ori_3601160_2saii51l9lu7tmiv74kxw65b29p7pu92bl4xwgef_microscope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14600" y="76200"/>
            <a:ext cx="3581400" cy="685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18826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ПОДЕЛА МИКРОСКОПА</a:t>
            </a:r>
            <a:endParaRPr lang="en-US" sz="24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066800"/>
            <a:ext cx="2933700" cy="533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1080655"/>
            <a:ext cx="2933700" cy="533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6573" y="113344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Светлосни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13344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Електронски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905000"/>
            <a:ext cx="4343400" cy="457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86300" y="1905000"/>
            <a:ext cx="4343400" cy="457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5" y="1560318"/>
            <a:ext cx="4457700" cy="526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 descr="C:\Users\Isidora\Desktop\de-labor-mikroskope-kern-durchlichtmikroskop-obf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67" y="3072267"/>
            <a:ext cx="2237465" cy="223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prezentacija za vezbe studenti 2021\slike\ori_3601160_2saii51l9lu7tmiv74kxw65b29p7pu92bl4xwgef_microscope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5642" y="238189"/>
            <a:ext cx="2933700" cy="533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9542" y="304834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Светлосни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47883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Електронски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5122" name="Picture 2" descr="C:\Users\Isidora\Desktop\b735cdba7e31833af6c77d9e61b738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1" y="956830"/>
            <a:ext cx="253437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sidora\Desktop\OSC_Microbio_20_05_Leg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56830"/>
            <a:ext cx="24860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sidora\Desktop\images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9" y="4267200"/>
            <a:ext cx="2533650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Isidora\Desktop\Electron-micrograph-of-a-bacterioph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14" y="4282667"/>
            <a:ext cx="2301586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Isidora\Desktop\electron-micrograph-cross-section-of-escherichia-coli-bacteria-PYJPF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07" y="4267199"/>
            <a:ext cx="2485118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517485" y="3429000"/>
            <a:ext cx="2933700" cy="533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9" name="Picture 9" descr="C:\Users\Isidora\Desktop\spore_stain_endospore_stain_fig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14" y="913989"/>
            <a:ext cx="2301586" cy="22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66255"/>
            <a:ext cx="6172200" cy="685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17999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МЕХАНИЧКИ ДЕЛОВИ МИКРОСКОПА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  <p:pic>
        <p:nvPicPr>
          <p:cNvPr id="1026" name="Picture 2" descr="C:\Users\Isidora\Desktop\de-labor-mikroskope-kern-durchlichtmikroskop-obf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748646" cy="47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77446" y="2898793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TE</a:t>
            </a:r>
            <a:r>
              <a:rPr lang="sr-Cyrl-RS" b="1" dirty="0" smtClean="0">
                <a:latin typeface="Candara" pitchFamily="34" charset="0"/>
              </a:rPr>
              <a:t>ЛО СА ПОСТОЉЕМ И РУЧИЦОМ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7446" y="16231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ТУБУС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937" y="291811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РЕВОЛВЕР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937" y="383406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СТОЧИЋ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7" y="4483774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СИСТЕМ ЗА ПОМЕРАЊЕ ПРЕПАРАТА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0154" y="4158019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МАКРОМЕТАРСКИ ЗА</a:t>
            </a:r>
            <a:r>
              <a:rPr lang="sr-Cyrl-RS" b="1" dirty="0">
                <a:latin typeface="Candara" pitchFamily="34" charset="0"/>
              </a:rPr>
              <a:t>В</a:t>
            </a:r>
            <a:r>
              <a:rPr lang="sr-Cyrl-RS" b="1" dirty="0" smtClean="0">
                <a:latin typeface="Candara" pitchFamily="34" charset="0"/>
              </a:rPr>
              <a:t>РТАЊ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9846" y="473306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МИКРОМЕТАРСКИ ЗАВРТАЊ</a:t>
            </a:r>
            <a:endParaRPr lang="en-US" b="1" dirty="0">
              <a:latin typeface="Candar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93127" y="1807834"/>
            <a:ext cx="2684319" cy="17336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13164" y="3102785"/>
            <a:ext cx="247303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49928" y="4007525"/>
            <a:ext cx="189460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447800" y="4790853"/>
            <a:ext cx="3193473" cy="144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832764" y="3364923"/>
            <a:ext cx="812223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837094" y="4821382"/>
            <a:ext cx="812223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715000" y="4572000"/>
            <a:ext cx="1045154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e-labor-mikroskope-kern-durchlichtmikroskop-obf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8" y="1176359"/>
            <a:ext cx="4520046" cy="45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166255"/>
            <a:ext cx="6172200" cy="685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247545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accent1"/>
                </a:solidFill>
                <a:latin typeface="Candara" pitchFamily="34" charset="0"/>
              </a:rPr>
              <a:t>ОПТИЧКИ ДЕЛОВИ МИКРОСКОПА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18" y="2815435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ОБЈЕКТИВ (</a:t>
            </a:r>
            <a:r>
              <a:rPr lang="en-US" b="1" dirty="0" smtClean="0">
                <a:latin typeface="Candara" pitchFamily="34" charset="0"/>
              </a:rPr>
              <a:t>5X, 10X, 25X, 40X, 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90-100X </a:t>
            </a:r>
            <a:r>
              <a:rPr lang="en-US" b="1" dirty="0" smtClean="0">
                <a:latin typeface="Candara" pitchFamily="34" charset="0"/>
              </a:rPr>
              <a:t>)</a:t>
            </a:r>
          </a:p>
          <a:p>
            <a:r>
              <a:rPr lang="sr-Cyrl-RS" sz="1600" dirty="0" smtClean="0">
                <a:latin typeface="Candara" pitchFamily="34" charset="0"/>
              </a:rPr>
              <a:t>-Суви</a:t>
            </a:r>
          </a:p>
          <a:p>
            <a:r>
              <a:rPr lang="sr-Cyrl-RS" sz="1600" dirty="0" smtClean="0">
                <a:latin typeface="Candara" pitchFamily="34" charset="0"/>
              </a:rPr>
              <a:t>-Влажни (</a:t>
            </a:r>
            <a:r>
              <a:rPr lang="en-US" sz="1600" dirty="0" smtClean="0">
                <a:latin typeface="Candara" pitchFamily="34" charset="0"/>
              </a:rPr>
              <a:t>H</a:t>
            </a:r>
            <a:r>
              <a:rPr lang="sr-Cyrl-RS" sz="1600" dirty="0" smtClean="0">
                <a:latin typeface="Candara" pitchFamily="34" charset="0"/>
              </a:rPr>
              <a:t>.</a:t>
            </a:r>
            <a:r>
              <a:rPr lang="en-US" sz="1600" dirty="0" smtClean="0">
                <a:latin typeface="Candara" pitchFamily="34" charset="0"/>
              </a:rPr>
              <a:t>I</a:t>
            </a:r>
            <a:r>
              <a:rPr lang="sr-Cyrl-RS" sz="1600" dirty="0" smtClean="0">
                <a:latin typeface="Candara" pitchFamily="34" charset="0"/>
              </a:rPr>
              <a:t>.)</a:t>
            </a:r>
          </a:p>
          <a:p>
            <a:r>
              <a:rPr lang="sr-Cyrl-RS" sz="1600" b="1" dirty="0" smtClean="0">
                <a:solidFill>
                  <a:srgbClr val="00B050"/>
                </a:solidFill>
                <a:latin typeface="Candara" pitchFamily="34" charset="0"/>
              </a:rPr>
              <a:t>Кедрово уље</a:t>
            </a:r>
            <a:endParaRPr lang="en-US" sz="16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" y="117508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ОКУЛАР</a:t>
            </a:r>
            <a:r>
              <a:rPr lang="en-US" b="1" dirty="0" smtClean="0">
                <a:latin typeface="Candara" pitchFamily="34" charset="0"/>
              </a:rPr>
              <a:t> (5X, 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10X</a:t>
            </a:r>
            <a:r>
              <a:rPr lang="en-US" b="1" dirty="0" smtClean="0">
                <a:latin typeface="Candara" pitchFamily="34" charset="0"/>
              </a:rPr>
              <a:t>, 15X)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18" y="4375773"/>
            <a:ext cx="139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ИЗВОР СВЕТЛОСТИ -</a:t>
            </a:r>
            <a:r>
              <a:rPr lang="sr-Cyrl-RS" dirty="0" smtClean="0">
                <a:latin typeface="Candara" pitchFamily="34" charset="0"/>
              </a:rPr>
              <a:t>природно</a:t>
            </a:r>
          </a:p>
          <a:p>
            <a:r>
              <a:rPr lang="sr-Cyrl-RS" dirty="0" smtClean="0">
                <a:latin typeface="Candara" pitchFamily="34" charset="0"/>
              </a:rPr>
              <a:t>-вештачко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5771" y="1690721"/>
            <a:ext cx="152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КОНДЕНЗОР</a:t>
            </a:r>
          </a:p>
          <a:p>
            <a:r>
              <a:rPr lang="sr-Cyrl-RS" sz="1600" dirty="0" smtClean="0">
                <a:latin typeface="Candara" pitchFamily="34" charset="0"/>
              </a:rPr>
              <a:t>- Систем сочива који усмерава светлост директно у препарат (у супротном би се расејавала)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6664" y="4202668"/>
            <a:ext cx="2286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ДИЈАФРАГМА</a:t>
            </a:r>
          </a:p>
          <a:p>
            <a:r>
              <a:rPr lang="sr-Cyrl-RS" sz="1600" dirty="0" smtClean="0">
                <a:latin typeface="Candara" pitchFamily="34" charset="0"/>
              </a:rPr>
              <a:t>Служи да делимично или потпуно открије извор светлости и тиме се регулише њена јачина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064" y="6352259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Извор светлости + дијафрагма + кондензор </a:t>
            </a:r>
            <a:r>
              <a:rPr lang="en-US" dirty="0" smtClean="0"/>
              <a:t>= </a:t>
            </a:r>
            <a:r>
              <a:rPr lang="sr-Cyrl-RS" b="1" dirty="0" smtClean="0"/>
              <a:t>систем за осветљавање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2200" y="3098267"/>
            <a:ext cx="1600200" cy="638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88918" y="1491866"/>
            <a:ext cx="973282" cy="638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00200" y="4572001"/>
            <a:ext cx="2209800" cy="26543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54238" y="1977235"/>
            <a:ext cx="2178626" cy="206136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296642" y="4223269"/>
            <a:ext cx="2260022" cy="1525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0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57400" y="228600"/>
            <a:ext cx="4572000" cy="76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7400" y="34799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УВЕЛИЧАЊЕ МИКРОСКОПА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2270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Увеличање микроскопа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= </a:t>
            </a:r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увеличање објектива * увеличање окулара</a:t>
            </a:r>
            <a:endParaRPr lang="en-US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182" y="1219200"/>
            <a:ext cx="8839200" cy="762000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2071907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andara" pitchFamily="34" charset="0"/>
              </a:rPr>
              <a:t>Оклулар увеличања 10 </a:t>
            </a:r>
            <a:r>
              <a:rPr lang="en-US" sz="2400" dirty="0" smtClean="0">
                <a:latin typeface="Candara" pitchFamily="34" charset="0"/>
              </a:rPr>
              <a:t>x </a:t>
            </a:r>
            <a:r>
              <a:rPr lang="sr-Cyrl-RS" sz="2400" dirty="0" smtClean="0">
                <a:latin typeface="Candara" pitchFamily="34" charset="0"/>
              </a:rPr>
              <a:t>и имерзиони објектив увеличања 100 </a:t>
            </a:r>
            <a:r>
              <a:rPr lang="en-US" sz="2400" dirty="0" smtClean="0">
                <a:latin typeface="Candara" pitchFamily="34" charset="0"/>
              </a:rPr>
              <a:t>x = </a:t>
            </a:r>
            <a:r>
              <a:rPr lang="sr-Cyrl-RS" sz="2400" dirty="0" smtClean="0">
                <a:latin typeface="Candara" pitchFamily="34" charset="0"/>
              </a:rPr>
              <a:t>видимо бактерије у увеличању од </a:t>
            </a:r>
            <a:r>
              <a:rPr lang="sr-Cyrl-RS" sz="2400" b="1" dirty="0" smtClean="0">
                <a:latin typeface="Candara" pitchFamily="34" charset="0"/>
              </a:rPr>
              <a:t>1000 </a:t>
            </a:r>
            <a:r>
              <a:rPr lang="en-US" sz="2400" b="1" dirty="0" smtClean="0">
                <a:latin typeface="Candara" pitchFamily="34" charset="0"/>
              </a:rPr>
              <a:t>x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" y="322962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andara" pitchFamily="34" charset="0"/>
              </a:rPr>
              <a:t>Имерзиони објектив </a:t>
            </a:r>
            <a:r>
              <a:rPr lang="sr-Cyrl-RS" sz="2000" dirty="0" smtClean="0">
                <a:latin typeface="Candara" pitchFamily="34" charset="0"/>
              </a:rPr>
              <a:t>се урања у кедрово уље које спречава рефракцију светлости кроз плочицу са препаратом и систем сочива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1000" y="3153420"/>
            <a:ext cx="5486400" cy="109186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Isidora\Desktop\ImmersionOilObjectiveremovebgSiz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4" y="2680202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74964" y="5222786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0,001 mm 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(1 µ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m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 x 1000 = 1 mm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0,000001 mm (1 nm) </a:t>
            </a:r>
            <a:r>
              <a:rPr lang="sr-Latn-RS" sz="2400" b="1" dirty="0" smtClean="0">
                <a:solidFill>
                  <a:srgbClr val="C00000"/>
                </a:solidFill>
                <a:latin typeface="Candara" pitchFamily="34" charset="0"/>
              </a:rPr>
              <a:t>x 1000 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= 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0,001 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mm</a:t>
            </a:r>
            <a:endParaRPr lang="en-US" sz="2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19100" y="5073900"/>
            <a:ext cx="5334000" cy="11430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C:\Users\Isidora\Desktop\research-coronavirus-covid-under-microscope-corona-virus-cell-analysis-conceptual-d-illustration-1931606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3" y="4639284"/>
            <a:ext cx="2819400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746173" y="4515384"/>
            <a:ext cx="3200400" cy="224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780809" y="4515384"/>
            <a:ext cx="3165764" cy="224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4964" y="6477000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ОДРЖАВАЊЕ  МИКРОСКОПА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Isidora\Desktop\cf0b7bfdd718448a85b8af0912af113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0000">
            <a:off x="3752432" y="1341428"/>
            <a:ext cx="7422472" cy="41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4ba02eac981783a3f981638adce6ad09--cell-structure-a-cel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8" b="93750" l="14422" r="8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914400"/>
            <a:ext cx="680640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629" y="6063734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  <a:latin typeface="Candara" pitchFamily="34" charset="0"/>
              </a:rPr>
              <a:t>                        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E</a:t>
            </a:r>
            <a:r>
              <a:rPr lang="sr-Cyrl-RS" sz="2000" dirty="0" smtClean="0">
                <a:solidFill>
                  <a:schemeClr val="bg1"/>
                </a:solidFill>
                <a:latin typeface="Candara" pitchFamily="34" charset="0"/>
              </a:rPr>
              <a:t>УКАРИОТИ                                                         ПРОКАРИОТИ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7258" y="228599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ГРАЂА, ОБЛИК И ВЕЛИЧИНА МИКРООРГАНИЗАМА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370</Words>
  <Application>Microsoft Office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63</cp:revision>
  <dcterms:created xsi:type="dcterms:W3CDTF">2006-08-16T00:00:00Z</dcterms:created>
  <dcterms:modified xsi:type="dcterms:W3CDTF">2021-11-01T11:29:35Z</dcterms:modified>
</cp:coreProperties>
</file>